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7"/>
  </p:notesMasterIdLst>
  <p:sldIdLst>
    <p:sldId id="295" r:id="rId2"/>
    <p:sldId id="257" r:id="rId3"/>
    <p:sldId id="262" r:id="rId4"/>
    <p:sldId id="296" r:id="rId5"/>
    <p:sldId id="258" r:id="rId6"/>
    <p:sldId id="259" r:id="rId7"/>
    <p:sldId id="272" r:id="rId8"/>
    <p:sldId id="273" r:id="rId9"/>
    <p:sldId id="274" r:id="rId10"/>
    <p:sldId id="275" r:id="rId11"/>
    <p:sldId id="276" r:id="rId12"/>
    <p:sldId id="277" r:id="rId13"/>
    <p:sldId id="268" r:id="rId14"/>
    <p:sldId id="278" r:id="rId15"/>
    <p:sldId id="279" r:id="rId16"/>
    <p:sldId id="280" r:id="rId17"/>
    <p:sldId id="269" r:id="rId18"/>
    <p:sldId id="283" r:id="rId19"/>
    <p:sldId id="284" r:id="rId20"/>
    <p:sldId id="285" r:id="rId21"/>
    <p:sldId id="287" r:id="rId22"/>
    <p:sldId id="286" r:id="rId23"/>
    <p:sldId id="288" r:id="rId24"/>
    <p:sldId id="289" r:id="rId25"/>
    <p:sldId id="290" r:id="rId26"/>
    <p:sldId id="270" r:id="rId27"/>
    <p:sldId id="263" r:id="rId28"/>
    <p:sldId id="292" r:id="rId29"/>
    <p:sldId id="291" r:id="rId30"/>
    <p:sldId id="293" r:id="rId31"/>
    <p:sldId id="294" r:id="rId32"/>
    <p:sldId id="271" r:id="rId33"/>
    <p:sldId id="260" r:id="rId34"/>
    <p:sldId id="261" r:id="rId35"/>
    <p:sldId id="26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a Farias" initials="AF" lastIdx="1" clrIdx="0">
    <p:extLst>
      <p:ext uri="{19B8F6BF-5375-455C-9EA6-DF929625EA0E}">
        <p15:presenceInfo xmlns:p15="http://schemas.microsoft.com/office/powerpoint/2012/main" userId="a38df557c5382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26BC3-723C-4211-93B3-D26DD4BC8B1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694-9E65-4554-A000-122B30530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5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25" y="1583420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40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599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Desenho</a:t>
            </a:r>
            <a:r>
              <a:rPr lang="en-US" b="1" dirty="0"/>
              <a:t> Banco de Dados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9332"/>
            <a:ext cx="9144000" cy="45207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793" y="184666"/>
            <a:ext cx="1635208" cy="11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77867"/>
            <a:ext cx="445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Mudanças</a:t>
            </a:r>
            <a:r>
              <a:rPr lang="en-US" sz="3200" b="1" dirty="0"/>
              <a:t> </a:t>
            </a:r>
            <a:r>
              <a:rPr lang="en-US" sz="3200" b="1" dirty="0" err="1"/>
              <a:t>Contínuas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862642"/>
            <a:ext cx="8534402" cy="400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esperado, o modelo do Banco de Dados se sucedeu</a:t>
            </a:r>
            <a:br>
              <a:rPr lang="pt-BR" dirty="0"/>
            </a:br>
            <a:r>
              <a:rPr lang="pt-BR" dirty="0"/>
              <a:t>em um escopo de mudanças contínuas.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modelo de banco de dados teve diversas alterações tais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Adesão e Remoção de Entidades.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Remodelamento de Relacionamento </a:t>
            </a:r>
            <a:r>
              <a:rPr lang="pt-BR" i="1" dirty="0" err="1"/>
              <a:t>inter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(</a:t>
            </a:r>
            <a:r>
              <a:rPr lang="pt-BR" dirty="0" err="1"/>
              <a:t>Join-Tables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de tipos de variáveis a serem armazenadas.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de quais dados serão armazenados em cada entidade.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e aprimoramentos das entidades por necessidades.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Quebras de Qualidade por necessidade de funcionalidades.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 diversos outros remodelamentos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nosso </a:t>
            </a:r>
            <a:r>
              <a:rPr lang="pt-BR" i="1" dirty="0"/>
              <a:t>workflow </a:t>
            </a:r>
            <a:r>
              <a:rPr lang="pt-BR" dirty="0"/>
              <a:t>foi contínuo e sempre se comunicando com as necessidades das outras equipes.</a:t>
            </a:r>
          </a:p>
        </p:txBody>
      </p:sp>
    </p:spTree>
    <p:extLst>
      <p:ext uri="{BB962C8B-B14F-4D97-AF65-F5344CB8AC3E}">
        <p14:creationId xmlns:p14="http://schemas.microsoft.com/office/powerpoint/2010/main" val="327724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Considerações</a:t>
            </a:r>
            <a:r>
              <a:rPr lang="en-US" sz="3200" b="1" dirty="0"/>
              <a:t> </a:t>
            </a:r>
            <a:r>
              <a:rPr lang="en-US" sz="3200" b="1" dirty="0" err="1"/>
              <a:t>finais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2035"/>
            <a:ext cx="8534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Utilizou-se softwares como </a:t>
            </a:r>
            <a:r>
              <a:rPr lang="pt-BR" dirty="0" err="1"/>
              <a:t>Bizagi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Modeler</a:t>
            </a:r>
            <a:r>
              <a:rPr lang="pt-BR" dirty="0"/>
              <a:t>, </a:t>
            </a:r>
            <a:r>
              <a:rPr lang="pt-BR" dirty="0" err="1"/>
              <a:t>Navicat</a:t>
            </a:r>
            <a:r>
              <a:rPr lang="pt-BR" dirty="0"/>
              <a:t> Premium, </a:t>
            </a:r>
            <a:r>
              <a:rPr lang="pt-BR" dirty="0" err="1"/>
              <a:t>MariaDB</a:t>
            </a:r>
            <a:r>
              <a:rPr lang="pt-BR" dirty="0"/>
              <a:t>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, GitHub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 e </a:t>
            </a:r>
            <a:r>
              <a:rPr lang="pt-BR" dirty="0" err="1"/>
              <a:t>Vertabelo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Essas ferramentas foram utilizadas tanto para modelar o banco de dados, como armazenamento do mesmo, versionamento do mesmo e engenharia reversa do mesmo.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Diversas versões do banco de dados se sucederam, as últimas alterações ocorreram dias antes da apresentação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é algo alterado continuamente ao desenrolar de um projeto de pesquisa, mas sempre mantendo sua base estrutural sólida.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equipe de banco de dados se sucedeu e apropriou-se do conhecimento para </a:t>
            </a:r>
            <a:r>
              <a:rPr lang="pt-BR" i="1" dirty="0"/>
              <a:t>modelar</a:t>
            </a:r>
            <a:r>
              <a:rPr lang="pt-BR" dirty="0"/>
              <a:t> e executar um banco de dados otimizado para as necessidades da versão </a:t>
            </a:r>
            <a:r>
              <a:rPr lang="pt-BR" dirty="0" err="1"/>
              <a:t>protótipal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núcleo do banco de dados se manterá firme nas versões conseguintes.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7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9" y="1929014"/>
            <a:ext cx="1285408" cy="12854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59" y="1928723"/>
            <a:ext cx="1285991" cy="12859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97" y="1931311"/>
            <a:ext cx="1282820" cy="12828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07506" y="3214131"/>
            <a:ext cx="177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Bruno </a:t>
            </a:r>
            <a:r>
              <a:rPr lang="pt-BR" dirty="0" err="1"/>
              <a:t>Emerich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65112" y="321413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63865" y="3214131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Nicolas </a:t>
            </a:r>
            <a:r>
              <a:rPr lang="pt-BR" dirty="0" err="1"/>
              <a:t>Meinen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04" y="1929306"/>
            <a:ext cx="1285408" cy="128540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571235" y="321600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Claudio Santoro</a:t>
            </a:r>
          </a:p>
        </p:txBody>
      </p:sp>
    </p:spTree>
    <p:extLst>
      <p:ext uri="{BB962C8B-B14F-4D97-AF65-F5344CB8AC3E}">
        <p14:creationId xmlns:p14="http://schemas.microsoft.com/office/powerpoint/2010/main" val="59934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241540"/>
            <a:ext cx="353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Tomcat Server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>
          <a:xfrm>
            <a:off x="4099796" y="2380890"/>
            <a:ext cx="4833743" cy="236623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8295" y="949729"/>
            <a:ext cx="7643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Servidor</a:t>
            </a:r>
            <a:r>
              <a:rPr lang="en-US" sz="2000" dirty="0"/>
              <a:t> web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Container de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Implementa</a:t>
            </a:r>
            <a:r>
              <a:rPr lang="en-US" sz="2000" dirty="0"/>
              <a:t> Java Servlet e </a:t>
            </a:r>
            <a:r>
              <a:rPr lang="en-US" sz="2000" dirty="0" err="1"/>
              <a:t>JavaServer</a:t>
            </a:r>
            <a:r>
              <a:rPr lang="en-US" sz="2000" dirty="0"/>
              <a:t>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Desenvolvido</a:t>
            </a:r>
            <a:r>
              <a:rPr lang="en-US" sz="2000" dirty="0"/>
              <a:t> pela Apache</a:t>
            </a:r>
          </a:p>
          <a:p>
            <a:r>
              <a:rPr lang="en-US" sz="2000" dirty="0"/>
              <a:t>     Software Foundation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livre</a:t>
            </a:r>
          </a:p>
        </p:txBody>
      </p:sp>
    </p:spTree>
    <p:extLst>
      <p:ext uri="{BB962C8B-B14F-4D97-AF65-F5344CB8AC3E}">
        <p14:creationId xmlns:p14="http://schemas.microsoft.com/office/powerpoint/2010/main" val="234747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20770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Jersey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767101"/>
            <a:ext cx="871043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Arquitetura</a:t>
            </a:r>
            <a:r>
              <a:rPr lang="en-US" sz="2000" dirty="0"/>
              <a:t> REST para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definidos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Entradas e </a:t>
            </a:r>
            <a:r>
              <a:rPr lang="en-US" sz="2000" dirty="0" err="1"/>
              <a:t>saídas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Texto</a:t>
            </a:r>
            <a:r>
              <a:rPr lang="en-US" sz="2000" dirty="0"/>
              <a:t> puro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Arquivos</a:t>
            </a:r>
            <a:r>
              <a:rPr lang="en-US" sz="2000" dirty="0"/>
              <a:t> </a:t>
            </a:r>
            <a:r>
              <a:rPr lang="en-US" sz="2000" dirty="0" err="1"/>
              <a:t>Json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Parâmetros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537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72529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Hirbenate</a:t>
            </a:r>
            <a:endParaRPr lang="en-US" sz="3600" b="1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57" y="1086928"/>
            <a:ext cx="4640150" cy="35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2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02792" y="207035"/>
            <a:ext cx="19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88" y="1749184"/>
            <a:ext cx="1994679" cy="199467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62029" y="376375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Marcos Pereira</a:t>
            </a:r>
          </a:p>
        </p:txBody>
      </p:sp>
    </p:spTree>
    <p:extLst>
      <p:ext uri="{BB962C8B-B14F-4D97-AF65-F5344CB8AC3E}">
        <p14:creationId xmlns:p14="http://schemas.microsoft.com/office/powerpoint/2010/main" val="58498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757304"/>
            <a:ext cx="82468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Acessar as páginas do Matricula Web e capturar, através de um tratamento dos seus códigos HTML, os dados referentes ao seguintes tópicos: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Disciplinas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Turmas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Cursos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Alunos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O servidor fará uso desses dados para executar as operações relativas a população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1290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841748"/>
            <a:ext cx="82468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Informações sobre departamentos: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Sigla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Informações sobre disciplinas: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Créditos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Departamento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Requisito(s)</a:t>
            </a:r>
          </a:p>
        </p:txBody>
      </p:sp>
    </p:spTree>
    <p:extLst>
      <p:ext uri="{BB962C8B-B14F-4D97-AF65-F5344CB8AC3E}">
        <p14:creationId xmlns:p14="http://schemas.microsoft.com/office/powerpoint/2010/main" val="264686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 </a:t>
            </a:r>
            <a:r>
              <a:rPr lang="en-US" sz="4000" dirty="0" err="1"/>
              <a:t>MatriculeMe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147438"/>
            <a:ext cx="85344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err="1"/>
              <a:t>Solução</a:t>
            </a:r>
            <a:r>
              <a:rPr lang="en-US" sz="3600" dirty="0"/>
              <a:t> </a:t>
            </a:r>
            <a:r>
              <a:rPr lang="en-US" sz="3600" dirty="0" err="1"/>
              <a:t>criada</a:t>
            </a:r>
            <a:r>
              <a:rPr lang="en-US" sz="3600" dirty="0"/>
              <a:t> para </a:t>
            </a:r>
            <a:r>
              <a:rPr lang="en-US" sz="3600" dirty="0" err="1"/>
              <a:t>sugestões</a:t>
            </a:r>
            <a:r>
              <a:rPr lang="en-US" sz="3600" dirty="0"/>
              <a:t> de </a:t>
            </a:r>
            <a:r>
              <a:rPr lang="en-US" sz="3600" dirty="0" err="1"/>
              <a:t>disciplinas</a:t>
            </a:r>
            <a:r>
              <a:rPr lang="en-US" sz="3600" dirty="0"/>
              <a:t> e </a:t>
            </a:r>
            <a:r>
              <a:rPr lang="en-US" sz="3600" dirty="0" err="1"/>
              <a:t>montagemde</a:t>
            </a:r>
            <a:r>
              <a:rPr lang="en-US" sz="3600" dirty="0"/>
              <a:t> grade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err="1"/>
              <a:t>Utiliza</a:t>
            </a:r>
            <a:r>
              <a:rPr lang="en-US" sz="3600" dirty="0"/>
              <a:t> </a:t>
            </a:r>
            <a:r>
              <a:rPr lang="en-US" sz="3600" dirty="0" err="1"/>
              <a:t>mecanismos</a:t>
            </a:r>
            <a:r>
              <a:rPr lang="en-US" sz="3600" dirty="0"/>
              <a:t> de </a:t>
            </a:r>
            <a:r>
              <a:rPr lang="en-US" sz="3600" dirty="0" err="1"/>
              <a:t>inferência</a:t>
            </a:r>
            <a:r>
              <a:rPr lang="en-US" sz="3600" dirty="0"/>
              <a:t> e </a:t>
            </a:r>
            <a:r>
              <a:rPr lang="en-US" sz="3600" dirty="0" err="1"/>
              <a:t>aprendizagem</a:t>
            </a:r>
            <a:r>
              <a:rPr lang="en-US" sz="3600" dirty="0"/>
              <a:t> de </a:t>
            </a:r>
            <a:r>
              <a:rPr lang="en-US" sz="3600" dirty="0" err="1"/>
              <a:t>máquina</a:t>
            </a: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868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62310" y="807242"/>
            <a:ext cx="8246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Informações sobre turmas: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Horário(s)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Professor(es)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Vagas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Informações sobre cursos: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Habilitações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Fluxo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Disciplinas obrigatórias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/>
              <a:t>Semestre em que devem ser feitas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Disciplinas optativas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Créditos limite</a:t>
            </a:r>
          </a:p>
        </p:txBody>
      </p:sp>
    </p:spTree>
    <p:extLst>
      <p:ext uri="{BB962C8B-B14F-4D97-AF65-F5344CB8AC3E}">
        <p14:creationId xmlns:p14="http://schemas.microsoft.com/office/powerpoint/2010/main" val="146001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78719"/>
            <a:ext cx="82468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Informações sobre alunos: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Disciplinas cursadas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Menções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Informações gerais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Habilitação escolhida (Curso)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IRA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Semestre atual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Matrícula</a:t>
            </a:r>
          </a:p>
        </p:txBody>
      </p:sp>
    </p:spTree>
    <p:extLst>
      <p:ext uri="{BB962C8B-B14F-4D97-AF65-F5344CB8AC3E}">
        <p14:creationId xmlns:p14="http://schemas.microsoft.com/office/powerpoint/2010/main" val="361522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58038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Como é </a:t>
            </a:r>
            <a:r>
              <a:rPr lang="en-US" sz="3200" b="1" dirty="0" err="1"/>
              <a:t>feito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29814"/>
            <a:ext cx="8246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Como é feito?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Estrutura de hierarquia, por exemplo: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as disciplinas daqueles 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as turmas das disciplinas que foram extraídas dos departamentos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Ao todo, são 3 as estruturas de hierarquia, que são ilustradas nos slides a seguir.</a:t>
            </a:r>
          </a:p>
        </p:txBody>
      </p:sp>
    </p:spTree>
    <p:extLst>
      <p:ext uri="{BB962C8B-B14F-4D97-AF65-F5344CB8AC3E}">
        <p14:creationId xmlns:p14="http://schemas.microsoft.com/office/powerpoint/2010/main" val="372337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431321" y="800348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Departamentos</a:t>
            </a:r>
            <a:endParaRPr lang="en-US" sz="1100" dirty="0"/>
          </a:p>
        </p:txBody>
      </p:sp>
      <p:sp>
        <p:nvSpPr>
          <p:cNvPr id="7" name="Retângulo 6"/>
          <p:cNvSpPr/>
          <p:nvPr/>
        </p:nvSpPr>
        <p:spPr>
          <a:xfrm>
            <a:off x="1798045" y="1510225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ofertadas</a:t>
            </a:r>
            <a:endParaRPr lang="en-US" sz="1100" dirty="0"/>
          </a:p>
        </p:txBody>
      </p:sp>
      <p:sp>
        <p:nvSpPr>
          <p:cNvPr id="8" name="Retângulo 7"/>
          <p:cNvSpPr/>
          <p:nvPr/>
        </p:nvSpPr>
        <p:spPr>
          <a:xfrm>
            <a:off x="3179519" y="220563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Turmas</a:t>
            </a:r>
            <a:endParaRPr lang="en-US" sz="1100" dirty="0"/>
          </a:p>
        </p:txBody>
      </p:sp>
      <p:sp>
        <p:nvSpPr>
          <p:cNvPr id="9" name="Retângulo 8"/>
          <p:cNvSpPr/>
          <p:nvPr/>
        </p:nvSpPr>
        <p:spPr>
          <a:xfrm>
            <a:off x="431321" y="2634146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Cursos</a:t>
            </a:r>
            <a:endParaRPr lang="en-US" sz="1100" dirty="0"/>
          </a:p>
        </p:txBody>
      </p:sp>
      <p:sp>
        <p:nvSpPr>
          <p:cNvPr id="10" name="Retângulo 9"/>
          <p:cNvSpPr/>
          <p:nvPr/>
        </p:nvSpPr>
        <p:spPr>
          <a:xfrm>
            <a:off x="1798045" y="3326513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Habilitações</a:t>
            </a:r>
            <a:endParaRPr lang="en-US" sz="1100" dirty="0"/>
          </a:p>
        </p:txBody>
      </p:sp>
      <p:sp>
        <p:nvSpPr>
          <p:cNvPr id="11" name="Retângulo 10"/>
          <p:cNvSpPr/>
          <p:nvPr/>
        </p:nvSpPr>
        <p:spPr>
          <a:xfrm>
            <a:off x="3164770" y="4025402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Fluxo</a:t>
            </a:r>
            <a:r>
              <a:rPr lang="en-US" sz="1100" dirty="0"/>
              <a:t>, </a:t>
            </a:r>
            <a:r>
              <a:rPr lang="en-US" sz="1100" dirty="0" err="1"/>
              <a:t>optativas</a:t>
            </a:r>
            <a:r>
              <a:rPr lang="en-US" sz="1100" dirty="0"/>
              <a:t> e </a:t>
            </a:r>
            <a:r>
              <a:rPr lang="en-US" sz="1100" dirty="0" err="1"/>
              <a:t>crédito</a:t>
            </a:r>
            <a:r>
              <a:rPr lang="en-US" sz="1100" dirty="0"/>
              <a:t> </a:t>
            </a:r>
            <a:r>
              <a:rPr lang="en-US" sz="1100" dirty="0" err="1"/>
              <a:t>limite</a:t>
            </a:r>
            <a:endParaRPr lang="en-US" sz="1100" dirty="0"/>
          </a:p>
        </p:txBody>
      </p:sp>
      <p:sp>
        <p:nvSpPr>
          <p:cNvPr id="12" name="Retângulo 11"/>
          <p:cNvSpPr/>
          <p:nvPr/>
        </p:nvSpPr>
        <p:spPr>
          <a:xfrm>
            <a:off x="4825908" y="1806707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Aluno</a:t>
            </a:r>
            <a:endParaRPr lang="en-US" sz="1100" dirty="0"/>
          </a:p>
        </p:txBody>
      </p:sp>
      <p:sp>
        <p:nvSpPr>
          <p:cNvPr id="13" name="Retângulo 12"/>
          <p:cNvSpPr/>
          <p:nvPr/>
        </p:nvSpPr>
        <p:spPr>
          <a:xfrm>
            <a:off x="5943722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Cursadas</a:t>
            </a:r>
            <a:endParaRPr lang="en-US" sz="1100" dirty="0"/>
          </a:p>
        </p:txBody>
      </p:sp>
      <p:sp>
        <p:nvSpPr>
          <p:cNvPr id="14" name="Retângulo 13"/>
          <p:cNvSpPr/>
          <p:nvPr/>
        </p:nvSpPr>
        <p:spPr>
          <a:xfrm>
            <a:off x="7553240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Informações</a:t>
            </a:r>
            <a:r>
              <a:rPr lang="en-US" sz="1100" dirty="0"/>
              <a:t> </a:t>
            </a:r>
            <a:r>
              <a:rPr lang="en-US" sz="1100" dirty="0" err="1"/>
              <a:t>gerais</a:t>
            </a:r>
            <a:endParaRPr lang="en-US" sz="1100" dirty="0"/>
          </a:p>
        </p:txBody>
      </p:sp>
      <p:cxnSp>
        <p:nvCxnSpPr>
          <p:cNvPr id="16" name="Conector: Angulado 15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/>
          <p:cNvCxnSpPr>
            <a:stCxn id="7" idx="3"/>
            <a:endCxn id="8" idx="0"/>
          </p:cNvCxnSpPr>
          <p:nvPr/>
        </p:nvCxnSpPr>
        <p:spPr>
          <a:xfrm>
            <a:off x="3057501" y="1856409"/>
            <a:ext cx="751746" cy="349230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/>
          <p:cNvCxnSpPr/>
          <p:nvPr/>
        </p:nvCxnSpPr>
        <p:spPr>
          <a:xfrm>
            <a:off x="1672341" y="2975588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/>
          <p:cNvCxnSpPr>
            <a:endCxn id="11" idx="0"/>
          </p:cNvCxnSpPr>
          <p:nvPr/>
        </p:nvCxnSpPr>
        <p:spPr>
          <a:xfrm>
            <a:off x="3057501" y="3645346"/>
            <a:ext cx="736997" cy="38005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2" idx="3"/>
            <a:endCxn id="13" idx="0"/>
          </p:cNvCxnSpPr>
          <p:nvPr/>
        </p:nvCxnSpPr>
        <p:spPr>
          <a:xfrm>
            <a:off x="6085364" y="2152891"/>
            <a:ext cx="488086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12" idx="3"/>
            <a:endCxn id="14" idx="0"/>
          </p:cNvCxnSpPr>
          <p:nvPr/>
        </p:nvCxnSpPr>
        <p:spPr>
          <a:xfrm>
            <a:off x="6085364" y="2152891"/>
            <a:ext cx="2097604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4014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567465"/>
            <a:ext cx="82468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Por fim, foi necessário que o servidor pudesse se comunicar com esse módulo através de </a:t>
            </a:r>
            <a:r>
              <a:rPr lang="pt-BR" sz="2000" dirty="0" err="1"/>
              <a:t>Get’s</a:t>
            </a:r>
            <a:r>
              <a:rPr lang="pt-BR" sz="2000" dirty="0"/>
              <a:t> (Arquitetura </a:t>
            </a:r>
            <a:r>
              <a:rPr lang="pt-BR" sz="2000" dirty="0" err="1"/>
              <a:t>Restfull</a:t>
            </a:r>
            <a:r>
              <a:rPr lang="pt-BR" sz="2000" dirty="0"/>
              <a:t>) para requisitar os dados, desse modo, o módulo de Data Mining também passou a ser um servidor implementado na arquitetura </a:t>
            </a:r>
            <a:r>
              <a:rPr lang="pt-BR" sz="2000" dirty="0" err="1"/>
              <a:t>restfull</a:t>
            </a:r>
            <a:r>
              <a:rPr lang="pt-BR" sz="2000" dirty="0"/>
              <a:t>, possuindo os seguintes </a:t>
            </a:r>
            <a:r>
              <a:rPr lang="pt-BR" sz="2000" dirty="0" err="1"/>
              <a:t>path’s</a:t>
            </a:r>
            <a:r>
              <a:rPr lang="pt-BR" sz="200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getDepartamentos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os departamentos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getDisciplinas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disciplinas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getTurmas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turmas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getCursos</a:t>
            </a:r>
            <a:r>
              <a:rPr lang="pt-BR" sz="2000" dirty="0"/>
              <a:t>: Retorna as habilitações de cada curso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getCurriculos</a:t>
            </a:r>
            <a:r>
              <a:rPr lang="pt-BR" sz="2000" dirty="0"/>
              <a:t>: Retorna as disciplinas Optativas e Obrigatórias de cada habilitação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postAluno</a:t>
            </a:r>
            <a:r>
              <a:rPr lang="pt-BR" sz="2000" dirty="0"/>
              <a:t>: Retorna as informações relativas a um aluno específico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718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06323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803744"/>
            <a:ext cx="8246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Bibliotecas Utilizadas: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Google </a:t>
            </a:r>
            <a:r>
              <a:rPr lang="pt-BR" sz="2000" b="1" dirty="0" err="1"/>
              <a:t>GSon</a:t>
            </a:r>
            <a:r>
              <a:rPr lang="pt-BR" sz="2000" b="1" dirty="0"/>
              <a:t> Library v2.7</a:t>
            </a:r>
            <a:r>
              <a:rPr lang="pt-BR" sz="2000" dirty="0"/>
              <a:t>: Tratamento de </a:t>
            </a:r>
            <a:r>
              <a:rPr lang="pt-BR" sz="2000" dirty="0" err="1"/>
              <a:t>Json’s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Jersey Library v1.17</a:t>
            </a:r>
            <a:r>
              <a:rPr lang="pt-BR" sz="2000" dirty="0"/>
              <a:t>: Implementação do servidor </a:t>
            </a:r>
            <a:r>
              <a:rPr lang="pt-BR" sz="2000" dirty="0" err="1"/>
              <a:t>restfull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JSoup</a:t>
            </a:r>
            <a:r>
              <a:rPr lang="pt-BR" sz="2000" b="1" dirty="0"/>
              <a:t> Library v1.9.2</a:t>
            </a:r>
            <a:r>
              <a:rPr lang="pt-BR" sz="2000" dirty="0"/>
              <a:t>: Tratamento de </a:t>
            </a:r>
            <a:r>
              <a:rPr lang="pt-BR" sz="2000" dirty="0" err="1"/>
              <a:t>HTML’s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4827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51" y="1866816"/>
            <a:ext cx="1528854" cy="15288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07" y="1866816"/>
            <a:ext cx="1528854" cy="152885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341786" y="339567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Alessandra Telles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854485" y="339567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Davi Sanches</a:t>
            </a:r>
          </a:p>
        </p:txBody>
      </p:sp>
    </p:spTree>
    <p:extLst>
      <p:ext uri="{BB962C8B-B14F-4D97-AF65-F5344CB8AC3E}">
        <p14:creationId xmlns:p14="http://schemas.microsoft.com/office/powerpoint/2010/main" val="3865905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843567"/>
            <a:ext cx="85344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Chamado</a:t>
            </a:r>
            <a:r>
              <a:rPr lang="en-US" sz="2000" b="1" dirty="0"/>
              <a:t> do </a:t>
            </a:r>
            <a:r>
              <a:rPr lang="en-US" sz="2000" b="1" dirty="0" err="1"/>
              <a:t>servidor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O modulo Machine Learning </a:t>
            </a:r>
            <a:r>
              <a:rPr lang="en-US" sz="2000" dirty="0" err="1"/>
              <a:t>responde</a:t>
            </a:r>
            <a:r>
              <a:rPr lang="en-US" sz="2000" dirty="0"/>
              <a:t> a um </a:t>
            </a:r>
            <a:r>
              <a:rPr lang="en-US" sz="2000" dirty="0" err="1"/>
              <a:t>chamado</a:t>
            </a:r>
            <a:r>
              <a:rPr lang="en-US" sz="2000" dirty="0"/>
              <a:t> </a:t>
            </a:r>
            <a:r>
              <a:rPr lang="en-US" sz="2000" dirty="0" err="1"/>
              <a:t>vindo</a:t>
            </a:r>
            <a:r>
              <a:rPr lang="en-US" sz="2000" dirty="0"/>
              <a:t> do </a:t>
            </a:r>
            <a:r>
              <a:rPr lang="en-US" sz="2000" dirty="0" err="1"/>
              <a:t>servidor</a:t>
            </a:r>
            <a:r>
              <a:rPr lang="en-US" sz="2000" dirty="0"/>
              <a:t> para que </a:t>
            </a:r>
            <a:r>
              <a:rPr lang="en-US" sz="2000" dirty="0" err="1"/>
              <a:t>processe</a:t>
            </a:r>
            <a:r>
              <a:rPr lang="en-US" sz="2000" dirty="0"/>
              <a:t> o </a:t>
            </a:r>
            <a:r>
              <a:rPr lang="en-US" sz="2000" dirty="0" err="1"/>
              <a:t>aluno</a:t>
            </a:r>
            <a:r>
              <a:rPr lang="en-US" sz="2000" dirty="0"/>
              <a:t> e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currículo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Também</a:t>
            </a:r>
            <a:r>
              <a:rPr lang="en-US" sz="2000" b="1" dirty="0"/>
              <a:t> um </a:t>
            </a:r>
            <a:r>
              <a:rPr lang="en-US" sz="2000" b="1" dirty="0" err="1"/>
              <a:t>servidor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Machine learning </a:t>
            </a:r>
            <a:r>
              <a:rPr lang="en-US" sz="2000" dirty="0" err="1"/>
              <a:t>funciona</a:t>
            </a:r>
            <a:r>
              <a:rPr lang="en-US" sz="2000" dirty="0"/>
              <a:t>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um </a:t>
            </a:r>
            <a:r>
              <a:rPr lang="en-US" sz="2000" dirty="0" err="1"/>
              <a:t>servidor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que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funções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POST.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b="1" dirty="0"/>
              <a:t>Aprendizado</a:t>
            </a:r>
            <a:r>
              <a:rPr lang="en-US" sz="2000" b="1" dirty="0"/>
              <a:t> de </a:t>
            </a:r>
            <a:r>
              <a:rPr lang="en-US" sz="2000" b="1" dirty="0" err="1"/>
              <a:t>máquina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Via </a:t>
            </a:r>
            <a:r>
              <a:rPr lang="pt-BR" sz="2000" dirty="0"/>
              <a:t>programação</a:t>
            </a:r>
            <a:r>
              <a:rPr lang="en-US" sz="2000" dirty="0"/>
              <a:t> </a:t>
            </a:r>
            <a:r>
              <a:rPr lang="pt-BR" sz="2000" dirty="0"/>
              <a:t>recursiva</a:t>
            </a:r>
            <a:r>
              <a:rPr lang="en-US" sz="2000" dirty="0"/>
              <a:t>, o </a:t>
            </a:r>
            <a:r>
              <a:rPr lang="pt-BR" sz="2000" dirty="0"/>
              <a:t>algoritmo</a:t>
            </a:r>
            <a:r>
              <a:rPr lang="en-US" sz="2000" dirty="0"/>
              <a:t> </a:t>
            </a:r>
            <a:r>
              <a:rPr lang="pt-BR" sz="2000" dirty="0"/>
              <a:t>percorre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àrvore</a:t>
            </a:r>
            <a:r>
              <a:rPr lang="en-US" sz="2000" dirty="0"/>
              <a:t> de </a:t>
            </a:r>
            <a:r>
              <a:rPr lang="en-US" sz="2000" dirty="0" err="1"/>
              <a:t>disciplinas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cursadas</a:t>
            </a:r>
            <a:r>
              <a:rPr lang="en-US" sz="2000" dirty="0"/>
              <a:t> e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escolhendo</a:t>
            </a:r>
            <a:r>
              <a:rPr lang="en-US" sz="2000" dirty="0"/>
              <a:t> o </a:t>
            </a:r>
            <a:r>
              <a:rPr lang="en-US" sz="2000" dirty="0" err="1"/>
              <a:t>caminho</a:t>
            </a:r>
            <a:r>
              <a:rPr lang="en-US" sz="2000" dirty="0"/>
              <a:t> </a:t>
            </a:r>
            <a:r>
              <a:rPr lang="en-US" sz="2000" dirty="0" err="1"/>
              <a:t>ótimo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3072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1388978"/>
            <a:ext cx="85344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Sugestão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percorrer</a:t>
            </a:r>
            <a:r>
              <a:rPr lang="en-US" sz="2000" dirty="0"/>
              <a:t> 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,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é </a:t>
            </a:r>
            <a:r>
              <a:rPr lang="en-US" sz="2000" dirty="0" err="1"/>
              <a:t>gerada</a:t>
            </a:r>
            <a:r>
              <a:rPr lang="en-US" sz="2000" dirty="0"/>
              <a:t> e </a:t>
            </a:r>
            <a:r>
              <a:rPr lang="en-US" sz="2000" dirty="0" err="1"/>
              <a:t>ordenada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r>
              <a:rPr lang="en-US" sz="2000" dirty="0"/>
              <a:t>/nota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sugestão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Grades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Para </a:t>
            </a:r>
            <a:r>
              <a:rPr lang="en-US" sz="2000" dirty="0" err="1"/>
              <a:t>apresentar</a:t>
            </a:r>
            <a:r>
              <a:rPr lang="en-US" sz="2000" dirty="0"/>
              <a:t> a </a:t>
            </a:r>
            <a:r>
              <a:rPr lang="en-US" sz="2000" dirty="0" err="1"/>
              <a:t>melhor</a:t>
            </a:r>
            <a:r>
              <a:rPr lang="en-US" sz="2000" dirty="0"/>
              <a:t> grade </a:t>
            </a:r>
            <a:r>
              <a:rPr lang="en-US" sz="2000" dirty="0" err="1"/>
              <a:t>horária</a:t>
            </a:r>
            <a:r>
              <a:rPr lang="en-US" sz="2000" dirty="0"/>
              <a:t> é </a:t>
            </a:r>
            <a:r>
              <a:rPr lang="en-US" sz="2000" dirty="0" err="1"/>
              <a:t>preciso</a:t>
            </a:r>
            <a:r>
              <a:rPr lang="en-US" sz="2000" dirty="0"/>
              <a:t> </a:t>
            </a:r>
            <a:r>
              <a:rPr lang="en-US" sz="2000" dirty="0" err="1"/>
              <a:t>consumir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horários</a:t>
            </a:r>
            <a:r>
              <a:rPr lang="en-US" sz="2000" dirty="0"/>
              <a:t> das </a:t>
            </a:r>
            <a:r>
              <a:rPr lang="en-US" sz="2000" dirty="0" err="1"/>
              <a:t>turmas</a:t>
            </a:r>
            <a:r>
              <a:rPr lang="en-US" sz="2000" dirty="0"/>
              <a:t> das </a:t>
            </a:r>
            <a:r>
              <a:rPr lang="en-US" sz="2000" dirty="0" err="1"/>
              <a:t>melhores</a:t>
            </a:r>
            <a:r>
              <a:rPr lang="en-US" sz="2000" dirty="0"/>
              <a:t> </a:t>
            </a:r>
            <a:r>
              <a:rPr lang="en-US" sz="2000" dirty="0" err="1"/>
              <a:t>sugestões</a:t>
            </a:r>
            <a:r>
              <a:rPr lang="en-US" sz="2000" dirty="0"/>
              <a:t> </a:t>
            </a:r>
            <a:r>
              <a:rPr lang="en-US" sz="2000" dirty="0" err="1"/>
              <a:t>disponíveis</a:t>
            </a:r>
            <a:r>
              <a:rPr lang="en-US" sz="2000" dirty="0"/>
              <a:t> e </a:t>
            </a:r>
            <a:r>
              <a:rPr lang="en-US" sz="2000" dirty="0" err="1"/>
              <a:t>organizá</a:t>
            </a:r>
            <a:r>
              <a:rPr lang="en-US" sz="2000" dirty="0"/>
              <a:t>-lo de forma a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</a:t>
            </a:r>
            <a:r>
              <a:rPr lang="en-US" sz="2000" dirty="0" err="1"/>
              <a:t>colisões</a:t>
            </a:r>
            <a:r>
              <a:rPr lang="en-US" sz="2000" dirty="0"/>
              <a:t> de </a:t>
            </a:r>
            <a:r>
              <a:rPr lang="en-US" sz="2000" dirty="0" err="1"/>
              <a:t>horário</a:t>
            </a:r>
            <a:r>
              <a:rPr lang="en-US" sz="2000" dirty="0"/>
              <a:t> para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para o </a:t>
            </a:r>
            <a:r>
              <a:rPr lang="en-US" sz="2000" dirty="0" err="1"/>
              <a:t>servidor</a:t>
            </a:r>
            <a:r>
              <a:rPr lang="en-US" sz="2000" dirty="0"/>
              <a:t> que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enviará</a:t>
            </a:r>
            <a:r>
              <a:rPr lang="en-US" sz="2000" dirty="0"/>
              <a:t> para o modulo mobile.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5650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843567"/>
            <a:ext cx="8534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Primeira</a:t>
            </a:r>
            <a:r>
              <a:rPr lang="en-US" sz="2000" b="1" dirty="0"/>
              <a:t> </a:t>
            </a:r>
            <a:r>
              <a:rPr lang="en-US" sz="2000" b="1" dirty="0" err="1"/>
              <a:t>tentativa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primeira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concebida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que o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otimamente</a:t>
            </a:r>
            <a:r>
              <a:rPr lang="en-US" sz="2000" dirty="0"/>
              <a:t> com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adaptação</a:t>
            </a:r>
            <a:r>
              <a:rPr lang="en-US" sz="2000" dirty="0"/>
              <a:t> do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genético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descartada</a:t>
            </a:r>
            <a:r>
              <a:rPr lang="en-US" sz="2000" dirty="0"/>
              <a:t> </a:t>
            </a:r>
            <a:r>
              <a:rPr lang="en-US" sz="2000" dirty="0" err="1"/>
              <a:t>pois</a:t>
            </a:r>
            <a:r>
              <a:rPr lang="en-US" sz="2000" dirty="0"/>
              <a:t> 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 para </a:t>
            </a:r>
            <a:r>
              <a:rPr lang="en-US" sz="2000" dirty="0" err="1"/>
              <a:t>soluções</a:t>
            </a:r>
            <a:r>
              <a:rPr lang="en-US" sz="2000" dirty="0"/>
              <a:t> simples,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tendo</a:t>
            </a:r>
            <a:r>
              <a:rPr lang="en-US" sz="2000" dirty="0"/>
              <a:t> um tempo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razoável</a:t>
            </a:r>
            <a:r>
              <a:rPr lang="en-US" sz="2000" dirty="0"/>
              <a:t> para </a:t>
            </a:r>
            <a:r>
              <a:rPr lang="en-US" sz="2000" dirty="0" err="1"/>
              <a:t>cenários</a:t>
            </a:r>
            <a:r>
              <a:rPr lang="en-US" sz="2000" dirty="0"/>
              <a:t> </a:t>
            </a:r>
            <a:r>
              <a:rPr lang="en-US" sz="2000" dirty="0" err="1"/>
              <a:t>obvios</a:t>
            </a:r>
            <a:r>
              <a:rPr lang="en-US" sz="2000" dirty="0"/>
              <a:t> e tempos </a:t>
            </a:r>
            <a:r>
              <a:rPr lang="en-US" sz="2000" dirty="0" err="1"/>
              <a:t>muito</a:t>
            </a:r>
            <a:r>
              <a:rPr lang="en-US" sz="2000" dirty="0"/>
              <a:t> altos para </a:t>
            </a:r>
            <a:r>
              <a:rPr lang="en-US" sz="2000" dirty="0" err="1"/>
              <a:t>otimização</a:t>
            </a:r>
            <a:r>
              <a:rPr lang="en-US" sz="2000" dirty="0"/>
              <a:t> da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A </a:t>
            </a:r>
            <a:r>
              <a:rPr lang="en-US" sz="2000" b="1" dirty="0" err="1"/>
              <a:t>árvore</a:t>
            </a:r>
            <a:r>
              <a:rPr lang="en-US" sz="2000" b="1" dirty="0"/>
              <a:t> de </a:t>
            </a:r>
            <a:r>
              <a:rPr lang="en-US" sz="2000" b="1" dirty="0" err="1"/>
              <a:t>decisões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então</a:t>
            </a:r>
            <a:r>
              <a:rPr lang="en-US" sz="2000" dirty="0"/>
              <a:t> </a:t>
            </a:r>
            <a:r>
              <a:rPr lang="en-US" sz="2000" dirty="0" err="1"/>
              <a:t>decidido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tomada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 </a:t>
            </a:r>
            <a:r>
              <a:rPr lang="en-US" sz="2000" dirty="0" err="1"/>
              <a:t>embora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apresentasse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, </a:t>
            </a:r>
            <a:r>
              <a:rPr lang="en-US" sz="2000" dirty="0" err="1"/>
              <a:t>apresentaria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melhor</a:t>
            </a:r>
            <a:r>
              <a:rPr lang="en-US" sz="2000" dirty="0"/>
              <a:t> tempo.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</a:t>
            </a:r>
            <a:r>
              <a:rPr lang="en-US" sz="3200" b="1" dirty="0" err="1"/>
              <a:t>algorítmo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273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Informações</a:t>
            </a:r>
            <a:r>
              <a:rPr lang="en-US" sz="4000" dirty="0"/>
              <a:t> </a:t>
            </a:r>
            <a:r>
              <a:rPr lang="en-US" sz="4000" dirty="0" err="1"/>
              <a:t>Gerais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6046" y="441744"/>
            <a:ext cx="8867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Sobre</a:t>
            </a:r>
            <a:r>
              <a:rPr lang="en-US" sz="3200" dirty="0"/>
              <a:t> a </a:t>
            </a:r>
            <a:r>
              <a:rPr lang="en-US" sz="3200" dirty="0" err="1"/>
              <a:t>equipe</a:t>
            </a:r>
            <a:endParaRPr lang="en-US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223860"/>
            <a:ext cx="5219700" cy="23812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8295" y="3999791"/>
            <a:ext cx="5721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Metodologia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65061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643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Comunicação</a:t>
            </a:r>
            <a:r>
              <a:rPr lang="en-US" sz="3200" b="1" dirty="0"/>
              <a:t> com o </a:t>
            </a:r>
            <a:r>
              <a:rPr lang="en-US" sz="3200" b="1" dirty="0" err="1"/>
              <a:t>servidor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5" y="1414732"/>
            <a:ext cx="79685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módulo</a:t>
            </a:r>
            <a:r>
              <a:rPr lang="en-US" sz="2000" dirty="0"/>
              <a:t> </a:t>
            </a:r>
            <a:r>
              <a:rPr lang="en-US" sz="2000" dirty="0" err="1"/>
              <a:t>recebe</a:t>
            </a:r>
            <a:r>
              <a:rPr lang="en-US" sz="2000" dirty="0"/>
              <a:t> e </a:t>
            </a:r>
            <a:r>
              <a:rPr lang="en-US" sz="2000" dirty="0" err="1"/>
              <a:t>envia</a:t>
            </a:r>
            <a:r>
              <a:rPr lang="en-US" sz="2000" dirty="0"/>
              <a:t> </a:t>
            </a:r>
            <a:r>
              <a:rPr lang="en-US" sz="2000" dirty="0" err="1"/>
              <a:t>Jsons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tratados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convertidos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ida</a:t>
            </a:r>
            <a:r>
              <a:rPr lang="en-US" sz="2000" dirty="0"/>
              <a:t> e a </a:t>
            </a:r>
            <a:r>
              <a:rPr lang="en-US" sz="2000" dirty="0" err="1"/>
              <a:t>volta</a:t>
            </a:r>
            <a:r>
              <a:rPr lang="en-US" sz="2000" dirty="0"/>
              <a:t> de </a:t>
            </a:r>
            <a:r>
              <a:rPr lang="en-US" sz="2000" dirty="0" err="1"/>
              <a:t>informações</a:t>
            </a:r>
            <a:r>
              <a:rPr lang="en-US" sz="2000" dirty="0"/>
              <a:t> é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feita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meio</a:t>
            </a:r>
            <a:r>
              <a:rPr lang="en-US" sz="2000" dirty="0"/>
              <a:t> de </a:t>
            </a:r>
            <a:r>
              <a:rPr lang="en-US" sz="2000" dirty="0" err="1"/>
              <a:t>métodos</a:t>
            </a:r>
            <a:r>
              <a:rPr lang="en-US" sz="2000" dirty="0"/>
              <a:t>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produto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de </a:t>
            </a:r>
            <a:r>
              <a:rPr lang="en-US" sz="2000" dirty="0" err="1"/>
              <a:t>volta</a:t>
            </a:r>
            <a:r>
              <a:rPr lang="en-US" sz="2000" dirty="0"/>
              <a:t> é o </a:t>
            </a:r>
            <a:r>
              <a:rPr lang="en-US" sz="2000" dirty="0" err="1"/>
              <a:t>currículo</a:t>
            </a:r>
            <a:r>
              <a:rPr lang="en-US" sz="2000" dirty="0"/>
              <a:t> do </a:t>
            </a:r>
            <a:r>
              <a:rPr lang="en-US" sz="2000" dirty="0" err="1"/>
              <a:t>aluno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vetor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e </a:t>
            </a:r>
            <a:r>
              <a:rPr lang="en-US" sz="2000" dirty="0" err="1"/>
              <a:t>horários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5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4" y="258792"/>
            <a:ext cx="7243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/</a:t>
            </a:r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4" y="1089500"/>
            <a:ext cx="7968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Eclipse </a:t>
            </a:r>
            <a:r>
              <a:rPr lang="en-US" sz="2400" dirty="0" err="1"/>
              <a:t>Jee</a:t>
            </a:r>
            <a:r>
              <a:rPr lang="en-US" sz="2400" dirty="0"/>
              <a:t> Neon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TomCat</a:t>
            </a:r>
            <a:r>
              <a:rPr lang="en-US" sz="2400" dirty="0"/>
              <a:t> v9.0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89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33" y="1803815"/>
            <a:ext cx="1368256" cy="13682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2" y="1803815"/>
            <a:ext cx="1368256" cy="13682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19" y="1803815"/>
            <a:ext cx="1368256" cy="136825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10783" y="3201880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Adonay</a:t>
            </a:r>
            <a:r>
              <a:rPr lang="pt-BR" sz="1600" dirty="0"/>
              <a:t> Veiga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38979" y="318005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Filipe Afonso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00402" y="3197183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Thiago Pita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26" y="1803815"/>
            <a:ext cx="1368256" cy="136825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58" y="1803815"/>
            <a:ext cx="1383510" cy="136825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978186" y="3197183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Danilo Gameiro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428430" y="3197183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Gustavo </a:t>
            </a:r>
            <a:r>
              <a:rPr lang="pt-BR" sz="1600" dirty="0" err="1"/>
              <a:t>Gianini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066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6" name="Retângulo Arredondado 3"/>
          <p:cNvSpPr/>
          <p:nvPr/>
        </p:nvSpPr>
        <p:spPr>
          <a:xfrm>
            <a:off x="278295" y="2365226"/>
            <a:ext cx="1457739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cxnSp>
        <p:nvCxnSpPr>
          <p:cNvPr id="7" name="Conector Angulado 12"/>
          <p:cNvCxnSpPr/>
          <p:nvPr/>
        </p:nvCxnSpPr>
        <p:spPr>
          <a:xfrm>
            <a:off x="1675589" y="2777579"/>
            <a:ext cx="1533938" cy="132573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10"/>
          <p:cNvCxnSpPr/>
          <p:nvPr/>
        </p:nvCxnSpPr>
        <p:spPr>
          <a:xfrm flipV="1">
            <a:off x="1680649" y="1570882"/>
            <a:ext cx="1507432" cy="1206697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Arredondado 4"/>
          <p:cNvSpPr/>
          <p:nvPr/>
        </p:nvSpPr>
        <p:spPr>
          <a:xfrm>
            <a:off x="3209527" y="1140436"/>
            <a:ext cx="1863557" cy="860891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endParaRPr lang="en-US" sz="1400" dirty="0"/>
          </a:p>
        </p:txBody>
      </p:sp>
      <p:sp>
        <p:nvSpPr>
          <p:cNvPr id="10" name="Retângulo Arredondado 5"/>
          <p:cNvSpPr/>
          <p:nvPr/>
        </p:nvSpPr>
        <p:spPr>
          <a:xfrm>
            <a:off x="3226623" y="3690962"/>
            <a:ext cx="1868558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Apresentação</a:t>
            </a:r>
            <a:endParaRPr lang="en-US" sz="1600" dirty="0"/>
          </a:p>
        </p:txBody>
      </p:sp>
      <p:cxnSp>
        <p:nvCxnSpPr>
          <p:cNvPr id="11" name="Conector Angulado 15"/>
          <p:cNvCxnSpPr/>
          <p:nvPr/>
        </p:nvCxnSpPr>
        <p:spPr>
          <a:xfrm>
            <a:off x="5112277" y="4128284"/>
            <a:ext cx="1429576" cy="12700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6"/>
          <p:cNvSpPr/>
          <p:nvPr/>
        </p:nvSpPr>
        <p:spPr>
          <a:xfrm>
            <a:off x="6558949" y="3703662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Alinhamento</a:t>
            </a:r>
            <a:r>
              <a:rPr lang="en-US" dirty="0"/>
              <a:t>, cores, </a:t>
            </a:r>
            <a:r>
              <a:rPr lang="en-US" dirty="0" err="1"/>
              <a:t>formas</a:t>
            </a:r>
            <a:r>
              <a:rPr lang="en-US" dirty="0"/>
              <a:t>…</a:t>
            </a:r>
          </a:p>
        </p:txBody>
      </p:sp>
      <p:cxnSp>
        <p:nvCxnSpPr>
          <p:cNvPr id="14" name="Conector Angulado 14"/>
          <p:cNvCxnSpPr>
            <a:endCxn id="17" idx="1"/>
          </p:cNvCxnSpPr>
          <p:nvPr/>
        </p:nvCxnSpPr>
        <p:spPr>
          <a:xfrm>
            <a:off x="5094530" y="1570881"/>
            <a:ext cx="1464418" cy="640997"/>
          </a:xfrm>
          <a:prstGeom prst="bentConnector3">
            <a:avLst>
              <a:gd name="adj1" fmla="val 48822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3"/>
          <p:cNvCxnSpPr/>
          <p:nvPr/>
        </p:nvCxnSpPr>
        <p:spPr>
          <a:xfrm flipV="1">
            <a:off x="5094530" y="791825"/>
            <a:ext cx="1429576" cy="77905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Arredondado 7"/>
          <p:cNvSpPr/>
          <p:nvPr/>
        </p:nvSpPr>
        <p:spPr>
          <a:xfrm>
            <a:off x="6558949" y="354503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Comunicação</a:t>
            </a:r>
            <a:r>
              <a:rPr lang="en-US" sz="1400" dirty="0"/>
              <a:t> inter-</a:t>
            </a:r>
            <a:r>
              <a:rPr lang="en-US" sz="1400" dirty="0" err="1"/>
              <a:t>módulo</a:t>
            </a:r>
            <a:endParaRPr lang="en-US" sz="1400" dirty="0"/>
          </a:p>
        </p:txBody>
      </p:sp>
      <p:sp>
        <p:nvSpPr>
          <p:cNvPr id="17" name="Retângulo Arredondado 8"/>
          <p:cNvSpPr/>
          <p:nvPr/>
        </p:nvSpPr>
        <p:spPr>
          <a:xfrm>
            <a:off x="6558948" y="1774556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r>
              <a:rPr lang="en-US" sz="1400" dirty="0"/>
              <a:t> </a:t>
            </a:r>
            <a:r>
              <a:rPr lang="en-US" sz="1400" dirty="0" err="1"/>
              <a:t>internas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1710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pic>
        <p:nvPicPr>
          <p:cNvPr id="5" name="Picture 2" descr="Resultado de imagem para io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" y="1183091"/>
            <a:ext cx="2999743" cy="10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58" y="834502"/>
            <a:ext cx="3071604" cy="15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cordo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" y="2800814"/>
            <a:ext cx="3278038" cy="14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android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22" y="2781515"/>
            <a:ext cx="3515277" cy="15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29199" y="388785"/>
            <a:ext cx="471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183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25" y="1255616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447611" y="5210354"/>
            <a:ext cx="6316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/>
              <a:t>Demonstração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1775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concepção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152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Objetivos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785129"/>
            <a:ext cx="8534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Facilitar</a:t>
            </a:r>
            <a:r>
              <a:rPr lang="en-US" sz="2800" dirty="0"/>
              <a:t> e </a:t>
            </a:r>
            <a:r>
              <a:rPr lang="en-US" sz="2800" dirty="0" err="1"/>
              <a:t>melhorar</a:t>
            </a:r>
            <a:r>
              <a:rPr lang="en-US" sz="2800" dirty="0"/>
              <a:t> 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Auxiliar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montage de grades </a:t>
            </a:r>
            <a:r>
              <a:rPr lang="en-US" sz="2800" dirty="0" err="1"/>
              <a:t>horárias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Sugestões</a:t>
            </a:r>
            <a:r>
              <a:rPr lang="en-US" sz="2800" dirty="0"/>
              <a:t> </a:t>
            </a:r>
            <a:r>
              <a:rPr lang="en-US" sz="2800" dirty="0" err="1"/>
              <a:t>baseadas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histórico</a:t>
            </a:r>
            <a:r>
              <a:rPr lang="en-US" sz="2800" dirty="0"/>
              <a:t> e </a:t>
            </a:r>
            <a:r>
              <a:rPr lang="en-US" sz="2800" dirty="0" err="1"/>
              <a:t>aptidões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Otimizar</a:t>
            </a:r>
            <a:r>
              <a:rPr lang="en-US" sz="2800" dirty="0"/>
              <a:t> </a:t>
            </a:r>
            <a:r>
              <a:rPr lang="en-US" sz="2800" dirty="0" err="1"/>
              <a:t>construção</a:t>
            </a:r>
            <a:r>
              <a:rPr lang="en-US" sz="2800" dirty="0"/>
              <a:t> de grades </a:t>
            </a:r>
            <a:r>
              <a:rPr lang="en-US" sz="2800" dirty="0" err="1"/>
              <a:t>horárias</a:t>
            </a:r>
            <a:r>
              <a:rPr lang="en-US" sz="2800" dirty="0"/>
              <a:t> dos </a:t>
            </a:r>
            <a:r>
              <a:rPr lang="en-US" sz="2800" dirty="0" err="1"/>
              <a:t>alunos</a:t>
            </a:r>
            <a:r>
              <a:rPr lang="en-US" sz="2800" dirty="0"/>
              <a:t> </a:t>
            </a:r>
            <a:r>
              <a:rPr lang="en-US" sz="2800" dirty="0" err="1"/>
              <a:t>durante</a:t>
            </a:r>
            <a:r>
              <a:rPr lang="en-US" sz="2800" dirty="0"/>
              <a:t> o </a:t>
            </a:r>
            <a:r>
              <a:rPr lang="en-US" sz="2800" dirty="0" err="1"/>
              <a:t>período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886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Camadas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509083"/>
            <a:ext cx="8534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Aplicativo</a:t>
            </a:r>
            <a:r>
              <a:rPr lang="en-US" sz="2800" dirty="0"/>
              <a:t> Mobile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Servidor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Interação</a:t>
            </a:r>
            <a:r>
              <a:rPr lang="en-US" sz="2800" dirty="0"/>
              <a:t> </a:t>
            </a:r>
            <a:r>
              <a:rPr lang="en-US" sz="2800" dirty="0" err="1"/>
              <a:t>MatriculaWeb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47904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68" y="1809131"/>
            <a:ext cx="1532915" cy="153291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55" y="1809131"/>
            <a:ext cx="1539042" cy="153904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69" y="1809131"/>
            <a:ext cx="1556200" cy="153904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40593" y="3505803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Claudio Santoro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64865" y="34933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Gustavo </a:t>
            </a:r>
            <a:r>
              <a:rPr lang="pt-BR" dirty="0" err="1"/>
              <a:t>Gianini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0779" y="349333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Danilo Gameiro</a:t>
            </a:r>
          </a:p>
        </p:txBody>
      </p:sp>
    </p:spTree>
    <p:extLst>
      <p:ext uri="{BB962C8B-B14F-4D97-AF65-F5344CB8AC3E}">
        <p14:creationId xmlns:p14="http://schemas.microsoft.com/office/powerpoint/2010/main" val="16133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que </a:t>
            </a:r>
            <a:r>
              <a:rPr lang="en-US" sz="3200" b="1" dirty="0" err="1"/>
              <a:t>foi</a:t>
            </a:r>
            <a:r>
              <a:rPr lang="en-US" sz="3200" b="1" dirty="0"/>
              <a:t> </a:t>
            </a:r>
            <a:r>
              <a:rPr lang="en-US" sz="3200" b="1" dirty="0" err="1"/>
              <a:t>utilizado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0509"/>
            <a:ext cx="85344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constituído utilizando os padrões convencionais.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desenhado como um banco de dados relacional.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usa um esquema </a:t>
            </a:r>
            <a:r>
              <a:rPr lang="pt-BR" i="1" dirty="0" err="1"/>
              <a:t>InnoDB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é provisionado em um servidor </a:t>
            </a:r>
            <a:r>
              <a:rPr lang="pt-BR" i="1" dirty="0" err="1"/>
              <a:t>MariaDB</a:t>
            </a:r>
            <a:r>
              <a:rPr lang="pt-BR" dirty="0"/>
              <a:t> 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criado a partir de engenharia reversa das entidades de acesso aos dados (DAO) </a:t>
            </a:r>
            <a:r>
              <a:rPr lang="pt-BR" i="1" dirty="0" err="1"/>
              <a:t>aka</a:t>
            </a:r>
            <a:r>
              <a:rPr lang="pt-BR" i="1" dirty="0"/>
              <a:t> </a:t>
            </a:r>
            <a:r>
              <a:rPr lang="pt-BR" i="1" dirty="0" err="1"/>
              <a:t>Models</a:t>
            </a:r>
            <a:r>
              <a:rPr lang="pt-BR" i="1" dirty="0"/>
              <a:t> em </a:t>
            </a:r>
            <a:r>
              <a:rPr lang="pt-BR" b="1" dirty="0"/>
              <a:t>MVC</a:t>
            </a:r>
            <a:r>
              <a:rPr lang="pt-BR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utiliza um padrão de herança por hierarquia.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utiliza conceitos básicos de estratégias relacionais.</a:t>
            </a:r>
          </a:p>
        </p:txBody>
      </p:sp>
    </p:spTree>
    <p:extLst>
      <p:ext uri="{BB962C8B-B14F-4D97-AF65-F5344CB8AC3E}">
        <p14:creationId xmlns:p14="http://schemas.microsoft.com/office/powerpoint/2010/main" val="6676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89947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Maria DB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42" y="300249"/>
            <a:ext cx="2551488" cy="13132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8295" y="1155940"/>
            <a:ext cx="8710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Utilizado por padrão nas distribuições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 &amp; </a:t>
            </a:r>
            <a:r>
              <a:rPr lang="pt-BR" dirty="0" err="1"/>
              <a:t>Free</a:t>
            </a:r>
            <a:r>
              <a:rPr lang="pt-BR" dirty="0"/>
              <a:t> for 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Escalável, </a:t>
            </a:r>
            <a:r>
              <a:rPr lang="pt-BR" dirty="0" err="1"/>
              <a:t>Interoperável</a:t>
            </a:r>
            <a:r>
              <a:rPr lang="pt-BR" dirty="0"/>
              <a:t> e </a:t>
            </a:r>
            <a:r>
              <a:rPr lang="pt-BR" dirty="0" err="1"/>
              <a:t>Multiplataformal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 sistema gerenciador de banco de dados que segue as convenções de </a:t>
            </a:r>
            <a:r>
              <a:rPr lang="pt-BR" i="1" dirty="0"/>
              <a:t>bancos de dados relacionais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a linguagem </a:t>
            </a:r>
            <a:r>
              <a:rPr lang="pt-BR" b="1" dirty="0"/>
              <a:t>SQL</a:t>
            </a:r>
            <a:r>
              <a:rPr lang="pt-BR" dirty="0"/>
              <a:t> (</a:t>
            </a:r>
            <a:r>
              <a:rPr lang="pt-BR" i="1" dirty="0" err="1"/>
              <a:t>Structured</a:t>
            </a:r>
            <a:r>
              <a:rPr lang="pt-BR" i="1" dirty="0"/>
              <a:t> Query </a:t>
            </a:r>
            <a:r>
              <a:rPr lang="pt-BR" i="1" dirty="0" err="1"/>
              <a:t>Language</a:t>
            </a:r>
            <a:r>
              <a:rPr lang="pt-BR" dirty="0"/>
              <a:t>) para </a:t>
            </a:r>
            <a:r>
              <a:rPr lang="pt-BR" dirty="0" err="1"/>
              <a:t>síntaxe</a:t>
            </a:r>
            <a:r>
              <a:rPr lang="pt-BR" dirty="0"/>
              <a:t> e comandos.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o modelo de tabelas (</a:t>
            </a:r>
            <a:r>
              <a:rPr lang="pt-BR" i="1" dirty="0" err="1"/>
              <a:t>tables</a:t>
            </a:r>
            <a:r>
              <a:rPr lang="pt-BR" dirty="0"/>
              <a:t>) para armazenamento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4181695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149</TotalTime>
  <Words>1215</Words>
  <Application>Microsoft Office PowerPoint</Application>
  <PresentationFormat>Apresentação na tela (4:3)</PresentationFormat>
  <Paragraphs>266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Trebuchet MS</vt:lpstr>
      <vt:lpstr>Wingdings</vt:lpstr>
      <vt:lpstr>Wingdings 2</vt:lpstr>
      <vt:lpstr>Citável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Alessandra Farias</dc:creator>
  <cp:lastModifiedBy>Alessandra Farias</cp:lastModifiedBy>
  <cp:revision>19</cp:revision>
  <dcterms:created xsi:type="dcterms:W3CDTF">2016-12-05T11:40:59Z</dcterms:created>
  <dcterms:modified xsi:type="dcterms:W3CDTF">2016-12-06T02:06:19Z</dcterms:modified>
</cp:coreProperties>
</file>