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46"/>
  </p:notesMasterIdLst>
  <p:sldIdLst>
    <p:sldId id="295" r:id="rId2"/>
    <p:sldId id="257" r:id="rId3"/>
    <p:sldId id="262" r:id="rId4"/>
    <p:sldId id="296" r:id="rId5"/>
    <p:sldId id="304" r:id="rId6"/>
    <p:sldId id="305" r:id="rId7"/>
    <p:sldId id="303" r:id="rId8"/>
    <p:sldId id="258" r:id="rId9"/>
    <p:sldId id="259" r:id="rId10"/>
    <p:sldId id="298" r:id="rId11"/>
    <p:sldId id="272" r:id="rId12"/>
    <p:sldId id="273" r:id="rId13"/>
    <p:sldId id="274" r:id="rId14"/>
    <p:sldId id="275" r:id="rId15"/>
    <p:sldId id="276" r:id="rId16"/>
    <p:sldId id="277" r:id="rId17"/>
    <p:sldId id="297" r:id="rId18"/>
    <p:sldId id="268" r:id="rId19"/>
    <p:sldId id="278" r:id="rId20"/>
    <p:sldId id="279" r:id="rId21"/>
    <p:sldId id="280" r:id="rId22"/>
    <p:sldId id="299" r:id="rId23"/>
    <p:sldId id="269" r:id="rId24"/>
    <p:sldId id="283" r:id="rId25"/>
    <p:sldId id="284" r:id="rId26"/>
    <p:sldId id="285" r:id="rId27"/>
    <p:sldId id="287" r:id="rId28"/>
    <p:sldId id="286" r:id="rId29"/>
    <p:sldId id="288" r:id="rId30"/>
    <p:sldId id="289" r:id="rId31"/>
    <p:sldId id="290" r:id="rId32"/>
    <p:sldId id="300" r:id="rId33"/>
    <p:sldId id="270" r:id="rId34"/>
    <p:sldId id="263" r:id="rId35"/>
    <p:sldId id="292" r:id="rId36"/>
    <p:sldId id="291" r:id="rId37"/>
    <p:sldId id="293" r:id="rId38"/>
    <p:sldId id="294" r:id="rId39"/>
    <p:sldId id="301" r:id="rId40"/>
    <p:sldId id="271" r:id="rId41"/>
    <p:sldId id="260" r:id="rId42"/>
    <p:sldId id="261" r:id="rId43"/>
    <p:sldId id="267" r:id="rId44"/>
    <p:sldId id="302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andra Farias" initials="AF" lastIdx="1" clrIdx="0">
    <p:extLst>
      <p:ext uri="{19B8F6BF-5375-455C-9EA6-DF929625EA0E}">
        <p15:presenceInfo xmlns:p15="http://schemas.microsoft.com/office/powerpoint/2012/main" userId="a38df557c5382d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26BC3-723C-4211-93B3-D26DD4BC8B10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694-9E65-4554-A000-122B305308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9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5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7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52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19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46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7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5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2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0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4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6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4D7A3868-B581-4D4C-B513-EF6D09283E4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5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D7A3868-B581-4D4C-B513-EF6D09283E4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33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tif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DnDiag">
          <a:fgClr>
            <a:schemeClr val="accent1">
              <a:lumMod val="60000"/>
              <a:lumOff val="40000"/>
            </a:schemeClr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25" y="1583420"/>
            <a:ext cx="4181533" cy="395473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640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93631" y="276908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4140287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Banco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26857" y="310551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 EQUIPE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68" y="1809131"/>
            <a:ext cx="1532915" cy="153291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55" y="1809131"/>
            <a:ext cx="1539042" cy="153904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869" y="1809131"/>
            <a:ext cx="1556200" cy="153904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40593" y="3505803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Claudio Santoro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564865" y="3493332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Gustavo </a:t>
            </a:r>
            <a:r>
              <a:rPr lang="pt-BR" dirty="0" err="1"/>
              <a:t>Gianini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100779" y="349333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Danilo Gameiro</a:t>
            </a:r>
          </a:p>
        </p:txBody>
      </p:sp>
    </p:spTree>
    <p:extLst>
      <p:ext uri="{BB962C8B-B14F-4D97-AF65-F5344CB8AC3E}">
        <p14:creationId xmlns:p14="http://schemas.microsoft.com/office/powerpoint/2010/main" val="16133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Banco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7590" y="174882"/>
            <a:ext cx="436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 que </a:t>
            </a:r>
            <a:r>
              <a:rPr lang="en-US" sz="3200" b="1" dirty="0" err="1"/>
              <a:t>foi</a:t>
            </a:r>
            <a:r>
              <a:rPr lang="en-US" sz="3200" b="1" dirty="0"/>
              <a:t> </a:t>
            </a:r>
            <a:r>
              <a:rPr lang="en-US" sz="3200" b="1" dirty="0" err="1"/>
              <a:t>utilizado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7590" y="710509"/>
            <a:ext cx="85344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 banco de dados foi constituído utilizando os padrões convencionais.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 banco de dados foi desenhado como um banco de dados relacional.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 banco de dados usa um esquema </a:t>
            </a:r>
            <a:r>
              <a:rPr lang="pt-BR" i="1" dirty="0" err="1"/>
              <a:t>InnoDB</a:t>
            </a:r>
            <a:r>
              <a:rPr lang="pt-BR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 banco de dados é provisionado em um servidor </a:t>
            </a:r>
            <a:r>
              <a:rPr lang="pt-BR" i="1" dirty="0" err="1"/>
              <a:t>MariaDB</a:t>
            </a:r>
            <a:r>
              <a:rPr lang="pt-BR" dirty="0"/>
              <a:t> 7.0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 banco de dados foi criado a partir de engenharia reversa das entidades de acesso aos dados (DAO) </a:t>
            </a:r>
            <a:r>
              <a:rPr lang="pt-BR" i="1" dirty="0" err="1"/>
              <a:t>aka</a:t>
            </a:r>
            <a:r>
              <a:rPr lang="pt-BR" i="1" dirty="0"/>
              <a:t> </a:t>
            </a:r>
            <a:r>
              <a:rPr lang="pt-BR" i="1" dirty="0" err="1"/>
              <a:t>Models</a:t>
            </a:r>
            <a:r>
              <a:rPr lang="pt-BR" i="1" dirty="0"/>
              <a:t> em </a:t>
            </a:r>
            <a:r>
              <a:rPr lang="pt-BR" b="1" dirty="0"/>
              <a:t>MVC</a:t>
            </a:r>
            <a:r>
              <a:rPr lang="pt-BR" i="1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 banco de dados utiliza um padrão de herança por hierarquia.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 banco de dados utiliza conceitos básicos de estratégias relacionais.</a:t>
            </a:r>
          </a:p>
        </p:txBody>
      </p:sp>
    </p:spTree>
    <p:extLst>
      <p:ext uri="{BB962C8B-B14F-4D97-AF65-F5344CB8AC3E}">
        <p14:creationId xmlns:p14="http://schemas.microsoft.com/office/powerpoint/2010/main" val="66762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Banco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78295" y="289947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Maria DB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42" y="300249"/>
            <a:ext cx="2551488" cy="131326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78295" y="1155940"/>
            <a:ext cx="87104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Utilizado por padrão nas distribuições Linux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Open </a:t>
            </a:r>
            <a:r>
              <a:rPr lang="pt-BR" dirty="0" err="1"/>
              <a:t>Source</a:t>
            </a:r>
            <a:r>
              <a:rPr lang="pt-BR" dirty="0"/>
              <a:t> &amp; </a:t>
            </a:r>
            <a:r>
              <a:rPr lang="pt-BR" dirty="0" err="1"/>
              <a:t>Free</a:t>
            </a:r>
            <a:r>
              <a:rPr lang="pt-BR" dirty="0"/>
              <a:t> for Enterprise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Escalável, </a:t>
            </a:r>
            <a:r>
              <a:rPr lang="pt-BR" dirty="0" err="1"/>
              <a:t>Interoperável</a:t>
            </a:r>
            <a:r>
              <a:rPr lang="pt-BR" dirty="0"/>
              <a:t> e </a:t>
            </a:r>
            <a:r>
              <a:rPr lang="pt-BR" dirty="0" err="1"/>
              <a:t>Multiplataformal</a:t>
            </a: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É um sistema gerenciador de banco de dados que segue as convenções de </a:t>
            </a:r>
            <a:r>
              <a:rPr lang="pt-BR" i="1" dirty="0"/>
              <a:t>bancos de dados relacionais</a:t>
            </a:r>
            <a:r>
              <a:rPr lang="pt-BR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Usa a linguagem </a:t>
            </a:r>
            <a:r>
              <a:rPr lang="pt-BR" b="1" dirty="0"/>
              <a:t>SQL</a:t>
            </a:r>
            <a:r>
              <a:rPr lang="pt-BR" dirty="0"/>
              <a:t> (</a:t>
            </a:r>
            <a:r>
              <a:rPr lang="pt-BR" i="1" dirty="0" err="1"/>
              <a:t>Structured</a:t>
            </a:r>
            <a:r>
              <a:rPr lang="pt-BR" i="1" dirty="0"/>
              <a:t> Query </a:t>
            </a:r>
            <a:r>
              <a:rPr lang="pt-BR" i="1" dirty="0" err="1"/>
              <a:t>Language</a:t>
            </a:r>
            <a:r>
              <a:rPr lang="pt-BR" dirty="0"/>
              <a:t>) para </a:t>
            </a:r>
            <a:r>
              <a:rPr lang="pt-BR" dirty="0" err="1"/>
              <a:t>síntaxe</a:t>
            </a:r>
            <a:r>
              <a:rPr lang="pt-BR" dirty="0"/>
              <a:t> e comandos.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Usa o modelo de tabelas (</a:t>
            </a:r>
            <a:r>
              <a:rPr lang="pt-BR" i="1" dirty="0" err="1"/>
              <a:t>tables</a:t>
            </a:r>
            <a:r>
              <a:rPr lang="pt-BR" dirty="0"/>
              <a:t>) para armazenamento dos dados.</a:t>
            </a:r>
          </a:p>
        </p:txBody>
      </p:sp>
    </p:spTree>
    <p:extLst>
      <p:ext uri="{BB962C8B-B14F-4D97-AF65-F5344CB8AC3E}">
        <p14:creationId xmlns:p14="http://schemas.microsoft.com/office/powerpoint/2010/main" val="418169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Banco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0"/>
            <a:ext cx="599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Desenho</a:t>
            </a:r>
            <a:r>
              <a:rPr lang="en-US" b="1" dirty="0"/>
              <a:t> Banco de Dados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9332"/>
            <a:ext cx="9144000" cy="452072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793" y="184666"/>
            <a:ext cx="1635208" cy="116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26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Banco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78295" y="277867"/>
            <a:ext cx="4452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Mudanças</a:t>
            </a:r>
            <a:r>
              <a:rPr lang="en-US" sz="3200" b="1" dirty="0"/>
              <a:t> </a:t>
            </a:r>
            <a:r>
              <a:rPr lang="en-US" sz="3200" b="1" dirty="0" err="1"/>
              <a:t>Contínuas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8295" y="862642"/>
            <a:ext cx="8534402" cy="400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Como esperado, o modelo do Banco de Dados se sucedeu</a:t>
            </a:r>
            <a:br>
              <a:rPr lang="pt-BR" dirty="0"/>
            </a:br>
            <a:r>
              <a:rPr lang="pt-BR" dirty="0"/>
              <a:t>em um escopo de mudanças contínuas.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 modelo de banco de dados teve diversas alterações tais como: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/>
              <a:t>Adesão e Remoção de Entidades.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/>
              <a:t>Remodelamento de Relacionamento </a:t>
            </a:r>
            <a:r>
              <a:rPr lang="pt-BR" i="1" dirty="0" err="1"/>
              <a:t>inter</a:t>
            </a:r>
            <a:r>
              <a:rPr lang="pt-BR" dirty="0"/>
              <a:t> </a:t>
            </a:r>
            <a:r>
              <a:rPr lang="pt-BR" dirty="0" err="1"/>
              <a:t>Tables</a:t>
            </a:r>
            <a:r>
              <a:rPr lang="pt-BR" dirty="0"/>
              <a:t> (</a:t>
            </a:r>
            <a:r>
              <a:rPr lang="pt-BR" dirty="0" err="1"/>
              <a:t>Join-Tables</a:t>
            </a:r>
            <a:r>
              <a:rPr lang="pt-BR" dirty="0"/>
              <a:t>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/>
              <a:t>Correções de tipos de variáveis a serem armazenadas.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/>
              <a:t>Correções de quais dados serão armazenados em cada entidade.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/>
              <a:t>Correções e aprimoramentos das entidades por necessidades.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/>
              <a:t>Quebras de Qualidade por necessidade de funcionalidades.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/>
              <a:t>Entre diversos outros remodelamentos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 nosso </a:t>
            </a:r>
            <a:r>
              <a:rPr lang="pt-BR" i="1" dirty="0"/>
              <a:t>workflow </a:t>
            </a:r>
            <a:r>
              <a:rPr lang="pt-BR" dirty="0"/>
              <a:t>foi contínuo e sempre se comunicando com as necessidades das outras equipes.</a:t>
            </a:r>
          </a:p>
        </p:txBody>
      </p:sp>
    </p:spTree>
    <p:extLst>
      <p:ext uri="{BB962C8B-B14F-4D97-AF65-F5344CB8AC3E}">
        <p14:creationId xmlns:p14="http://schemas.microsoft.com/office/powerpoint/2010/main" val="3277242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Banco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7590" y="174882"/>
            <a:ext cx="436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Considerações</a:t>
            </a:r>
            <a:r>
              <a:rPr lang="en-US" sz="3200" b="1" dirty="0"/>
              <a:t> </a:t>
            </a:r>
            <a:r>
              <a:rPr lang="en-US" sz="3200" b="1" dirty="0" err="1"/>
              <a:t>finais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7590" y="712035"/>
            <a:ext cx="8534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Utilizou-se softwares como </a:t>
            </a:r>
            <a:r>
              <a:rPr lang="pt-BR" dirty="0" err="1"/>
              <a:t>Bizagi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Modeler</a:t>
            </a:r>
            <a:r>
              <a:rPr lang="pt-BR" dirty="0"/>
              <a:t>, </a:t>
            </a:r>
            <a:r>
              <a:rPr lang="pt-BR" dirty="0" err="1"/>
              <a:t>Navicat</a:t>
            </a:r>
            <a:r>
              <a:rPr lang="pt-BR" dirty="0"/>
              <a:t> Premium, </a:t>
            </a:r>
            <a:r>
              <a:rPr lang="pt-BR" dirty="0" err="1"/>
              <a:t>MariaDB</a:t>
            </a:r>
            <a:r>
              <a:rPr lang="pt-BR" dirty="0"/>
              <a:t> </a:t>
            </a:r>
            <a:r>
              <a:rPr lang="pt-BR" dirty="0" err="1"/>
              <a:t>Community</a:t>
            </a:r>
            <a:r>
              <a:rPr lang="pt-BR" dirty="0"/>
              <a:t> </a:t>
            </a:r>
            <a:r>
              <a:rPr lang="pt-BR" dirty="0" err="1"/>
              <a:t>Edition</a:t>
            </a:r>
            <a:r>
              <a:rPr lang="pt-BR" dirty="0"/>
              <a:t>, GitHub </a:t>
            </a:r>
            <a:r>
              <a:rPr lang="pt-BR" dirty="0" err="1"/>
              <a:t>Community</a:t>
            </a:r>
            <a:r>
              <a:rPr lang="pt-BR" dirty="0"/>
              <a:t> </a:t>
            </a:r>
            <a:r>
              <a:rPr lang="pt-BR" dirty="0" err="1"/>
              <a:t>Edition</a:t>
            </a:r>
            <a:r>
              <a:rPr lang="pt-BR" dirty="0"/>
              <a:t> e </a:t>
            </a:r>
            <a:r>
              <a:rPr lang="pt-BR" dirty="0" err="1"/>
              <a:t>Vertabelo</a:t>
            </a:r>
            <a:r>
              <a:rPr lang="pt-BR" dirty="0"/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/>
              <a:t>Essas ferramentas foram utilizadas tanto para modelar o banco de dados, como armazenamento do mesmo, versionamento do mesmo e engenharia reversa do mesmo.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Diversas versões do banco de dados se sucederam, as últimas alterações ocorreram dias antes da apresentação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/>
              <a:t>O banco de dados é algo alterado continuamente ao desenrolar de um projeto de pesquisa, mas sempre mantendo sua base estrutural sólida.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 equipe de banco de dados se sucedeu e apropriou-se do conhecimento para </a:t>
            </a:r>
            <a:r>
              <a:rPr lang="pt-BR" i="1" dirty="0"/>
              <a:t>modelar</a:t>
            </a:r>
            <a:r>
              <a:rPr lang="pt-BR" dirty="0"/>
              <a:t> e executar um banco de dados otimizado para as necessidades da versão </a:t>
            </a:r>
            <a:r>
              <a:rPr lang="pt-BR" dirty="0" err="1"/>
              <a:t>protótipal</a:t>
            </a:r>
            <a:r>
              <a:rPr lang="pt-BR" dirty="0"/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/>
              <a:t>O núcleo do banco de dados se manterá firme nas versões conseguintes.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777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93631" y="276908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prstClr val="white"/>
                </a:solidFill>
              </a:rPr>
              <a:t>Servidor</a:t>
            </a:r>
          </a:p>
        </p:txBody>
      </p:sp>
    </p:spTree>
    <p:extLst>
      <p:ext uri="{BB962C8B-B14F-4D97-AF65-F5344CB8AC3E}">
        <p14:creationId xmlns:p14="http://schemas.microsoft.com/office/powerpoint/2010/main" val="1045557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Servidor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26857" y="310551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 EQUIPE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29" y="1929014"/>
            <a:ext cx="1285408" cy="128540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359" y="1928723"/>
            <a:ext cx="1285991" cy="128599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197" y="1931311"/>
            <a:ext cx="1282820" cy="12828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07506" y="3214131"/>
            <a:ext cx="177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Bruno </a:t>
            </a:r>
            <a:r>
              <a:rPr lang="pt-BR" dirty="0" err="1"/>
              <a:t>Emerich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604299" y="3214131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Miranda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63865" y="3214131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Nicolas </a:t>
            </a:r>
            <a:r>
              <a:rPr lang="pt-BR" dirty="0" err="1"/>
              <a:t>Meinen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104" y="1929306"/>
            <a:ext cx="1285408" cy="1285408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2571235" y="3216008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Claudio Santoro</a:t>
            </a:r>
          </a:p>
        </p:txBody>
      </p:sp>
    </p:spTree>
    <p:extLst>
      <p:ext uri="{BB962C8B-B14F-4D97-AF65-F5344CB8AC3E}">
        <p14:creationId xmlns:p14="http://schemas.microsoft.com/office/powerpoint/2010/main" val="599346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Servidor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8295" y="241540"/>
            <a:ext cx="353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Tomcat Server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/>
          <a:stretch/>
        </p:blipFill>
        <p:spPr>
          <a:xfrm>
            <a:off x="4099796" y="2380890"/>
            <a:ext cx="4833743" cy="236623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78295" y="949729"/>
            <a:ext cx="76430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Servidor</a:t>
            </a:r>
            <a:r>
              <a:rPr lang="en-US" sz="2000" dirty="0"/>
              <a:t> web Java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Container de servlets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Implementa</a:t>
            </a:r>
            <a:r>
              <a:rPr lang="en-US" sz="2000" dirty="0"/>
              <a:t> Java Servlet e </a:t>
            </a:r>
            <a:r>
              <a:rPr lang="en-US" sz="2000" dirty="0" err="1"/>
              <a:t>JavaServer</a:t>
            </a:r>
            <a:r>
              <a:rPr lang="en-US" sz="2000" dirty="0"/>
              <a:t> Pages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Desenvolvido</a:t>
            </a:r>
            <a:r>
              <a:rPr lang="en-US" sz="2000" dirty="0"/>
              <a:t> pela Apache</a:t>
            </a:r>
          </a:p>
          <a:p>
            <a:pPr algn="just"/>
            <a:r>
              <a:rPr lang="en-US" sz="2000" dirty="0"/>
              <a:t>     Software Foundation</a:t>
            </a:r>
          </a:p>
          <a:p>
            <a:pPr algn="just"/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Software livre</a:t>
            </a:r>
          </a:p>
        </p:txBody>
      </p:sp>
    </p:spTree>
    <p:extLst>
      <p:ext uri="{BB962C8B-B14F-4D97-AF65-F5344CB8AC3E}">
        <p14:creationId xmlns:p14="http://schemas.microsoft.com/office/powerpoint/2010/main" val="234747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 </a:t>
            </a:r>
            <a:r>
              <a:rPr lang="en-US" sz="4000" dirty="0" err="1"/>
              <a:t>MatriculeMe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8295" y="1147438"/>
            <a:ext cx="853440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3600" dirty="0" err="1"/>
              <a:t>Solução</a:t>
            </a:r>
            <a:r>
              <a:rPr lang="en-US" sz="3600" dirty="0"/>
              <a:t> </a:t>
            </a:r>
            <a:r>
              <a:rPr lang="en-US" sz="3600" dirty="0" err="1"/>
              <a:t>criada</a:t>
            </a:r>
            <a:r>
              <a:rPr lang="en-US" sz="3600" dirty="0"/>
              <a:t> para </a:t>
            </a:r>
            <a:r>
              <a:rPr lang="en-US" sz="3600" dirty="0" err="1"/>
              <a:t>sugestões</a:t>
            </a:r>
            <a:r>
              <a:rPr lang="en-US" sz="3600" dirty="0"/>
              <a:t> de </a:t>
            </a:r>
            <a:r>
              <a:rPr lang="en-US" sz="3600" dirty="0" err="1"/>
              <a:t>disciplinas</a:t>
            </a:r>
            <a:r>
              <a:rPr lang="en-US" sz="3600" dirty="0"/>
              <a:t> e </a:t>
            </a:r>
            <a:r>
              <a:rPr lang="en-US" sz="3600" dirty="0" err="1"/>
              <a:t>montagemde</a:t>
            </a:r>
            <a:r>
              <a:rPr lang="en-US" sz="3600" dirty="0"/>
              <a:t> grade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3600" dirty="0" err="1"/>
              <a:t>Utiliza</a:t>
            </a:r>
            <a:r>
              <a:rPr lang="en-US" sz="3600" dirty="0"/>
              <a:t> </a:t>
            </a:r>
            <a:r>
              <a:rPr lang="en-US" sz="3600" dirty="0" err="1"/>
              <a:t>mecanismos</a:t>
            </a:r>
            <a:r>
              <a:rPr lang="en-US" sz="3600" dirty="0"/>
              <a:t> de </a:t>
            </a:r>
            <a:r>
              <a:rPr lang="en-US" sz="3600" dirty="0" err="1"/>
              <a:t>inferência</a:t>
            </a:r>
            <a:r>
              <a:rPr lang="en-US" sz="3600" dirty="0"/>
              <a:t> e </a:t>
            </a:r>
            <a:r>
              <a:rPr lang="en-US" sz="3600" dirty="0" err="1"/>
              <a:t>aprendizagem</a:t>
            </a:r>
            <a:r>
              <a:rPr lang="en-US" sz="3600" dirty="0"/>
              <a:t> de </a:t>
            </a:r>
            <a:r>
              <a:rPr lang="en-US" sz="3600" dirty="0" err="1"/>
              <a:t>máquina</a:t>
            </a: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8683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Servidor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8295" y="120770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Jersey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8295" y="767101"/>
            <a:ext cx="871043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Arquitetura</a:t>
            </a:r>
            <a:r>
              <a:rPr lang="en-US" sz="2000" dirty="0"/>
              <a:t> REST para JAVA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Métodos</a:t>
            </a:r>
            <a:r>
              <a:rPr lang="en-US" sz="2000" dirty="0"/>
              <a:t> </a:t>
            </a:r>
            <a:r>
              <a:rPr lang="en-US" sz="2000" dirty="0" err="1"/>
              <a:t>definidos</a:t>
            </a:r>
            <a:endParaRPr lang="en-US" sz="2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GET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POST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PUT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DELETE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Entradas e </a:t>
            </a:r>
            <a:r>
              <a:rPr lang="en-US" sz="2000" dirty="0" err="1"/>
              <a:t>saídas</a:t>
            </a:r>
            <a:endParaRPr lang="en-US" sz="2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Texto</a:t>
            </a:r>
            <a:r>
              <a:rPr lang="en-US" sz="2000" dirty="0"/>
              <a:t> puro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Arquivos</a:t>
            </a:r>
            <a:r>
              <a:rPr lang="en-US" sz="2000" dirty="0"/>
              <a:t> </a:t>
            </a:r>
            <a:r>
              <a:rPr lang="en-US" sz="2000" dirty="0" err="1"/>
              <a:t>Json</a:t>
            </a:r>
            <a:endParaRPr lang="en-US" sz="2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Xml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Parâmetros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5374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Servidor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8295" y="172529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Hirbenate</a:t>
            </a:r>
            <a:endParaRPr lang="en-US" sz="3600" b="1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057" y="1086928"/>
            <a:ext cx="4640150" cy="353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29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93631" y="276908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prstClr val="white"/>
                </a:solidFill>
              </a:rPr>
              <a:t>Interação com o MW: Data Mining</a:t>
            </a:r>
          </a:p>
        </p:txBody>
      </p:sp>
    </p:spTree>
    <p:extLst>
      <p:ext uri="{BB962C8B-B14F-4D97-AF65-F5344CB8AC3E}">
        <p14:creationId xmlns:p14="http://schemas.microsoft.com/office/powerpoint/2010/main" val="4282974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02792" y="207035"/>
            <a:ext cx="1984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EQUIPE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188" y="1749184"/>
            <a:ext cx="1994679" cy="199467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362029" y="3763759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Marcos Pereira</a:t>
            </a:r>
          </a:p>
        </p:txBody>
      </p:sp>
    </p:spTree>
    <p:extLst>
      <p:ext uri="{BB962C8B-B14F-4D97-AF65-F5344CB8AC3E}">
        <p14:creationId xmlns:p14="http://schemas.microsoft.com/office/powerpoint/2010/main" val="584980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172529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</a:t>
            </a:r>
            <a:r>
              <a:rPr lang="en-US" sz="3200" b="1" dirty="0" err="1"/>
              <a:t>estrutura</a:t>
            </a:r>
            <a:r>
              <a:rPr lang="en-US" sz="3200" b="1" dirty="0"/>
              <a:t> do </a:t>
            </a:r>
            <a:r>
              <a:rPr lang="en-US" sz="3200" b="1" dirty="0" err="1"/>
              <a:t>sistema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757304"/>
            <a:ext cx="82468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200" dirty="0"/>
              <a:t>Acessar as páginas do Matricula Web e capturar, através de um tratamento dos seus códigos HTML, os dados referentes ao seguintes tópicos: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pt-BR" sz="2200" dirty="0"/>
              <a:t>Departamentos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pt-BR" sz="2200" dirty="0"/>
              <a:t>Disciplinas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pt-BR" sz="2200" dirty="0"/>
              <a:t>Turmas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pt-BR" sz="2200" dirty="0"/>
              <a:t>Cursos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pt-BR" sz="2200" dirty="0"/>
              <a:t>Alunos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200" dirty="0"/>
              <a:t>O servidor fará uso desses dados para executar as operações relativas a população do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212900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172529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</a:t>
            </a:r>
            <a:r>
              <a:rPr lang="en-US" sz="3200" b="1" dirty="0" err="1"/>
              <a:t>estrutura</a:t>
            </a:r>
            <a:r>
              <a:rPr lang="en-US" sz="3200" b="1" dirty="0"/>
              <a:t> do </a:t>
            </a:r>
            <a:r>
              <a:rPr lang="en-US" sz="3200" b="1" dirty="0" err="1"/>
              <a:t>sistema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38023" y="841748"/>
            <a:ext cx="824685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200" dirty="0"/>
              <a:t>Informações sobre departamentos: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200" dirty="0"/>
              <a:t>Nome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200" dirty="0"/>
              <a:t>Sigla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200" dirty="0"/>
              <a:t>Código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200" dirty="0"/>
              <a:t>Informações sobre disciplinas: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200" dirty="0"/>
              <a:t>Nome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200" dirty="0"/>
              <a:t>Código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200" dirty="0"/>
              <a:t>Créditos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200" dirty="0"/>
              <a:t>Departamento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200" dirty="0"/>
              <a:t>Requisito(s)</a:t>
            </a:r>
          </a:p>
        </p:txBody>
      </p:sp>
    </p:spTree>
    <p:extLst>
      <p:ext uri="{BB962C8B-B14F-4D97-AF65-F5344CB8AC3E}">
        <p14:creationId xmlns:p14="http://schemas.microsoft.com/office/powerpoint/2010/main" val="2646860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172529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</a:t>
            </a:r>
            <a:r>
              <a:rPr lang="en-US" sz="3200" b="1" dirty="0" err="1"/>
              <a:t>estrutura</a:t>
            </a:r>
            <a:r>
              <a:rPr lang="en-US" sz="3200" b="1" dirty="0"/>
              <a:t> do </a:t>
            </a:r>
            <a:r>
              <a:rPr lang="en-US" sz="3200" b="1" dirty="0" err="1"/>
              <a:t>sistema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62310" y="807242"/>
            <a:ext cx="82468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Informações sobre turmas: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Disciplina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Horário(s)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Professor(es)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Vagas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Informações sobre cursos: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Habilitações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Fluxo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Disciplinas obrigatórias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Semestre em que devem ser feitas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Disciplinas optativas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Créditos limite</a:t>
            </a:r>
          </a:p>
        </p:txBody>
      </p:sp>
    </p:spTree>
    <p:extLst>
      <p:ext uri="{BB962C8B-B14F-4D97-AF65-F5344CB8AC3E}">
        <p14:creationId xmlns:p14="http://schemas.microsoft.com/office/powerpoint/2010/main" val="1460010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172529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</a:t>
            </a:r>
            <a:r>
              <a:rPr lang="en-US" sz="3200" b="1" dirty="0" err="1"/>
              <a:t>estrutura</a:t>
            </a:r>
            <a:r>
              <a:rPr lang="en-US" sz="3200" b="1" dirty="0"/>
              <a:t> do </a:t>
            </a:r>
            <a:r>
              <a:rPr lang="en-US" sz="3200" b="1" dirty="0" err="1"/>
              <a:t>sistema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38023" y="1278719"/>
            <a:ext cx="82468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Informações sobre alunos: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Disciplinas cursadas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Menções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Informações gerais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Habilitação escolhida (Curso)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IRA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Semestre atual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Matrícula</a:t>
            </a:r>
          </a:p>
        </p:txBody>
      </p:sp>
    </p:spTree>
    <p:extLst>
      <p:ext uri="{BB962C8B-B14F-4D97-AF65-F5344CB8AC3E}">
        <p14:creationId xmlns:p14="http://schemas.microsoft.com/office/powerpoint/2010/main" val="3615220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158038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Como é </a:t>
            </a:r>
            <a:r>
              <a:rPr lang="en-US" sz="3200" b="1" dirty="0" err="1"/>
              <a:t>feito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38023" y="1229814"/>
            <a:ext cx="82468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200" dirty="0"/>
              <a:t>Como é feito?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200" dirty="0"/>
              <a:t>Estrutura de hierarquia, por exemplo: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pt-BR" sz="2200" dirty="0"/>
              <a:t>Extrair departamentos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pt-BR" sz="2200" dirty="0"/>
              <a:t>Extrair as disciplinas daqueles departamentos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pt-BR" sz="2200" dirty="0"/>
              <a:t>Extrair as turmas das disciplinas que foram extraídas dos departamentos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200" dirty="0"/>
              <a:t>Ao todo, são 3 as estruturas de hierarquia, que são ilustradas nos slides a seguir.</a:t>
            </a:r>
          </a:p>
        </p:txBody>
      </p:sp>
    </p:spTree>
    <p:extLst>
      <p:ext uri="{BB962C8B-B14F-4D97-AF65-F5344CB8AC3E}">
        <p14:creationId xmlns:p14="http://schemas.microsoft.com/office/powerpoint/2010/main" val="3723371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172529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</a:t>
            </a:r>
            <a:r>
              <a:rPr lang="en-US" sz="3200" b="1" dirty="0" err="1"/>
              <a:t>estrutura</a:t>
            </a:r>
            <a:r>
              <a:rPr lang="en-US" sz="3200" b="1" dirty="0"/>
              <a:t> do </a:t>
            </a:r>
            <a:r>
              <a:rPr lang="en-US" sz="3200" b="1" dirty="0" err="1"/>
              <a:t>sistema</a:t>
            </a:r>
            <a:endParaRPr lang="en-US" sz="3200" b="1" dirty="0"/>
          </a:p>
        </p:txBody>
      </p:sp>
      <p:sp>
        <p:nvSpPr>
          <p:cNvPr id="6" name="Retângulo 5"/>
          <p:cNvSpPr/>
          <p:nvPr/>
        </p:nvSpPr>
        <p:spPr>
          <a:xfrm>
            <a:off x="431321" y="800348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Departamentos</a:t>
            </a:r>
            <a:endParaRPr lang="en-US" sz="1100" dirty="0"/>
          </a:p>
        </p:txBody>
      </p:sp>
      <p:sp>
        <p:nvSpPr>
          <p:cNvPr id="7" name="Retângulo 6"/>
          <p:cNvSpPr/>
          <p:nvPr/>
        </p:nvSpPr>
        <p:spPr>
          <a:xfrm>
            <a:off x="1798045" y="1510225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Disciplinas</a:t>
            </a:r>
            <a:r>
              <a:rPr lang="en-US" sz="1100" dirty="0"/>
              <a:t> </a:t>
            </a:r>
            <a:r>
              <a:rPr lang="en-US" sz="1100" dirty="0" err="1"/>
              <a:t>ofertadas</a:t>
            </a:r>
            <a:endParaRPr lang="en-US" sz="1100" dirty="0"/>
          </a:p>
        </p:txBody>
      </p:sp>
      <p:sp>
        <p:nvSpPr>
          <p:cNvPr id="8" name="Retângulo 7"/>
          <p:cNvSpPr/>
          <p:nvPr/>
        </p:nvSpPr>
        <p:spPr>
          <a:xfrm>
            <a:off x="3179519" y="2205639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Turmas</a:t>
            </a:r>
            <a:endParaRPr lang="en-US" sz="1100" dirty="0"/>
          </a:p>
        </p:txBody>
      </p:sp>
      <p:sp>
        <p:nvSpPr>
          <p:cNvPr id="9" name="Retângulo 8"/>
          <p:cNvSpPr/>
          <p:nvPr/>
        </p:nvSpPr>
        <p:spPr>
          <a:xfrm>
            <a:off x="431321" y="2634146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Cursos</a:t>
            </a:r>
            <a:endParaRPr lang="en-US" sz="1100" dirty="0"/>
          </a:p>
        </p:txBody>
      </p:sp>
      <p:sp>
        <p:nvSpPr>
          <p:cNvPr id="10" name="Retângulo 9"/>
          <p:cNvSpPr/>
          <p:nvPr/>
        </p:nvSpPr>
        <p:spPr>
          <a:xfrm>
            <a:off x="1798045" y="3326513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Habilitações</a:t>
            </a:r>
            <a:endParaRPr lang="en-US" sz="1100" dirty="0"/>
          </a:p>
        </p:txBody>
      </p:sp>
      <p:sp>
        <p:nvSpPr>
          <p:cNvPr id="11" name="Retângulo 10"/>
          <p:cNvSpPr/>
          <p:nvPr/>
        </p:nvSpPr>
        <p:spPr>
          <a:xfrm>
            <a:off x="3164770" y="4025402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Fluxo</a:t>
            </a:r>
            <a:r>
              <a:rPr lang="en-US" sz="1100" dirty="0"/>
              <a:t>, </a:t>
            </a:r>
            <a:r>
              <a:rPr lang="en-US" sz="1100" dirty="0" err="1"/>
              <a:t>optativas</a:t>
            </a:r>
            <a:r>
              <a:rPr lang="en-US" sz="1100" dirty="0"/>
              <a:t> e </a:t>
            </a:r>
            <a:r>
              <a:rPr lang="en-US" sz="1100" dirty="0" err="1"/>
              <a:t>crédito</a:t>
            </a:r>
            <a:r>
              <a:rPr lang="en-US" sz="1100" dirty="0"/>
              <a:t> </a:t>
            </a:r>
            <a:r>
              <a:rPr lang="en-US" sz="1100" dirty="0" err="1"/>
              <a:t>limite</a:t>
            </a:r>
            <a:endParaRPr lang="en-US" sz="1100" dirty="0"/>
          </a:p>
        </p:txBody>
      </p:sp>
      <p:sp>
        <p:nvSpPr>
          <p:cNvPr id="12" name="Retângulo 11"/>
          <p:cNvSpPr/>
          <p:nvPr/>
        </p:nvSpPr>
        <p:spPr>
          <a:xfrm>
            <a:off x="4825908" y="1806707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Aluno</a:t>
            </a:r>
            <a:endParaRPr lang="en-US" sz="1100" dirty="0"/>
          </a:p>
        </p:txBody>
      </p:sp>
      <p:sp>
        <p:nvSpPr>
          <p:cNvPr id="13" name="Retângulo 12"/>
          <p:cNvSpPr/>
          <p:nvPr/>
        </p:nvSpPr>
        <p:spPr>
          <a:xfrm>
            <a:off x="5943722" y="2952979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Disciplinas</a:t>
            </a:r>
            <a:r>
              <a:rPr lang="en-US" sz="1100" dirty="0"/>
              <a:t> </a:t>
            </a:r>
            <a:r>
              <a:rPr lang="en-US" sz="1100" dirty="0" err="1"/>
              <a:t>Cursadas</a:t>
            </a:r>
            <a:endParaRPr lang="en-US" sz="1100" dirty="0"/>
          </a:p>
        </p:txBody>
      </p:sp>
      <p:sp>
        <p:nvSpPr>
          <p:cNvPr id="14" name="Retângulo 13"/>
          <p:cNvSpPr/>
          <p:nvPr/>
        </p:nvSpPr>
        <p:spPr>
          <a:xfrm>
            <a:off x="7553240" y="2952979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Informações</a:t>
            </a:r>
            <a:r>
              <a:rPr lang="en-US" sz="1100" dirty="0"/>
              <a:t> </a:t>
            </a:r>
            <a:r>
              <a:rPr lang="en-US" sz="1100" dirty="0" err="1"/>
              <a:t>gerais</a:t>
            </a:r>
            <a:endParaRPr lang="en-US" sz="1100" dirty="0"/>
          </a:p>
        </p:txBody>
      </p:sp>
      <p:cxnSp>
        <p:nvCxnSpPr>
          <p:cNvPr id="16" name="Conector: Angulado 15"/>
          <p:cNvCxnSpPr>
            <a:stCxn id="6" idx="3"/>
            <a:endCxn id="7" idx="0"/>
          </p:cNvCxnSpPr>
          <p:nvPr/>
        </p:nvCxnSpPr>
        <p:spPr>
          <a:xfrm>
            <a:off x="1690777" y="1146532"/>
            <a:ext cx="736996" cy="363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/>
          <p:cNvCxnSpPr>
            <a:stCxn id="6" idx="3"/>
            <a:endCxn id="7" idx="0"/>
          </p:cNvCxnSpPr>
          <p:nvPr/>
        </p:nvCxnSpPr>
        <p:spPr>
          <a:xfrm>
            <a:off x="1690777" y="1146532"/>
            <a:ext cx="736996" cy="363693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/>
          <p:cNvCxnSpPr>
            <a:stCxn id="7" idx="3"/>
            <a:endCxn id="8" idx="0"/>
          </p:cNvCxnSpPr>
          <p:nvPr/>
        </p:nvCxnSpPr>
        <p:spPr>
          <a:xfrm>
            <a:off x="3057501" y="1856409"/>
            <a:ext cx="751746" cy="349230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do 32"/>
          <p:cNvCxnSpPr/>
          <p:nvPr/>
        </p:nvCxnSpPr>
        <p:spPr>
          <a:xfrm>
            <a:off x="1672341" y="2975588"/>
            <a:ext cx="736996" cy="363693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/>
          <p:cNvCxnSpPr>
            <a:endCxn id="11" idx="0"/>
          </p:cNvCxnSpPr>
          <p:nvPr/>
        </p:nvCxnSpPr>
        <p:spPr>
          <a:xfrm>
            <a:off x="3057501" y="3645346"/>
            <a:ext cx="736997" cy="380056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do 34"/>
          <p:cNvCxnSpPr>
            <a:stCxn id="12" idx="3"/>
            <a:endCxn id="13" idx="0"/>
          </p:cNvCxnSpPr>
          <p:nvPr/>
        </p:nvCxnSpPr>
        <p:spPr>
          <a:xfrm>
            <a:off x="6085364" y="2152891"/>
            <a:ext cx="488086" cy="800088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/>
          <p:cNvCxnSpPr>
            <a:stCxn id="12" idx="3"/>
            <a:endCxn id="14" idx="0"/>
          </p:cNvCxnSpPr>
          <p:nvPr/>
        </p:nvCxnSpPr>
        <p:spPr>
          <a:xfrm>
            <a:off x="6085364" y="2152891"/>
            <a:ext cx="2097604" cy="800088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4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Informações</a:t>
            </a:r>
            <a:r>
              <a:rPr lang="en-US" sz="4000" dirty="0"/>
              <a:t> </a:t>
            </a:r>
            <a:r>
              <a:rPr lang="en-US" sz="4000" dirty="0" err="1"/>
              <a:t>Gerais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6046" y="441744"/>
            <a:ext cx="8867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Sobre</a:t>
            </a:r>
            <a:r>
              <a:rPr lang="en-US" sz="3200" dirty="0"/>
              <a:t> a </a:t>
            </a:r>
            <a:r>
              <a:rPr lang="en-US" sz="3200" dirty="0" err="1"/>
              <a:t>equipe</a:t>
            </a:r>
            <a:endParaRPr lang="en-US" sz="3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1223860"/>
            <a:ext cx="5219700" cy="238125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78295" y="3999791"/>
            <a:ext cx="5721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Metodologia da Disciplina</a:t>
            </a:r>
          </a:p>
        </p:txBody>
      </p:sp>
    </p:spTree>
    <p:extLst>
      <p:ext uri="{BB962C8B-B14F-4D97-AF65-F5344CB8AC3E}">
        <p14:creationId xmlns:p14="http://schemas.microsoft.com/office/powerpoint/2010/main" val="1650611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44014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</a:t>
            </a:r>
            <a:r>
              <a:rPr lang="en-US" sz="3200" b="1" dirty="0" err="1"/>
              <a:t>estrutura</a:t>
            </a:r>
            <a:r>
              <a:rPr lang="en-US" sz="3200" b="1" dirty="0"/>
              <a:t> do </a:t>
            </a:r>
            <a:r>
              <a:rPr lang="en-US" sz="3200" b="1" dirty="0" err="1"/>
              <a:t>sistema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567465"/>
            <a:ext cx="824685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Por fim, foi necessário que o servidor pudesse se comunicar com esse módulo através de </a:t>
            </a:r>
            <a:r>
              <a:rPr lang="pt-BR" sz="2000" dirty="0" err="1"/>
              <a:t>Get’s</a:t>
            </a:r>
            <a:r>
              <a:rPr lang="pt-BR" sz="2000" dirty="0"/>
              <a:t> (Arquitetura </a:t>
            </a:r>
            <a:r>
              <a:rPr lang="pt-BR" sz="2000" dirty="0" err="1"/>
              <a:t>Restfull</a:t>
            </a:r>
            <a:r>
              <a:rPr lang="pt-BR" sz="2000" dirty="0"/>
              <a:t>) para requisitar os dados, desse modo, o módulo de Data Mining também passou a ser um servidor implementado na arquitetura </a:t>
            </a:r>
            <a:r>
              <a:rPr lang="pt-BR" sz="2000" dirty="0" err="1"/>
              <a:t>restfull</a:t>
            </a:r>
            <a:r>
              <a:rPr lang="pt-BR" sz="2000" dirty="0"/>
              <a:t>, possuindo os seguintes </a:t>
            </a:r>
            <a:r>
              <a:rPr lang="pt-BR" sz="2000" dirty="0" err="1"/>
              <a:t>path’s</a:t>
            </a:r>
            <a:r>
              <a:rPr lang="pt-BR" sz="2000" dirty="0"/>
              <a:t> 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000" b="1" dirty="0" err="1"/>
              <a:t>getDepartamentos</a:t>
            </a:r>
            <a:r>
              <a:rPr lang="pt-BR" sz="2000" dirty="0"/>
              <a:t>: Retorna um </a:t>
            </a:r>
            <a:r>
              <a:rPr lang="pt-BR" sz="2000" dirty="0" err="1"/>
              <a:t>Json</a:t>
            </a:r>
            <a:r>
              <a:rPr lang="pt-BR" sz="2000" dirty="0"/>
              <a:t> com os departamentos da UnB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000" b="1" dirty="0" err="1"/>
              <a:t>getDisciplinas</a:t>
            </a:r>
            <a:r>
              <a:rPr lang="pt-BR" sz="2000" dirty="0"/>
              <a:t>: Retorna um </a:t>
            </a:r>
            <a:r>
              <a:rPr lang="pt-BR" sz="2000" dirty="0" err="1"/>
              <a:t>Json</a:t>
            </a:r>
            <a:r>
              <a:rPr lang="pt-BR" sz="2000" dirty="0"/>
              <a:t> com as disciplinas da UnB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000" b="1" dirty="0" err="1"/>
              <a:t>getTurmas</a:t>
            </a:r>
            <a:r>
              <a:rPr lang="pt-BR" sz="2000" dirty="0"/>
              <a:t>: Retorna um </a:t>
            </a:r>
            <a:r>
              <a:rPr lang="pt-BR" sz="2000" dirty="0" err="1"/>
              <a:t>Json</a:t>
            </a:r>
            <a:r>
              <a:rPr lang="pt-BR" sz="2000" dirty="0"/>
              <a:t> com as turmas da UnB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000" b="1" dirty="0" err="1"/>
              <a:t>getCursos</a:t>
            </a:r>
            <a:r>
              <a:rPr lang="pt-BR" sz="2000" dirty="0"/>
              <a:t>: Retorna as habilitações de cada curso da UnB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000" b="1" dirty="0" err="1"/>
              <a:t>getCurriculos</a:t>
            </a:r>
            <a:r>
              <a:rPr lang="pt-BR" sz="2000" dirty="0"/>
              <a:t>: Retorna as disciplinas Optativas e Obrigatórias de cada habilitação da UnB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000" b="1" dirty="0" err="1"/>
              <a:t>postAluno</a:t>
            </a:r>
            <a:r>
              <a:rPr lang="pt-BR" sz="2000" dirty="0"/>
              <a:t>: Retorna as informações relativas a um aluno específico</a:t>
            </a:r>
          </a:p>
          <a:p>
            <a:pPr lvl="1"/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47180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406323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Bibliotecas</a:t>
            </a:r>
            <a:r>
              <a:rPr lang="en-US" sz="3200" b="1" dirty="0"/>
              <a:t> </a:t>
            </a:r>
            <a:r>
              <a:rPr lang="en-US" sz="3200" b="1" dirty="0" err="1"/>
              <a:t>Utilizadas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38023" y="1803744"/>
            <a:ext cx="82468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Bibliotecas Utilizadas: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1" dirty="0"/>
              <a:t>Google </a:t>
            </a:r>
            <a:r>
              <a:rPr lang="pt-BR" sz="2000" b="1" dirty="0" err="1"/>
              <a:t>GSon</a:t>
            </a:r>
            <a:r>
              <a:rPr lang="pt-BR" sz="2000" b="1" dirty="0"/>
              <a:t> Library v2.7</a:t>
            </a:r>
            <a:r>
              <a:rPr lang="pt-BR" sz="2000" dirty="0"/>
              <a:t>: Tratamento de </a:t>
            </a:r>
            <a:r>
              <a:rPr lang="pt-BR" sz="2000" dirty="0" err="1"/>
              <a:t>Json’s</a:t>
            </a: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1" dirty="0"/>
              <a:t>Jersey Library v1.17</a:t>
            </a:r>
            <a:r>
              <a:rPr lang="pt-BR" sz="2000" dirty="0"/>
              <a:t>: Implementação do servidor </a:t>
            </a:r>
            <a:r>
              <a:rPr lang="pt-BR" sz="2000" dirty="0" err="1"/>
              <a:t>restfull</a:t>
            </a: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1" dirty="0" err="1"/>
              <a:t>JSoup</a:t>
            </a:r>
            <a:r>
              <a:rPr lang="pt-BR" sz="2000" b="1" dirty="0"/>
              <a:t> Library v1.9.2</a:t>
            </a:r>
            <a:r>
              <a:rPr lang="pt-BR" sz="2000" dirty="0"/>
              <a:t>: Tratamento de </a:t>
            </a:r>
            <a:r>
              <a:rPr lang="pt-BR" sz="2000" dirty="0" err="1"/>
              <a:t>HTML’s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48275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97147" y="288985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err="1">
                <a:solidFill>
                  <a:prstClr val="white"/>
                </a:solidFill>
              </a:rPr>
              <a:t>Machine</a:t>
            </a:r>
            <a:r>
              <a:rPr lang="pt-BR" sz="4000" dirty="0">
                <a:solidFill>
                  <a:prstClr val="white"/>
                </a:solidFill>
              </a:rPr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454258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Learning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26857" y="310551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 EQUIPE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51" y="1866816"/>
            <a:ext cx="1528854" cy="152885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207" y="1866816"/>
            <a:ext cx="1528854" cy="152885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341786" y="3395670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Alessandra Telles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854485" y="3395670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Davi Sanches</a:t>
            </a:r>
          </a:p>
        </p:txBody>
      </p:sp>
    </p:spTree>
    <p:extLst>
      <p:ext uri="{BB962C8B-B14F-4D97-AF65-F5344CB8AC3E}">
        <p14:creationId xmlns:p14="http://schemas.microsoft.com/office/powerpoint/2010/main" val="3865905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Learning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78295" y="843567"/>
            <a:ext cx="85344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dirty="0" err="1"/>
              <a:t>Chamado</a:t>
            </a:r>
            <a:r>
              <a:rPr lang="en-US" sz="2000" b="1" dirty="0"/>
              <a:t> do </a:t>
            </a:r>
            <a:r>
              <a:rPr lang="en-US" sz="2000" b="1" dirty="0" err="1"/>
              <a:t>servidor</a:t>
            </a:r>
            <a:endParaRPr lang="en-US" sz="2000" b="1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O modulo Machine Learning </a:t>
            </a:r>
            <a:r>
              <a:rPr lang="en-US" sz="2000" dirty="0" err="1"/>
              <a:t>responde</a:t>
            </a:r>
            <a:r>
              <a:rPr lang="en-US" sz="2000" dirty="0"/>
              <a:t> a um </a:t>
            </a:r>
            <a:r>
              <a:rPr lang="en-US" sz="2000" dirty="0" err="1"/>
              <a:t>chamado</a:t>
            </a:r>
            <a:r>
              <a:rPr lang="en-US" sz="2000" dirty="0"/>
              <a:t> </a:t>
            </a:r>
            <a:r>
              <a:rPr lang="en-US" sz="2000" dirty="0" err="1"/>
              <a:t>vindo</a:t>
            </a:r>
            <a:r>
              <a:rPr lang="en-US" sz="2000" dirty="0"/>
              <a:t> do </a:t>
            </a:r>
            <a:r>
              <a:rPr lang="en-US" sz="2000" dirty="0" err="1"/>
              <a:t>servidor</a:t>
            </a:r>
            <a:r>
              <a:rPr lang="en-US" sz="2000" dirty="0"/>
              <a:t> para que </a:t>
            </a:r>
            <a:r>
              <a:rPr lang="en-US" sz="2000" dirty="0" err="1"/>
              <a:t>processe</a:t>
            </a:r>
            <a:r>
              <a:rPr lang="en-US" sz="2000" dirty="0"/>
              <a:t> o </a:t>
            </a:r>
            <a:r>
              <a:rPr lang="en-US" sz="2000" dirty="0" err="1"/>
              <a:t>aluno</a:t>
            </a:r>
            <a:r>
              <a:rPr lang="en-US" sz="2000" dirty="0"/>
              <a:t> e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currículo</a:t>
            </a:r>
            <a:endParaRPr lang="en-US" sz="2000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dirty="0" err="1"/>
              <a:t>Também</a:t>
            </a:r>
            <a:r>
              <a:rPr lang="en-US" sz="2000" b="1" dirty="0"/>
              <a:t> um </a:t>
            </a:r>
            <a:r>
              <a:rPr lang="en-US" sz="2000" b="1" dirty="0" err="1"/>
              <a:t>servidor</a:t>
            </a:r>
            <a:endParaRPr lang="en-US" sz="2000" b="1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Machine learning </a:t>
            </a:r>
            <a:r>
              <a:rPr lang="en-US" sz="2000" dirty="0" err="1"/>
              <a:t>funciona</a:t>
            </a:r>
            <a:r>
              <a:rPr lang="en-US" sz="2000" dirty="0"/>
              <a:t> </a:t>
            </a:r>
            <a:r>
              <a:rPr lang="en-US" sz="2000" dirty="0" err="1"/>
              <a:t>também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um </a:t>
            </a:r>
            <a:r>
              <a:rPr lang="en-US" sz="2000" dirty="0" err="1"/>
              <a:t>servidor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arquitetura</a:t>
            </a:r>
            <a:r>
              <a:rPr lang="en-US" sz="2000" dirty="0"/>
              <a:t> do </a:t>
            </a:r>
            <a:r>
              <a:rPr lang="en-US" sz="2000" dirty="0" err="1"/>
              <a:t>projeto</a:t>
            </a:r>
            <a:r>
              <a:rPr lang="en-US" sz="2000" dirty="0"/>
              <a:t> </a:t>
            </a:r>
            <a:r>
              <a:rPr lang="en-US" sz="2000" dirty="0" err="1"/>
              <a:t>já</a:t>
            </a:r>
            <a:r>
              <a:rPr lang="en-US" sz="2000" dirty="0"/>
              <a:t> que </a:t>
            </a:r>
            <a:r>
              <a:rPr lang="en-US" sz="2000" dirty="0" err="1"/>
              <a:t>precisa</a:t>
            </a:r>
            <a:r>
              <a:rPr lang="en-US" sz="2000" dirty="0"/>
              <a:t> </a:t>
            </a:r>
            <a:r>
              <a:rPr lang="en-US" sz="2000" dirty="0" err="1"/>
              <a:t>realizar</a:t>
            </a:r>
            <a:r>
              <a:rPr lang="en-US" sz="2000" dirty="0"/>
              <a:t> </a:t>
            </a:r>
            <a:r>
              <a:rPr lang="en-US" sz="2000" dirty="0" err="1"/>
              <a:t>funções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POST.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2000" b="1" dirty="0"/>
              <a:t>Aprendizado</a:t>
            </a:r>
            <a:r>
              <a:rPr lang="en-US" sz="2000" b="1" dirty="0"/>
              <a:t> de </a:t>
            </a:r>
            <a:r>
              <a:rPr lang="en-US" sz="2000" b="1" dirty="0" err="1"/>
              <a:t>máquina</a:t>
            </a:r>
            <a:endParaRPr lang="en-US" sz="2000" b="1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Via </a:t>
            </a:r>
            <a:r>
              <a:rPr lang="pt-BR" sz="2000" dirty="0"/>
              <a:t>programação</a:t>
            </a:r>
            <a:r>
              <a:rPr lang="en-US" sz="2000" dirty="0"/>
              <a:t> </a:t>
            </a:r>
            <a:r>
              <a:rPr lang="pt-BR" sz="2000" dirty="0"/>
              <a:t>recursiva</a:t>
            </a:r>
            <a:r>
              <a:rPr lang="en-US" sz="2000" dirty="0"/>
              <a:t>, o </a:t>
            </a:r>
            <a:r>
              <a:rPr lang="pt-BR" sz="2000" dirty="0"/>
              <a:t>algoritmo</a:t>
            </a:r>
            <a:r>
              <a:rPr lang="en-US" sz="2000" dirty="0"/>
              <a:t> </a:t>
            </a:r>
            <a:r>
              <a:rPr lang="pt-BR" sz="2000" dirty="0"/>
              <a:t>percorre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àrvore</a:t>
            </a:r>
            <a:r>
              <a:rPr lang="en-US" sz="2000" dirty="0"/>
              <a:t> de </a:t>
            </a:r>
            <a:r>
              <a:rPr lang="en-US" sz="2000" dirty="0" err="1"/>
              <a:t>disciplinas</a:t>
            </a:r>
            <a:r>
              <a:rPr lang="en-US" sz="2000" dirty="0"/>
              <a:t> a </a:t>
            </a:r>
            <a:r>
              <a:rPr lang="en-US" sz="2000" dirty="0" err="1"/>
              <a:t>serem</a:t>
            </a:r>
            <a:r>
              <a:rPr lang="en-US" sz="2000" dirty="0"/>
              <a:t> </a:t>
            </a:r>
            <a:r>
              <a:rPr lang="en-US" sz="2000" dirty="0" err="1"/>
              <a:t>cursadas</a:t>
            </a:r>
            <a:r>
              <a:rPr lang="en-US" sz="2000" dirty="0"/>
              <a:t> e </a:t>
            </a:r>
            <a:r>
              <a:rPr lang="en-US" sz="2000" dirty="0" err="1"/>
              <a:t>seus</a:t>
            </a:r>
            <a:r>
              <a:rPr lang="en-US" sz="2000" dirty="0"/>
              <a:t> </a:t>
            </a:r>
            <a:r>
              <a:rPr lang="en-US" sz="2000" dirty="0" err="1"/>
              <a:t>requisitos</a:t>
            </a:r>
            <a:r>
              <a:rPr lang="en-US" sz="2000" dirty="0"/>
              <a:t> </a:t>
            </a:r>
            <a:r>
              <a:rPr lang="en-US" sz="2000" dirty="0" err="1"/>
              <a:t>sempre</a:t>
            </a:r>
            <a:r>
              <a:rPr lang="en-US" sz="2000" dirty="0"/>
              <a:t> </a:t>
            </a:r>
            <a:r>
              <a:rPr lang="en-US" sz="2000" dirty="0" err="1"/>
              <a:t>escolhendo</a:t>
            </a:r>
            <a:r>
              <a:rPr lang="en-US" sz="2000" dirty="0"/>
              <a:t> o </a:t>
            </a:r>
            <a:r>
              <a:rPr lang="en-US" sz="2000" dirty="0" err="1"/>
              <a:t>caminho</a:t>
            </a:r>
            <a:r>
              <a:rPr lang="en-US" sz="2000" dirty="0"/>
              <a:t> </a:t>
            </a:r>
            <a:r>
              <a:rPr lang="en-US" sz="2000" dirty="0" err="1"/>
              <a:t>ótimo</a:t>
            </a:r>
            <a:r>
              <a:rPr lang="en-US" sz="2000" dirty="0"/>
              <a:t> de </a:t>
            </a:r>
            <a:r>
              <a:rPr lang="en-US" sz="2000" dirty="0" err="1"/>
              <a:t>acordo</a:t>
            </a:r>
            <a:r>
              <a:rPr lang="en-US" sz="2000" dirty="0"/>
              <a:t> com a </a:t>
            </a:r>
            <a:r>
              <a:rPr lang="en-US" sz="2000" dirty="0" err="1"/>
              <a:t>métrica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8295" y="258792"/>
            <a:ext cx="462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Funcionamento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43072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Learning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78295" y="1388978"/>
            <a:ext cx="85344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dirty="0" err="1"/>
              <a:t>Sugestão</a:t>
            </a:r>
            <a:endParaRPr lang="en-US" sz="2000" b="1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000" dirty="0" err="1"/>
              <a:t>Após</a:t>
            </a:r>
            <a:r>
              <a:rPr lang="en-US" sz="2000" dirty="0"/>
              <a:t> </a:t>
            </a:r>
            <a:r>
              <a:rPr lang="en-US" sz="2000" dirty="0" err="1"/>
              <a:t>percorrer</a:t>
            </a:r>
            <a:r>
              <a:rPr lang="en-US" sz="2000" dirty="0"/>
              <a:t> a </a:t>
            </a:r>
            <a:r>
              <a:rPr lang="en-US" sz="2000" dirty="0" err="1"/>
              <a:t>árvore</a:t>
            </a:r>
            <a:r>
              <a:rPr lang="en-US" sz="2000" dirty="0"/>
              <a:t> </a:t>
            </a:r>
            <a:r>
              <a:rPr lang="en-US" sz="2000" dirty="0" err="1"/>
              <a:t>dinâmica</a:t>
            </a:r>
            <a:r>
              <a:rPr lang="en-US" sz="2000" dirty="0"/>
              <a:t> de </a:t>
            </a:r>
            <a:r>
              <a:rPr lang="en-US" sz="2000" dirty="0" err="1"/>
              <a:t>decisões</a:t>
            </a:r>
            <a:r>
              <a:rPr lang="en-US" sz="2000" dirty="0"/>
              <a:t>,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lista</a:t>
            </a:r>
            <a:r>
              <a:rPr lang="en-US" sz="2000" dirty="0"/>
              <a:t> de </a:t>
            </a:r>
            <a:r>
              <a:rPr lang="en-US" sz="2000" dirty="0" err="1"/>
              <a:t>sugestões</a:t>
            </a:r>
            <a:r>
              <a:rPr lang="en-US" sz="2000" dirty="0"/>
              <a:t> é </a:t>
            </a:r>
            <a:r>
              <a:rPr lang="en-US" sz="2000" dirty="0" err="1"/>
              <a:t>gerada</a:t>
            </a:r>
            <a:r>
              <a:rPr lang="en-US" sz="2000" dirty="0"/>
              <a:t> e </a:t>
            </a:r>
            <a:r>
              <a:rPr lang="en-US" sz="2000" dirty="0" err="1"/>
              <a:t>ordenada</a:t>
            </a:r>
            <a:r>
              <a:rPr lang="en-US" sz="2000" dirty="0"/>
              <a:t> de </a:t>
            </a:r>
            <a:r>
              <a:rPr lang="en-US" sz="2000" dirty="0" err="1"/>
              <a:t>acordo</a:t>
            </a:r>
            <a:r>
              <a:rPr lang="en-US" sz="2000" dirty="0"/>
              <a:t> com a </a:t>
            </a:r>
            <a:r>
              <a:rPr lang="en-US" sz="2000" dirty="0" err="1"/>
              <a:t>métrica</a:t>
            </a:r>
            <a:r>
              <a:rPr lang="en-US" sz="2000" dirty="0"/>
              <a:t>/nota de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sugestão</a:t>
            </a:r>
            <a:r>
              <a:rPr lang="en-US" sz="2000" dirty="0"/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dirty="0"/>
              <a:t>Grades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Para </a:t>
            </a:r>
            <a:r>
              <a:rPr lang="en-US" sz="2000" dirty="0" err="1"/>
              <a:t>apresentar</a:t>
            </a:r>
            <a:r>
              <a:rPr lang="en-US" sz="2000" dirty="0"/>
              <a:t> a </a:t>
            </a:r>
            <a:r>
              <a:rPr lang="en-US" sz="2000" dirty="0" err="1"/>
              <a:t>melhor</a:t>
            </a:r>
            <a:r>
              <a:rPr lang="en-US" sz="2000" dirty="0"/>
              <a:t> grade </a:t>
            </a:r>
            <a:r>
              <a:rPr lang="en-US" sz="2000" dirty="0" err="1"/>
              <a:t>horária</a:t>
            </a:r>
            <a:r>
              <a:rPr lang="en-US" sz="2000" dirty="0"/>
              <a:t> é </a:t>
            </a:r>
            <a:r>
              <a:rPr lang="en-US" sz="2000" dirty="0" err="1"/>
              <a:t>preciso</a:t>
            </a:r>
            <a:r>
              <a:rPr lang="en-US" sz="2000" dirty="0"/>
              <a:t> </a:t>
            </a:r>
            <a:r>
              <a:rPr lang="en-US" sz="2000" dirty="0" err="1"/>
              <a:t>consumir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horários</a:t>
            </a:r>
            <a:r>
              <a:rPr lang="en-US" sz="2000" dirty="0"/>
              <a:t> das </a:t>
            </a:r>
            <a:r>
              <a:rPr lang="en-US" sz="2000" dirty="0" err="1"/>
              <a:t>turmas</a:t>
            </a:r>
            <a:r>
              <a:rPr lang="en-US" sz="2000" dirty="0"/>
              <a:t> das </a:t>
            </a:r>
            <a:r>
              <a:rPr lang="en-US" sz="2000" dirty="0" err="1"/>
              <a:t>melhores</a:t>
            </a:r>
            <a:r>
              <a:rPr lang="en-US" sz="2000" dirty="0"/>
              <a:t> </a:t>
            </a:r>
            <a:r>
              <a:rPr lang="en-US" sz="2000" dirty="0" err="1"/>
              <a:t>sugestões</a:t>
            </a:r>
            <a:r>
              <a:rPr lang="en-US" sz="2000" dirty="0"/>
              <a:t> </a:t>
            </a:r>
            <a:r>
              <a:rPr lang="en-US" sz="2000" dirty="0" err="1"/>
              <a:t>disponíveis</a:t>
            </a:r>
            <a:r>
              <a:rPr lang="en-US" sz="2000" dirty="0"/>
              <a:t> e </a:t>
            </a:r>
            <a:r>
              <a:rPr lang="en-US" sz="2000" dirty="0" err="1"/>
              <a:t>organizá</a:t>
            </a:r>
            <a:r>
              <a:rPr lang="en-US" sz="2000" dirty="0"/>
              <a:t>-lo de forma a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ter</a:t>
            </a:r>
            <a:r>
              <a:rPr lang="en-US" sz="2000" dirty="0"/>
              <a:t> </a:t>
            </a:r>
            <a:r>
              <a:rPr lang="en-US" sz="2000" dirty="0" err="1"/>
              <a:t>colisões</a:t>
            </a:r>
            <a:r>
              <a:rPr lang="en-US" sz="2000" dirty="0"/>
              <a:t> de </a:t>
            </a:r>
            <a:r>
              <a:rPr lang="en-US" sz="2000" dirty="0" err="1"/>
              <a:t>horário</a:t>
            </a:r>
            <a:r>
              <a:rPr lang="en-US" sz="2000" dirty="0"/>
              <a:t> para a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enviado</a:t>
            </a:r>
            <a:r>
              <a:rPr lang="en-US" sz="2000" dirty="0"/>
              <a:t> para o </a:t>
            </a:r>
            <a:r>
              <a:rPr lang="en-US" sz="2000" dirty="0" err="1"/>
              <a:t>servidor</a:t>
            </a:r>
            <a:r>
              <a:rPr lang="en-US" sz="2000" dirty="0"/>
              <a:t> que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sua</a:t>
            </a:r>
            <a:r>
              <a:rPr lang="en-US" sz="2000" dirty="0"/>
              <a:t> </a:t>
            </a:r>
            <a:r>
              <a:rPr lang="en-US" sz="2000" dirty="0" err="1"/>
              <a:t>vez</a:t>
            </a:r>
            <a:r>
              <a:rPr lang="en-US" sz="2000" dirty="0"/>
              <a:t> </a:t>
            </a:r>
            <a:r>
              <a:rPr lang="en-US" sz="2000" dirty="0" err="1"/>
              <a:t>enviará</a:t>
            </a:r>
            <a:r>
              <a:rPr lang="en-US" sz="2000" dirty="0"/>
              <a:t> para o modulo mobile.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8295" y="258792"/>
            <a:ext cx="462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Funcionamento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45650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Learning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78295" y="843567"/>
            <a:ext cx="85344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dirty="0" err="1"/>
              <a:t>Primeira</a:t>
            </a:r>
            <a:r>
              <a:rPr lang="en-US" sz="2000" b="1" dirty="0"/>
              <a:t> </a:t>
            </a:r>
            <a:r>
              <a:rPr lang="en-US" sz="2000" b="1" dirty="0" err="1"/>
              <a:t>tentativa</a:t>
            </a:r>
            <a:endParaRPr lang="en-US" sz="2000" b="1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A </a:t>
            </a:r>
            <a:r>
              <a:rPr lang="en-US" sz="2000" dirty="0" err="1"/>
              <a:t>primeira</a:t>
            </a:r>
            <a:r>
              <a:rPr lang="en-US" sz="2000" dirty="0"/>
              <a:t> </a:t>
            </a:r>
            <a:r>
              <a:rPr lang="en-US" sz="2000" dirty="0" err="1"/>
              <a:t>ideia</a:t>
            </a:r>
            <a:r>
              <a:rPr lang="en-US" sz="2000" dirty="0"/>
              <a:t> </a:t>
            </a:r>
            <a:r>
              <a:rPr lang="en-US" sz="2000" dirty="0" err="1"/>
              <a:t>concebida</a:t>
            </a:r>
            <a:r>
              <a:rPr lang="en-US" sz="2000" dirty="0"/>
              <a:t> </a:t>
            </a:r>
            <a:r>
              <a:rPr lang="en-US" sz="2000" dirty="0" err="1"/>
              <a:t>foi</a:t>
            </a:r>
            <a:r>
              <a:rPr lang="en-US" sz="2000" dirty="0"/>
              <a:t> que o </a:t>
            </a:r>
            <a:r>
              <a:rPr lang="en-US" sz="2000" dirty="0" err="1"/>
              <a:t>programa</a:t>
            </a:r>
            <a:r>
              <a:rPr lang="en-US" sz="2000" dirty="0"/>
              <a:t> </a:t>
            </a:r>
            <a:r>
              <a:rPr lang="en-US" sz="2000" dirty="0" err="1"/>
              <a:t>rodaria</a:t>
            </a:r>
            <a:r>
              <a:rPr lang="en-US" sz="2000" dirty="0"/>
              <a:t> </a:t>
            </a:r>
            <a:r>
              <a:rPr lang="en-US" sz="2000" dirty="0" err="1"/>
              <a:t>otimamente</a:t>
            </a:r>
            <a:r>
              <a:rPr lang="en-US" sz="2000" dirty="0"/>
              <a:t> com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adaptação</a:t>
            </a:r>
            <a:r>
              <a:rPr lang="en-US" sz="2000" dirty="0"/>
              <a:t> do </a:t>
            </a:r>
            <a:r>
              <a:rPr lang="en-US" sz="2000" dirty="0" err="1"/>
              <a:t>algorítmo</a:t>
            </a:r>
            <a:r>
              <a:rPr lang="en-US" sz="2000" dirty="0"/>
              <a:t> </a:t>
            </a:r>
            <a:r>
              <a:rPr lang="en-US" sz="2000" dirty="0" err="1"/>
              <a:t>genético</a:t>
            </a:r>
            <a:endParaRPr lang="en-US" sz="2000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A </a:t>
            </a:r>
            <a:r>
              <a:rPr lang="en-US" sz="2000" dirty="0" err="1"/>
              <a:t>ideia</a:t>
            </a:r>
            <a:r>
              <a:rPr lang="en-US" sz="2000" dirty="0"/>
              <a:t> </a:t>
            </a:r>
            <a:r>
              <a:rPr lang="en-US" sz="2000" dirty="0" err="1"/>
              <a:t>foi</a:t>
            </a:r>
            <a:r>
              <a:rPr lang="en-US" sz="2000" dirty="0"/>
              <a:t> </a:t>
            </a:r>
            <a:r>
              <a:rPr lang="en-US" sz="2000" dirty="0" err="1"/>
              <a:t>descartada</a:t>
            </a:r>
            <a:r>
              <a:rPr lang="en-US" sz="2000" dirty="0"/>
              <a:t> </a:t>
            </a:r>
            <a:r>
              <a:rPr lang="en-US" sz="2000" dirty="0" err="1"/>
              <a:t>pois</a:t>
            </a:r>
            <a:r>
              <a:rPr lang="en-US" sz="2000" dirty="0"/>
              <a:t> o </a:t>
            </a:r>
            <a:r>
              <a:rPr lang="en-US" sz="2000" dirty="0" err="1"/>
              <a:t>algorítmo</a:t>
            </a:r>
            <a:r>
              <a:rPr lang="en-US" sz="2000" dirty="0"/>
              <a:t> </a:t>
            </a:r>
            <a:r>
              <a:rPr lang="en-US" sz="2000" dirty="0" err="1"/>
              <a:t>rodaria</a:t>
            </a:r>
            <a:r>
              <a:rPr lang="en-US" sz="2000" dirty="0"/>
              <a:t> </a:t>
            </a:r>
            <a:r>
              <a:rPr lang="en-US" sz="2000" dirty="0" err="1"/>
              <a:t>muitas</a:t>
            </a:r>
            <a:r>
              <a:rPr lang="en-US" sz="2000" dirty="0"/>
              <a:t> </a:t>
            </a:r>
            <a:r>
              <a:rPr lang="en-US" sz="2000" dirty="0" err="1"/>
              <a:t>vezes</a:t>
            </a:r>
            <a:r>
              <a:rPr lang="en-US" sz="2000" dirty="0"/>
              <a:t> para </a:t>
            </a:r>
            <a:r>
              <a:rPr lang="en-US" sz="2000" dirty="0" err="1"/>
              <a:t>soluções</a:t>
            </a:r>
            <a:r>
              <a:rPr lang="en-US" sz="2000" dirty="0"/>
              <a:t> simples,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tendo</a:t>
            </a:r>
            <a:r>
              <a:rPr lang="en-US" sz="2000" dirty="0"/>
              <a:t> um tempo de </a:t>
            </a:r>
            <a:r>
              <a:rPr lang="en-US" sz="2000" dirty="0" err="1"/>
              <a:t>processamento</a:t>
            </a:r>
            <a:r>
              <a:rPr lang="en-US" sz="2000" dirty="0"/>
              <a:t> </a:t>
            </a:r>
            <a:r>
              <a:rPr lang="en-US" sz="2000" dirty="0" err="1"/>
              <a:t>razoável</a:t>
            </a:r>
            <a:r>
              <a:rPr lang="en-US" sz="2000" dirty="0"/>
              <a:t> para </a:t>
            </a:r>
            <a:r>
              <a:rPr lang="en-US" sz="2000" dirty="0" err="1"/>
              <a:t>cenários</a:t>
            </a:r>
            <a:r>
              <a:rPr lang="en-US" sz="2000" dirty="0"/>
              <a:t> </a:t>
            </a:r>
            <a:r>
              <a:rPr lang="en-US" sz="2000" dirty="0" err="1"/>
              <a:t>obvios</a:t>
            </a:r>
            <a:r>
              <a:rPr lang="en-US" sz="2000" dirty="0"/>
              <a:t> e tempos </a:t>
            </a:r>
            <a:r>
              <a:rPr lang="en-US" sz="2000" dirty="0" err="1"/>
              <a:t>muito</a:t>
            </a:r>
            <a:r>
              <a:rPr lang="en-US" sz="2000" dirty="0"/>
              <a:t> altos para </a:t>
            </a:r>
            <a:r>
              <a:rPr lang="en-US" sz="2000" dirty="0" err="1"/>
              <a:t>otimização</a:t>
            </a:r>
            <a:r>
              <a:rPr lang="en-US" sz="2000" dirty="0"/>
              <a:t> da </a:t>
            </a:r>
            <a:r>
              <a:rPr lang="en-US" sz="2000" dirty="0" err="1"/>
              <a:t>resposta</a:t>
            </a:r>
            <a:r>
              <a:rPr lang="en-US" sz="2000" dirty="0"/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dirty="0"/>
              <a:t>A </a:t>
            </a:r>
            <a:r>
              <a:rPr lang="en-US" sz="2000" b="1" dirty="0" err="1"/>
              <a:t>árvore</a:t>
            </a:r>
            <a:r>
              <a:rPr lang="en-US" sz="2000" b="1" dirty="0"/>
              <a:t> de </a:t>
            </a:r>
            <a:r>
              <a:rPr lang="en-US" sz="2000" b="1" dirty="0" err="1"/>
              <a:t>decisões</a:t>
            </a:r>
            <a:endParaRPr lang="en-US" sz="2000" b="1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000" dirty="0" err="1"/>
              <a:t>Foi</a:t>
            </a:r>
            <a:r>
              <a:rPr lang="en-US" sz="2000" dirty="0"/>
              <a:t> </a:t>
            </a:r>
            <a:r>
              <a:rPr lang="en-US" sz="2000" dirty="0" err="1"/>
              <a:t>então</a:t>
            </a:r>
            <a:r>
              <a:rPr lang="en-US" sz="2000" dirty="0"/>
              <a:t> </a:t>
            </a:r>
            <a:r>
              <a:rPr lang="en-US" sz="2000" dirty="0" err="1"/>
              <a:t>decidido</a:t>
            </a:r>
            <a:r>
              <a:rPr lang="en-US" sz="2000" dirty="0"/>
              <a:t> que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tomada</a:t>
            </a:r>
            <a:r>
              <a:rPr lang="en-US" sz="2000" dirty="0"/>
              <a:t> </a:t>
            </a:r>
            <a:r>
              <a:rPr lang="en-US" sz="2000" dirty="0" err="1"/>
              <a:t>dinâmica</a:t>
            </a:r>
            <a:r>
              <a:rPr lang="en-US" sz="2000" dirty="0"/>
              <a:t> de </a:t>
            </a:r>
            <a:r>
              <a:rPr lang="en-US" sz="2000" dirty="0" err="1"/>
              <a:t>decisões</a:t>
            </a:r>
            <a:r>
              <a:rPr lang="en-US" sz="2000" dirty="0"/>
              <a:t> </a:t>
            </a:r>
            <a:r>
              <a:rPr lang="en-US" sz="2000" dirty="0" err="1"/>
              <a:t>embora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apresentasse</a:t>
            </a:r>
            <a:r>
              <a:rPr lang="en-US" sz="2000" dirty="0"/>
              <a:t> o </a:t>
            </a:r>
            <a:r>
              <a:rPr lang="en-US" sz="2000" dirty="0" err="1"/>
              <a:t>melhor</a:t>
            </a:r>
            <a:r>
              <a:rPr lang="en-US" sz="2000" dirty="0"/>
              <a:t> </a:t>
            </a:r>
            <a:r>
              <a:rPr lang="en-US" sz="2000" dirty="0" err="1"/>
              <a:t>resultado</a:t>
            </a:r>
            <a:r>
              <a:rPr lang="en-US" sz="2000" dirty="0"/>
              <a:t>, </a:t>
            </a:r>
            <a:r>
              <a:rPr lang="en-US" sz="2000" dirty="0" err="1"/>
              <a:t>apresentaria</a:t>
            </a:r>
            <a:r>
              <a:rPr lang="en-US" sz="2000" dirty="0"/>
              <a:t> o </a:t>
            </a:r>
            <a:r>
              <a:rPr lang="en-US" sz="2000" dirty="0" err="1"/>
              <a:t>melhor</a:t>
            </a:r>
            <a:r>
              <a:rPr lang="en-US" sz="2000" dirty="0"/>
              <a:t> </a:t>
            </a:r>
            <a:r>
              <a:rPr lang="en-US" sz="2000" dirty="0" err="1"/>
              <a:t>resultado</a:t>
            </a:r>
            <a:r>
              <a:rPr lang="en-US" sz="2000" dirty="0"/>
              <a:t> </a:t>
            </a:r>
            <a:r>
              <a:rPr lang="en-US" sz="2000" dirty="0" err="1"/>
              <a:t>possível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melhor</a:t>
            </a:r>
            <a:r>
              <a:rPr lang="en-US" sz="2000" dirty="0"/>
              <a:t> tempo.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8295" y="258792"/>
            <a:ext cx="462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 </a:t>
            </a:r>
            <a:r>
              <a:rPr lang="en-US" sz="3200" b="1" dirty="0" err="1"/>
              <a:t>algorítmo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82732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Learning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8295" y="258792"/>
            <a:ext cx="6433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Comunicação</a:t>
            </a:r>
            <a:r>
              <a:rPr lang="en-US" sz="3200" b="1" dirty="0"/>
              <a:t> com o </a:t>
            </a:r>
            <a:r>
              <a:rPr lang="en-US" sz="3200" b="1" dirty="0" err="1"/>
              <a:t>servidor</a:t>
            </a:r>
            <a:endParaRPr lang="en-US" sz="32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78295" y="1414732"/>
            <a:ext cx="79685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O </a:t>
            </a:r>
            <a:r>
              <a:rPr lang="en-US" sz="2000" dirty="0" err="1"/>
              <a:t>módulo</a:t>
            </a:r>
            <a:r>
              <a:rPr lang="en-US" sz="2000" dirty="0"/>
              <a:t> </a:t>
            </a:r>
            <a:r>
              <a:rPr lang="en-US" sz="2000" dirty="0" err="1"/>
              <a:t>recebe</a:t>
            </a:r>
            <a:r>
              <a:rPr lang="en-US" sz="2000" dirty="0"/>
              <a:t> e </a:t>
            </a:r>
            <a:r>
              <a:rPr lang="en-US" sz="2000" dirty="0" err="1"/>
              <a:t>envia</a:t>
            </a:r>
            <a:r>
              <a:rPr lang="en-US" sz="2000" dirty="0"/>
              <a:t> </a:t>
            </a:r>
            <a:r>
              <a:rPr lang="en-US" sz="2000" dirty="0" err="1"/>
              <a:t>Jsons</a:t>
            </a:r>
            <a:r>
              <a:rPr lang="en-US" sz="2000" dirty="0"/>
              <a:t> a </a:t>
            </a:r>
            <a:r>
              <a:rPr lang="en-US" sz="2000" dirty="0" err="1"/>
              <a:t>serem</a:t>
            </a:r>
            <a:r>
              <a:rPr lang="en-US" sz="2000" dirty="0"/>
              <a:t> </a:t>
            </a:r>
            <a:r>
              <a:rPr lang="en-US" sz="2000" dirty="0" err="1"/>
              <a:t>tratados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convertidos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próprio</a:t>
            </a:r>
            <a:r>
              <a:rPr lang="en-US" sz="2000" dirty="0"/>
              <a:t> </a:t>
            </a:r>
            <a:r>
              <a:rPr lang="en-US" sz="2000" dirty="0" err="1"/>
              <a:t>algoritmo</a:t>
            </a:r>
            <a:r>
              <a:rPr lang="en-US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ida</a:t>
            </a:r>
            <a:r>
              <a:rPr lang="en-US" sz="2000" dirty="0"/>
              <a:t> e a </a:t>
            </a:r>
            <a:r>
              <a:rPr lang="en-US" sz="2000" dirty="0" err="1"/>
              <a:t>volta</a:t>
            </a:r>
            <a:r>
              <a:rPr lang="en-US" sz="2000" dirty="0"/>
              <a:t> de </a:t>
            </a:r>
            <a:r>
              <a:rPr lang="en-US" sz="2000" dirty="0" err="1"/>
              <a:t>informações</a:t>
            </a:r>
            <a:r>
              <a:rPr lang="en-US" sz="2000" dirty="0"/>
              <a:t> é </a:t>
            </a:r>
            <a:r>
              <a:rPr lang="en-US" sz="2000" dirty="0" err="1"/>
              <a:t>sempre</a:t>
            </a:r>
            <a:r>
              <a:rPr lang="en-US" sz="2000" dirty="0"/>
              <a:t> </a:t>
            </a:r>
            <a:r>
              <a:rPr lang="en-US" sz="2000" dirty="0" err="1"/>
              <a:t>feita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meio</a:t>
            </a:r>
            <a:r>
              <a:rPr lang="en-US" sz="2000" dirty="0"/>
              <a:t> de </a:t>
            </a:r>
            <a:r>
              <a:rPr lang="en-US" sz="2000" dirty="0" err="1"/>
              <a:t>métodos</a:t>
            </a:r>
            <a:r>
              <a:rPr lang="en-US" sz="2000" dirty="0"/>
              <a:t> “post”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O </a:t>
            </a:r>
            <a:r>
              <a:rPr lang="en-US" sz="2000" dirty="0" err="1"/>
              <a:t>produto</a:t>
            </a:r>
            <a:r>
              <a:rPr lang="en-US" sz="2000" dirty="0"/>
              <a:t> </a:t>
            </a:r>
            <a:r>
              <a:rPr lang="en-US" sz="2000" dirty="0" err="1"/>
              <a:t>enviado</a:t>
            </a:r>
            <a:r>
              <a:rPr lang="en-US" sz="2000" dirty="0"/>
              <a:t> de </a:t>
            </a:r>
            <a:r>
              <a:rPr lang="en-US" sz="2000" dirty="0" err="1"/>
              <a:t>volta</a:t>
            </a:r>
            <a:r>
              <a:rPr lang="en-US" sz="2000" dirty="0"/>
              <a:t> é o </a:t>
            </a:r>
            <a:r>
              <a:rPr lang="en-US" sz="2000" dirty="0" err="1"/>
              <a:t>currículo</a:t>
            </a:r>
            <a:r>
              <a:rPr lang="en-US" sz="2000" dirty="0"/>
              <a:t> do </a:t>
            </a:r>
            <a:r>
              <a:rPr lang="en-US" sz="2000" dirty="0" err="1"/>
              <a:t>aluno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vetor</a:t>
            </a:r>
            <a:r>
              <a:rPr lang="en-US" sz="2000" dirty="0"/>
              <a:t> de </a:t>
            </a:r>
            <a:r>
              <a:rPr lang="en-US" sz="2000" dirty="0" err="1"/>
              <a:t>sugestões</a:t>
            </a:r>
            <a:r>
              <a:rPr lang="en-US" sz="2000" dirty="0"/>
              <a:t> e </a:t>
            </a:r>
            <a:r>
              <a:rPr lang="en-US" sz="2000" dirty="0" err="1"/>
              <a:t>horários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56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Learning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8294" y="258792"/>
            <a:ext cx="7243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Ferramentas</a:t>
            </a:r>
            <a:r>
              <a:rPr lang="en-US" sz="3200" b="1" dirty="0"/>
              <a:t>/</a:t>
            </a:r>
            <a:r>
              <a:rPr lang="en-US" sz="3200" b="1" dirty="0" err="1"/>
              <a:t>bibliotecas</a:t>
            </a:r>
            <a:r>
              <a:rPr lang="en-US" sz="3200" b="1" dirty="0"/>
              <a:t> </a:t>
            </a:r>
            <a:r>
              <a:rPr lang="en-US" sz="3200" b="1" dirty="0" err="1"/>
              <a:t>utilizadas</a:t>
            </a:r>
            <a:endParaRPr lang="en-US" sz="32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78294" y="1089500"/>
            <a:ext cx="7968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Eclipse </a:t>
            </a:r>
            <a:r>
              <a:rPr lang="en-US" sz="2400" dirty="0" err="1"/>
              <a:t>Jee</a:t>
            </a:r>
            <a:r>
              <a:rPr lang="en-US" sz="2400" dirty="0"/>
              <a:t> Neon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Maven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Apache </a:t>
            </a:r>
            <a:r>
              <a:rPr lang="en-US" sz="2400" dirty="0" err="1"/>
              <a:t>TomCat</a:t>
            </a:r>
            <a:r>
              <a:rPr lang="en-US" sz="2400" dirty="0"/>
              <a:t> v9.0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Jersey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/>
              <a:t>Gson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98974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93631" y="276908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prstClr val="white"/>
                </a:solidFill>
              </a:rPr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259215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 </a:t>
            </a:r>
            <a:r>
              <a:rPr lang="en-US" sz="4000" dirty="0" err="1"/>
              <a:t>concepção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8295" y="62090"/>
            <a:ext cx="8675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O Problema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8295" y="848914"/>
            <a:ext cx="8675924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 </a:t>
            </a:r>
            <a:r>
              <a:rPr lang="pt-BR" sz="2000" b="1" dirty="0" err="1"/>
              <a:t>MatrículaWEB</a:t>
            </a:r>
            <a:r>
              <a:rPr lang="pt-BR" sz="2000" dirty="0"/>
              <a:t> é insuficiente para as necessidades dos alunos e discentes.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1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Surgiu a necessidade de conseguir-se criar grades horárias dinamicamente sem complicação.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Existe a grande dúvida que </a:t>
            </a:r>
            <a:r>
              <a:rPr lang="pt-BR" sz="2000" b="1" dirty="0"/>
              <a:t>recai</a:t>
            </a:r>
            <a:r>
              <a:rPr lang="pt-BR" sz="2000" dirty="0"/>
              <a:t> sobre cada aluno: </a:t>
            </a:r>
            <a:r>
              <a:rPr lang="pt-BR" sz="2000" b="1" dirty="0"/>
              <a:t>Quais matérias devo pegar este semestre?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Interoperabilidade e </a:t>
            </a:r>
            <a:r>
              <a:rPr lang="pt-BR" sz="2000" dirty="0" err="1"/>
              <a:t>Multiplaformal</a:t>
            </a:r>
            <a:r>
              <a:rPr lang="pt-BR" sz="2000" dirty="0"/>
              <a:t>! </a:t>
            </a:r>
            <a:r>
              <a:rPr lang="pt-BR" sz="2000" b="1" dirty="0"/>
              <a:t>Não quero só acessar </a:t>
            </a:r>
            <a:r>
              <a:rPr lang="pt-BR" sz="2000" b="1" dirty="0" err="1"/>
              <a:t>MatriculaWEB</a:t>
            </a:r>
            <a:r>
              <a:rPr lang="pt-BR" sz="2000" b="1" dirty="0"/>
              <a:t> pelo computador!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Preciso de alguém, ou melhor </a:t>
            </a:r>
            <a:r>
              <a:rPr lang="pt-BR" sz="2000" b="1" dirty="0"/>
              <a:t>um sistema</a:t>
            </a:r>
            <a:r>
              <a:rPr lang="pt-BR" sz="2000" dirty="0"/>
              <a:t> para sugerir quais matérias devo </a:t>
            </a:r>
            <a:r>
              <a:rPr lang="pt-BR" sz="2000" b="1" dirty="0"/>
              <a:t>me matricular.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515242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Mobile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26857" y="310551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 EQUIPE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033" y="1803815"/>
            <a:ext cx="1368256" cy="136825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52" y="1803815"/>
            <a:ext cx="1368256" cy="136825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19" y="1803815"/>
            <a:ext cx="1368256" cy="1368256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10783" y="3201880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Adonay</a:t>
            </a:r>
            <a:r>
              <a:rPr lang="pt-BR" sz="1600" dirty="0"/>
              <a:t> Veiga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838979" y="3180054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Filipe Afonso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400402" y="3197183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Thiago Pita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526" y="1803815"/>
            <a:ext cx="1368256" cy="136825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258" y="1803815"/>
            <a:ext cx="1383510" cy="1368256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978186" y="3197183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Danilo Gameiro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428430" y="3197183"/>
            <a:ext cx="1776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Gustavo </a:t>
            </a:r>
            <a:r>
              <a:rPr lang="pt-BR" sz="1600" dirty="0" err="1"/>
              <a:t>Gianini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20668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Mobile</a:t>
            </a:r>
          </a:p>
        </p:txBody>
      </p:sp>
      <p:sp>
        <p:nvSpPr>
          <p:cNvPr id="6" name="Retângulo Arredondado 3"/>
          <p:cNvSpPr/>
          <p:nvPr/>
        </p:nvSpPr>
        <p:spPr>
          <a:xfrm>
            <a:off x="278295" y="2365226"/>
            <a:ext cx="1457739" cy="874644"/>
          </a:xfrm>
          <a:prstGeom prst="roundRect">
            <a:avLst>
              <a:gd name="adj" fmla="val 2727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</a:p>
        </p:txBody>
      </p:sp>
      <p:cxnSp>
        <p:nvCxnSpPr>
          <p:cNvPr id="7" name="Conector Angulado 12"/>
          <p:cNvCxnSpPr/>
          <p:nvPr/>
        </p:nvCxnSpPr>
        <p:spPr>
          <a:xfrm>
            <a:off x="1675589" y="2777579"/>
            <a:ext cx="1533938" cy="1325736"/>
          </a:xfrm>
          <a:prstGeom prst="bentConnector3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Angulado 10"/>
          <p:cNvCxnSpPr/>
          <p:nvPr/>
        </p:nvCxnSpPr>
        <p:spPr>
          <a:xfrm flipV="1">
            <a:off x="1680649" y="1570882"/>
            <a:ext cx="1507432" cy="1206697"/>
          </a:xfrm>
          <a:prstGeom prst="bentConnector3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Arredondado 4"/>
          <p:cNvSpPr/>
          <p:nvPr/>
        </p:nvSpPr>
        <p:spPr>
          <a:xfrm>
            <a:off x="3209527" y="1140436"/>
            <a:ext cx="1863557" cy="860891"/>
          </a:xfrm>
          <a:prstGeom prst="roundRect">
            <a:avLst>
              <a:gd name="adj" fmla="val 27273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Funcionalidades</a:t>
            </a:r>
            <a:endParaRPr lang="en-US" sz="1400" dirty="0"/>
          </a:p>
        </p:txBody>
      </p:sp>
      <p:sp>
        <p:nvSpPr>
          <p:cNvPr id="10" name="Retângulo Arredondado 5"/>
          <p:cNvSpPr/>
          <p:nvPr/>
        </p:nvSpPr>
        <p:spPr>
          <a:xfrm>
            <a:off x="3226623" y="3690962"/>
            <a:ext cx="1868558" cy="874644"/>
          </a:xfrm>
          <a:prstGeom prst="roundRect">
            <a:avLst>
              <a:gd name="adj" fmla="val 2727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Apresentação</a:t>
            </a:r>
            <a:endParaRPr lang="en-US" sz="1600" dirty="0"/>
          </a:p>
        </p:txBody>
      </p:sp>
      <p:cxnSp>
        <p:nvCxnSpPr>
          <p:cNvPr id="11" name="Conector Angulado 15"/>
          <p:cNvCxnSpPr/>
          <p:nvPr/>
        </p:nvCxnSpPr>
        <p:spPr>
          <a:xfrm>
            <a:off x="5112277" y="4128284"/>
            <a:ext cx="1429576" cy="12700"/>
          </a:xfrm>
          <a:prstGeom prst="bentConnector3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Arredondado 6"/>
          <p:cNvSpPr/>
          <p:nvPr/>
        </p:nvSpPr>
        <p:spPr>
          <a:xfrm>
            <a:off x="6558949" y="3703662"/>
            <a:ext cx="1843711" cy="874644"/>
          </a:xfrm>
          <a:prstGeom prst="roundRect">
            <a:avLst>
              <a:gd name="adj" fmla="val 2727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Alinhamento</a:t>
            </a:r>
            <a:r>
              <a:rPr lang="en-US" dirty="0"/>
              <a:t>, cores, </a:t>
            </a:r>
            <a:r>
              <a:rPr lang="en-US" dirty="0" err="1"/>
              <a:t>formas</a:t>
            </a:r>
            <a:r>
              <a:rPr lang="en-US" dirty="0"/>
              <a:t>…</a:t>
            </a:r>
          </a:p>
        </p:txBody>
      </p:sp>
      <p:cxnSp>
        <p:nvCxnSpPr>
          <p:cNvPr id="14" name="Conector Angulado 14"/>
          <p:cNvCxnSpPr>
            <a:endCxn id="17" idx="1"/>
          </p:cNvCxnSpPr>
          <p:nvPr/>
        </p:nvCxnSpPr>
        <p:spPr>
          <a:xfrm>
            <a:off x="5094530" y="1570881"/>
            <a:ext cx="1464418" cy="640997"/>
          </a:xfrm>
          <a:prstGeom prst="bentConnector3">
            <a:avLst>
              <a:gd name="adj1" fmla="val 48822"/>
            </a:avLst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3"/>
          <p:cNvCxnSpPr/>
          <p:nvPr/>
        </p:nvCxnSpPr>
        <p:spPr>
          <a:xfrm flipV="1">
            <a:off x="5094530" y="791825"/>
            <a:ext cx="1429576" cy="779056"/>
          </a:xfrm>
          <a:prstGeom prst="bentConnector3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Arredondado 7"/>
          <p:cNvSpPr/>
          <p:nvPr/>
        </p:nvSpPr>
        <p:spPr>
          <a:xfrm>
            <a:off x="6558949" y="354503"/>
            <a:ext cx="1843711" cy="874644"/>
          </a:xfrm>
          <a:prstGeom prst="roundRect">
            <a:avLst>
              <a:gd name="adj" fmla="val 2727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Comunicação</a:t>
            </a:r>
            <a:r>
              <a:rPr lang="en-US" sz="1400" dirty="0"/>
              <a:t> inter-</a:t>
            </a:r>
            <a:r>
              <a:rPr lang="en-US" sz="1400" dirty="0" err="1"/>
              <a:t>módulo</a:t>
            </a:r>
            <a:endParaRPr lang="en-US" sz="1400" dirty="0"/>
          </a:p>
        </p:txBody>
      </p:sp>
      <p:sp>
        <p:nvSpPr>
          <p:cNvPr id="17" name="Retângulo Arredondado 8"/>
          <p:cNvSpPr/>
          <p:nvPr/>
        </p:nvSpPr>
        <p:spPr>
          <a:xfrm>
            <a:off x="6558948" y="1774556"/>
            <a:ext cx="1843711" cy="874644"/>
          </a:xfrm>
          <a:prstGeom prst="roundRect">
            <a:avLst>
              <a:gd name="adj" fmla="val 2727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Funcionalidades</a:t>
            </a:r>
            <a:r>
              <a:rPr lang="en-US" sz="1400" dirty="0"/>
              <a:t> </a:t>
            </a:r>
            <a:r>
              <a:rPr lang="en-US" sz="1400" dirty="0" err="1"/>
              <a:t>internas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01710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Mobile</a:t>
            </a:r>
          </a:p>
        </p:txBody>
      </p:sp>
      <p:pic>
        <p:nvPicPr>
          <p:cNvPr id="5" name="Picture 2" descr="Resultado de imagem para ion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77" y="1183091"/>
            <a:ext cx="2999743" cy="106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m para node.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258" y="834502"/>
            <a:ext cx="3071604" cy="153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Resultado de imagem para cordov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77" y="2800814"/>
            <a:ext cx="3278038" cy="146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m para android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422" y="2781515"/>
            <a:ext cx="3515277" cy="150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129199" y="388785"/>
            <a:ext cx="471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Ferramentas</a:t>
            </a:r>
            <a:r>
              <a:rPr lang="en-US" sz="3200" b="1" dirty="0"/>
              <a:t> </a:t>
            </a:r>
            <a:r>
              <a:rPr lang="en-US" sz="3200" b="1" dirty="0" err="1"/>
              <a:t>Utilizadas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618365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DnDiag">
          <a:fgClr>
            <a:schemeClr val="accent1">
              <a:lumMod val="60000"/>
              <a:lumOff val="40000"/>
            </a:schemeClr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25" y="1255616"/>
            <a:ext cx="4181533" cy="395473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CaixaDeTexto 1"/>
          <p:cNvSpPr txBox="1"/>
          <p:nvPr/>
        </p:nvSpPr>
        <p:spPr>
          <a:xfrm>
            <a:off x="1447611" y="5210354"/>
            <a:ext cx="63161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/>
              <a:t>Demonstração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517758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Metas</a:t>
            </a:r>
            <a:r>
              <a:rPr lang="en-US" sz="4000" dirty="0"/>
              <a:t> </a:t>
            </a:r>
            <a:r>
              <a:rPr lang="en-US" sz="4000" dirty="0" err="1"/>
              <a:t>Atingidas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7035" y="216257"/>
            <a:ext cx="89369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Inicialmente</a:t>
            </a:r>
            <a:r>
              <a:rPr lang="en-US" sz="2800" b="1" dirty="0"/>
              <a:t> </a:t>
            </a:r>
            <a:r>
              <a:rPr lang="en-US" sz="2800" b="1" dirty="0" err="1"/>
              <a:t>Previstas</a:t>
            </a:r>
            <a:r>
              <a:rPr lang="en-US" sz="2800" b="1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Sistema que </a:t>
            </a:r>
            <a:r>
              <a:rPr lang="en-US" sz="2800" dirty="0" err="1"/>
              <a:t>possa</a:t>
            </a:r>
            <a:r>
              <a:rPr lang="en-US" sz="2800" dirty="0"/>
              <a:t> </a:t>
            </a:r>
            <a:r>
              <a:rPr lang="en-US" sz="2800" dirty="0" err="1"/>
              <a:t>ser</a:t>
            </a:r>
            <a:r>
              <a:rPr lang="en-US" sz="2800" dirty="0"/>
              <a:t> </a:t>
            </a:r>
            <a:r>
              <a:rPr lang="en-US" sz="2800" dirty="0" err="1"/>
              <a:t>acessado</a:t>
            </a:r>
            <a:r>
              <a:rPr lang="en-US" sz="2800" dirty="0"/>
              <a:t> via </a:t>
            </a:r>
            <a:r>
              <a:rPr lang="en-US" sz="2800" dirty="0" err="1"/>
              <a:t>Aplicativo</a:t>
            </a:r>
            <a:r>
              <a:rPr lang="en-US" sz="2800" dirty="0"/>
              <a:t> Mobile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Extração</a:t>
            </a:r>
            <a:r>
              <a:rPr lang="en-US" sz="2800" dirty="0"/>
              <a:t> de dados do MW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Sugestões</a:t>
            </a:r>
            <a:r>
              <a:rPr lang="en-US" sz="2800" dirty="0"/>
              <a:t> de </a:t>
            </a:r>
            <a:r>
              <a:rPr lang="en-US" sz="2800" dirty="0" err="1"/>
              <a:t>disciplinas</a:t>
            </a:r>
            <a:r>
              <a:rPr lang="en-US" sz="2800" dirty="0"/>
              <a:t> e grade </a:t>
            </a:r>
            <a:r>
              <a:rPr lang="en-US" sz="2800" dirty="0" err="1"/>
              <a:t>horária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Adicionais</a:t>
            </a:r>
            <a:r>
              <a:rPr lang="en-US" sz="2800" b="1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Pesquisa</a:t>
            </a:r>
            <a:r>
              <a:rPr lang="en-US" sz="2800" dirty="0"/>
              <a:t> de </a:t>
            </a:r>
            <a:r>
              <a:rPr lang="en-US" sz="2800" dirty="0" err="1"/>
              <a:t>turmas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</a:t>
            </a:r>
            <a:r>
              <a:rPr lang="en-US" sz="2800" dirty="0" err="1"/>
              <a:t>horário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Pesquisa</a:t>
            </a:r>
            <a:r>
              <a:rPr lang="en-US" sz="2800" dirty="0"/>
              <a:t> de </a:t>
            </a:r>
            <a:r>
              <a:rPr lang="en-US" sz="2800" dirty="0" err="1"/>
              <a:t>disciplinas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Montagem</a:t>
            </a:r>
            <a:r>
              <a:rPr lang="en-US" sz="2800" dirty="0"/>
              <a:t> de grade manual</a:t>
            </a:r>
          </a:p>
        </p:txBody>
      </p:sp>
    </p:spTree>
    <p:extLst>
      <p:ext uri="{BB962C8B-B14F-4D97-AF65-F5344CB8AC3E}">
        <p14:creationId xmlns:p14="http://schemas.microsoft.com/office/powerpoint/2010/main" val="273651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 </a:t>
            </a:r>
            <a:r>
              <a:rPr lang="en-US" sz="4000" dirty="0" err="1"/>
              <a:t>concepção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8295" y="62090"/>
            <a:ext cx="8675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A Ideia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8295" y="646865"/>
            <a:ext cx="867592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Um programa capaz de </a:t>
            </a:r>
            <a:r>
              <a:rPr lang="pt-BR" sz="2000" b="1" dirty="0"/>
              <a:t>apresentar</a:t>
            </a:r>
            <a:r>
              <a:rPr lang="pt-BR" sz="2000" dirty="0"/>
              <a:t> grades horárias responsivas e dinâmicas e com a capacidade de escolher a grade da forma que quiser.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Um programa que permite pesquisar todas as disciplinas </a:t>
            </a:r>
            <a:r>
              <a:rPr lang="pt-BR" sz="2000" dirty="0" err="1"/>
              <a:t>existêntes</a:t>
            </a:r>
            <a:r>
              <a:rPr lang="pt-BR" sz="2000" dirty="0"/>
              <a:t> e seus departamentos, horários e mais! Consumindo o banco de dados do </a:t>
            </a:r>
            <a:r>
              <a:rPr lang="pt-BR" sz="2000" b="1" dirty="0" err="1"/>
              <a:t>matriculaWEB</a:t>
            </a:r>
            <a:r>
              <a:rPr lang="pt-BR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Um programa apto a te sugerir grades horárias inteligentes e </a:t>
            </a:r>
            <a:r>
              <a:rPr lang="pt-BR" sz="2000" dirty="0" err="1"/>
              <a:t>adaptivas</a:t>
            </a:r>
            <a:r>
              <a:rPr lang="pt-BR" sz="2000" dirty="0"/>
              <a:t> através de algoritmos de aprendizagem de máquina, da qual você possui controle sobre o que quer.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Um programa voltado a todos os usuários, ou seja, </a:t>
            </a:r>
            <a:r>
              <a:rPr lang="pt-BR" sz="2000" b="1" dirty="0"/>
              <a:t>mobile</a:t>
            </a:r>
            <a:r>
              <a:rPr lang="pt-BR" sz="2000" dirty="0"/>
              <a:t>, de fácil acesso e uso.</a:t>
            </a:r>
          </a:p>
        </p:txBody>
      </p:sp>
    </p:spTree>
    <p:extLst>
      <p:ext uri="{BB962C8B-B14F-4D97-AF65-F5344CB8AC3E}">
        <p14:creationId xmlns:p14="http://schemas.microsoft.com/office/powerpoint/2010/main" val="187024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 </a:t>
            </a:r>
            <a:r>
              <a:rPr lang="en-US" sz="4000" dirty="0" err="1"/>
              <a:t>concepção</a:t>
            </a:r>
            <a:endParaRPr lang="en-US" sz="4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79062" y="2165114"/>
            <a:ext cx="8344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Tudo</a:t>
            </a:r>
            <a:r>
              <a:rPr lang="en-US" sz="3200" b="1" dirty="0"/>
              <a:t> se </a:t>
            </a:r>
            <a:r>
              <a:rPr lang="en-US" sz="3200" b="1" dirty="0" err="1"/>
              <a:t>trata</a:t>
            </a:r>
            <a:r>
              <a:rPr lang="en-US" sz="3200" b="1" dirty="0"/>
              <a:t> de </a:t>
            </a:r>
            <a:r>
              <a:rPr lang="en-US" sz="3200" b="1" dirty="0" err="1"/>
              <a:t>Inovação</a:t>
            </a:r>
            <a:r>
              <a:rPr lang="en-US" sz="3200" b="1" dirty="0"/>
              <a:t> &amp; </a:t>
            </a:r>
            <a:r>
              <a:rPr lang="en-US" sz="3200" b="1" dirty="0" err="1"/>
              <a:t>Criatividade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62578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 </a:t>
            </a:r>
            <a:r>
              <a:rPr lang="en-US" sz="4000" dirty="0" err="1"/>
              <a:t>concepção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8295" y="174117"/>
            <a:ext cx="8675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Missão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8295" y="1475002"/>
            <a:ext cx="8675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err="1"/>
              <a:t>Desenvolver</a:t>
            </a:r>
            <a:r>
              <a:rPr lang="en-US" sz="3600" dirty="0"/>
              <a:t> um Sistema de </a:t>
            </a:r>
            <a:r>
              <a:rPr lang="en-US" sz="3600" dirty="0" err="1"/>
              <a:t>apoio</a:t>
            </a:r>
            <a:r>
              <a:rPr lang="en-US" sz="3600" dirty="0"/>
              <a:t> à </a:t>
            </a:r>
            <a:r>
              <a:rPr lang="en-US" sz="3600" dirty="0" err="1"/>
              <a:t>matrícula</a:t>
            </a:r>
            <a:r>
              <a:rPr lang="en-US" sz="3600" dirty="0"/>
              <a:t> para </a:t>
            </a:r>
            <a:r>
              <a:rPr lang="en-US" sz="3600" dirty="0" err="1"/>
              <a:t>estudantes</a:t>
            </a:r>
            <a:r>
              <a:rPr lang="en-US" sz="3600" dirty="0"/>
              <a:t> de </a:t>
            </a:r>
            <a:r>
              <a:rPr lang="en-US" sz="3600" dirty="0" err="1"/>
              <a:t>graduação</a:t>
            </a:r>
            <a:r>
              <a:rPr lang="en-US" sz="3600" dirty="0"/>
              <a:t> da </a:t>
            </a:r>
            <a:r>
              <a:rPr lang="en-US" sz="3600" dirty="0" err="1"/>
              <a:t>Universidade</a:t>
            </a:r>
            <a:r>
              <a:rPr lang="en-US" sz="3600" dirty="0"/>
              <a:t> de Brasília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48786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Objetivos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8295" y="785129"/>
            <a:ext cx="85344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 err="1"/>
              <a:t>Facilitar</a:t>
            </a:r>
            <a:r>
              <a:rPr lang="en-US" sz="2800" dirty="0"/>
              <a:t> e </a:t>
            </a:r>
            <a:r>
              <a:rPr lang="en-US" sz="2800" dirty="0" err="1"/>
              <a:t>melhorar</a:t>
            </a:r>
            <a:r>
              <a:rPr lang="en-US" sz="2800" dirty="0"/>
              <a:t> o </a:t>
            </a:r>
            <a:r>
              <a:rPr lang="en-US" sz="2800" dirty="0" err="1"/>
              <a:t>processo</a:t>
            </a:r>
            <a:r>
              <a:rPr lang="en-US" sz="2800" dirty="0"/>
              <a:t> de </a:t>
            </a:r>
            <a:r>
              <a:rPr lang="en-US" sz="2800" dirty="0" err="1"/>
              <a:t>matrícula</a:t>
            </a: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 err="1"/>
              <a:t>Auxiliar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montagem</a:t>
            </a:r>
            <a:r>
              <a:rPr lang="en-US" sz="2800" dirty="0"/>
              <a:t> de grades </a:t>
            </a:r>
            <a:r>
              <a:rPr lang="en-US" sz="2800" dirty="0" err="1"/>
              <a:t>horárias</a:t>
            </a: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 err="1"/>
              <a:t>Sugestões</a:t>
            </a:r>
            <a:r>
              <a:rPr lang="en-US" sz="2800" dirty="0"/>
              <a:t> </a:t>
            </a:r>
            <a:r>
              <a:rPr lang="en-US" sz="2800" dirty="0" err="1"/>
              <a:t>baseadas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histórico</a:t>
            </a:r>
            <a:r>
              <a:rPr lang="en-US" sz="2800" dirty="0"/>
              <a:t> e </a:t>
            </a:r>
            <a:r>
              <a:rPr lang="en-US" sz="2800" dirty="0" err="1"/>
              <a:t>aptidões</a:t>
            </a: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 err="1"/>
              <a:t>Otimizar</a:t>
            </a:r>
            <a:r>
              <a:rPr lang="en-US" sz="2800" dirty="0"/>
              <a:t> </a:t>
            </a:r>
            <a:r>
              <a:rPr lang="en-US" sz="2800" dirty="0" err="1"/>
              <a:t>construção</a:t>
            </a:r>
            <a:r>
              <a:rPr lang="en-US" sz="2800" dirty="0"/>
              <a:t> de grades </a:t>
            </a:r>
            <a:r>
              <a:rPr lang="en-US" sz="2800" dirty="0" err="1"/>
              <a:t>horárias</a:t>
            </a:r>
            <a:r>
              <a:rPr lang="en-US" sz="2800" dirty="0"/>
              <a:t> dos </a:t>
            </a:r>
            <a:r>
              <a:rPr lang="en-US" sz="2800" dirty="0" err="1"/>
              <a:t>alunos</a:t>
            </a:r>
            <a:r>
              <a:rPr lang="en-US" sz="2800" dirty="0"/>
              <a:t> </a:t>
            </a:r>
            <a:r>
              <a:rPr lang="en-US" sz="2800" dirty="0" err="1"/>
              <a:t>durante</a:t>
            </a:r>
            <a:r>
              <a:rPr lang="en-US" sz="2800" dirty="0"/>
              <a:t> o </a:t>
            </a:r>
            <a:r>
              <a:rPr lang="en-US" sz="2800" dirty="0" err="1"/>
              <a:t>período</a:t>
            </a:r>
            <a:r>
              <a:rPr lang="en-US" sz="2800" dirty="0"/>
              <a:t> de </a:t>
            </a:r>
            <a:r>
              <a:rPr lang="en-US" sz="2800" dirty="0" err="1"/>
              <a:t>matrícula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886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Camadas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8295" y="509083"/>
            <a:ext cx="85344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 err="1"/>
              <a:t>Aplicativo</a:t>
            </a:r>
            <a:r>
              <a:rPr lang="en-US" sz="2800" dirty="0"/>
              <a:t> Mobile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/>
              <a:t>Machine learning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 err="1"/>
              <a:t>Servidor</a:t>
            </a: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 err="1"/>
              <a:t>Interação</a:t>
            </a:r>
            <a:r>
              <a:rPr lang="en-US" sz="2800" dirty="0"/>
              <a:t> </a:t>
            </a:r>
            <a:r>
              <a:rPr lang="en-US" sz="2800" dirty="0" err="1"/>
              <a:t>MatriculaWeb</a:t>
            </a: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/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479049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164</TotalTime>
  <Words>1466</Words>
  <Application>Microsoft Office PowerPoint</Application>
  <PresentationFormat>Apresentação na tela (4:3)</PresentationFormat>
  <Paragraphs>304</Paragraphs>
  <Slides>44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Century Gothic</vt:lpstr>
      <vt:lpstr>Trebuchet MS</vt:lpstr>
      <vt:lpstr>Wingdings</vt:lpstr>
      <vt:lpstr>Wingdings 2</vt:lpstr>
      <vt:lpstr>Citável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Alessandra Farias</dc:creator>
  <cp:lastModifiedBy>Alessandra Farias</cp:lastModifiedBy>
  <cp:revision>23</cp:revision>
  <dcterms:created xsi:type="dcterms:W3CDTF">2016-12-05T11:40:59Z</dcterms:created>
  <dcterms:modified xsi:type="dcterms:W3CDTF">2016-12-06T16:27:53Z</dcterms:modified>
</cp:coreProperties>
</file>