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sldIdLst>
    <p:sldId id="256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7" r:id="rId16"/>
    <p:sldId id="306" r:id="rId17"/>
    <p:sldId id="308" r:id="rId18"/>
    <p:sldId id="309" r:id="rId19"/>
    <p:sldId id="311" r:id="rId20"/>
    <p:sldId id="310" r:id="rId21"/>
    <p:sldId id="312" r:id="rId22"/>
    <p:sldId id="313" r:id="rId23"/>
    <p:sldId id="314" r:id="rId24"/>
    <p:sldId id="317" r:id="rId25"/>
    <p:sldId id="315" r:id="rId26"/>
    <p:sldId id="322" r:id="rId27"/>
    <p:sldId id="316" r:id="rId28"/>
    <p:sldId id="318" r:id="rId29"/>
    <p:sldId id="319" r:id="rId30"/>
    <p:sldId id="320" r:id="rId31"/>
    <p:sldId id="323" r:id="rId32"/>
    <p:sldId id="32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1" autoAdjust="0"/>
    <p:restoredTop sz="82293" autoAdjust="0"/>
  </p:normalViewPr>
  <p:slideViewPr>
    <p:cSldViewPr snapToGrid="0" snapToObjects="1">
      <p:cViewPr varScale="1">
        <p:scale>
          <a:sx n="76" d="100"/>
          <a:sy n="76" d="100"/>
        </p:scale>
        <p:origin x="1998" y="84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42" d="100"/>
          <a:sy n="142" d="100"/>
        </p:scale>
        <p:origin x="1692" y="-4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Ingredient, o </a:t>
            </a:r>
            <a:r>
              <a:rPr lang="en-US" dirty="0" err="1" smtClean="0"/>
              <a:t>piesa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unui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ansamblu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industria</a:t>
            </a:r>
            <a:r>
              <a:rPr lang="en-US" baseline="0" dirty="0" smtClean="0"/>
              <a:t> software :</a:t>
            </a:r>
          </a:p>
          <a:p>
            <a:r>
              <a:rPr lang="en-US" baseline="0" dirty="0" err="1" smtClean="0"/>
              <a:t>Componenta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o parte </a:t>
            </a:r>
            <a:r>
              <a:rPr lang="en-US" baseline="0" dirty="0" err="1" smtClean="0"/>
              <a:t>complexa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aproape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independenta</a:t>
            </a:r>
            <a:r>
              <a:rPr lang="en-US" baseline="0" dirty="0" smtClean="0"/>
              <a:t>, o parte </a:t>
            </a:r>
            <a:r>
              <a:rPr lang="en-US" baseline="0" dirty="0" err="1" smtClean="0"/>
              <a:t>inlocuibila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unui</a:t>
            </a:r>
            <a:r>
              <a:rPr lang="en-US" baseline="0" dirty="0" smtClean="0"/>
              <a:t> system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indeplineste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functie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clara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contextul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arhitecturi</a:t>
            </a:r>
            <a:r>
              <a:rPr lang="en-US" baseline="0" dirty="0" smtClean="0"/>
              <a:t> bine definite.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A5A94-3551-4CA0-8BED-93DC5FE64B61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514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Istoria</a:t>
            </a:r>
            <a:r>
              <a:rPr lang="en-US" dirty="0" smtClean="0"/>
              <a:t> mea de </a:t>
            </a:r>
            <a:r>
              <a:rPr lang="en-US" dirty="0" err="1" smtClean="0"/>
              <a:t>programare</a:t>
            </a:r>
            <a:r>
              <a:rPr lang="en-US" dirty="0" smtClean="0"/>
              <a:t> de la </a:t>
            </a:r>
            <a:r>
              <a:rPr lang="en-US" dirty="0" err="1" smtClean="0"/>
              <a:t>algoritmi</a:t>
            </a:r>
            <a:r>
              <a:rPr lang="en-US" dirty="0" smtClean="0"/>
              <a:t> la </a:t>
            </a:r>
            <a:r>
              <a:rPr lang="en-US" dirty="0" err="1" smtClean="0"/>
              <a:t>distriutted</a:t>
            </a:r>
            <a:r>
              <a:rPr lang="en-US" dirty="0" smtClean="0"/>
              <a:t> application development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m-am </a:t>
            </a:r>
            <a:r>
              <a:rPr lang="en-US" dirty="0" err="1" smtClean="0"/>
              <a:t>apucat</a:t>
            </a:r>
            <a:r>
              <a:rPr lang="en-US" dirty="0" smtClean="0"/>
              <a:t> de java -&gt; </a:t>
            </a:r>
            <a:r>
              <a:rPr lang="en-US" dirty="0" err="1" smtClean="0"/>
              <a:t>pentru</a:t>
            </a:r>
            <a:r>
              <a:rPr lang="en-US" dirty="0" smtClean="0"/>
              <a:t> ca era native </a:t>
            </a:r>
            <a:r>
              <a:rPr lang="en-US" dirty="0" err="1" smtClean="0"/>
              <a:t>conceputa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distrubutie</a:t>
            </a:r>
            <a:endParaRPr lang="en-US" dirty="0" smtClean="0"/>
          </a:p>
          <a:p>
            <a:r>
              <a:rPr lang="en-US" dirty="0" smtClean="0"/>
              <a:t>In 14 </a:t>
            </a:r>
            <a:r>
              <a:rPr lang="en-US" dirty="0" err="1" smtClean="0"/>
              <a:t>ani</a:t>
            </a:r>
            <a:r>
              <a:rPr lang="en-US" dirty="0" smtClean="0"/>
              <a:t> de </a:t>
            </a:r>
            <a:r>
              <a:rPr lang="en-US" dirty="0" err="1" smtClean="0"/>
              <a:t>experienta</a:t>
            </a:r>
            <a:r>
              <a:rPr lang="en-US" dirty="0" smtClean="0"/>
              <a:t> am </a:t>
            </a:r>
            <a:r>
              <a:rPr lang="en-US" dirty="0" err="1" smtClean="0"/>
              <a:t>prins</a:t>
            </a:r>
            <a:r>
              <a:rPr lang="en-US" dirty="0" smtClean="0"/>
              <a:t> 1,5 </a:t>
            </a:r>
            <a:r>
              <a:rPr lang="en-US" dirty="0" err="1" smtClean="0"/>
              <a:t>cicluri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think client/thin client </a:t>
            </a:r>
            <a:r>
              <a:rPr lang="en-US" dirty="0" err="1" smtClean="0"/>
              <a:t>spre</a:t>
            </a:r>
            <a:r>
              <a:rPr lang="en-US" baseline="0" dirty="0" smtClean="0"/>
              <a:t> think</a:t>
            </a:r>
            <a:endParaRPr lang="en-US" dirty="0" smtClean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9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39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3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untime_environment" TargetMode="External"/><Relationship Id="rId3" Type="http://schemas.openxmlformats.org/officeDocument/2006/relationships/hyperlink" Target="http://en.wikipedia.org/wiki/Web_server" TargetMode="External"/><Relationship Id="rId7" Type="http://schemas.openxmlformats.org/officeDocument/2006/relationships/hyperlink" Target="http://en.wikipedia.org/wiki/Java_Platform,_Enterprise_Edition" TargetMode="External"/><Relationship Id="rId12" Type="http://schemas.openxmlformats.org/officeDocument/2006/relationships/hyperlink" Target="http://en.wikipedia.org/wiki/Transaction_processing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URL" TargetMode="External"/><Relationship Id="rId11" Type="http://schemas.openxmlformats.org/officeDocument/2006/relationships/hyperlink" Target="http://en.wikipedia.org/wiki/Java_Servlet#Life_cycle_of_a_servlet" TargetMode="External"/><Relationship Id="rId5" Type="http://schemas.openxmlformats.org/officeDocument/2006/relationships/hyperlink" Target="http://en.wikipedia.org/wiki/Servlet" TargetMode="External"/><Relationship Id="rId10" Type="http://schemas.openxmlformats.org/officeDocument/2006/relationships/hyperlink" Target="http://en.wikipedia.org/wiki/Concurrency_(computer_science)" TargetMode="External"/><Relationship Id="rId4" Type="http://schemas.openxmlformats.org/officeDocument/2006/relationships/hyperlink" Target="http://en.wikipedia.org/wiki/Java_(programming_language)" TargetMode="External"/><Relationship Id="rId9" Type="http://schemas.openxmlformats.org/officeDocument/2006/relationships/hyperlink" Target="http://en.wikipedia.org/wiki/Computer_security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Java_(programming_language)" TargetMode="External"/><Relationship Id="rId3" Type="http://schemas.openxmlformats.org/officeDocument/2006/relationships/hyperlink" Target="http://en.wikipedia.org/wiki/Web_server" TargetMode="External"/><Relationship Id="rId7" Type="http://schemas.openxmlformats.org/officeDocument/2006/relationships/hyperlink" Target="http://en.wikipedia.org/wiki/JavaServer_Pages" TargetMode="External"/><Relationship Id="rId12" Type="http://schemas.openxmlformats.org/officeDocument/2006/relationships/image" Target="../media/image21.jpg"/><Relationship Id="rId2" Type="http://schemas.openxmlformats.org/officeDocument/2006/relationships/hyperlink" Target="http://en.wikipedia.org/wiki/Open_sourc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Apache_Software_Foundation" TargetMode="External"/><Relationship Id="rId11" Type="http://schemas.openxmlformats.org/officeDocument/2006/relationships/image" Target="../media/image13.jpg"/><Relationship Id="rId5" Type="http://schemas.openxmlformats.org/officeDocument/2006/relationships/hyperlink" Target="http://en.wikipedia.org/wiki/Web_container" TargetMode="External"/><Relationship Id="rId10" Type="http://schemas.openxmlformats.org/officeDocument/2006/relationships/hyperlink" Target="http://en.wikipedia.org/wiki/XML" TargetMode="External"/><Relationship Id="rId4" Type="http://schemas.openxmlformats.org/officeDocument/2006/relationships/hyperlink" Target="http://en.wikipedia.org/wiki/Java_Servlet" TargetMode="External"/><Relationship Id="rId9" Type="http://schemas.openxmlformats.org/officeDocument/2006/relationships/hyperlink" Target="http://en.wikipedia.org/wiki/Hypertext_Transfer_Protoco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ient-server" TargetMode="External"/><Relationship Id="rId2" Type="http://schemas.openxmlformats.org/officeDocument/2006/relationships/hyperlink" Target="http://en.wikipedia.org/wiki/Request-respons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://en.wikipedia.org/wiki/Data_retrieval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(computer_programming)" TargetMode="External"/><Relationship Id="rId2" Type="http://schemas.openxmlformats.org/officeDocument/2006/relationships/hyperlink" Target="http://en.wikipedia.org/wiki/Java_programming_language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g"/><Relationship Id="rId5" Type="http://schemas.openxmlformats.org/officeDocument/2006/relationships/hyperlink" Target="http://en.wikipedia.org/wiki/Web_server" TargetMode="External"/><Relationship Id="rId4" Type="http://schemas.openxmlformats.org/officeDocument/2006/relationships/hyperlink" Target="http://en.wikipedia.org/wiki/Server_(computing)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2520000"/>
            <a:ext cx="7705725" cy="1174545"/>
          </a:xfrm>
        </p:spPr>
        <p:txBody>
          <a:bodyPr>
            <a:normAutofit/>
          </a:bodyPr>
          <a:lstStyle/>
          <a:p>
            <a:r>
              <a:rPr lang="en-US" dirty="0" smtClean="0"/>
              <a:t> Web Applications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2357" y="5935470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Viorel TACLICIU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57" y="3038160"/>
            <a:ext cx="1859914" cy="2004574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116357" y="3453175"/>
            <a:ext cx="7705725" cy="11745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 </a:t>
            </a:r>
            <a:r>
              <a:rPr lang="en-US" sz="2800" dirty="0"/>
              <a:t>From Think to </a:t>
            </a:r>
            <a:r>
              <a:rPr lang="en-US" sz="2800" dirty="0" smtClean="0"/>
              <a:t>Thin </a:t>
            </a:r>
            <a:r>
              <a:rPr lang="en-US" sz="2800" dirty="0"/>
              <a:t>to Think…</a:t>
            </a: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Container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Web container</a:t>
            </a:r>
            <a:r>
              <a:rPr lang="en-US" dirty="0"/>
              <a:t> (also known as a Servlet container) is the component of a </a:t>
            </a:r>
            <a:r>
              <a:rPr lang="en-US" dirty="0">
                <a:hlinkClick r:id="rId3" tooltip="Web server"/>
              </a:rPr>
              <a:t>web server</a:t>
            </a:r>
            <a:r>
              <a:rPr lang="en-US" dirty="0"/>
              <a:t> that interacts with </a:t>
            </a:r>
            <a:r>
              <a:rPr lang="en-US" dirty="0">
                <a:hlinkClick r:id="rId4" tooltip="Java (programming language)"/>
              </a:rPr>
              <a:t>Java</a:t>
            </a:r>
            <a:r>
              <a:rPr lang="en-US" dirty="0"/>
              <a:t> </a:t>
            </a:r>
            <a:r>
              <a:rPr lang="en-US" dirty="0">
                <a:hlinkClick r:id="rId5" tooltip="Servlet"/>
              </a:rPr>
              <a:t>servlets</a:t>
            </a:r>
            <a:r>
              <a:rPr lang="en-US" dirty="0"/>
              <a:t>. A web container is responsible for managing the lifecycle of servlets, mapping a </a:t>
            </a:r>
            <a:r>
              <a:rPr lang="en-US" dirty="0">
                <a:hlinkClick r:id="rId6" tooltip="URL"/>
              </a:rPr>
              <a:t>URL</a:t>
            </a:r>
            <a:r>
              <a:rPr lang="en-US" dirty="0"/>
              <a:t> to a particular servlet and ensuring that the URL requester has the correct access rights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 web container handles requests for servlets, </a:t>
            </a:r>
            <a:r>
              <a:rPr lang="en-US" dirty="0" smtClean="0"/>
              <a:t>Java Server </a:t>
            </a:r>
            <a:r>
              <a:rPr lang="en-US" dirty="0"/>
              <a:t>Pages (JSP) files, and other types of files that include server-side code. The Web container creates servlet instances, loads and unloads servlets, creates and manages request and response objects, and performs other servlet management tasks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 web container implements the web component contract of the </a:t>
            </a:r>
            <a:r>
              <a:rPr lang="en-US" dirty="0">
                <a:hlinkClick r:id="rId7" tooltip="Java Platform, Enterprise Edition"/>
              </a:rPr>
              <a:t>Java EE</a:t>
            </a:r>
            <a:r>
              <a:rPr lang="en-US" dirty="0"/>
              <a:t> architecture, specifying a </a:t>
            </a:r>
            <a:r>
              <a:rPr lang="en-US" dirty="0">
                <a:hlinkClick r:id="rId8" tooltip="Runtime environment"/>
              </a:rPr>
              <a:t>runtime environment</a:t>
            </a:r>
            <a:r>
              <a:rPr lang="en-US" dirty="0"/>
              <a:t> for web components that includes </a:t>
            </a:r>
            <a:r>
              <a:rPr lang="en-US" dirty="0">
                <a:hlinkClick r:id="rId9" tooltip="Computer security"/>
              </a:rPr>
              <a:t>security</a:t>
            </a:r>
            <a:r>
              <a:rPr lang="en-US" dirty="0"/>
              <a:t>, </a:t>
            </a:r>
            <a:r>
              <a:rPr lang="en-US" dirty="0">
                <a:hlinkClick r:id="rId10" tooltip="Concurrency (computer science)"/>
              </a:rPr>
              <a:t>concurrency</a:t>
            </a:r>
            <a:r>
              <a:rPr lang="en-US" dirty="0"/>
              <a:t>, </a:t>
            </a:r>
            <a:r>
              <a:rPr lang="en-US" dirty="0">
                <a:hlinkClick r:id="rId11" tooltip="Java Servlet"/>
              </a:rPr>
              <a:t>lifecycle management</a:t>
            </a:r>
            <a:r>
              <a:rPr lang="en-US" dirty="0"/>
              <a:t>, </a:t>
            </a:r>
            <a:r>
              <a:rPr lang="en-US" dirty="0">
                <a:hlinkClick r:id="rId12" tooltip="Transaction processing"/>
              </a:rPr>
              <a:t>transaction</a:t>
            </a:r>
            <a:r>
              <a:rPr lang="en-US" dirty="0"/>
              <a:t>, deployment, and other services.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0154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Tomcat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Apache Tomcat</a:t>
            </a:r>
            <a:r>
              <a:rPr lang="en-US" dirty="0"/>
              <a:t> (or simply </a:t>
            </a:r>
            <a:r>
              <a:rPr lang="en-US" b="1" dirty="0"/>
              <a:t>Tomcat</a:t>
            </a:r>
            <a:r>
              <a:rPr lang="en-US" dirty="0"/>
              <a:t>, formerly also </a:t>
            </a:r>
            <a:r>
              <a:rPr lang="en-US" i="1" dirty="0"/>
              <a:t>Jakarta Tomcat</a:t>
            </a:r>
            <a:r>
              <a:rPr lang="en-US" dirty="0"/>
              <a:t>) is an </a:t>
            </a:r>
            <a:r>
              <a:rPr lang="en-US" dirty="0">
                <a:hlinkClick r:id="rId2" tooltip="Open source"/>
              </a:rPr>
              <a:t>open source</a:t>
            </a:r>
            <a:r>
              <a:rPr lang="en-US" dirty="0"/>
              <a:t> </a:t>
            </a:r>
            <a:r>
              <a:rPr lang="en-US" dirty="0">
                <a:hlinkClick r:id="rId3" tooltip="Web server"/>
              </a:rPr>
              <a:t>web server</a:t>
            </a:r>
            <a:r>
              <a:rPr lang="en-US" dirty="0"/>
              <a:t> and </a:t>
            </a:r>
            <a:r>
              <a:rPr lang="en-US" dirty="0">
                <a:hlinkClick r:id="rId4" tooltip="Java Servlet"/>
              </a:rPr>
              <a:t>servlet</a:t>
            </a:r>
            <a:r>
              <a:rPr lang="en-US" dirty="0"/>
              <a:t> </a:t>
            </a:r>
            <a:r>
              <a:rPr lang="en-US" dirty="0">
                <a:hlinkClick r:id="rId5" tooltip="Web container"/>
              </a:rPr>
              <a:t>container</a:t>
            </a:r>
            <a:r>
              <a:rPr lang="en-US" dirty="0"/>
              <a:t> developed by the </a:t>
            </a:r>
            <a:r>
              <a:rPr lang="en-US" dirty="0">
                <a:hlinkClick r:id="rId6" tooltip="Apache Software Foundation"/>
              </a:rPr>
              <a:t>Apache Software Foundation</a:t>
            </a:r>
            <a:r>
              <a:rPr lang="en-US" dirty="0"/>
              <a:t>(ASF).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Tomcat </a:t>
            </a:r>
            <a:r>
              <a:rPr lang="en-US" dirty="0"/>
              <a:t>implements the </a:t>
            </a:r>
            <a:r>
              <a:rPr lang="en-US" dirty="0">
                <a:hlinkClick r:id="rId4" tooltip="Java Servlet"/>
              </a:rPr>
              <a:t>Java Servlet</a:t>
            </a:r>
            <a:r>
              <a:rPr lang="en-US" dirty="0"/>
              <a:t> and the </a:t>
            </a:r>
            <a:r>
              <a:rPr lang="en-US" dirty="0" err="1">
                <a:hlinkClick r:id="rId7" tooltip="JavaServer Pages"/>
              </a:rPr>
              <a:t>JavaServer</a:t>
            </a:r>
            <a:r>
              <a:rPr lang="en-US" dirty="0">
                <a:hlinkClick r:id="rId7" tooltip="JavaServer Pages"/>
              </a:rPr>
              <a:t> Pages</a:t>
            </a:r>
            <a:r>
              <a:rPr lang="en-US" dirty="0"/>
              <a:t> (JSP) specifications from Oracle, and provides a "pure </a:t>
            </a:r>
            <a:r>
              <a:rPr lang="en-US" dirty="0">
                <a:hlinkClick r:id="rId8" tooltip="Java (programming language)"/>
              </a:rPr>
              <a:t>Java</a:t>
            </a:r>
            <a:r>
              <a:rPr lang="en-US" dirty="0"/>
              <a:t>" </a:t>
            </a:r>
            <a:r>
              <a:rPr lang="en-US" dirty="0">
                <a:hlinkClick r:id="rId9" tooltip="Hypertext Transfer Protocol"/>
              </a:rPr>
              <a:t>HTTP</a:t>
            </a:r>
            <a:r>
              <a:rPr lang="en-US" dirty="0"/>
              <a:t> </a:t>
            </a:r>
            <a:r>
              <a:rPr lang="en-US" dirty="0">
                <a:hlinkClick r:id="rId3" tooltip="Web server"/>
              </a:rPr>
              <a:t>web server</a:t>
            </a:r>
            <a:r>
              <a:rPr lang="en-US" dirty="0"/>
              <a:t> environment </a:t>
            </a:r>
            <a:r>
              <a:rPr lang="en-US" dirty="0" err="1"/>
              <a:t>for</a:t>
            </a:r>
            <a:r>
              <a:rPr lang="en-US" dirty="0" err="1">
                <a:hlinkClick r:id="rId8" tooltip="Java (programming language)"/>
              </a:rPr>
              <a:t>Java</a:t>
            </a:r>
            <a:r>
              <a:rPr lang="en-US" dirty="0"/>
              <a:t> code to run in. In the simplest </a:t>
            </a:r>
            <a:r>
              <a:rPr lang="en-US" dirty="0" err="1"/>
              <a:t>config</a:t>
            </a:r>
            <a:r>
              <a:rPr lang="en-US" dirty="0"/>
              <a:t> Tomcat runs in a single operating system process.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process runs a Java virtual machine (JVM). Every single HTTP request from a browser to Tomcat is processed in the Tomcat process in a separate thread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Apache Tomcat includes tools for configuration and management, but can also be configured by editing </a:t>
            </a:r>
            <a:r>
              <a:rPr lang="en-US" dirty="0">
                <a:hlinkClick r:id="rId10" tooltip="XML"/>
              </a:rPr>
              <a:t>XML</a:t>
            </a:r>
            <a:r>
              <a:rPr lang="en-US" dirty="0"/>
              <a:t> configuration files.</a:t>
            </a:r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674" y="419604"/>
            <a:ext cx="1162198" cy="115519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872" y="421228"/>
            <a:ext cx="1714591" cy="128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00" y="1603823"/>
            <a:ext cx="3944500" cy="3907977"/>
          </a:xfrm>
        </p:spPr>
      </p:pic>
    </p:spTree>
    <p:extLst>
      <p:ext uri="{BB962C8B-B14F-4D97-AF65-F5344CB8AC3E}">
        <p14:creationId xmlns:p14="http://schemas.microsoft.com/office/powerpoint/2010/main" val="16058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6005245" cy="593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Tomcat configurations - workshop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403" y="485774"/>
            <a:ext cx="1162198" cy="11551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Server configuration.docx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</p:spTree>
    <p:extLst>
      <p:ext uri="{BB962C8B-B14F-4D97-AF65-F5344CB8AC3E}">
        <p14:creationId xmlns:p14="http://schemas.microsoft.com/office/powerpoint/2010/main" val="9285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Tomcat configurations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configurations brought to our Tomcat server?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Firstly, we’ve introduced a user in tomcat-users and added a set of specific credentials, part of them will be used lately when we’ll run the maven deploy task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We’ve modified tomcat default port from 8080 to 8082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We’ve integrated our server in maven so that we can run several tomcat commands directly from maven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Stay tuned! We will bring other configurations later on!</a:t>
            </a:r>
          </a:p>
          <a:p>
            <a:pPr lvl="2"/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403" y="485774"/>
            <a:ext cx="1162198" cy="11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- archive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applications that are deployed in our container are archives with the “.war” extension</a:t>
            </a:r>
          </a:p>
          <a:p>
            <a:endParaRPr lang="en-US" dirty="0"/>
          </a:p>
          <a:p>
            <a:r>
              <a:rPr lang="en-US" dirty="0"/>
              <a:t>It is mandatory that the web archive contain folder WEB-INF in the structure</a:t>
            </a:r>
          </a:p>
          <a:p>
            <a:endParaRPr lang="en-US" dirty="0"/>
          </a:p>
          <a:p>
            <a:r>
              <a:rPr lang="en-US" dirty="0"/>
              <a:t>Under WEB-INF folder we’ll have another folder named lib where we’ll find all the “.jar” dependencies of our web application</a:t>
            </a:r>
          </a:p>
          <a:p>
            <a:endParaRPr lang="en-US" dirty="0"/>
          </a:p>
          <a:p>
            <a:r>
              <a:rPr lang="en-US" dirty="0"/>
              <a:t>Under WEB-INF folder we’ll have another folder named lib where we’ll find all the compiled classes of our application</a:t>
            </a:r>
          </a:p>
          <a:p>
            <a:endParaRPr lang="en-US" dirty="0"/>
          </a:p>
          <a:p>
            <a:r>
              <a:rPr lang="en-US" dirty="0"/>
              <a:t>Under WEB-INF folder we’ll find a file named </a:t>
            </a:r>
            <a:r>
              <a:rPr lang="en-US" b="1" dirty="0"/>
              <a:t>web.xml</a:t>
            </a:r>
            <a:r>
              <a:rPr lang="en-US" dirty="0"/>
              <a:t>, if we use the 2.x version of the Servlet </a:t>
            </a:r>
            <a:r>
              <a:rPr lang="en-US" dirty="0" smtClean="0"/>
              <a:t>API</a:t>
            </a:r>
          </a:p>
          <a:p>
            <a:endParaRPr lang="en-US" dirty="0"/>
          </a:p>
          <a:p>
            <a:r>
              <a:rPr lang="en-US" dirty="0"/>
              <a:t>They are portable because they are written in JAVA</a:t>
            </a:r>
          </a:p>
          <a:p>
            <a:endParaRPr lang="en-US" dirty="0"/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87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0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 - workshop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403" y="485774"/>
            <a:ext cx="1162198" cy="11551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Web application.docx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</p:spTree>
    <p:extLst>
      <p:ext uri="{BB962C8B-B14F-4D97-AF65-F5344CB8AC3E}">
        <p14:creationId xmlns:p14="http://schemas.microsoft.com/office/powerpoint/2010/main" val="5548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 - sources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Maven standardizes the sources structure of a web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src</a:t>
            </a:r>
            <a:r>
              <a:rPr lang="en-US" b="1" dirty="0"/>
              <a:t>/main/java</a:t>
            </a:r>
            <a:r>
              <a:rPr lang="en-US" dirty="0"/>
              <a:t> –JAVA classes</a:t>
            </a:r>
          </a:p>
          <a:p>
            <a:r>
              <a:rPr lang="en-US" b="1" dirty="0" err="1"/>
              <a:t>src</a:t>
            </a:r>
            <a:r>
              <a:rPr lang="en-US" b="1" dirty="0"/>
              <a:t>/main/resources </a:t>
            </a:r>
            <a:r>
              <a:rPr lang="en-US" dirty="0"/>
              <a:t>– configuration resources</a:t>
            </a:r>
          </a:p>
          <a:p>
            <a:r>
              <a:rPr lang="en-US" b="1" dirty="0" err="1"/>
              <a:t>src</a:t>
            </a:r>
            <a:r>
              <a:rPr lang="en-US" b="1" dirty="0"/>
              <a:t>/main/web-app</a:t>
            </a:r>
            <a:r>
              <a:rPr lang="en-US" dirty="0"/>
              <a:t> –web resources – </a:t>
            </a:r>
            <a:r>
              <a:rPr lang="en-US" dirty="0" err="1"/>
              <a:t>jsp</a:t>
            </a:r>
            <a:r>
              <a:rPr lang="en-US" dirty="0"/>
              <a:t> pages, static pages</a:t>
            </a:r>
          </a:p>
          <a:p>
            <a:r>
              <a:rPr lang="en-US" b="1" dirty="0" err="1"/>
              <a:t>src</a:t>
            </a:r>
            <a:r>
              <a:rPr lang="en-US" b="1" dirty="0"/>
              <a:t>/main/web-app/WEB-INF</a:t>
            </a:r>
            <a:r>
              <a:rPr lang="en-US" dirty="0"/>
              <a:t> – applies to the WEB-INF folder from the archive</a:t>
            </a:r>
          </a:p>
          <a:p>
            <a:endParaRPr lang="en-US" dirty="0" smtClean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968500"/>
            <a:ext cx="2444750" cy="2444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38" y="401384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HTTP </a:t>
            </a:r>
            <a:r>
              <a:rPr lang="en-US" dirty="0" smtClean="0"/>
              <a:t>– Hypertext Transfer Protocol – is an application protocol for distributed, collaborative, information systems. HTTP is the foundation of data communications for www. </a:t>
            </a:r>
            <a:r>
              <a:rPr lang="en-US" dirty="0"/>
              <a:t>HTTP functions as a </a:t>
            </a:r>
            <a:r>
              <a:rPr lang="en-US" dirty="0">
                <a:hlinkClick r:id="rId2" tooltip="Request-response"/>
              </a:rPr>
              <a:t>request-response</a:t>
            </a:r>
            <a:r>
              <a:rPr lang="en-US" dirty="0"/>
              <a:t> protocol in the </a:t>
            </a:r>
            <a:r>
              <a:rPr lang="en-US" dirty="0">
                <a:hlinkClick r:id="rId3" tooltip="Client-server"/>
              </a:rPr>
              <a:t>client-server</a:t>
            </a:r>
            <a:r>
              <a:rPr lang="en-US" dirty="0"/>
              <a:t> computing model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URL – </a:t>
            </a:r>
            <a:r>
              <a:rPr lang="en-US" dirty="0" smtClean="0"/>
              <a:t>uniform resource locator – also known as web address, when used with HTTP – is a specific character string that constitutes a reference to a resource. </a:t>
            </a:r>
            <a:r>
              <a:rPr lang="en-US" dirty="0" err="1" smtClean="0"/>
              <a:t>Url</a:t>
            </a:r>
            <a:r>
              <a:rPr lang="en-US" dirty="0" smtClean="0"/>
              <a:t> beginning with http</a:t>
            </a:r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web browser</a:t>
            </a:r>
            <a:r>
              <a:rPr lang="en-US" dirty="0"/>
              <a:t>, for example, may be the </a:t>
            </a:r>
            <a:r>
              <a:rPr lang="en-US" i="1" dirty="0"/>
              <a:t>client</a:t>
            </a:r>
            <a:r>
              <a:rPr lang="en-US" dirty="0"/>
              <a:t> and an application running on a computer hosting a web site may be the </a:t>
            </a:r>
            <a:r>
              <a:rPr lang="en-US" i="1" dirty="0"/>
              <a:t>server</a:t>
            </a:r>
            <a:r>
              <a:rPr lang="en-US" dirty="0"/>
              <a:t>. The client submits an HTTP </a:t>
            </a:r>
            <a:r>
              <a:rPr lang="en-US" i="1" dirty="0"/>
              <a:t>request</a:t>
            </a:r>
            <a:r>
              <a:rPr lang="en-US" dirty="0"/>
              <a:t> message to the server. The server, which provides </a:t>
            </a:r>
            <a:r>
              <a:rPr lang="en-US" i="1" dirty="0"/>
              <a:t>resources</a:t>
            </a:r>
            <a:r>
              <a:rPr lang="en-US" dirty="0"/>
              <a:t> such as HTML files and other content, or performs other functions on behalf of the client, returns a </a:t>
            </a:r>
            <a:r>
              <a:rPr lang="en-US" i="1" dirty="0"/>
              <a:t>response</a:t>
            </a:r>
            <a:r>
              <a:rPr lang="en-US" dirty="0"/>
              <a:t> message to the client. The response contains completion status information about the request and may also contain requested content in its message body.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38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5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– response model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Request–response</a:t>
            </a:r>
            <a:r>
              <a:rPr lang="en-US" dirty="0"/>
              <a:t> or </a:t>
            </a:r>
            <a:r>
              <a:rPr lang="en-US" b="1" dirty="0"/>
              <a:t>request–reply</a:t>
            </a:r>
            <a:r>
              <a:rPr lang="en-US" dirty="0"/>
              <a:t> is one of the basic methods computers use to communicate to each other.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using request–response, the first computer sends a request for some data and the second computer responds to the request.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Browsing </a:t>
            </a:r>
            <a:r>
              <a:rPr lang="en-US" dirty="0"/>
              <a:t>a web page is an example of request–response communication.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can think of request–response as being like a telephone call, where you call someone and they answer the call.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38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2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0348" y="958467"/>
            <a:ext cx="1969292" cy="252689"/>
          </a:xfrm>
        </p:spPr>
        <p:txBody>
          <a:bodyPr>
            <a:normAutofit fontScale="90000"/>
          </a:bodyPr>
          <a:lstStyle/>
          <a:p>
            <a:r>
              <a:rPr lang="en-US" sz="2400" b="0" dirty="0" smtClean="0"/>
              <a:t>TOOLS</a:t>
            </a:r>
            <a:r>
              <a:rPr lang="ro-RO" sz="2400" dirty="0"/>
              <a:t/>
            </a:r>
            <a:br>
              <a:rPr lang="ro-RO" sz="2400" dirty="0"/>
            </a:b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02" y="281052"/>
            <a:ext cx="1915884" cy="1564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190" y="4186998"/>
            <a:ext cx="1127696" cy="1106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92" y="2101032"/>
            <a:ext cx="2831039" cy="9814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012" y="3763196"/>
            <a:ext cx="2487641" cy="24726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50" y="2532088"/>
            <a:ext cx="1466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95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8655" y="646493"/>
            <a:ext cx="5639485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Request – response model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38" y="276225"/>
            <a:ext cx="1190625" cy="132397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1" y="1882528"/>
            <a:ext cx="4892040" cy="3638798"/>
          </a:xfrm>
        </p:spPr>
      </p:pic>
    </p:spTree>
    <p:extLst>
      <p:ext uri="{BB962C8B-B14F-4D97-AF65-F5344CB8AC3E}">
        <p14:creationId xmlns:p14="http://schemas.microsoft.com/office/powerpoint/2010/main" val="21767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7072045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HTTP Method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most commonly </a:t>
            </a:r>
            <a:r>
              <a:rPr lang="en-US" dirty="0" smtClean="0"/>
              <a:t>used are : GET, POST, PUT and DELETE</a:t>
            </a:r>
          </a:p>
          <a:p>
            <a:endParaRPr lang="en-US" b="1" dirty="0" smtClean="0"/>
          </a:p>
          <a:p>
            <a:r>
              <a:rPr lang="en-US" b="1" dirty="0" smtClean="0"/>
              <a:t>GET</a:t>
            </a:r>
            <a:r>
              <a:rPr lang="en-US" dirty="0" smtClean="0"/>
              <a:t> - </a:t>
            </a:r>
            <a:r>
              <a:rPr lang="en-US" dirty="0"/>
              <a:t>Requests a representation of the specified </a:t>
            </a:r>
            <a:r>
              <a:rPr lang="en-US" dirty="0" smtClean="0"/>
              <a:t>resource. </a:t>
            </a:r>
          </a:p>
          <a:p>
            <a:endParaRPr lang="en-US" dirty="0"/>
          </a:p>
          <a:p>
            <a:r>
              <a:rPr lang="en-US" dirty="0" smtClean="0"/>
              <a:t>Requests </a:t>
            </a:r>
            <a:r>
              <a:rPr lang="en-US" dirty="0"/>
              <a:t>using GET should only </a:t>
            </a:r>
            <a:r>
              <a:rPr lang="en-US" dirty="0">
                <a:hlinkClick r:id="rId2" tooltip="Data retrieval"/>
              </a:rPr>
              <a:t>retrieve data</a:t>
            </a:r>
            <a:r>
              <a:rPr lang="en-US" dirty="0"/>
              <a:t> and should have no other </a:t>
            </a:r>
            <a:r>
              <a:rPr lang="en-US" dirty="0" smtClean="0"/>
              <a:t>effect. </a:t>
            </a:r>
          </a:p>
          <a:p>
            <a:endParaRPr lang="en-US" dirty="0"/>
          </a:p>
          <a:p>
            <a:r>
              <a:rPr lang="en-US" dirty="0" smtClean="0"/>
              <a:t>Using GET client data is transmitted to server in URL as query strings(</a:t>
            </a:r>
            <a:r>
              <a:rPr lang="ro-RO" b="1" dirty="0"/>
              <a:t>name/value pairs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 smtClean="0"/>
              <a:t>Query String </a:t>
            </a:r>
            <a:r>
              <a:rPr lang="en-US" dirty="0" smtClean="0"/>
              <a:t>is the part from URL that proceed “?” character</a:t>
            </a:r>
            <a:endParaRPr lang="en-US" b="1" dirty="0" smtClean="0"/>
          </a:p>
          <a:p>
            <a:endParaRPr lang="en-US" b="1" dirty="0"/>
          </a:p>
          <a:p>
            <a:pPr algn="l"/>
            <a:r>
              <a:rPr lang="en-US" dirty="0" smtClean="0"/>
              <a:t>A </a:t>
            </a:r>
            <a:r>
              <a:rPr lang="en-US" b="1" dirty="0" smtClean="0"/>
              <a:t>GET</a:t>
            </a:r>
            <a:r>
              <a:rPr lang="en-US" dirty="0" smtClean="0"/>
              <a:t> Example</a:t>
            </a:r>
            <a:r>
              <a:rPr lang="ro-RO" dirty="0"/>
              <a:t> /</a:t>
            </a:r>
            <a:r>
              <a:rPr lang="ro-RO" dirty="0" smtClean="0"/>
              <a:t>test/demo_form.</a:t>
            </a:r>
            <a:r>
              <a:rPr lang="en-US" dirty="0" err="1" smtClean="0"/>
              <a:t>jsp</a:t>
            </a:r>
            <a:r>
              <a:rPr lang="ro-RO" b="1" dirty="0" smtClean="0"/>
              <a:t>?name1=value1&amp;name2=value2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POST </a:t>
            </a:r>
            <a:r>
              <a:rPr lang="en-US" dirty="0" smtClean="0"/>
              <a:t>– Submits data to be processed to a specified resource</a:t>
            </a:r>
          </a:p>
          <a:p>
            <a:pPr algn="l"/>
            <a:r>
              <a:rPr lang="en-US" dirty="0" smtClean="0"/>
              <a:t>Using </a:t>
            </a:r>
            <a:r>
              <a:rPr lang="en-US" b="1" dirty="0" smtClean="0"/>
              <a:t>POST</a:t>
            </a:r>
            <a:r>
              <a:rPr lang="en-US" dirty="0" smtClean="0"/>
              <a:t> data is transmitted to server in request body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POST /</a:t>
            </a:r>
            <a:r>
              <a:rPr lang="en-US" dirty="0" smtClean="0"/>
              <a:t>test/</a:t>
            </a:r>
            <a:r>
              <a:rPr lang="en-US" dirty="0" err="1" smtClean="0"/>
              <a:t>demo_form.jsp</a:t>
            </a:r>
            <a:r>
              <a:rPr lang="en-US" dirty="0" smtClean="0"/>
              <a:t> </a:t>
            </a:r>
            <a:r>
              <a:rPr lang="en-US" dirty="0"/>
              <a:t>HTTP/1.1</a:t>
            </a:r>
            <a:br>
              <a:rPr lang="en-US" dirty="0"/>
            </a:br>
            <a:r>
              <a:rPr lang="en-US" dirty="0"/>
              <a:t>Host: w3schools.com</a:t>
            </a:r>
            <a:br>
              <a:rPr lang="en-US" dirty="0"/>
            </a:br>
            <a:r>
              <a:rPr lang="en-US" b="1" dirty="0"/>
              <a:t>name1=value1&amp;name2=value2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7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5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servlet</a:t>
            </a:r>
            <a:r>
              <a:rPr lang="en-US" dirty="0"/>
              <a:t> is a </a:t>
            </a:r>
            <a:r>
              <a:rPr lang="en-US" dirty="0">
                <a:hlinkClick r:id="rId2" tooltip="Java programming language"/>
              </a:rPr>
              <a:t>Java programming language</a:t>
            </a:r>
            <a:r>
              <a:rPr lang="en-US" dirty="0"/>
              <a:t> </a:t>
            </a:r>
            <a:r>
              <a:rPr lang="en-US" dirty="0">
                <a:hlinkClick r:id="rId3" tooltip="Class (computer programming)"/>
              </a:rPr>
              <a:t>class</a:t>
            </a:r>
            <a:r>
              <a:rPr lang="en-US" dirty="0"/>
              <a:t> used to extend the capabilities of a </a:t>
            </a:r>
            <a:r>
              <a:rPr lang="en-US" dirty="0">
                <a:hlinkClick r:id="rId4" tooltip="Server (computing)"/>
              </a:rPr>
              <a:t>server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Servlets</a:t>
            </a:r>
            <a:r>
              <a:rPr lang="en-US" dirty="0" smtClean="0"/>
              <a:t> </a:t>
            </a:r>
            <a:r>
              <a:rPr lang="en-US" dirty="0"/>
              <a:t>can respond to any types of requests, they are commonly used to extend the applications hosted by </a:t>
            </a:r>
            <a:r>
              <a:rPr lang="en-US" dirty="0">
                <a:hlinkClick r:id="rId5" tooltip="Web server"/>
              </a:rPr>
              <a:t>web </a:t>
            </a:r>
            <a:r>
              <a:rPr lang="en-US" dirty="0" smtClean="0">
                <a:hlinkClick r:id="rId5" tooltip="Web server"/>
              </a:rPr>
              <a:t>servers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servlet</a:t>
            </a:r>
            <a:r>
              <a:rPr lang="en-US" dirty="0" smtClean="0"/>
              <a:t> is an object that receives request and generates response based on that request</a:t>
            </a:r>
          </a:p>
          <a:p>
            <a:endParaRPr lang="en-US" dirty="0"/>
          </a:p>
          <a:p>
            <a:r>
              <a:rPr lang="en-US" dirty="0" smtClean="0"/>
              <a:t>The servlet is an interface under the </a:t>
            </a:r>
            <a:r>
              <a:rPr lang="en-US" dirty="0" err="1" smtClean="0"/>
              <a:t>javax.servlet</a:t>
            </a:r>
            <a:r>
              <a:rPr lang="en-US" dirty="0" smtClean="0"/>
              <a:t> package from servlet </a:t>
            </a:r>
            <a:r>
              <a:rPr lang="en-US" dirty="0" err="1" smtClean="0"/>
              <a:t>api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common </a:t>
            </a:r>
            <a:r>
              <a:rPr lang="en-US" dirty="0"/>
              <a:t>used implementation is </a:t>
            </a:r>
            <a:r>
              <a:rPr lang="en-US" dirty="0" err="1" smtClean="0"/>
              <a:t>javax.servlet.http.HttpServlet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could extends this class to implement your own servlet </a:t>
            </a:r>
            <a:endParaRPr lang="en-US" dirty="0"/>
          </a:p>
          <a:p>
            <a:endParaRPr lang="ro-RO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38" y="401384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9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lifecycle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The server will automatically </a:t>
            </a: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call 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:</a:t>
            </a: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 void 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init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():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Called only once when </a:t>
            </a:r>
            <a:r>
              <a:rPr lang="en-US" altLang="zh-CN" sz="2000" b="1" dirty="0" err="1">
                <a:latin typeface="Arial" panose="020B0604020202020204" pitchFamily="34" charset="0"/>
                <a:ea typeface="SimSun" panose="02010600030101010101" pitchFamily="2" charset="-122"/>
              </a:rPr>
              <a:t>serlvet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 is </a:t>
            </a: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being</a:t>
            </a: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created. 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Good place for set up, open Database, </a:t>
            </a:r>
            <a:endParaRPr lang="en-US" altLang="zh-CN" sz="2000" b="1" dirty="0" smtClean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etc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 void service():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Called once for each request.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In</a:t>
            </a:r>
            <a:r>
              <a:rPr lang="en-US" altLang="zh-CN" sz="2000" b="1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ea typeface="SimSun" panose="02010600030101010101" pitchFamily="2" charset="-122"/>
              </a:rPr>
              <a:t>HttpServlet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, it delegates </a:t>
            </a:r>
            <a:endParaRPr lang="en-US" altLang="zh-CN" sz="2000" b="1" dirty="0" smtClean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requests 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to </a:t>
            </a:r>
            <a:r>
              <a:rPr lang="en-US" altLang="zh-CN" sz="2000" b="1" dirty="0" err="1">
                <a:latin typeface="Courier New" panose="02070309020205020404" pitchFamily="49" charset="0"/>
                <a:ea typeface="SimSun" panose="02010600030101010101" pitchFamily="2" charset="-122"/>
              </a:rPr>
              <a:t>doGet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, </a:t>
            </a:r>
            <a:r>
              <a:rPr lang="en-US" altLang="zh-CN" sz="2000" b="1" dirty="0" err="1">
                <a:latin typeface="Courier New" panose="02070309020205020404" pitchFamily="49" charset="0"/>
                <a:ea typeface="SimSun" panose="02010600030101010101" pitchFamily="2" charset="-122"/>
              </a:rPr>
              <a:t>doPost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, etc.</a:t>
            </a: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 void destroy():</a:t>
            </a:r>
            <a:r>
              <a:rPr lang="en-US" altLang="zh-CN" sz="2000" b="1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Called when server decides to </a:t>
            </a:r>
            <a:endParaRPr lang="en-US" altLang="zh-CN" sz="2000" b="1" dirty="0" smtClean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terminate 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the </a:t>
            </a: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servlet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. </a:t>
            </a:r>
          </a:p>
          <a:p>
            <a:pPr lvl="2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1800" b="1" dirty="0">
                <a:latin typeface="Arial" panose="020B0604020202020204" pitchFamily="34" charset="0"/>
                <a:ea typeface="SimSun" panose="02010600030101010101" pitchFamily="2" charset="-122"/>
              </a:rPr>
              <a:t>Release resources.</a:t>
            </a:r>
            <a:endParaRPr lang="en-US" altLang="zh-CN" dirty="0">
              <a:ea typeface="SimSun" panose="02010600030101010101" pitchFamily="2" charset="-122"/>
            </a:endParaRPr>
          </a:p>
          <a:p>
            <a:endParaRPr lang="ro-RO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5901" y="3287735"/>
            <a:ext cx="3759200" cy="3242916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14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own </a:t>
            </a:r>
            <a:r>
              <a:rPr lang="en-US" dirty="0" err="1" smtClean="0"/>
              <a:t>HttpServlet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4" y="1600200"/>
            <a:ext cx="7704139" cy="4690169"/>
          </a:xfrm>
        </p:spPr>
        <p:txBody>
          <a:bodyPr>
            <a:normAutofit fontScale="92500" lnSpcReduction="10000"/>
          </a:bodyPr>
          <a:lstStyle/>
          <a:p>
            <a:r>
              <a:rPr lang="ro-RO" b="1" dirty="0"/>
              <a:t>public interface Servlet </a:t>
            </a:r>
            <a:r>
              <a:rPr lang="ro-RO" b="1" dirty="0" smtClean="0"/>
              <a:t>{</a:t>
            </a:r>
            <a:r>
              <a:rPr lang="en-US" b="1" dirty="0" smtClean="0"/>
              <a:t>…}</a:t>
            </a:r>
          </a:p>
          <a:p>
            <a:endParaRPr lang="en-US" dirty="0"/>
          </a:p>
          <a:p>
            <a:r>
              <a:rPr lang="ro-RO" b="1" dirty="0"/>
              <a:t>public abstract class HttpServlet extends GenericServlet</a:t>
            </a:r>
          </a:p>
          <a:p>
            <a:pPr marL="0" indent="0">
              <a:buNone/>
            </a:pPr>
            <a:r>
              <a:rPr lang="ro-RO" b="1" dirty="0"/>
              <a:t>    </a:t>
            </a:r>
            <a:r>
              <a:rPr lang="en-US" b="1" dirty="0" smtClean="0"/>
              <a:t>	</a:t>
            </a:r>
            <a:r>
              <a:rPr lang="ro-RO" b="1" dirty="0" smtClean="0"/>
              <a:t>implements java.io.Serializable{</a:t>
            </a:r>
            <a:r>
              <a:rPr lang="en-US" b="1" dirty="0" smtClean="0"/>
              <a:t>…}</a:t>
            </a:r>
          </a:p>
          <a:p>
            <a:endParaRPr lang="en-US" b="1" dirty="0"/>
          </a:p>
          <a:p>
            <a:r>
              <a:rPr lang="en-US" dirty="0" smtClean="0"/>
              <a:t>To create your own servlet you must extend </a:t>
            </a:r>
            <a:r>
              <a:rPr lang="en-US" dirty="0" err="1" smtClean="0"/>
              <a:t>HttpServlet</a:t>
            </a:r>
            <a:r>
              <a:rPr lang="en-US" dirty="0" smtClean="0"/>
              <a:t> and override </a:t>
            </a:r>
            <a:r>
              <a:rPr lang="en-US" dirty="0" err="1" smtClean="0"/>
              <a:t>doGet</a:t>
            </a:r>
            <a:r>
              <a:rPr lang="en-US" dirty="0" smtClean="0"/>
              <a:t> or </a:t>
            </a:r>
            <a:r>
              <a:rPr lang="en-US" dirty="0" err="1" smtClean="0"/>
              <a:t>doPost</a:t>
            </a:r>
            <a:r>
              <a:rPr lang="en-US" dirty="0" smtClean="0"/>
              <a:t> method</a:t>
            </a:r>
          </a:p>
          <a:p>
            <a:endParaRPr lang="en-US" dirty="0"/>
          </a:p>
          <a:p>
            <a:r>
              <a:rPr lang="en-US" dirty="0" smtClean="0"/>
              <a:t>In web.xml you have to declare the servlet and map it to a </a:t>
            </a:r>
            <a:r>
              <a:rPr lang="en-US" dirty="0" err="1" smtClean="0"/>
              <a:t>url</a:t>
            </a:r>
            <a:r>
              <a:rPr lang="en-US" dirty="0"/>
              <a:t> </a:t>
            </a:r>
            <a:r>
              <a:rPr lang="en-US" dirty="0" smtClean="0"/>
              <a:t>or multiple </a:t>
            </a:r>
            <a:r>
              <a:rPr lang="en-US" dirty="0" err="1" smtClean="0"/>
              <a:t>urls</a:t>
            </a:r>
            <a:endParaRPr lang="en-US" dirty="0" smtClean="0"/>
          </a:p>
          <a:p>
            <a:endParaRPr lang="en-US" dirty="0" smtClean="0"/>
          </a:p>
          <a:p>
            <a:pPr marL="0" indent="0" algn="l">
              <a:buNone/>
            </a:pPr>
            <a:r>
              <a:rPr lang="en-US" b="1" dirty="0" smtClean="0"/>
              <a:t>    &lt;</a:t>
            </a:r>
            <a:r>
              <a:rPr lang="en-US" b="1" dirty="0"/>
              <a:t>servlet&gt;</a:t>
            </a:r>
          </a:p>
          <a:p>
            <a:pPr marL="0" indent="0" algn="l">
              <a:buNone/>
            </a:pPr>
            <a:r>
              <a:rPr lang="en-US" b="1" dirty="0"/>
              <a:t>        </a:t>
            </a:r>
            <a:r>
              <a:rPr lang="en-US" b="1" dirty="0" smtClean="0"/>
              <a:t>&lt;</a:t>
            </a:r>
            <a:r>
              <a:rPr lang="en-US" b="1" dirty="0"/>
              <a:t>servlet-name&gt;</a:t>
            </a:r>
            <a:r>
              <a:rPr lang="en-US" b="1" dirty="0" err="1"/>
              <a:t>HelloWorld</a:t>
            </a:r>
            <a:r>
              <a:rPr lang="en-US" b="1" dirty="0"/>
              <a:t>&lt;/servlet-name&gt;</a:t>
            </a:r>
          </a:p>
          <a:p>
            <a:pPr marL="0" indent="0" algn="l">
              <a:buNone/>
            </a:pPr>
            <a:r>
              <a:rPr lang="en-US" b="1" dirty="0"/>
              <a:t>        </a:t>
            </a:r>
            <a:r>
              <a:rPr lang="en-US" b="1" dirty="0" smtClean="0"/>
              <a:t>&lt;</a:t>
            </a:r>
            <a:r>
              <a:rPr lang="en-US" b="1" dirty="0"/>
              <a:t>description&gt;</a:t>
            </a:r>
            <a:r>
              <a:rPr lang="en-US" b="1" dirty="0" err="1"/>
              <a:t>HelloWorld</a:t>
            </a:r>
            <a:r>
              <a:rPr lang="en-US" b="1" dirty="0"/>
              <a:t> Servlet&lt;/description&gt;</a:t>
            </a:r>
          </a:p>
          <a:p>
            <a:pPr marL="0" indent="0" algn="l">
              <a:buNone/>
            </a:pPr>
            <a:r>
              <a:rPr lang="en-US" b="1" dirty="0"/>
              <a:t>        </a:t>
            </a:r>
            <a:r>
              <a:rPr lang="en-US" b="1" dirty="0" smtClean="0"/>
              <a:t>&lt;</a:t>
            </a:r>
            <a:r>
              <a:rPr lang="en-US" b="1" dirty="0"/>
              <a:t>servlet-class&gt;ro.teamnet.z2h.web.HelloWorldServlet&lt;/servlet-class&gt;</a:t>
            </a:r>
          </a:p>
          <a:p>
            <a:pPr marL="0" indent="0" algn="l">
              <a:buNone/>
            </a:pPr>
            <a:r>
              <a:rPr lang="en-US" b="1" dirty="0"/>
              <a:t>    &lt;/servlet&gt;</a:t>
            </a:r>
          </a:p>
          <a:p>
            <a:pPr marL="0" indent="0" algn="l">
              <a:buNone/>
            </a:pPr>
            <a:r>
              <a:rPr lang="en-US" b="1" dirty="0"/>
              <a:t>    &lt;servlet-mapping&gt;</a:t>
            </a:r>
          </a:p>
          <a:p>
            <a:pPr marL="0" indent="0" algn="l">
              <a:buNone/>
            </a:pPr>
            <a:r>
              <a:rPr lang="en-US" b="1" dirty="0"/>
              <a:t>        &lt;servlet-name&gt;</a:t>
            </a:r>
            <a:r>
              <a:rPr lang="en-US" b="1" dirty="0" err="1"/>
              <a:t>HelloWorld</a:t>
            </a:r>
            <a:r>
              <a:rPr lang="en-US" b="1" dirty="0"/>
              <a:t>&lt;/servlet-name&gt;</a:t>
            </a:r>
          </a:p>
          <a:p>
            <a:pPr marL="0" indent="0" algn="l">
              <a:buNone/>
            </a:pPr>
            <a:r>
              <a:rPr lang="en-US" b="1" dirty="0"/>
              <a:t>        &lt;</a:t>
            </a:r>
            <a:r>
              <a:rPr lang="en-US" b="1" dirty="0" err="1"/>
              <a:t>url</a:t>
            </a:r>
            <a:r>
              <a:rPr lang="en-US" b="1" dirty="0"/>
              <a:t>-pattern&gt;/hello&lt;/</a:t>
            </a:r>
            <a:r>
              <a:rPr lang="en-US" b="1" dirty="0" err="1"/>
              <a:t>url</a:t>
            </a:r>
            <a:r>
              <a:rPr lang="en-US" b="1" dirty="0"/>
              <a:t>-pattern&gt;</a:t>
            </a:r>
          </a:p>
          <a:p>
            <a:pPr marL="0" indent="0" algn="l">
              <a:buNone/>
            </a:pPr>
            <a:r>
              <a:rPr lang="en-US" b="1" dirty="0"/>
              <a:t>    &lt;/servlet-mapping&gt;</a:t>
            </a:r>
          </a:p>
          <a:p>
            <a:pPr marL="0" indent="0">
              <a:buNone/>
            </a:pPr>
            <a:endParaRPr lang="ro-RO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38" y="401384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HttpServlet</a:t>
            </a:r>
            <a:r>
              <a:rPr lang="en-US" dirty="0" smtClean="0"/>
              <a:t> method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 that you’ve overridden takes two parameters:</a:t>
            </a:r>
          </a:p>
          <a:p>
            <a:endParaRPr lang="en-US" dirty="0" smtClean="0"/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</a:rPr>
              <a:t>an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SimSun" panose="02010600030101010101" pitchFamily="2" charset="-122"/>
              </a:rPr>
              <a:t>HttpServletRequest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</a:rPr>
              <a:t>object </a:t>
            </a:r>
            <a:r>
              <a:rPr lang="en-US" altLang="zh-CN" dirty="0" smtClean="0">
                <a:latin typeface="Arial" panose="020B0604020202020204" pitchFamily="34" charset="0"/>
                <a:ea typeface="SimSun" panose="02010600030101010101" pitchFamily="2" charset="-122"/>
              </a:rPr>
              <a:t>– represent request from client</a:t>
            </a:r>
          </a:p>
          <a:p>
            <a:pPr marL="457200" lvl="1" indent="0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</a:rPr>
              <a:t>an </a:t>
            </a:r>
            <a:r>
              <a:rPr lang="en-US" altLang="zh-CN" dirty="0" err="1">
                <a:latin typeface="Courier New" panose="02070309020205020404" pitchFamily="49" charset="0"/>
                <a:ea typeface="SimSun" panose="02010600030101010101" pitchFamily="2" charset="-122"/>
              </a:rPr>
              <a:t>HttpServletResponse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SimSun" panose="02010600030101010101" pitchFamily="2" charset="-122"/>
              </a:rPr>
              <a:t>object – represent response to client</a:t>
            </a:r>
            <a:endParaRPr lang="en-US" altLang="zh-CN" dirty="0">
              <a:latin typeface="Arial Unicode MS" panose="020B0604020202020204" pitchFamily="34" charset="-128"/>
              <a:ea typeface="SimSun" panose="02010600030101010101" pitchFamily="2" charset="-122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38" y="401384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urier New" panose="02070309020205020404" pitchFamily="49" charset="0"/>
                <a:ea typeface="SimSun" panose="02010600030101010101" pitchFamily="2" charset="-122"/>
              </a:rPr>
              <a:t>HttpServletRequest</a:t>
            </a:r>
            <a:r>
              <a:rPr lang="en-US" altLang="zh-CN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en-US" dirty="0" smtClean="0"/>
              <a:t>Represents </a:t>
            </a:r>
            <a:r>
              <a:rPr lang="en-US" dirty="0"/>
              <a:t>the client request</a:t>
            </a:r>
          </a:p>
          <a:p>
            <a:endParaRPr lang="en-US" dirty="0" smtClean="0"/>
          </a:p>
          <a:p>
            <a:r>
              <a:rPr lang="en-US" dirty="0" smtClean="0"/>
              <a:t>The mostly used methods are 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ro-RO" b="1" dirty="0" smtClean="0"/>
              <a:t>getHeaders</a:t>
            </a:r>
            <a:r>
              <a:rPr lang="en-US" dirty="0"/>
              <a:t> </a:t>
            </a:r>
            <a:r>
              <a:rPr lang="en-US" dirty="0" smtClean="0"/>
              <a:t>returns </a:t>
            </a:r>
            <a:r>
              <a:rPr lang="en-US" dirty="0"/>
              <a:t>all the values of the specified </a:t>
            </a:r>
            <a:r>
              <a:rPr lang="en-US" dirty="0" smtClean="0"/>
              <a:t>request</a:t>
            </a:r>
          </a:p>
          <a:p>
            <a:pPr lvl="1"/>
            <a:r>
              <a:rPr lang="ro-RO" b="1" dirty="0" smtClean="0"/>
              <a:t>getHeaderNames</a:t>
            </a:r>
            <a:r>
              <a:rPr lang="en-US" dirty="0"/>
              <a:t> </a:t>
            </a:r>
            <a:r>
              <a:rPr lang="en-US" dirty="0" smtClean="0"/>
              <a:t>returns </a:t>
            </a:r>
            <a:r>
              <a:rPr lang="en-US" dirty="0"/>
              <a:t>an enumeration of all the header </a:t>
            </a:r>
            <a:r>
              <a:rPr lang="en-US" dirty="0" smtClean="0"/>
              <a:t>names</a:t>
            </a:r>
            <a:endParaRPr lang="en-US" dirty="0"/>
          </a:p>
          <a:p>
            <a:pPr lvl="1"/>
            <a:r>
              <a:rPr lang="ro-RO" b="1" dirty="0" smtClean="0"/>
              <a:t>getMethod</a:t>
            </a:r>
            <a:r>
              <a:rPr lang="en-US" dirty="0" smtClean="0"/>
              <a:t> returns the http method</a:t>
            </a:r>
            <a:endParaRPr lang="en-US" dirty="0"/>
          </a:p>
          <a:p>
            <a:pPr lvl="1"/>
            <a:r>
              <a:rPr lang="ro-RO" b="1" dirty="0" smtClean="0"/>
              <a:t>getQueryString</a:t>
            </a:r>
            <a:r>
              <a:rPr lang="en-US" dirty="0" smtClean="0"/>
              <a:t> returns query string</a:t>
            </a:r>
            <a:endParaRPr lang="en-US" dirty="0"/>
          </a:p>
          <a:p>
            <a:pPr lvl="1"/>
            <a:r>
              <a:rPr lang="ro-RO" b="1" dirty="0" smtClean="0"/>
              <a:t>getCookies</a:t>
            </a:r>
            <a:r>
              <a:rPr lang="en-US" dirty="0" smtClean="0"/>
              <a:t> returns cookies from the client</a:t>
            </a:r>
          </a:p>
          <a:p>
            <a:pPr lvl="1"/>
            <a:r>
              <a:rPr lang="ro-RO" b="1" dirty="0" smtClean="0"/>
              <a:t>getParameterNames</a:t>
            </a:r>
            <a:r>
              <a:rPr lang="en-US" dirty="0" smtClean="0"/>
              <a:t> returns an enumeration containing all parameters names from the client</a:t>
            </a:r>
          </a:p>
          <a:p>
            <a:pPr lvl="1"/>
            <a:r>
              <a:rPr lang="en-US" b="1" dirty="0" err="1" smtClean="0"/>
              <a:t>getParameter</a:t>
            </a:r>
            <a:r>
              <a:rPr lang="en-US" b="1" dirty="0" smtClean="0"/>
              <a:t> </a:t>
            </a:r>
            <a:r>
              <a:rPr lang="en-US" dirty="0" smtClean="0"/>
              <a:t>takes an argument representing the parameter name and returns the parameter value</a:t>
            </a:r>
          </a:p>
          <a:p>
            <a:pPr lvl="1"/>
            <a:endParaRPr lang="en-US" b="1" dirty="0"/>
          </a:p>
          <a:p>
            <a:pPr lvl="1"/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38" y="401384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6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HttpServletResponse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the server </a:t>
            </a:r>
            <a:r>
              <a:rPr lang="en-US" dirty="0" err="1" smtClean="0"/>
              <a:t>reponse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mostly used methods are :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getWriter</a:t>
            </a:r>
            <a:r>
              <a:rPr lang="en-US" b="1" dirty="0"/>
              <a:t> </a:t>
            </a:r>
            <a:r>
              <a:rPr lang="en-US" dirty="0" smtClean="0"/>
              <a:t>returns </a:t>
            </a:r>
            <a:r>
              <a:rPr lang="en-US" dirty="0"/>
              <a:t>a </a:t>
            </a:r>
            <a:r>
              <a:rPr lang="en-US" dirty="0" err="1" smtClean="0"/>
              <a:t>PrintWriter</a:t>
            </a:r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en-US" dirty="0" smtClean="0"/>
              <a:t>that can </a:t>
            </a:r>
            <a:r>
              <a:rPr lang="en-US" dirty="0"/>
              <a:t>send character text to the </a:t>
            </a:r>
            <a:r>
              <a:rPr lang="en-US" dirty="0" smtClean="0"/>
              <a:t>client.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setContentType</a:t>
            </a:r>
            <a:r>
              <a:rPr lang="en-US" dirty="0" smtClean="0"/>
              <a:t> sets the content type of the response . If you return an html then invoke the method </a:t>
            </a:r>
            <a:r>
              <a:rPr lang="en-US" dirty="0"/>
              <a:t>with </a:t>
            </a:r>
            <a:r>
              <a:rPr lang="en-US" dirty="0" smtClean="0"/>
              <a:t>“text/html” as argument value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addHeader</a:t>
            </a:r>
            <a:r>
              <a:rPr lang="en-US" b="1" dirty="0"/>
              <a:t> </a:t>
            </a:r>
            <a:r>
              <a:rPr lang="en-US" dirty="0" smtClean="0"/>
              <a:t>adds </a:t>
            </a:r>
            <a:r>
              <a:rPr lang="en-US" dirty="0"/>
              <a:t>a response header with the given name and value</a:t>
            </a:r>
            <a:endParaRPr lang="en-US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2558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00" y="1603823"/>
            <a:ext cx="3944500" cy="3907977"/>
          </a:xfrm>
        </p:spPr>
      </p:pic>
    </p:spTree>
    <p:extLst>
      <p:ext uri="{BB962C8B-B14F-4D97-AF65-F5344CB8AC3E}">
        <p14:creationId xmlns:p14="http://schemas.microsoft.com/office/powerpoint/2010/main" val="19889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28319" y="773226"/>
            <a:ext cx="5639485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Servlets </a:t>
            </a:r>
            <a:r>
              <a:rPr lang="en-US" dirty="0" smtClean="0"/>
              <a:t>- workshop</a:t>
            </a:r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Servlets - </a:t>
            </a:r>
            <a:r>
              <a:rPr lang="en-US" dirty="0" smtClean="0"/>
              <a:t>1.0.docx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ro-RO" b="1" dirty="0" smtClean="0"/>
              <a:t>Web development</a:t>
            </a:r>
            <a:endParaRPr lang="en-US" b="1" dirty="0" smtClean="0"/>
          </a:p>
          <a:p>
            <a:pPr marL="0" indent="0">
              <a:buNone/>
            </a:pPr>
            <a:endParaRPr lang="ro-RO" b="1" dirty="0"/>
          </a:p>
          <a:p>
            <a:r>
              <a:rPr lang="ro-RO" b="1" dirty="0" smtClean="0"/>
              <a:t>Container</a:t>
            </a:r>
            <a:r>
              <a:rPr lang="en-US" b="1" dirty="0" smtClean="0"/>
              <a:t>s</a:t>
            </a:r>
          </a:p>
          <a:p>
            <a:endParaRPr lang="ro-RO" b="1" dirty="0"/>
          </a:p>
          <a:p>
            <a:r>
              <a:rPr lang="ro-RO" b="1" dirty="0"/>
              <a:t>Java Web </a:t>
            </a:r>
            <a:r>
              <a:rPr lang="ro-RO" b="1" dirty="0" smtClean="0"/>
              <a:t>application</a:t>
            </a:r>
            <a:r>
              <a:rPr lang="en-US" b="1" dirty="0" smtClean="0"/>
              <a:t>s</a:t>
            </a:r>
          </a:p>
          <a:p>
            <a:endParaRPr lang="en-US" b="1" dirty="0" smtClean="0"/>
          </a:p>
          <a:p>
            <a:r>
              <a:rPr lang="en-US" b="1" dirty="0" smtClean="0"/>
              <a:t>Servlets</a:t>
            </a:r>
          </a:p>
          <a:p>
            <a:endParaRPr lang="en-US" b="1" dirty="0"/>
          </a:p>
          <a:p>
            <a:r>
              <a:rPr lang="en-US" b="1" dirty="0" err="1" smtClean="0"/>
              <a:t>HttpRequest</a:t>
            </a:r>
            <a:r>
              <a:rPr lang="en-US" b="1" dirty="0" smtClean="0"/>
              <a:t>, </a:t>
            </a:r>
            <a:r>
              <a:rPr lang="en-US" b="1" dirty="0" err="1" smtClean="0"/>
              <a:t>HttpResponse</a:t>
            </a:r>
            <a:r>
              <a:rPr lang="en-US" b="1" dirty="0" smtClean="0"/>
              <a:t>, </a:t>
            </a:r>
            <a:r>
              <a:rPr lang="en-US" b="1" dirty="0" err="1" smtClean="0"/>
              <a:t>HttpSession</a:t>
            </a:r>
            <a:r>
              <a:rPr lang="en-US" b="1" dirty="0" smtClean="0"/>
              <a:t>, </a:t>
            </a:r>
            <a:r>
              <a:rPr lang="en-US" b="1" dirty="0" err="1" smtClean="0"/>
              <a:t>ServletContext</a:t>
            </a:r>
            <a:r>
              <a:rPr lang="en-US" b="1" dirty="0" smtClean="0"/>
              <a:t>, Filters, Session Listeners</a:t>
            </a:r>
          </a:p>
          <a:p>
            <a:endParaRPr lang="en-US" b="1" dirty="0"/>
          </a:p>
          <a:p>
            <a:r>
              <a:rPr lang="en-US" b="1" dirty="0" smtClean="0"/>
              <a:t>Securing web applications</a:t>
            </a:r>
          </a:p>
          <a:p>
            <a:endParaRPr lang="en-US" b="1" dirty="0"/>
          </a:p>
          <a:p>
            <a:r>
              <a:rPr lang="en-US" b="1" dirty="0" smtClean="0"/>
              <a:t>Putting all together</a:t>
            </a:r>
          </a:p>
          <a:p>
            <a:endParaRPr lang="en-US" b="1" dirty="0" smtClean="0"/>
          </a:p>
          <a:p>
            <a:r>
              <a:rPr lang="en-US" b="1" dirty="0" smtClean="0"/>
              <a:t>Q&amp;A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ro-RO" b="1" dirty="0"/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632334"/>
            <a:ext cx="3446463" cy="21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0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47" y="2790181"/>
            <a:ext cx="4773873" cy="265215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go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992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482813"/>
            <a:ext cx="7704139" cy="4690169"/>
          </a:xfrm>
        </p:spPr>
        <p:txBody>
          <a:bodyPr/>
          <a:lstStyle/>
          <a:p>
            <a:r>
              <a:rPr lang="en-US" b="1" dirty="0" smtClean="0"/>
              <a:t>Client-server model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Is a distributed application structure that partitions tasks or workloads between the providers of services and services requesters</a:t>
            </a:r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Client</a:t>
            </a:r>
            <a:r>
              <a:rPr lang="en-US" dirty="0" smtClean="0"/>
              <a:t> – is the part that makes a request to a service</a:t>
            </a:r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Server</a:t>
            </a:r>
            <a:r>
              <a:rPr lang="en-US" dirty="0" smtClean="0"/>
              <a:t> – is the part that actually provides services to it’s clients. A server could also act as a client and vice versa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97" y="1639318"/>
            <a:ext cx="2603423" cy="1129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0" y="273050"/>
            <a:ext cx="1524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5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Repeated cycles</a:t>
            </a:r>
            <a:r>
              <a:rPr lang="en-US" dirty="0"/>
              <a:t> - think client to thin </a:t>
            </a:r>
            <a:r>
              <a:rPr lang="en-US" dirty="0" smtClean="0"/>
              <a:t>client, </a:t>
            </a:r>
            <a:r>
              <a:rPr lang="en-US" dirty="0"/>
              <a:t>to think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pPr lvl="1"/>
            <a:r>
              <a:rPr lang="en-US" b="1" dirty="0"/>
              <a:t>Think client </a:t>
            </a:r>
            <a:r>
              <a:rPr lang="en-US" dirty="0"/>
              <a:t>(heavy, rich or fat client) is a computer (client) in a client – server architecture that  typically provides rich functionality independent of the central server. A fat client still require a connection to a network or a server, but also has the ability to perform many functions without that </a:t>
            </a:r>
            <a:r>
              <a:rPr lang="en-US" dirty="0" smtClean="0"/>
              <a:t>connection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/>
              <a:t>Thin </a:t>
            </a:r>
            <a:r>
              <a:rPr lang="en-US" b="1" dirty="0" smtClean="0"/>
              <a:t>client, </a:t>
            </a:r>
            <a:r>
              <a:rPr lang="en-US" dirty="0"/>
              <a:t>in contrast, generally does a little </a:t>
            </a:r>
            <a:r>
              <a:rPr lang="en-US" dirty="0" smtClean="0"/>
              <a:t>processing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From Swing Applications to JSP/Servlets Application to Angular JS Applications</a:t>
            </a:r>
            <a:endParaRPr lang="en-US" dirty="0"/>
          </a:p>
          <a:p>
            <a:pPr lvl="1"/>
            <a:endParaRPr lang="en-US" dirty="0"/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244222"/>
            <a:ext cx="28003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6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three years ago we developed web application using thin </a:t>
            </a:r>
            <a:r>
              <a:rPr lang="en-US" dirty="0" smtClean="0"/>
              <a:t>clients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</a:t>
            </a:r>
            <a:r>
              <a:rPr lang="en-US" dirty="0" smtClean="0"/>
              <a:t>we </a:t>
            </a:r>
            <a:r>
              <a:rPr lang="en-US" dirty="0"/>
              <a:t>develop  web application based on browser-centric HTML5 applications talking to </a:t>
            </a:r>
            <a:r>
              <a:rPr lang="en-US" dirty="0" smtClean="0"/>
              <a:t>thin-servers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Our technology stack is based on rich clients (Angular JS) and server provides services to these clients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87" y="239459"/>
            <a:ext cx="27717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1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JEE Container &amp; Web Container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/>
              </a:rPr>
              <a:t>are the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interface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between a 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Java component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and the 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low-level platform-specific functionality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NZ" dirty="0">
                <a:solidFill>
                  <a:srgbClr val="000000"/>
                </a:solidFill>
                <a:latin typeface="arial"/>
              </a:rPr>
              <a:t>provide for the separation of </a:t>
            </a:r>
            <a:r>
              <a:rPr lang="en-NZ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business logic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from </a:t>
            </a:r>
            <a:r>
              <a:rPr lang="en-NZ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resource</a:t>
            </a:r>
            <a:r>
              <a:rPr lang="en-NZ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NZ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lifecycle management</a:t>
            </a:r>
            <a:endParaRPr lang="en-US" dirty="0" smtClean="0"/>
          </a:p>
          <a:p>
            <a:endParaRPr lang="en-US" dirty="0" smtClean="0"/>
          </a:p>
          <a:p>
            <a:r>
              <a:rPr lang="en-NZ" dirty="0">
                <a:solidFill>
                  <a:srgbClr val="000000"/>
                </a:solidFill>
                <a:latin typeface="arial"/>
              </a:rPr>
              <a:t> this allows developers to focus on writing business logic rather than writing </a:t>
            </a:r>
            <a:r>
              <a:rPr lang="en-NZ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enterprise </a:t>
            </a:r>
            <a:r>
              <a:rPr lang="en-NZ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infrastructure</a:t>
            </a:r>
          </a:p>
          <a:p>
            <a:endParaRPr lang="en-NZ" b="1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r>
              <a:rPr lang="en-NZ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NZ" b="1" dirty="0">
                <a:solidFill>
                  <a:srgbClr val="000000"/>
                </a:solidFill>
                <a:latin typeface="arial"/>
              </a:rPr>
              <a:t>Java EE platform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uses "</a:t>
            </a: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containers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" to simplify development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043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JEE Container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79" y="395649"/>
            <a:ext cx="1929721" cy="144542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0" y="1692637"/>
            <a:ext cx="8001000" cy="443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1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424CC9-255C-4972-B5F2-6F19B32F3DEA}">
  <ds:schemaRefs>
    <ds:schemaRef ds:uri="http://purl.org/dc/terms/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904</Words>
  <Application>Microsoft Office PowerPoint</Application>
  <PresentationFormat>On-screen Show (4:3)</PresentationFormat>
  <Paragraphs>253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 Unicode MS</vt:lpstr>
      <vt:lpstr>SimSun</vt:lpstr>
      <vt:lpstr>Arial</vt:lpstr>
      <vt:lpstr>Arial</vt:lpstr>
      <vt:lpstr>Calibri</vt:lpstr>
      <vt:lpstr>Courier New</vt:lpstr>
      <vt:lpstr>Monotype Sorts</vt:lpstr>
      <vt:lpstr>Wingdings</vt:lpstr>
      <vt:lpstr>Office Theme</vt:lpstr>
      <vt:lpstr> Web Applications</vt:lpstr>
      <vt:lpstr>TOOLS </vt:lpstr>
      <vt:lpstr>Contents</vt:lpstr>
      <vt:lpstr>Let’s go</vt:lpstr>
      <vt:lpstr>Web development</vt:lpstr>
      <vt:lpstr>Web development</vt:lpstr>
      <vt:lpstr>Web development</vt:lpstr>
      <vt:lpstr>JEE Container &amp; Web Container</vt:lpstr>
      <vt:lpstr>JEE Container</vt:lpstr>
      <vt:lpstr>Web Container</vt:lpstr>
      <vt:lpstr>Apache Tomcat</vt:lpstr>
      <vt:lpstr>PowerPoint Presentation</vt:lpstr>
      <vt:lpstr>Tomcat configurations - workshop</vt:lpstr>
      <vt:lpstr>Tomcat configurations</vt:lpstr>
      <vt:lpstr>Web application - archive</vt:lpstr>
      <vt:lpstr>Web applications - workshop</vt:lpstr>
      <vt:lpstr>Web applications - sources</vt:lpstr>
      <vt:lpstr>Dictionary</vt:lpstr>
      <vt:lpstr>Request – response model</vt:lpstr>
      <vt:lpstr>PowerPoint Presentation</vt:lpstr>
      <vt:lpstr>HTTP Method</vt:lpstr>
      <vt:lpstr>Servlet</vt:lpstr>
      <vt:lpstr>Servlet lifecycle</vt:lpstr>
      <vt:lpstr>Make your own HttpServlet</vt:lpstr>
      <vt:lpstr>HttpServlet method </vt:lpstr>
      <vt:lpstr>HttpServletRequest </vt:lpstr>
      <vt:lpstr>HttpServletResponse</vt:lpstr>
      <vt:lpstr>PowerPoint Presentation</vt:lpstr>
      <vt:lpstr>PowerPoint Presentation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Viorel Tacliciu</cp:lastModifiedBy>
  <cp:revision>157</cp:revision>
  <dcterms:created xsi:type="dcterms:W3CDTF">2013-12-09T08:38:16Z</dcterms:created>
  <dcterms:modified xsi:type="dcterms:W3CDTF">2014-11-05T21:18:00Z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