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14.png" ContentType="image/png"/>
  <Override PartName="/ppt/media/image4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2.jpeg" ContentType="image/jpeg"/>
  <Override PartName="/ppt/media/image12.png" ContentType="image/png"/>
  <Override PartName="/ppt/media/image9.jpeg" ContentType="image/jpeg"/>
  <Override PartName="/ppt/media/image6.jpeg" ContentType="image/jpeg"/>
  <Override PartName="/ppt/media/image11.png" ContentType="image/png"/>
  <Override PartName="/ppt/media/image3.jpeg" ContentType="image/jpeg"/>
  <Override PartName="/ppt/media/image1.png" ContentType="image/png"/>
  <Override PartName="/ppt/media/image5.png" ContentType="image/png"/>
  <Override PartName="/ppt/slideLayouts/slideLayout6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2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6275050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21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21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111B121-D101-41D1-B1A1-0191A131D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61C13191-F131-41C1-B181-0141918171F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A141A181-9191-41E1-B151-D101A1F1912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A171B1F1-7121-4101-9151-11A19191C13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41413191-9191-41D1-B1B1-31C151E1311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B131E1E1-3161-4191-B1E1-11A1319111E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31516171-8141-4111-9171-110141411131}" type="slidenum">
              <a:rPr lang="en-US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E1E131A1-9191-4111-81B1-21612141F1B1}" type="slidenum">
              <a:rPr lang="en-US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E161C171-C141-4111-B151-C1F1B15191E1}" type="slidenum">
              <a:rPr lang="en-US" sz="1400">
                <a:solidFill>
                  <a:srgbClr val="ffffff"/>
                </a:solidFill>
                <a:latin typeface="Arial"/>
                <a:ea typeface="Microsoft YaHei"/>
              </a:rPr>
              <a:t>&lt;number&gt;</a:t>
            </a:fld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813600" y="2139480"/>
            <a:ext cx="14321520" cy="5303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813600" y="364680"/>
            <a:ext cx="14646960" cy="7077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52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81360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5302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151840" y="490896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151840" y="2139480"/>
            <a:ext cx="698868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13600" y="4908960"/>
            <a:ext cx="14321160" cy="2529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160800" y="1262160"/>
            <a:ext cx="10067040" cy="6657120"/>
          </a:xfrm>
          <a:prstGeom prst="rect">
            <a:avLst/>
          </a:prstGeom>
        </p:spPr>
      </p:pic>
      <p:sp>
        <p:nvSpPr>
          <p:cNvPr id="1" name="CustomShape 1"/>
          <p:cNvSpPr/>
          <p:nvPr/>
        </p:nvSpPr>
        <p:spPr>
          <a:xfrm>
            <a:off x="5560920" y="8475840"/>
            <a:ext cx="5152320" cy="484920"/>
          </a:xfrm>
          <a:prstGeom prst="rect">
            <a:avLst/>
          </a:prstGeom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600" cy="1526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65120" cy="9143280"/>
          </a:xfrm>
          <a:prstGeom prst="rect">
            <a:avLst/>
          </a:prstGeom>
        </p:spPr>
      </p:pic>
      <p:sp>
        <p:nvSpPr>
          <p:cNvPr id="37" name="CustomShape 1"/>
          <p:cNvSpPr/>
          <p:nvPr/>
        </p:nvSpPr>
        <p:spPr>
          <a:xfrm>
            <a:off x="5560920" y="8475840"/>
            <a:ext cx="5153760" cy="484920"/>
          </a:xfrm>
          <a:prstGeom prst="rect">
            <a:avLst/>
          </a:prstGeom>
        </p:spPr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3640" cy="1828080"/>
          </a:xfrm>
          <a:prstGeom prst="rect">
            <a:avLst/>
          </a:prstGeom>
        </p:spPr>
      </p:pic>
      <p:sp>
        <p:nvSpPr>
          <p:cNvPr id="107" name="CustomShape 1"/>
          <p:cNvSpPr/>
          <p:nvPr/>
        </p:nvSpPr>
        <p:spPr>
          <a:xfrm>
            <a:off x="5560920" y="8475840"/>
            <a:ext cx="5153760" cy="484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2400" y="3240"/>
            <a:ext cx="2004120" cy="9140040"/>
          </a:xfrm>
          <a:prstGeom prst="rect">
            <a:avLst/>
          </a:prstGeom>
        </p:spPr>
      </p:pic>
      <p:sp>
        <p:nvSpPr>
          <p:cNvPr id="143" name="CustomShape 1"/>
          <p:cNvSpPr/>
          <p:nvPr/>
        </p:nvSpPr>
        <p:spPr>
          <a:xfrm>
            <a:off x="5560920" y="8475840"/>
            <a:ext cx="5153760" cy="4849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8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89040" y="819000"/>
            <a:ext cx="11410200" cy="7543080"/>
          </a:xfrm>
          <a:prstGeom prst="rect">
            <a:avLst/>
          </a:prstGeom>
        </p:spPr>
      </p:pic>
      <p:sp>
        <p:nvSpPr>
          <p:cNvPr id="179" name="CustomShape 1"/>
          <p:cNvSpPr/>
          <p:nvPr/>
        </p:nvSpPr>
        <p:spPr>
          <a:xfrm>
            <a:off x="5560920" y="8475840"/>
            <a:ext cx="5153760" cy="4849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813600" y="364680"/>
            <a:ext cx="14646960" cy="15264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813600" y="2139480"/>
            <a:ext cx="14321520" cy="5302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ovidiu-bite-2048.herokuapp.com/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44600" y="2614680"/>
            <a:ext cx="15366240" cy="121860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i="1" lang="en-US" sz="8000">
                <a:solidFill>
                  <a:srgbClr val="414141"/>
                </a:solidFill>
                <a:latin typeface="Century Schoolbook L"/>
                <a:ea typeface="Microsoft YaHei"/>
              </a:rPr>
              <a:t>Learn by doing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44600" y="7493040"/>
            <a:ext cx="15366240" cy="1218600"/>
          </a:xfrm>
          <a:prstGeom prst="rect">
            <a:avLst/>
          </a:prstGeom>
        </p:spPr>
        <p:txBody>
          <a:bodyPr bIns="50760" lIns="50760" rIns="50760" tIns="50760"/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414141"/>
                </a:solidFill>
                <a:latin typeface="Century Schoolbook L"/>
                <a:ea typeface="Microsoft YaHei"/>
              </a:rPr>
              <a:t>30 AUGUST 2014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a40800"/>
                </a:solidFill>
                <a:latin typeface="Century Schoolbook L"/>
                <a:ea typeface="Microsoft YaHei"/>
              </a:rPr>
              <a:t>CONFIDENTIAL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1480" y="8280360"/>
            <a:ext cx="15262920" cy="805680"/>
          </a:xfrm>
          <a:prstGeom prst="rect">
            <a:avLst/>
          </a:prstGeom>
        </p:spPr>
        <p:txBody>
          <a:bodyPr anchor="ctr" bIns="0" lIns="0" rIns="0" tIns="0" wrap="none"/>
          <a:p>
            <a:pPr algn="ctr"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Gameplay rules: BrainStorming</a:t>
            </a:r>
            <a:endParaRPr/>
          </a:p>
        </p:txBody>
      </p:sp>
      <p:pic>
        <p:nvPicPr>
          <p:cNvPr descr="" id="2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91440"/>
            <a:ext cx="14538600" cy="80463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731520" y="210420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Logic: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Create a Tile object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Create a matrix that contains Tiles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Do '</a:t>
            </a:r>
            <a:r>
              <a:rPr i="1" lang="en-US" sz="3200">
                <a:solidFill>
                  <a:srgbClr val="343434"/>
                </a:solidFill>
                <a:latin typeface="Nexa Light"/>
                <a:ea typeface="Microsoft YaHei"/>
              </a:rPr>
              <a:t>magic tricks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' (insert tiles, move, draw and other functions)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731520" y="210456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Coding: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createMatrix function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Tile object: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startGame function: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600">
                <a:solidFill>
                  <a:srgbClr val="343434"/>
                </a:solidFill>
                <a:latin typeface="Nexa Light"/>
                <a:ea typeface="Microsoft YaHei"/>
              </a:rPr>
              <a:t>Initialize the matrix with tiles with value = 0, and 2 tiles with value = 2;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4206240"/>
            <a:ext cx="4878720" cy="24602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731520" y="210456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Coding: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Move right: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2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258360"/>
            <a:ext cx="9730800" cy="561132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731520" y="210492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Coding: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Inserting a new Tile if we make a move with insertTile function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insertTile function: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GetEmptyCell function: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343434"/>
                </a:solidFill>
                <a:latin typeface="Nexa Light"/>
                <a:ea typeface="Microsoft YaHei"/>
              </a:rPr>
              <a:t>Create a matrix with the positions where we have empty tiles ( value = 0 );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4023360"/>
            <a:ext cx="7589520" cy="369108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731520" y="210492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Coding: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Undo function: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Can undo x moves.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4011120"/>
            <a:ext cx="9456480" cy="469692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731520" y="210492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Coding: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jQuery library helped me to add some visual effects. Some functions: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FadeIn() effect for new tiles and for game messages (game over, win);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.append(), AppendTo() for adding new html;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Keydown() for movement;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000">
                <a:solidFill>
                  <a:srgbClr val="343434"/>
                </a:solidFill>
                <a:latin typeface="Nexa Light"/>
                <a:ea typeface="Microsoft YaHei"/>
              </a:rPr>
              <a:t>Click();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731520" y="210492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Other Useful Tools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NodeJS: preparing the app for deploying to heroku;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Codeship for deploying project to heroku from github;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2600">
                <a:solidFill>
                  <a:srgbClr val="343434"/>
                </a:solidFill>
                <a:latin typeface="Nexa Light"/>
                <a:ea typeface="Microsoft YaHei"/>
              </a:rPr>
              <a:t>LocalStorage for saving game progress;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7840" y="914040"/>
            <a:ext cx="4498560" cy="72831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303520" y="3383280"/>
            <a:ext cx="4073040" cy="20840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4400">
                <a:solidFill>
                  <a:srgbClr val="0099ff"/>
                </a:solidFill>
              </a:rPr>
              <a:t>Let's play</a:t>
            </a:r>
            <a:endParaRPr/>
          </a:p>
          <a:p>
            <a:pPr algn="ctr"/>
            <a:r>
              <a:rPr lang="en-US" sz="4400">
                <a:solidFill>
                  <a:srgbClr val="0099ff"/>
                </a:solidFill>
                <a:hlinkClick r:id="rId1"/>
              </a:rPr>
              <a:t>2048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397480" y="241200"/>
            <a:ext cx="10730880" cy="2285280"/>
          </a:xfrm>
          <a:prstGeom prst="rect">
            <a:avLst/>
          </a:prstGeom>
        </p:spPr>
        <p:txBody>
          <a:bodyPr anchor="b" bIns="50760" lIns="50760" rIns="50760" tIns="50760"/>
          <a:p>
            <a:pPr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Ruby &amp;&amp; JavaScript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5397480" y="2984400"/>
            <a:ext cx="10730880" cy="547308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  <a:buSzPct val="81000"/>
              <a:buFont typeface="Nexa Light"/>
              <a:buChar char="•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Learning</a:t>
            </a:r>
            <a:endParaRPr/>
          </a:p>
          <a:p>
            <a:pPr>
              <a:lnSpc>
                <a:spcPct val="100000"/>
              </a:lnSpc>
              <a:buSzPct val="81000"/>
              <a:buFont typeface="Nexa Light"/>
              <a:buChar char="•"/>
            </a:pPr>
            <a:endParaRPr/>
          </a:p>
          <a:p>
            <a:pPr>
              <a:lnSpc>
                <a:spcPct val="100000"/>
              </a:lnSpc>
              <a:buSzPct val="81000"/>
              <a:buFont typeface="Nexa Light"/>
              <a:buChar char="•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Trying</a:t>
            </a:r>
            <a:endParaRPr/>
          </a:p>
          <a:p>
            <a:pPr>
              <a:lnSpc>
                <a:spcPct val="100000"/>
              </a:lnSpc>
              <a:buSzPct val="81000"/>
              <a:buFont typeface="Nexa Light"/>
              <a:buChar char="•"/>
            </a:pPr>
            <a:endParaRPr/>
          </a:p>
          <a:p>
            <a:pPr>
              <a:lnSpc>
                <a:spcPct val="100000"/>
              </a:lnSpc>
              <a:buSzPct val="81000"/>
              <a:buFont typeface="Nexa Light"/>
              <a:buChar char="•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Making it happen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985720" y="4038480"/>
            <a:ext cx="4466160" cy="1004040"/>
          </a:xfrm>
          <a:prstGeom prst="rect">
            <a:avLst/>
          </a:prstGeom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70c0"/>
                </a:solidFill>
                <a:latin typeface="Nexa Bold"/>
                <a:ea typeface="Microsoft YaHei"/>
              </a:rPr>
              <a:t>Thank you!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1480" y="8280360"/>
            <a:ext cx="15269400" cy="820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343434"/>
                </a:solidFill>
                <a:latin typeface="Nexa Light"/>
                <a:ea typeface="ヒラギノ角ゴ ProN W3"/>
              </a:rPr>
              <a:t>Ruby on Rails - first impression</a:t>
            </a:r>
            <a:endParaRPr/>
          </a:p>
        </p:txBody>
      </p:sp>
      <p:pic>
        <p:nvPicPr>
          <p:cNvPr descr="" id="2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91440"/>
            <a:ext cx="14172840" cy="81378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260440" y="241200"/>
            <a:ext cx="13156560" cy="114228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Ruby on Rails, road trip 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731520" y="210312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Agile Web Development with Rails – Fourth edition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Introduction to Rails and Ruby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Introduction to MVC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Introduction to Git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First application in Ruby on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260800" y="241200"/>
            <a:ext cx="1315656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000">
                <a:solidFill>
                  <a:srgbClr val="343434"/>
                </a:solidFill>
                <a:latin typeface="Century Schoolbook L"/>
                <a:ea typeface="Microsoft YaHei"/>
              </a:rPr>
              <a:t>Ruby on Rails, road trip 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731520" y="210348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Bill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Interaction with the client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Making tasks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Deadline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Daily status to the client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Deploying the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38720" y="8229600"/>
            <a:ext cx="15262920" cy="8056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JavaScript, First stop: HTML, CSS</a:t>
            </a:r>
            <a:endParaRPr/>
          </a:p>
        </p:txBody>
      </p:sp>
      <p:pic>
        <p:nvPicPr>
          <p:cNvPr descr="" id="2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457200"/>
            <a:ext cx="12892680" cy="7589160"/>
          </a:xfrm>
          <a:prstGeom prst="rect">
            <a:avLst/>
          </a:prstGeom>
        </p:spPr>
      </p:pic>
      <p:cxnSp>
        <p:nvCxnSpPr>
          <p:cNvPr id="231" name="Line 2"/>
          <p:cNvCxnSpPr>
            <a:stCxn id="230" idx="0"/>
            <a:endCxn id="230" idx="0"/>
          </p:cNvCxnSpPr>
          <p:nvPr/>
        </p:nvCxnSpPr>
        <p:spPr>
          <xfrm>
            <a:off x="8366400" y="457200"/>
            <a:ext cx="360" cy="360"/>
          </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JavaScript, road trip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73200" y="2006640"/>
            <a:ext cx="137408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CodeAcademy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Tasks with Assana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'JS personal Blog'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HTML, CSS – CV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2048 with JavaScript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1480" y="8280360"/>
            <a:ext cx="15262920" cy="805680"/>
          </a:xfrm>
          <a:prstGeom prst="rect">
            <a:avLst/>
          </a:prstGeom>
        </p:spPr>
        <p:txBody>
          <a:bodyPr anchor="ctr" bIns="0" lIns="0" rIns="0" tIns="0" wrap="none"/>
          <a:p>
            <a:pPr algn="ctr"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2048 with JavaScript</a:t>
            </a:r>
            <a:endParaRPr/>
          </a:p>
        </p:txBody>
      </p:sp>
      <p:pic>
        <p:nvPicPr>
          <p:cNvPr descr="" id="2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91440"/>
            <a:ext cx="13533120" cy="80467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73200" y="241200"/>
            <a:ext cx="13740840" cy="1142280"/>
          </a:xfrm>
          <a:prstGeom prst="rect">
            <a:avLst/>
          </a:prstGeom>
        </p:spPr>
        <p:txBody>
          <a:bodyPr anchor="ctr" bIns="50760" lIns="50760" rIns="50760" tIns="50760"/>
          <a:p>
            <a:pPr algn="ctr">
              <a:lnSpc>
                <a:spcPct val="100000"/>
              </a:lnSpc>
            </a:pPr>
            <a:r>
              <a:rPr i="1" lang="en-US" sz="6400">
                <a:solidFill>
                  <a:srgbClr val="343434"/>
                </a:solidFill>
                <a:latin typeface="Century Schoolbook L"/>
                <a:ea typeface="Microsoft YaHei"/>
              </a:rPr>
              <a:t>2048 with JavaScript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731520" y="2103840"/>
            <a:ext cx="15137640" cy="660312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-US" sz="4000">
                <a:solidFill>
                  <a:srgbClr val="343434"/>
                </a:solidFill>
                <a:latin typeface="Nexa Light"/>
                <a:ea typeface="Microsoft YaHei"/>
              </a:rPr>
              <a:t>3 Steps: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Make the Gameplay rules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Implement the logic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 </a:t>
            </a:r>
            <a:r>
              <a:rPr lang="en-US" sz="3200">
                <a:solidFill>
                  <a:srgbClr val="343434"/>
                </a:solidFill>
                <a:latin typeface="Nexa Light"/>
                <a:ea typeface="Microsoft YaHei"/>
              </a:rPr>
              <a:t>Make it fancy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