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24"/>
  </p:notesMasterIdLst>
  <p:handoutMasterIdLst>
    <p:handoutMasterId r:id="rId25"/>
  </p:handoutMasterIdLst>
  <p:sldIdLst>
    <p:sldId id="281" r:id="rId5"/>
    <p:sldId id="291" r:id="rId6"/>
    <p:sldId id="296" r:id="rId7"/>
    <p:sldId id="304" r:id="rId8"/>
    <p:sldId id="305" r:id="rId9"/>
    <p:sldId id="302" r:id="rId10"/>
    <p:sldId id="306" r:id="rId11"/>
    <p:sldId id="307" r:id="rId12"/>
    <p:sldId id="308" r:id="rId13"/>
    <p:sldId id="303" r:id="rId14"/>
    <p:sldId id="309" r:id="rId15"/>
    <p:sldId id="310" r:id="rId16"/>
    <p:sldId id="311" r:id="rId17"/>
    <p:sldId id="312" r:id="rId18"/>
    <p:sldId id="314" r:id="rId19"/>
    <p:sldId id="315" r:id="rId20"/>
    <p:sldId id="313" r:id="rId21"/>
    <p:sldId id="316" r:id="rId22"/>
    <p:sldId id="298" r:id="rId23"/>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8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Curzon" initials="RC" lastIdx="1" clrIdx="0">
    <p:extLst/>
  </p:cmAuthor>
  <p:cmAuthor id="2" name="Cristina Roman" initials="CR" lastIdx="1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411B"/>
    <a:srgbClr val="DF411C"/>
    <a:srgbClr val="DC5D2A"/>
    <a:srgbClr val="7F8781"/>
    <a:srgbClr val="EEEEEE"/>
    <a:srgbClr val="000000"/>
    <a:srgbClr val="DE412F"/>
    <a:srgbClr val="4A4E52"/>
    <a:srgbClr val="E3E8EB"/>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6" autoAdjust="0"/>
    <p:restoredTop sz="94868" autoAdjust="0"/>
  </p:normalViewPr>
  <p:slideViewPr>
    <p:cSldViewPr snapToGrid="0">
      <p:cViewPr varScale="1">
        <p:scale>
          <a:sx n="77" d="100"/>
          <a:sy n="77" d="100"/>
        </p:scale>
        <p:origin x="126" y="306"/>
      </p:cViewPr>
      <p:guideLst>
        <p:guide orient="horz" pos="88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F4985468-EA09-47E3-8036-5BF84197CAEF}" type="datetimeFigureOut">
              <a:rPr lang="en-GB" smtClean="0"/>
              <a:t>12/08/2016</a:t>
            </a:fld>
            <a:endParaRPr lang="en-GB" dirty="0"/>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dirty="0"/>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D7B2011F-DB26-4689-9E20-378C13B1A818}" type="slidenum">
              <a:rPr lang="en-GB" smtClean="0"/>
              <a:t>‹#›</a:t>
            </a:fld>
            <a:endParaRPr lang="en-GB" dirty="0"/>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C303BD5E-F603-431C-B79D-697385AE35AF}" type="datetimeFigureOut">
              <a:rPr lang="en-GB" smtClean="0"/>
              <a:t>12/08/2016</a:t>
            </a:fld>
            <a:endParaRPr lang="en-GB" dirty="0"/>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C59FDB4-792A-4C30-B3CA-9A37EF575B96}" type="slidenum">
              <a:rPr lang="en-GB" smtClean="0"/>
              <a:t>‹#›</a:t>
            </a:fld>
            <a:endParaRPr lang="en-GB" dirty="0"/>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1394460" y="3404110"/>
            <a:ext cx="7254240" cy="1063387"/>
          </a:xfrm>
        </p:spPr>
        <p:txBody>
          <a:bodyPr wrap="square" lIns="0" anchor="b" anchorCtr="0">
            <a:normAutofit/>
          </a:bodyPr>
          <a:lstStyle>
            <a:lvl1pPr marL="0" algn="l" defTabSz="914400" rtl="0" eaLnBrk="1" latinLnBrk="0" hangingPunct="1">
              <a:lnSpc>
                <a:spcPct val="70000"/>
              </a:lnSpc>
              <a:spcBef>
                <a:spcPct val="0"/>
              </a:spcBef>
              <a:buNone/>
              <a:defRPr lang="en-GB" sz="4800" b="1" kern="1200" cap="all" baseline="0" dirty="0">
                <a:solidFill>
                  <a:srgbClr val="000000"/>
                </a:solidFill>
                <a:latin typeface="Arial Narrow" charset="0"/>
                <a:ea typeface="Arial Narrow" charset="0"/>
                <a:cs typeface="Arial Narrow" charset="0"/>
              </a:defRPr>
            </a:lvl1pPr>
          </a:lstStyle>
          <a:p>
            <a:r>
              <a:rPr lang="en-US" dirty="0" smtClean="0"/>
              <a:t>TITLE GOES HERE. It may stretch to two lines.</a:t>
            </a:r>
            <a:endParaRPr lang="en-GB" dirty="0"/>
          </a:p>
        </p:txBody>
      </p:sp>
      <p:sp>
        <p:nvSpPr>
          <p:cNvPr id="11" name="Content Placeholder 2"/>
          <p:cNvSpPr>
            <a:spLocks noGrp="1"/>
          </p:cNvSpPr>
          <p:nvPr>
            <p:ph idx="13" hasCustomPrompt="1"/>
          </p:nvPr>
        </p:nvSpPr>
        <p:spPr>
          <a:xfrm>
            <a:off x="1394460" y="4533900"/>
            <a:ext cx="7254240" cy="1042606"/>
          </a:xfrm>
        </p:spPr>
        <p:txBody>
          <a:bodyPr lIns="0"/>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2200" b="0" kern="1200" cap="all" baseline="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This is subtitle text it can It can also go to additional lines if necessary. If this goes to multiple lines it looks like this.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pic>
        <p:nvPicPr>
          <p:cNvPr id="12" name="endava-new-logo.png"/>
          <p:cNvPicPr>
            <a:picLocks noChangeAspect="1"/>
          </p:cNvPicPr>
          <p:nvPr userDrawn="1"/>
        </p:nvPicPr>
        <p:blipFill>
          <a:blip r:embed="rId2">
            <a:extLst/>
          </a:blip>
          <a:stretch>
            <a:fillRect/>
          </a:stretch>
        </p:blipFill>
        <p:spPr>
          <a:xfrm>
            <a:off x="785605" y="1190270"/>
            <a:ext cx="2440870" cy="806337"/>
          </a:xfrm>
          <a:prstGeom prst="rect">
            <a:avLst/>
          </a:prstGeom>
          <a:ln w="12700">
            <a:miter lim="400000"/>
          </a:ln>
        </p:spPr>
      </p:pic>
    </p:spTree>
    <p:extLst>
      <p:ext uri="{BB962C8B-B14F-4D97-AF65-F5344CB8AC3E}">
        <p14:creationId xmlns:p14="http://schemas.microsoft.com/office/powerpoint/2010/main" val="26735325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TextBox 19"/>
          <p:cNvSpPr txBox="1"/>
          <p:nvPr/>
        </p:nvSpPr>
        <p:spPr>
          <a:xfrm>
            <a:off x="5337995" y="26655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806824" y="996707"/>
            <a:ext cx="4186165" cy="660738"/>
          </a:xfrm>
        </p:spPr>
        <p:txBody>
          <a:bodyPr wrap="square" lIns="0" anchor="t" anchorCtr="0">
            <a:normAutofit/>
          </a:bodyPr>
          <a:lstStyle>
            <a:lvl1pPr marL="0" algn="l" defTabSz="914400" rtl="0" eaLnBrk="1" latinLnBrk="0" hangingPunct="1">
              <a:lnSpc>
                <a:spcPct val="70000"/>
              </a:lnSpc>
              <a:spcBef>
                <a:spcPct val="0"/>
              </a:spcBef>
              <a:buNone/>
              <a:defRPr lang="en-GB" sz="4800" b="1" kern="1200" cap="all" baseline="0" dirty="0">
                <a:solidFill>
                  <a:srgbClr val="000000"/>
                </a:solidFill>
                <a:latin typeface="Arial Narrow" charset="0"/>
                <a:ea typeface="Arial Narrow" charset="0"/>
                <a:cs typeface="Arial Narrow" charset="0"/>
              </a:defRPr>
            </a:lvl1pPr>
          </a:lstStyle>
          <a:p>
            <a:r>
              <a:rPr lang="en-US" dirty="0" smtClean="0"/>
              <a:t>AGENDA</a:t>
            </a:r>
            <a:endParaRPr lang="en-GB" dirty="0"/>
          </a:p>
        </p:txBody>
      </p:sp>
      <p:sp>
        <p:nvSpPr>
          <p:cNvPr id="28"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9"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5" name="Content Placeholder 2"/>
          <p:cNvSpPr>
            <a:spLocks noGrp="1"/>
          </p:cNvSpPr>
          <p:nvPr>
            <p:ph idx="14" hasCustomPrompt="1"/>
          </p:nvPr>
        </p:nvSpPr>
        <p:spPr>
          <a:xfrm>
            <a:off x="806824" y="2016874"/>
            <a:ext cx="9682333" cy="3934346"/>
          </a:xfrm>
        </p:spPr>
        <p:txBody>
          <a:bodyPr wrap="none" lIns="0">
            <a:noAutofit/>
          </a:bodyPr>
          <a:lstStyle>
            <a:lvl1pPr marL="457200" marR="0" indent="-457200" algn="l" defTabSz="914400" rtl="0" eaLnBrk="1" fontAlgn="auto" latinLnBrk="0" hangingPunct="1">
              <a:lnSpc>
                <a:spcPct val="90000"/>
              </a:lnSpc>
              <a:spcBef>
                <a:spcPts val="1000"/>
              </a:spcBef>
              <a:spcAft>
                <a:spcPts val="0"/>
              </a:spcAft>
              <a:buClr>
                <a:srgbClr val="DE411B"/>
              </a:buClr>
              <a:buSzTx/>
              <a:buFont typeface="Wingdings" panose="05000000000000000000" pitchFamily="2" charset="2"/>
              <a:buChar char="§"/>
              <a:tabLst/>
              <a:defRPr lang="en-US" sz="33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tabLst/>
              <a:defRPr/>
            </a:pPr>
            <a:r>
              <a:rPr lang="en-US" dirty="0" smtClean="0"/>
              <a:t>First topics on the agenda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pic>
        <p:nvPicPr>
          <p:cNvPr id="12" name="Picture 11"/>
          <p:cNvPicPr>
            <a:picLocks noChangeAspect="1"/>
          </p:cNvPicPr>
          <p:nvPr userDrawn="1"/>
        </p:nvPicPr>
        <p:blipFill>
          <a:blip r:embed="rId2"/>
          <a:stretch>
            <a:fillRect/>
          </a:stretch>
        </p:blipFill>
        <p:spPr>
          <a:xfrm>
            <a:off x="11058524" y="6445284"/>
            <a:ext cx="812771" cy="268215"/>
          </a:xfrm>
          <a:prstGeom prst="rect">
            <a:avLst/>
          </a:prstGeom>
        </p:spPr>
      </p:pic>
      <p:sp>
        <p:nvSpPr>
          <p:cNvPr id="13" name="Text Placeholder 1"/>
          <p:cNvSpPr txBox="1">
            <a:spLocks/>
          </p:cNvSpPr>
          <p:nvPr userDrawn="1"/>
        </p:nvSpPr>
        <p:spPr>
          <a:xfrm flipH="1">
            <a:off x="806824" y="1708920"/>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Tree>
    <p:extLst>
      <p:ext uri="{BB962C8B-B14F-4D97-AF65-F5344CB8AC3E}">
        <p14:creationId xmlns:p14="http://schemas.microsoft.com/office/powerpoint/2010/main" val="12681388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
        <p:nvSpPr>
          <p:cNvPr id="30" name="Content Placeholder 2"/>
          <p:cNvSpPr>
            <a:spLocks noGrp="1"/>
          </p:cNvSpPr>
          <p:nvPr>
            <p:ph idx="19" hasCustomPrompt="1"/>
          </p:nvPr>
        </p:nvSpPr>
        <p:spPr>
          <a:xfrm>
            <a:off x="1218690" y="18666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16" name="Content Placeholder 2"/>
          <p:cNvSpPr>
            <a:spLocks noGrp="1"/>
          </p:cNvSpPr>
          <p:nvPr>
            <p:ph idx="22"/>
          </p:nvPr>
        </p:nvSpPr>
        <p:spPr>
          <a:xfrm>
            <a:off x="1218690" y="3360613"/>
            <a:ext cx="9831977" cy="1201232"/>
          </a:xfrm>
        </p:spPr>
        <p:txBody>
          <a:bodyPr lIns="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tx1"/>
                </a:solidFill>
                <a:latin typeface="+mn-lt"/>
                <a:ea typeface="Arial" charset="0"/>
                <a:cs typeface="Arial" charset="0"/>
              </a:defRPr>
            </a:lvl1pPr>
            <a:lvl2pPr marL="0" indent="0" algn="ctr">
              <a:buFontTx/>
              <a:buNone/>
              <a:defRPr sz="1600">
                <a:solidFill>
                  <a:schemeClr val="tx1"/>
                </a:solidFill>
              </a:defRPr>
            </a:lvl2pPr>
            <a:lvl3pPr marL="914400" indent="0" algn="ctr">
              <a:buClr>
                <a:srgbClr val="81ADB5"/>
              </a:buClr>
              <a:buFontTx/>
              <a:buNone/>
              <a:defRPr sz="1600">
                <a:solidFill>
                  <a:schemeClr val="tx1"/>
                </a:solidFill>
              </a:defRPr>
            </a:lvl3pPr>
            <a:lvl4pPr marL="1600200" indent="-228600" algn="ctr">
              <a:buFont typeface="Calibri" panose="020F0502020204030204" pitchFamily="34" charset="0"/>
              <a:buChar char="-"/>
              <a:defRPr sz="1400">
                <a:solidFill>
                  <a:schemeClr val="tx1"/>
                </a:solidFill>
              </a:defRPr>
            </a:lvl4pPr>
            <a:lvl5pPr algn="ct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2"/>
          <p:cNvSpPr>
            <a:spLocks noGrp="1"/>
          </p:cNvSpPr>
          <p:nvPr>
            <p:ph idx="23" hasCustomPrompt="1"/>
          </p:nvPr>
        </p:nvSpPr>
        <p:spPr>
          <a:xfrm>
            <a:off x="1218690" y="25955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Tree>
    <p:extLst>
      <p:ext uri="{BB962C8B-B14F-4D97-AF65-F5344CB8AC3E}">
        <p14:creationId xmlns:p14="http://schemas.microsoft.com/office/powerpoint/2010/main" val="7927070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RIGH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4952246" y="3054273"/>
            <a:ext cx="6401554" cy="3021340"/>
          </a:xfrm>
        </p:spPr>
        <p:txBody>
          <a:bodyPr lIns="0">
            <a:spAutoFit/>
          </a:bodyPr>
          <a:lstStyle>
            <a:lvl1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r">
              <a:buFontTx/>
              <a:buNone/>
              <a:defRPr sz="1600">
                <a:solidFill>
                  <a:schemeClr val="tx1"/>
                </a:solidFill>
              </a:defRPr>
            </a:lvl2pPr>
            <a:lvl3pPr marL="914400" indent="0" algn="r">
              <a:buClr>
                <a:srgbClr val="81ADB5"/>
              </a:buClr>
              <a:buFontTx/>
              <a:buNone/>
              <a:defRPr sz="1600">
                <a:solidFill>
                  <a:schemeClr val="tx1"/>
                </a:solidFill>
              </a:defRPr>
            </a:lvl3pPr>
            <a:lvl4pPr marL="1371600" indent="0" algn="r">
              <a:buFontTx/>
              <a:buNone/>
              <a:defRPr sz="1500">
                <a:solidFill>
                  <a:schemeClr val="tx1"/>
                </a:solidFill>
              </a:defRPr>
            </a:lvl4pPr>
            <a:lvl5pPr marL="1828800" indent="0" algn="r">
              <a:buFontTx/>
              <a:buNone/>
              <a:defRPr>
                <a:solidFill>
                  <a:schemeClr val="tx1"/>
                </a:solidFill>
              </a:defRPr>
            </a:lvl5pPr>
            <a:lvl6pPr algn="r">
              <a:defRPr sz="1200"/>
            </a:lvl6pPr>
            <a:lvl8pPr algn="r">
              <a:defRPr sz="120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Content Placeholder 2"/>
          <p:cNvSpPr>
            <a:spLocks noGrp="1"/>
          </p:cNvSpPr>
          <p:nvPr>
            <p:ph idx="14"/>
          </p:nvPr>
        </p:nvSpPr>
        <p:spPr>
          <a:xfrm>
            <a:off x="806824"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Click to 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Fifth level</a:t>
            </a:r>
            <a:endParaRPr lang="en-US" dirty="0" smtClean="0"/>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p:cNvPicPr>
            <a:picLocks noChangeAspect="1"/>
          </p:cNvPicPr>
          <p:nvPr userDrawn="1"/>
        </p:nvPicPr>
        <p:blipFill>
          <a:blip r:embed="rId2"/>
          <a:stretch>
            <a:fillRect/>
          </a:stretch>
        </p:blipFill>
        <p:spPr>
          <a:xfrm>
            <a:off x="11058524" y="6445284"/>
            <a:ext cx="812771" cy="268215"/>
          </a:xfrm>
          <a:prstGeom prst="rect">
            <a:avLst/>
          </a:prstGeom>
        </p:spPr>
      </p:pic>
      <p:sp>
        <p:nvSpPr>
          <p:cNvPr id="12" name="Content Placeholder 2"/>
          <p:cNvSpPr>
            <a:spLocks noGrp="1"/>
          </p:cNvSpPr>
          <p:nvPr>
            <p:ph idx="15" hasCustomPrompt="1"/>
          </p:nvPr>
        </p:nvSpPr>
        <p:spPr>
          <a:xfrm>
            <a:off x="4952246" y="2629541"/>
            <a:ext cx="6401554" cy="424732"/>
          </a:xfrm>
        </p:spPr>
        <p:txBody>
          <a:bodyPr lIns="0" anchor="b" anchorCtr="0">
            <a:spAutoFit/>
          </a:bodyPr>
          <a:lstStyle>
            <a:lvl1pPr marL="0" marR="0" indent="0" algn="r"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20"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1"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Tree>
    <p:extLst>
      <p:ext uri="{BB962C8B-B14F-4D97-AF65-F5344CB8AC3E}">
        <p14:creationId xmlns:p14="http://schemas.microsoft.com/office/powerpoint/2010/main" val="30157754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LEFT">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8"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4"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SECTION TITLE</a:t>
            </a:r>
            <a:br>
              <a:rPr lang="en-US" dirty="0" smtClean="0"/>
            </a:br>
            <a:r>
              <a:rPr lang="en-US" dirty="0" smtClean="0"/>
              <a:t>and possibly second row</a:t>
            </a:r>
            <a:endParaRPr lang="en-GB" dirty="0"/>
          </a:p>
        </p:txBody>
      </p:sp>
      <p:sp>
        <p:nvSpPr>
          <p:cNvPr id="11" name="Content Placeholder 2"/>
          <p:cNvSpPr>
            <a:spLocks noGrp="1"/>
          </p:cNvSpPr>
          <p:nvPr>
            <p:ph idx="14"/>
          </p:nvPr>
        </p:nvSpPr>
        <p:spPr>
          <a:xfrm>
            <a:off x="7552410" y="2414294"/>
            <a:ext cx="3801390" cy="2661312"/>
          </a:xfr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0" kern="1200" cap="all" baseline="0" dirty="0" smtClean="0">
                <a:solidFill>
                  <a:srgbClr val="000000"/>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Click to edit Master text styles</a:t>
            </a:r>
          </a:p>
          <a:p>
            <a:pPr marL="0" marR="0" lvl="1"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Second level</a:t>
            </a:r>
          </a:p>
          <a:p>
            <a:pPr marL="0" marR="0" lvl="2"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Third level</a:t>
            </a:r>
          </a:p>
          <a:p>
            <a:pPr marL="0" marR="0" lvl="3"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Fourth level</a:t>
            </a:r>
          </a:p>
          <a:p>
            <a:pPr marL="0" marR="0" lvl="4"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Fifth level</a:t>
            </a:r>
            <a:endParaRPr lang="en-US" dirty="0" smtClean="0"/>
          </a:p>
        </p:txBody>
      </p:sp>
      <p:sp>
        <p:nvSpPr>
          <p:cNvPr id="13"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7" name="Picture 16"/>
          <p:cNvPicPr>
            <a:picLocks noChangeAspect="1"/>
          </p:cNvPicPr>
          <p:nvPr userDrawn="1"/>
        </p:nvPicPr>
        <p:blipFill>
          <a:blip r:embed="rId2"/>
          <a:stretch>
            <a:fillRect/>
          </a:stretch>
        </p:blipFill>
        <p:spPr>
          <a:xfrm>
            <a:off x="11058524" y="6445284"/>
            <a:ext cx="812771" cy="268215"/>
          </a:xfrm>
          <a:prstGeom prst="rect">
            <a:avLst/>
          </a:prstGeom>
        </p:spPr>
      </p:pic>
      <p:sp>
        <p:nvSpPr>
          <p:cNvPr id="12" name="Content Placeholder 2"/>
          <p:cNvSpPr>
            <a:spLocks noGrp="1"/>
          </p:cNvSpPr>
          <p:nvPr>
            <p:ph idx="15" hasCustomPrompt="1"/>
          </p:nvPr>
        </p:nvSpPr>
        <p:spPr>
          <a:xfrm>
            <a:off x="806824" y="2603655"/>
            <a:ext cx="6401554" cy="424732"/>
          </a:xfrm>
        </p:spPr>
        <p:txBody>
          <a:bodyPr lIns="0" anchor="b" anchorCtr="0">
            <a:spAutoFit/>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20" name="Content Placeholder 2"/>
          <p:cNvSpPr>
            <a:spLocks noGrp="1"/>
          </p:cNvSpPr>
          <p:nvPr>
            <p:ph idx="13" hasCustomPrompt="1"/>
          </p:nvPr>
        </p:nvSpPr>
        <p:spPr>
          <a:xfrm>
            <a:off x="806824" y="3028387"/>
            <a:ext cx="6401554" cy="1347548"/>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27345590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columns_two">
    <p:spTree>
      <p:nvGrpSpPr>
        <p:cNvPr id="1" name=""/>
        <p:cNvGrpSpPr/>
        <p:nvPr/>
      </p:nvGrpSpPr>
      <p:grpSpPr>
        <a:xfrm>
          <a:off x="0" y="0"/>
          <a:ext cx="0" cy="0"/>
          <a:chOff x="0" y="0"/>
          <a:chExt cx="0" cy="0"/>
        </a:xfrm>
      </p:grpSpPr>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
        <p:nvSpPr>
          <p:cNvPr id="23" name="Content Placeholder 2"/>
          <p:cNvSpPr>
            <a:spLocks noGrp="1"/>
          </p:cNvSpPr>
          <p:nvPr>
            <p:ph idx="13" hasCustomPrompt="1"/>
          </p:nvPr>
        </p:nvSpPr>
        <p:spPr>
          <a:xfrm>
            <a:off x="806824" y="2560355"/>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30" name="Content Placeholder 2"/>
          <p:cNvSpPr>
            <a:spLocks noGrp="1"/>
          </p:cNvSpPr>
          <p:nvPr>
            <p:ph idx="19" hasCustomPrompt="1"/>
          </p:nvPr>
        </p:nvSpPr>
        <p:spPr>
          <a:xfrm>
            <a:off x="806824" y="2182749"/>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14" name="Content Placeholder 2"/>
          <p:cNvSpPr>
            <a:spLocks noGrp="1"/>
          </p:cNvSpPr>
          <p:nvPr>
            <p:ph idx="20" hasCustomPrompt="1"/>
          </p:nvPr>
        </p:nvSpPr>
        <p:spPr>
          <a:xfrm>
            <a:off x="6346564" y="2568629"/>
            <a:ext cx="5007236" cy="1439881"/>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6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600">
                <a:solidFill>
                  <a:schemeClr val="tx1"/>
                </a:solidFill>
              </a:defRPr>
            </a:lvl2pPr>
            <a:lvl3pPr marL="914400" indent="0" algn="l">
              <a:buClr>
                <a:srgbClr val="81ADB5"/>
              </a:buClr>
              <a:buFontTx/>
              <a:buNone/>
              <a:defRPr sz="1600">
                <a:solidFill>
                  <a:schemeClr val="tx1"/>
                </a:solidFill>
              </a:defRPr>
            </a:lvl3pPr>
            <a:lvl4pPr marL="1371600" indent="0" algn="l">
              <a:buFontTx/>
              <a:buNone/>
              <a:defRPr sz="1500">
                <a:solidFill>
                  <a:schemeClr val="tx1"/>
                </a:solidFill>
              </a:defRPr>
            </a:lvl4pPr>
            <a:lvl5pPr marL="1828800" indent="0" algn="l">
              <a:buFontTx/>
              <a:buNone/>
              <a:defRPr>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19" name="Content Placeholder 2"/>
          <p:cNvSpPr>
            <a:spLocks noGrp="1"/>
          </p:cNvSpPr>
          <p:nvPr>
            <p:ph idx="21" hasCustomPrompt="1"/>
          </p:nvPr>
        </p:nvSpPr>
        <p:spPr>
          <a:xfrm>
            <a:off x="6346564" y="2191023"/>
            <a:ext cx="5007236" cy="369332"/>
          </a:xfrm>
        </p:spPr>
        <p:txBody>
          <a:bodyPr wrap="square" lIns="0"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Tree>
    <p:extLst>
      <p:ext uri="{BB962C8B-B14F-4D97-AF65-F5344CB8AC3E}">
        <p14:creationId xmlns:p14="http://schemas.microsoft.com/office/powerpoint/2010/main" val="2903983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columns_thre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5" name="TextBox 19"/>
          <p:cNvSpPr txBox="1"/>
          <p:nvPr userDrawn="1"/>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0"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25" name="Picture 24"/>
          <p:cNvPicPr>
            <a:picLocks noChangeAspect="1"/>
          </p:cNvPicPr>
          <p:nvPr userDrawn="1"/>
        </p:nvPicPr>
        <p:blipFill>
          <a:blip r:embed="rId2"/>
          <a:stretch>
            <a:fillRect/>
          </a:stretch>
        </p:blipFill>
        <p:spPr>
          <a:xfrm>
            <a:off x="11058524" y="6445284"/>
            <a:ext cx="812771" cy="268215"/>
          </a:xfrm>
          <a:prstGeom prst="rect">
            <a:avLst/>
          </a:prstGeom>
        </p:spPr>
      </p:pic>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
        <p:nvSpPr>
          <p:cNvPr id="30" name="Content Placeholder 2"/>
          <p:cNvSpPr>
            <a:spLocks noGrp="1"/>
          </p:cNvSpPr>
          <p:nvPr>
            <p:ph idx="19" hasCustomPrompt="1"/>
          </p:nvPr>
        </p:nvSpPr>
        <p:spPr>
          <a:xfrm>
            <a:off x="806824" y="2103444"/>
            <a:ext cx="3267235" cy="448637"/>
          </a:xfrm>
        </p:spPr>
        <p:txBody>
          <a:bodyPr lIns="0" bIns="0" anchor="b" anchorCtr="0">
            <a:normAutofit/>
          </a:bodyPr>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16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32" name="Content Placeholder 2"/>
          <p:cNvSpPr>
            <a:spLocks noGrp="1"/>
          </p:cNvSpPr>
          <p:nvPr>
            <p:ph idx="21" hasCustomPrompt="1"/>
          </p:nvPr>
        </p:nvSpPr>
        <p:spPr>
          <a:xfrm>
            <a:off x="4399541" y="2111718"/>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smtClean="0"/>
              <a:t>Insert text here</a:t>
            </a:r>
          </a:p>
        </p:txBody>
      </p:sp>
      <p:sp>
        <p:nvSpPr>
          <p:cNvPr id="34" name="Content Placeholder 2"/>
          <p:cNvSpPr>
            <a:spLocks noGrp="1"/>
          </p:cNvSpPr>
          <p:nvPr>
            <p:ph idx="23" hasCustomPrompt="1"/>
          </p:nvPr>
        </p:nvSpPr>
        <p:spPr>
          <a:xfrm>
            <a:off x="8086565" y="2119992"/>
            <a:ext cx="3267235" cy="448637"/>
          </a:xfrm>
        </p:spPr>
        <p:txBody>
          <a:bodyPr vert="horz" lIns="0" tIns="45720" rIns="91440" bIns="0" rtlCol="0" anchor="b" anchorCtr="0">
            <a:normAutofit/>
          </a:bodyPr>
          <a:lstStyle>
            <a:lvl1pPr>
              <a:defRPr lang="en-US" sz="1600" b="1" cap="all" baseline="0" dirty="0" smtClean="0">
                <a:solidFill>
                  <a:srgbClr val="DF411C"/>
                </a:solidFill>
                <a:latin typeface="+mj-lt"/>
                <a:ea typeface="Arial" charset="0"/>
                <a:cs typeface="Arial" charset="0"/>
              </a:defRPr>
            </a:lvl1pPr>
          </a:lstStyle>
          <a:p>
            <a:pPr marL="0" marR="0" lvl="0" indent="0" algn="ctr" fontAlgn="auto">
              <a:spcAft>
                <a:spcPts val="0"/>
              </a:spcAft>
              <a:buClrTx/>
              <a:buSzTx/>
              <a:buNone/>
              <a:tabLst/>
            </a:pPr>
            <a:r>
              <a:rPr lang="en-US" dirty="0" smtClean="0"/>
              <a:t>Insert text here</a:t>
            </a:r>
          </a:p>
        </p:txBody>
      </p:sp>
      <p:sp>
        <p:nvSpPr>
          <p:cNvPr id="19" name="Content Placeholder 2"/>
          <p:cNvSpPr>
            <a:spLocks noGrp="1"/>
          </p:cNvSpPr>
          <p:nvPr>
            <p:ph idx="13" hasCustomPrompt="1"/>
          </p:nvPr>
        </p:nvSpPr>
        <p:spPr>
          <a:xfrm>
            <a:off x="806824" y="2560355"/>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24" name="Content Placeholder 2"/>
          <p:cNvSpPr>
            <a:spLocks noGrp="1"/>
          </p:cNvSpPr>
          <p:nvPr>
            <p:ph idx="24" hasCustomPrompt="1"/>
          </p:nvPr>
        </p:nvSpPr>
        <p:spPr>
          <a:xfrm>
            <a:off x="4399541" y="2575061"/>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26" name="Content Placeholder 2"/>
          <p:cNvSpPr>
            <a:spLocks noGrp="1"/>
          </p:cNvSpPr>
          <p:nvPr>
            <p:ph idx="25" hasCustomPrompt="1"/>
          </p:nvPr>
        </p:nvSpPr>
        <p:spPr>
          <a:xfrm>
            <a:off x="8093355" y="2586006"/>
            <a:ext cx="3267235" cy="1578894"/>
          </a:xfrm>
        </p:spPr>
        <p:txBody>
          <a:bodyPr wrap="square" lIns="0">
            <a:spAutoFit/>
          </a:bodyPr>
          <a:lstStyle>
            <a:lvl1pPr marL="0" marR="0" indent="0" algn="l" defTabSz="914400" rtl="0" eaLnBrk="1" fontAlgn="auto" latinLnBrk="0" hangingPunct="1">
              <a:lnSpc>
                <a:spcPct val="100000"/>
              </a:lnSpc>
              <a:spcBef>
                <a:spcPts val="1000"/>
              </a:spcBef>
              <a:spcAft>
                <a:spcPts val="0"/>
              </a:spcAft>
              <a:buClrTx/>
              <a:buSzTx/>
              <a:buFontTx/>
              <a:buNone/>
              <a:tabLst/>
              <a:defRPr lang="en-US" sz="1400" b="0" kern="1200" cap="none"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85750" indent="-285750" algn="l">
              <a:buFont typeface="Wingdings" panose="05000000000000000000" pitchFamily="2" charset="2"/>
              <a:buChar char="§"/>
              <a:defRPr sz="1400">
                <a:solidFill>
                  <a:schemeClr val="tx1"/>
                </a:solidFill>
              </a:defRPr>
            </a:lvl2pPr>
            <a:lvl3pPr marL="914400" indent="0" algn="l">
              <a:buClr>
                <a:srgbClr val="81ADB5"/>
              </a:buClr>
              <a:buFontTx/>
              <a:buNone/>
              <a:defRPr sz="1200">
                <a:solidFill>
                  <a:schemeClr val="tx1"/>
                </a:solidFill>
              </a:defRPr>
            </a:lvl3pPr>
            <a:lvl4pPr marL="1371600" indent="0" algn="l">
              <a:buFontTx/>
              <a:buNone/>
              <a:defRPr sz="1200">
                <a:solidFill>
                  <a:schemeClr val="tx1"/>
                </a:solidFill>
              </a:defRPr>
            </a:lvl4pPr>
            <a:lvl5pPr marL="1828800" indent="0" algn="l">
              <a:buFontTx/>
              <a:buNone/>
              <a:defRPr sz="1200">
                <a:solidFill>
                  <a:schemeClr val="tx1"/>
                </a:solidFill>
              </a:defRPr>
            </a:lvl5pPr>
          </a:lstStyle>
          <a:p>
            <a:pPr lvl="0"/>
            <a:r>
              <a:rPr lang="en-US" dirty="0" smtClean="0"/>
              <a:t>Insert text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Tree>
    <p:extLst>
      <p:ext uri="{BB962C8B-B14F-4D97-AF65-F5344CB8AC3E}">
        <p14:creationId xmlns:p14="http://schemas.microsoft.com/office/powerpoint/2010/main" val="42871152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sp>
        <p:nvSpPr>
          <p:cNvPr id="2" name="Rectangle 1"/>
          <p:cNvSpPr/>
          <p:nvPr userDrawn="1"/>
        </p:nvSpPr>
        <p:spPr>
          <a:xfrm>
            <a:off x="880985" y="1539089"/>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0" name="Content Placeholder 2"/>
          <p:cNvSpPr>
            <a:spLocks noGrp="1"/>
          </p:cNvSpPr>
          <p:nvPr>
            <p:ph idx="15" hasCustomPrompt="1"/>
          </p:nvPr>
        </p:nvSpPr>
        <p:spPr>
          <a:xfrm>
            <a:off x="3647761" y="2337460"/>
            <a:ext cx="7982533" cy="1109009"/>
          </a:xfrm>
        </p:spPr>
        <p:txBody>
          <a:bodyPr lIns="0"/>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copy here insert copy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12" name="TextBox 19"/>
          <p:cNvSpPr txBox="1"/>
          <p:nvPr userDrawn="1"/>
        </p:nvSpPr>
        <p:spPr>
          <a:xfrm>
            <a:off x="198454" y="6478399"/>
            <a:ext cx="438537"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200" baseline="0" smtClean="0">
                <a:solidFill>
                  <a:srgbClr val="000000"/>
                </a:solidFill>
                <a:latin typeface="Arial Narrow Bold" panose="020B0706020202030204" pitchFamily="34" charset="0"/>
              </a:rPr>
              <a:pPr algn="ctr"/>
              <a:t>‹#›</a:t>
            </a:fld>
            <a:endParaRPr lang="en-GB" sz="1200" baseline="0" dirty="0">
              <a:solidFill>
                <a:srgbClr val="000000"/>
              </a:solidFill>
              <a:latin typeface="Arial Narrow Bold" panose="020B0706020202030204" pitchFamily="34" charset="0"/>
            </a:endParaRPr>
          </a:p>
        </p:txBody>
      </p:sp>
      <p:sp>
        <p:nvSpPr>
          <p:cNvPr id="14"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pic>
        <p:nvPicPr>
          <p:cNvPr id="15" name="Picture 14"/>
          <p:cNvPicPr>
            <a:picLocks noChangeAspect="1"/>
          </p:cNvPicPr>
          <p:nvPr userDrawn="1"/>
        </p:nvPicPr>
        <p:blipFill>
          <a:blip r:embed="rId2"/>
          <a:stretch>
            <a:fillRect/>
          </a:stretch>
        </p:blipFill>
        <p:spPr>
          <a:xfrm>
            <a:off x="11058524" y="6445284"/>
            <a:ext cx="812771" cy="268215"/>
          </a:xfrm>
          <a:prstGeom prst="rect">
            <a:avLst/>
          </a:prstGeom>
        </p:spPr>
      </p:pic>
      <p:sp>
        <p:nvSpPr>
          <p:cNvPr id="13" name="Content Placeholder 2"/>
          <p:cNvSpPr>
            <a:spLocks noGrp="1"/>
          </p:cNvSpPr>
          <p:nvPr>
            <p:ph idx="14" hasCustomPrompt="1"/>
          </p:nvPr>
        </p:nvSpPr>
        <p:spPr>
          <a:xfrm>
            <a:off x="1066126" y="1647185"/>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16" name="Content Placeholder 2"/>
          <p:cNvSpPr>
            <a:spLocks noGrp="1"/>
          </p:cNvSpPr>
          <p:nvPr>
            <p:ph idx="16" hasCustomPrompt="1"/>
          </p:nvPr>
        </p:nvSpPr>
        <p:spPr>
          <a:xfrm>
            <a:off x="806824" y="2321982"/>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26"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 xmlns:ma14="http://schemas.microsoft.com/office/mac/drawingml/2011/main"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34" name="Rectangle 33"/>
          <p:cNvSpPr/>
          <p:nvPr userDrawn="1"/>
        </p:nvSpPr>
        <p:spPr>
          <a:xfrm>
            <a:off x="854106" y="3166616"/>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Content Placeholder 2"/>
          <p:cNvSpPr>
            <a:spLocks noGrp="1"/>
          </p:cNvSpPr>
          <p:nvPr>
            <p:ph idx="25" hasCustomPrompt="1"/>
          </p:nvPr>
        </p:nvSpPr>
        <p:spPr>
          <a:xfrm>
            <a:off x="1066126" y="3274712"/>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36" name="Content Placeholder 2"/>
          <p:cNvSpPr>
            <a:spLocks noGrp="1"/>
          </p:cNvSpPr>
          <p:nvPr>
            <p:ph idx="26" hasCustomPrompt="1"/>
          </p:nvPr>
        </p:nvSpPr>
        <p:spPr>
          <a:xfrm>
            <a:off x="806824" y="3949509"/>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40" name="Rectangle 39"/>
          <p:cNvSpPr/>
          <p:nvPr userDrawn="1"/>
        </p:nvSpPr>
        <p:spPr>
          <a:xfrm>
            <a:off x="854106" y="4794143"/>
            <a:ext cx="2234066" cy="1339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Content Placeholder 2"/>
          <p:cNvSpPr>
            <a:spLocks noGrp="1"/>
          </p:cNvSpPr>
          <p:nvPr>
            <p:ph idx="27" hasCustomPrompt="1"/>
          </p:nvPr>
        </p:nvSpPr>
        <p:spPr>
          <a:xfrm>
            <a:off x="1066126" y="4902239"/>
            <a:ext cx="1762822" cy="646811"/>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55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1234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42" name="Content Placeholder 2"/>
          <p:cNvSpPr>
            <a:spLocks noGrp="1"/>
          </p:cNvSpPr>
          <p:nvPr>
            <p:ph idx="28" hasCustomPrompt="1"/>
          </p:nvPr>
        </p:nvSpPr>
        <p:spPr>
          <a:xfrm>
            <a:off x="806824" y="5577036"/>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bg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SMALLFONT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43" name="Content Placeholder 2"/>
          <p:cNvSpPr>
            <a:spLocks noGrp="1"/>
          </p:cNvSpPr>
          <p:nvPr>
            <p:ph idx="29" hasCustomPrompt="1"/>
          </p:nvPr>
        </p:nvSpPr>
        <p:spPr>
          <a:xfrm>
            <a:off x="3647761" y="1539089"/>
            <a:ext cx="7982533" cy="742791"/>
          </a:xfrm>
        </p:spPr>
        <p:txBody>
          <a:bodyPr lIns="0"/>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lang="en-US" sz="2000" b="1" kern="1200" cap="all" baseline="0" dirty="0" smtClean="0">
                <a:solidFill>
                  <a:srgbClr val="DE411B"/>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copy here insert copy here</a:t>
            </a:r>
          </a:p>
        </p:txBody>
      </p:sp>
      <p:sp>
        <p:nvSpPr>
          <p:cNvPr id="44" name="Title 1"/>
          <p:cNvSpPr>
            <a:spLocks noGrp="1"/>
          </p:cNvSpPr>
          <p:nvPr>
            <p:ph type="title" hasCustomPrompt="1"/>
          </p:nvPr>
        </p:nvSpPr>
        <p:spPr>
          <a:xfrm>
            <a:off x="3647761" y="159908"/>
            <a:ext cx="7395049" cy="1025980"/>
          </a:xfrm>
        </p:spPr>
        <p:txBody>
          <a:bodyPr lIns="0" anchor="b" anchorCtr="1">
            <a:normAutofit/>
          </a:bodyPr>
          <a:lstStyle>
            <a:lvl1pPr marL="0" algn="l"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TITLE</a:t>
            </a:r>
            <a:endParaRPr lang="en-GB" dirty="0"/>
          </a:p>
        </p:txBody>
      </p:sp>
      <p:sp>
        <p:nvSpPr>
          <p:cNvPr id="19" name="Content Placeholder 2"/>
          <p:cNvSpPr>
            <a:spLocks noGrp="1"/>
          </p:cNvSpPr>
          <p:nvPr>
            <p:ph idx="30" hasCustomPrompt="1"/>
          </p:nvPr>
        </p:nvSpPr>
        <p:spPr>
          <a:xfrm>
            <a:off x="880985" y="648708"/>
            <a:ext cx="2330874" cy="332623"/>
          </a:xfrm>
        </p:spPr>
        <p:txBody>
          <a:bodyPr wrap="square" lIns="0" tIns="0" rIns="0" bIns="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b="0" kern="1200" cap="all" baseline="0" dirty="0" smtClean="0">
                <a:solidFill>
                  <a:schemeClr val="tx1"/>
                </a:solidFill>
                <a:latin typeface="Arial Narrow Bold" panose="020B0706020202030204" pitchFamily="34" charset="0"/>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logo or icons here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7830508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TextBox 19"/>
          <p:cNvSpPr txBox="1"/>
          <p:nvPr/>
        </p:nvSpPr>
        <p:spPr>
          <a:xfrm>
            <a:off x="4862147" y="322509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9" name="Title 1"/>
          <p:cNvSpPr>
            <a:spLocks noGrp="1"/>
          </p:cNvSpPr>
          <p:nvPr>
            <p:ph type="title" hasCustomPrompt="1"/>
          </p:nvPr>
        </p:nvSpPr>
        <p:spPr>
          <a:xfrm>
            <a:off x="3206888" y="2379387"/>
            <a:ext cx="7421880" cy="594213"/>
          </a:xfrm>
        </p:spPr>
        <p:txBody>
          <a:bodyPr wrap="square" lIns="0" tIns="0" rIns="0" bIns="0" anchor="t" anchorCtr="0">
            <a:normAutofit/>
          </a:bodyPr>
          <a:lstStyle>
            <a:lvl1pPr marL="0" algn="r" defTabSz="914400" rtl="0" eaLnBrk="1" latinLnBrk="0" hangingPunct="1">
              <a:lnSpc>
                <a:spcPct val="70000"/>
              </a:lnSpc>
              <a:spcBef>
                <a:spcPct val="0"/>
              </a:spcBef>
              <a:buNone/>
              <a:defRPr lang="en-GB" sz="4800" b="1" kern="1200" cap="none" baseline="0" dirty="0">
                <a:solidFill>
                  <a:srgbClr val="000000"/>
                </a:solidFill>
                <a:latin typeface="Arial Narrow" charset="0"/>
                <a:ea typeface="Arial Narrow" charset="0"/>
                <a:cs typeface="Arial Narrow" charset="0"/>
              </a:defRPr>
            </a:lvl1pPr>
          </a:lstStyle>
          <a:p>
            <a:r>
              <a:rPr lang="en-US" dirty="0" smtClean="0"/>
              <a:t>THANK YOU</a:t>
            </a:r>
            <a:endParaRPr lang="en-GB" dirty="0"/>
          </a:p>
        </p:txBody>
      </p:sp>
      <p:sp>
        <p:nvSpPr>
          <p:cNvPr id="4" name="Content Placeholder 2"/>
          <p:cNvSpPr>
            <a:spLocks noGrp="1"/>
          </p:cNvSpPr>
          <p:nvPr>
            <p:ph idx="20" hasCustomPrompt="1"/>
          </p:nvPr>
        </p:nvSpPr>
        <p:spPr>
          <a:xfrm>
            <a:off x="5590243" y="4671588"/>
            <a:ext cx="5038525" cy="216152"/>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mn-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+ 00 000 000 000</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5" name="Content Placeholder 2"/>
          <p:cNvSpPr>
            <a:spLocks noGrp="1"/>
          </p:cNvSpPr>
          <p:nvPr>
            <p:ph idx="21" hasCustomPrompt="1"/>
          </p:nvPr>
        </p:nvSpPr>
        <p:spPr>
          <a:xfrm>
            <a:off x="5590244" y="3532872"/>
            <a:ext cx="5038524" cy="448637"/>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Name surname</a:t>
            </a:r>
          </a:p>
        </p:txBody>
      </p:sp>
      <p:sp>
        <p:nvSpPr>
          <p:cNvPr id="6" name="Content Placeholder 2"/>
          <p:cNvSpPr>
            <a:spLocks noGrp="1"/>
          </p:cNvSpPr>
          <p:nvPr>
            <p:ph idx="22" hasCustomPrompt="1"/>
          </p:nvPr>
        </p:nvSpPr>
        <p:spPr>
          <a:xfrm>
            <a:off x="5590244" y="4888429"/>
            <a:ext cx="5020417" cy="290153"/>
          </a:xfrm>
        </p:spPr>
        <p:txBody>
          <a:bodyPr lIns="0" tIns="0" rIns="0" bIns="0"/>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name.surname@endava.com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a:p>
            <a:pPr lvl="0"/>
            <a:endParaRPr lang="en-US" dirty="0" smtClean="0"/>
          </a:p>
          <a:p>
            <a:pPr lvl="1"/>
            <a:endParaRPr lang="en-US" dirty="0" smtClean="0"/>
          </a:p>
          <a:p>
            <a:pPr lvl="1"/>
            <a:endParaRPr lang="en-US" dirty="0" smtClean="0"/>
          </a:p>
          <a:p>
            <a:pPr lvl="1"/>
            <a:endParaRPr lang="en-US" dirty="0" smtClean="0"/>
          </a:p>
        </p:txBody>
      </p:sp>
      <p:sp>
        <p:nvSpPr>
          <p:cNvPr id="7" name="Content Placeholder 2"/>
          <p:cNvSpPr>
            <a:spLocks noGrp="1"/>
          </p:cNvSpPr>
          <p:nvPr>
            <p:ph idx="23" hasCustomPrompt="1"/>
          </p:nvPr>
        </p:nvSpPr>
        <p:spPr>
          <a:xfrm>
            <a:off x="5590244" y="3981510"/>
            <a:ext cx="5038524" cy="210246"/>
          </a:xfrm>
        </p:spPr>
        <p:txBody>
          <a:bodyPr lIns="0" tIns="0" rIns="0" bIns="0" anchor="b" anchorCtr="0">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Job title</a:t>
            </a:r>
          </a:p>
        </p:txBody>
      </p:sp>
    </p:spTree>
    <p:extLst>
      <p:ext uri="{BB962C8B-B14F-4D97-AF65-F5344CB8AC3E}">
        <p14:creationId xmlns:p14="http://schemas.microsoft.com/office/powerpoint/2010/main" val="41652810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a:t>
            </a:r>
            <a:endParaRPr lang="en-GB" dirty="0"/>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dirty="0"/>
          </a:p>
        </p:txBody>
      </p:sp>
    </p:spTree>
    <p:extLst>
      <p:ext uri="{BB962C8B-B14F-4D97-AF65-F5344CB8AC3E}">
        <p14:creationId xmlns:p14="http://schemas.microsoft.com/office/powerpoint/2010/main" val="1608181564"/>
      </p:ext>
    </p:extLst>
  </p:cSld>
  <p:clrMap bg1="lt1" tx1="dk1" bg2="lt2" tx2="dk2" accent1="accent1" accent2="accent2" accent3="accent3" accent4="accent4" accent5="accent5" accent6="accent6" hlink="hlink" folHlink="folHlink"/>
  <p:sldLayoutIdLst>
    <p:sldLayoutId id="2147483685" r:id="rId1"/>
    <p:sldLayoutId id="2147483702" r:id="rId2"/>
    <p:sldLayoutId id="2147483718" r:id="rId3"/>
    <p:sldLayoutId id="2147483715" r:id="rId4"/>
    <p:sldLayoutId id="2147483716" r:id="rId5"/>
    <p:sldLayoutId id="2147483717" r:id="rId6"/>
    <p:sldLayoutId id="2147483683" r:id="rId7"/>
    <p:sldLayoutId id="2147483714" r:id="rId8"/>
    <p:sldLayoutId id="2147483686"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b="1"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DE411B"/>
        </a:buClr>
        <a:buFont typeface="Wingdings" panose="05000000000000000000" pitchFamily="2" charset="2"/>
        <a:buChar char="§"/>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Appollo</a:t>
            </a:r>
            <a:endParaRPr lang="en-GB" dirty="0">
              <a:solidFill>
                <a:srgbClr val="DE411B"/>
              </a:solidFill>
            </a:endParaRPr>
          </a:p>
        </p:txBody>
      </p:sp>
      <p:sp>
        <p:nvSpPr>
          <p:cNvPr id="3" name="Content Placeholder 2"/>
          <p:cNvSpPr>
            <a:spLocks noGrp="1"/>
          </p:cNvSpPr>
          <p:nvPr>
            <p:ph idx="13"/>
          </p:nvPr>
        </p:nvSpPr>
        <p:spPr/>
        <p:txBody>
          <a:bodyPr/>
          <a:lstStyle/>
          <a:p>
            <a:pPr marL="0" indent="0">
              <a:buNone/>
            </a:pPr>
            <a:r>
              <a:rPr lang="en-US" dirty="0" smtClean="0"/>
              <a:t>Release and deploy management, august 2016</a:t>
            </a:r>
            <a:endParaRPr lang="en-GB" dirty="0"/>
          </a:p>
        </p:txBody>
      </p:sp>
    </p:spTree>
    <p:extLst>
      <p:ext uri="{BB962C8B-B14F-4D97-AF65-F5344CB8AC3E}">
        <p14:creationId xmlns:p14="http://schemas.microsoft.com/office/powerpoint/2010/main" val="1415921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4"/>
          </p:nvPr>
        </p:nvSpPr>
        <p:spPr/>
        <p:txBody>
          <a:bodyPr/>
          <a:lstStyle/>
          <a:p>
            <a:r>
              <a:rPr lang="en-US" dirty="0" smtClean="0">
                <a:solidFill>
                  <a:schemeClr val="tx1"/>
                </a:solidFill>
              </a:rPr>
              <a:t>1. Change Management</a:t>
            </a:r>
          </a:p>
          <a:p>
            <a:r>
              <a:rPr lang="en-US" dirty="0" smtClean="0"/>
              <a:t>2. Release management</a:t>
            </a:r>
          </a:p>
          <a:p>
            <a:r>
              <a:rPr lang="en-US" dirty="0" smtClean="0">
                <a:solidFill>
                  <a:srgbClr val="FF0000"/>
                </a:solidFill>
              </a:rPr>
              <a:t>3. Incident management</a:t>
            </a:r>
            <a:endParaRPr lang="en-GB" dirty="0">
              <a:solidFill>
                <a:srgbClr val="FF0000"/>
              </a:solidFill>
            </a:endParaRPr>
          </a:p>
        </p:txBody>
      </p:sp>
    </p:spTree>
    <p:extLst>
      <p:ext uri="{BB962C8B-B14F-4D97-AF65-F5344CB8AC3E}">
        <p14:creationId xmlns:p14="http://schemas.microsoft.com/office/powerpoint/2010/main" val="3215559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a:t>
            </a:r>
            <a:endParaRPr lang="en-GB" dirty="0"/>
          </a:p>
        </p:txBody>
      </p:sp>
      <p:sp>
        <p:nvSpPr>
          <p:cNvPr id="6" name="TextBox 5"/>
          <p:cNvSpPr txBox="1"/>
          <p:nvPr/>
        </p:nvSpPr>
        <p:spPr>
          <a:xfrm>
            <a:off x="1210833" y="2343587"/>
            <a:ext cx="4310020" cy="3046988"/>
          </a:xfrm>
          <a:prstGeom prst="rect">
            <a:avLst/>
          </a:prstGeom>
          <a:noFill/>
        </p:spPr>
        <p:txBody>
          <a:bodyPr wrap="square" rtlCol="0">
            <a:spAutoFit/>
          </a:bodyPr>
          <a:lstStyle/>
          <a:p>
            <a:pPr marL="400050" indent="-400050">
              <a:buFont typeface="+mj-lt"/>
              <a:buAutoNum type="romanUcPeriod"/>
            </a:pPr>
            <a:r>
              <a:rPr lang="en-US" sz="2400" dirty="0"/>
              <a:t>Incident </a:t>
            </a:r>
            <a:r>
              <a:rPr lang="en-US" sz="2400" dirty="0" smtClean="0"/>
              <a:t>detection</a:t>
            </a:r>
          </a:p>
          <a:p>
            <a:pPr marL="400050" indent="-400050">
              <a:buFont typeface="+mj-lt"/>
              <a:buAutoNum type="romanUcPeriod"/>
            </a:pPr>
            <a:r>
              <a:rPr lang="en-US" sz="2400" dirty="0"/>
              <a:t>Identification and </a:t>
            </a:r>
            <a:r>
              <a:rPr lang="en-US" sz="2400" dirty="0" smtClean="0"/>
              <a:t>classifying</a:t>
            </a:r>
          </a:p>
          <a:p>
            <a:pPr marL="400050" indent="-400050">
              <a:buFont typeface="+mj-lt"/>
              <a:buAutoNum type="romanUcPeriod"/>
            </a:pPr>
            <a:r>
              <a:rPr lang="en-US" sz="2400" dirty="0"/>
              <a:t>Initial support (if possible</a:t>
            </a:r>
            <a:r>
              <a:rPr lang="en-US" sz="2400" dirty="0" smtClean="0"/>
              <a:t>)</a:t>
            </a:r>
          </a:p>
          <a:p>
            <a:pPr marL="400050" indent="-400050">
              <a:buFont typeface="+mj-lt"/>
              <a:buAutoNum type="romanUcPeriod"/>
            </a:pPr>
            <a:r>
              <a:rPr lang="en-US" sz="2400" dirty="0" smtClean="0"/>
              <a:t>Prioritization</a:t>
            </a:r>
            <a:endParaRPr lang="en-US" sz="2400" dirty="0" smtClean="0"/>
          </a:p>
          <a:p>
            <a:pPr marL="400050" indent="-400050">
              <a:buFont typeface="+mj-lt"/>
              <a:buAutoNum type="romanUcPeriod"/>
            </a:pPr>
            <a:r>
              <a:rPr lang="en-US" sz="2400" dirty="0" smtClean="0"/>
              <a:t>Analysis</a:t>
            </a:r>
          </a:p>
          <a:p>
            <a:pPr marL="400050" indent="-400050">
              <a:buFont typeface="+mj-lt"/>
              <a:buAutoNum type="romanUcPeriod"/>
            </a:pPr>
            <a:r>
              <a:rPr lang="en-US" sz="2400" dirty="0"/>
              <a:t>Problem </a:t>
            </a:r>
            <a:r>
              <a:rPr lang="en-US" sz="2400" dirty="0" smtClean="0"/>
              <a:t>solving</a:t>
            </a:r>
          </a:p>
          <a:p>
            <a:pPr marL="400050" indent="-400050">
              <a:buFont typeface="+mj-lt"/>
              <a:buAutoNum type="romanUcPeriod"/>
            </a:pPr>
            <a:r>
              <a:rPr lang="en-US" sz="2400" dirty="0"/>
              <a:t>Incident closure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811" y="1438911"/>
            <a:ext cx="4886884" cy="4856341"/>
          </a:xfrm>
          <a:prstGeom prst="rect">
            <a:avLst/>
          </a:prstGeom>
        </p:spPr>
      </p:pic>
    </p:spTree>
    <p:extLst>
      <p:ext uri="{BB962C8B-B14F-4D97-AF65-F5344CB8AC3E}">
        <p14:creationId xmlns:p14="http://schemas.microsoft.com/office/powerpoint/2010/main" val="335114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00050" indent="-400050">
              <a:buFont typeface="+mj-lt"/>
              <a:buAutoNum type="romanUcPeriod"/>
            </a:pPr>
            <a:r>
              <a:rPr lang="en-US" dirty="0"/>
              <a:t>Incident detection</a:t>
            </a:r>
          </a:p>
        </p:txBody>
      </p:sp>
      <p:sp>
        <p:nvSpPr>
          <p:cNvPr id="6" name="TextBox 5"/>
          <p:cNvSpPr txBox="1"/>
          <p:nvPr/>
        </p:nvSpPr>
        <p:spPr>
          <a:xfrm>
            <a:off x="5523978" y="2757075"/>
            <a:ext cx="5949864" cy="1938992"/>
          </a:xfrm>
          <a:prstGeom prst="rect">
            <a:avLst/>
          </a:prstGeom>
          <a:noFill/>
        </p:spPr>
        <p:txBody>
          <a:bodyPr wrap="square" rtlCol="0">
            <a:spAutoFit/>
          </a:bodyPr>
          <a:lstStyle/>
          <a:p>
            <a:r>
              <a:rPr lang="en-US" sz="2400" dirty="0"/>
              <a:t>At the time an </a:t>
            </a:r>
            <a:r>
              <a:rPr lang="en-US" sz="2400" b="1" dirty="0"/>
              <a:t>incident</a:t>
            </a:r>
            <a:r>
              <a:rPr lang="en-US" sz="2400" dirty="0"/>
              <a:t> happens, either by a </a:t>
            </a:r>
            <a:r>
              <a:rPr lang="en-US" sz="2400" b="1" dirty="0"/>
              <a:t>call</a:t>
            </a:r>
            <a:r>
              <a:rPr lang="en-US" sz="2400" dirty="0"/>
              <a:t>, or </a:t>
            </a:r>
            <a:r>
              <a:rPr lang="en-US" sz="2400" b="1" dirty="0"/>
              <a:t>e-mail</a:t>
            </a:r>
            <a:r>
              <a:rPr lang="en-US" sz="2400" dirty="0"/>
              <a:t> from a customer, either by the </a:t>
            </a:r>
            <a:r>
              <a:rPr lang="en-US" sz="2400" b="1" dirty="0"/>
              <a:t>detection</a:t>
            </a:r>
            <a:r>
              <a:rPr lang="en-US" sz="2400" dirty="0"/>
              <a:t> of our team, we take all the </a:t>
            </a:r>
            <a:r>
              <a:rPr lang="en-US" sz="2400" b="1" dirty="0"/>
              <a:t>information</a:t>
            </a:r>
            <a:r>
              <a:rPr lang="en-US" sz="2400" dirty="0"/>
              <a:t> needed so the problem is solved as fast as possible.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596" y="1490596"/>
            <a:ext cx="4323659" cy="3205471"/>
          </a:xfrm>
          <a:prstGeom prst="rect">
            <a:avLst/>
          </a:prstGeom>
        </p:spPr>
      </p:pic>
    </p:spTree>
    <p:extLst>
      <p:ext uri="{BB962C8B-B14F-4D97-AF65-F5344CB8AC3E}">
        <p14:creationId xmlns:p14="http://schemas.microsoft.com/office/powerpoint/2010/main" val="2709137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830" y="103464"/>
            <a:ext cx="9831977" cy="1025980"/>
          </a:xfrm>
        </p:spPr>
        <p:txBody>
          <a:bodyPr/>
          <a:lstStyle/>
          <a:p>
            <a:r>
              <a:rPr lang="en-US" dirty="0" smtClean="0"/>
              <a:t>II. Identification </a:t>
            </a:r>
            <a:r>
              <a:rPr lang="en-US" dirty="0"/>
              <a:t>and classifying</a:t>
            </a:r>
          </a:p>
        </p:txBody>
      </p:sp>
      <p:sp>
        <p:nvSpPr>
          <p:cNvPr id="6" name="TextBox 5"/>
          <p:cNvSpPr txBox="1"/>
          <p:nvPr/>
        </p:nvSpPr>
        <p:spPr>
          <a:xfrm>
            <a:off x="1210829" y="1823231"/>
            <a:ext cx="9831977" cy="3785652"/>
          </a:xfrm>
          <a:prstGeom prst="rect">
            <a:avLst/>
          </a:prstGeom>
          <a:noFill/>
        </p:spPr>
        <p:txBody>
          <a:bodyPr wrap="square" rtlCol="0">
            <a:spAutoFit/>
          </a:bodyPr>
          <a:lstStyle/>
          <a:p>
            <a:r>
              <a:rPr lang="en-US" sz="2400" dirty="0"/>
              <a:t>The problem is </a:t>
            </a:r>
            <a:r>
              <a:rPr lang="en-US" sz="2400" b="1" dirty="0"/>
              <a:t>identified</a:t>
            </a:r>
            <a:r>
              <a:rPr lang="en-US" sz="2400" dirty="0"/>
              <a:t> and</a:t>
            </a:r>
            <a:r>
              <a:rPr lang="en-US" sz="2400" b="1" dirty="0"/>
              <a:t> classified</a:t>
            </a:r>
            <a:r>
              <a:rPr lang="en-US" sz="2400" dirty="0"/>
              <a:t>, and if it is a </a:t>
            </a:r>
            <a:r>
              <a:rPr lang="en-US" sz="2400" b="1" dirty="0"/>
              <a:t>major</a:t>
            </a:r>
            <a:r>
              <a:rPr lang="en-US" sz="2400" dirty="0"/>
              <a:t> incident, the application is temporary shut down:</a:t>
            </a:r>
          </a:p>
          <a:p>
            <a:pPr marL="342900" indent="-342900" fontAlgn="base">
              <a:buFont typeface="+mj-lt"/>
              <a:buAutoNum type="arabicPeriod"/>
            </a:pPr>
            <a:r>
              <a:rPr lang="en-US" sz="2400" dirty="0"/>
              <a:t>Problem at the </a:t>
            </a:r>
            <a:r>
              <a:rPr lang="en-US" sz="2400" b="1" dirty="0"/>
              <a:t>training materials</a:t>
            </a:r>
            <a:r>
              <a:rPr lang="en-US" sz="2400" dirty="0"/>
              <a:t>: if the problem is at the learning page, it is found out where is the problem: the materials, the slider, the hyperlinks from the buttons, the sidenav, the search and advanced search, the download button;</a:t>
            </a:r>
          </a:p>
          <a:p>
            <a:pPr marL="342900" indent="-342900" fontAlgn="base">
              <a:buFont typeface="+mj-lt"/>
              <a:buAutoNum type="arabicPeriod"/>
            </a:pPr>
            <a:r>
              <a:rPr lang="en-US" sz="2400" dirty="0"/>
              <a:t>Problem with the </a:t>
            </a:r>
            <a:r>
              <a:rPr lang="en-US" sz="2400" b="1" dirty="0"/>
              <a:t>account</a:t>
            </a:r>
            <a:r>
              <a:rPr lang="en-US" sz="2400" dirty="0"/>
              <a:t>;</a:t>
            </a:r>
          </a:p>
          <a:p>
            <a:pPr marL="342900" indent="-342900" fontAlgn="base">
              <a:buFont typeface="+mj-lt"/>
              <a:buAutoNum type="arabicPeriod"/>
            </a:pPr>
            <a:r>
              <a:rPr lang="en-US" sz="2400" dirty="0"/>
              <a:t>Problem at the </a:t>
            </a:r>
            <a:r>
              <a:rPr lang="en-US" sz="2400" b="1" dirty="0"/>
              <a:t>content editor</a:t>
            </a:r>
            <a:r>
              <a:rPr lang="en-US" sz="2400" dirty="0"/>
              <a:t>’s page: upload, delete materials and questions;</a:t>
            </a:r>
          </a:p>
          <a:p>
            <a:pPr marL="342900" indent="-342900">
              <a:buFont typeface="+mj-lt"/>
              <a:buAutoNum type="arabicPeriod"/>
            </a:pPr>
            <a:r>
              <a:rPr lang="en-US" sz="2400" dirty="0"/>
              <a:t>The </a:t>
            </a:r>
            <a:r>
              <a:rPr lang="en-US" sz="2400" b="1" dirty="0"/>
              <a:t>admin page</a:t>
            </a:r>
            <a:r>
              <a:rPr lang="en-US" sz="2400" dirty="0"/>
              <a:t>: users’ management or download requests.</a:t>
            </a:r>
          </a:p>
        </p:txBody>
      </p:sp>
    </p:spTree>
    <p:extLst>
      <p:ext uri="{BB962C8B-B14F-4D97-AF65-F5344CB8AC3E}">
        <p14:creationId xmlns:p14="http://schemas.microsoft.com/office/powerpoint/2010/main" val="232399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Initial </a:t>
            </a:r>
            <a:r>
              <a:rPr lang="en-US" dirty="0"/>
              <a:t>support (if possible)</a:t>
            </a:r>
          </a:p>
        </p:txBody>
      </p:sp>
      <p:sp>
        <p:nvSpPr>
          <p:cNvPr id="6" name="TextBox 5"/>
          <p:cNvSpPr txBox="1"/>
          <p:nvPr/>
        </p:nvSpPr>
        <p:spPr>
          <a:xfrm>
            <a:off x="1210833" y="2839691"/>
            <a:ext cx="9831977" cy="2308324"/>
          </a:xfrm>
          <a:prstGeom prst="rect">
            <a:avLst/>
          </a:prstGeom>
          <a:noFill/>
        </p:spPr>
        <p:txBody>
          <a:bodyPr wrap="square" rtlCol="0">
            <a:spAutoFit/>
          </a:bodyPr>
          <a:lstStyle/>
          <a:p>
            <a:r>
              <a:rPr lang="en-US" sz="2400" dirty="0"/>
              <a:t>We tell the client to do one of the followings:</a:t>
            </a:r>
          </a:p>
          <a:p>
            <a:pPr marL="342900" indent="-342900" fontAlgn="base">
              <a:buFont typeface="+mj-lt"/>
              <a:buAutoNum type="arabicPeriod"/>
            </a:pPr>
            <a:r>
              <a:rPr lang="en-US" sz="2400" b="1" dirty="0"/>
              <a:t>Refresh</a:t>
            </a:r>
            <a:r>
              <a:rPr lang="en-US" sz="2400" dirty="0"/>
              <a:t> the page;</a:t>
            </a:r>
          </a:p>
          <a:p>
            <a:pPr marL="342900" indent="-342900" fontAlgn="base">
              <a:buFont typeface="+mj-lt"/>
              <a:buAutoNum type="arabicPeriod"/>
            </a:pPr>
            <a:r>
              <a:rPr lang="en-US" sz="2400" dirty="0"/>
              <a:t>Logout and login back;</a:t>
            </a:r>
          </a:p>
          <a:p>
            <a:pPr marL="342900" indent="-342900" fontAlgn="base">
              <a:buFont typeface="+mj-lt"/>
              <a:buAutoNum type="arabicPeriod"/>
            </a:pPr>
            <a:r>
              <a:rPr lang="en-US" sz="2400" dirty="0"/>
              <a:t>Check </a:t>
            </a:r>
            <a:r>
              <a:rPr lang="en-US" sz="2400" b="1" dirty="0"/>
              <a:t>internet connection</a:t>
            </a:r>
            <a:r>
              <a:rPr lang="en-US" sz="2400" dirty="0"/>
              <a:t>;</a:t>
            </a:r>
          </a:p>
          <a:p>
            <a:pPr marL="342900" indent="-342900" fontAlgn="base">
              <a:buFont typeface="+mj-lt"/>
              <a:buAutoNum type="arabicPeriod"/>
            </a:pPr>
            <a:r>
              <a:rPr lang="en-US" sz="2400" dirty="0"/>
              <a:t>Check if the information he provided is correct and the problem is not something else.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861" y="1884318"/>
            <a:ext cx="2284695" cy="2109535"/>
          </a:xfrm>
          <a:prstGeom prst="rect">
            <a:avLst/>
          </a:prstGeom>
        </p:spPr>
      </p:pic>
    </p:spTree>
    <p:extLst>
      <p:ext uri="{BB962C8B-B14F-4D97-AF65-F5344CB8AC3E}">
        <p14:creationId xmlns:p14="http://schemas.microsoft.com/office/powerpoint/2010/main" val="1090109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Prioritization</a:t>
            </a:r>
            <a:endParaRPr lang="en-US" dirty="0"/>
          </a:p>
        </p:txBody>
      </p:sp>
      <p:sp>
        <p:nvSpPr>
          <p:cNvPr id="6" name="TextBox 5"/>
          <p:cNvSpPr txBox="1"/>
          <p:nvPr/>
        </p:nvSpPr>
        <p:spPr>
          <a:xfrm>
            <a:off x="1210833" y="1835757"/>
            <a:ext cx="3912313" cy="3046988"/>
          </a:xfrm>
          <a:prstGeom prst="rect">
            <a:avLst/>
          </a:prstGeom>
          <a:noFill/>
        </p:spPr>
        <p:txBody>
          <a:bodyPr wrap="square" rtlCol="0">
            <a:spAutoFit/>
          </a:bodyPr>
          <a:lstStyle/>
          <a:p>
            <a:r>
              <a:rPr lang="en-US" sz="2400" dirty="0"/>
              <a:t>It is checked if the problem comes from a </a:t>
            </a:r>
            <a:r>
              <a:rPr lang="en-US" sz="2400" b="1" dirty="0"/>
              <a:t>single</a:t>
            </a:r>
            <a:r>
              <a:rPr lang="en-US" sz="2400" dirty="0"/>
              <a:t> user or from </a:t>
            </a:r>
            <a:r>
              <a:rPr lang="en-US" sz="2400" b="1" dirty="0"/>
              <a:t>more</a:t>
            </a:r>
            <a:r>
              <a:rPr lang="en-US" sz="2400" dirty="0"/>
              <a:t> users, if it breaks the whole </a:t>
            </a:r>
            <a:r>
              <a:rPr lang="en-US" sz="2400" b="1" dirty="0"/>
              <a:t>platform</a:t>
            </a:r>
            <a:r>
              <a:rPr lang="en-US" sz="2400" dirty="0"/>
              <a:t>, or if it is a </a:t>
            </a:r>
            <a:r>
              <a:rPr lang="en-US" sz="2400" b="1" dirty="0"/>
              <a:t>security issue</a:t>
            </a:r>
            <a:r>
              <a:rPr lang="en-US" sz="2400" dirty="0"/>
              <a:t>. After that, a priority is given and the problem is given </a:t>
            </a:r>
            <a:r>
              <a:rPr lang="en-US" sz="2400" b="1" dirty="0"/>
              <a:t>resources</a:t>
            </a:r>
            <a:r>
              <a:rPr lang="en-US" sz="2400" dirty="0"/>
              <a:t> accordingly.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018" y="2113767"/>
            <a:ext cx="5773717" cy="2771384"/>
          </a:xfrm>
          <a:prstGeom prst="rect">
            <a:avLst/>
          </a:prstGeom>
        </p:spPr>
      </p:pic>
    </p:spTree>
    <p:extLst>
      <p:ext uri="{BB962C8B-B14F-4D97-AF65-F5344CB8AC3E}">
        <p14:creationId xmlns:p14="http://schemas.microsoft.com/office/powerpoint/2010/main" val="2639163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Analysis</a:t>
            </a:r>
            <a:endParaRPr lang="en-US" dirty="0"/>
          </a:p>
        </p:txBody>
      </p:sp>
      <p:sp>
        <p:nvSpPr>
          <p:cNvPr id="6" name="TextBox 5"/>
          <p:cNvSpPr txBox="1"/>
          <p:nvPr/>
        </p:nvSpPr>
        <p:spPr>
          <a:xfrm>
            <a:off x="1210833" y="1835756"/>
            <a:ext cx="9831977" cy="3863585"/>
          </a:xfrm>
          <a:prstGeom prst="rect">
            <a:avLst/>
          </a:prstGeom>
          <a:noFill/>
        </p:spPr>
        <p:txBody>
          <a:bodyPr wrap="square" rtlCol="0">
            <a:spAutoFit/>
          </a:bodyPr>
          <a:lstStyle/>
          <a:p>
            <a:r>
              <a:rPr lang="en-US" sz="2400" dirty="0"/>
              <a:t>Now further investigations are </a:t>
            </a:r>
            <a:r>
              <a:rPr lang="en-US" sz="2400" dirty="0" smtClean="0"/>
              <a:t>made in </a:t>
            </a:r>
            <a:r>
              <a:rPr lang="en-US" sz="2400" dirty="0"/>
              <a:t>order to </a:t>
            </a:r>
            <a:r>
              <a:rPr lang="en-US" sz="2400" b="1" dirty="0"/>
              <a:t>accurately</a:t>
            </a:r>
            <a:r>
              <a:rPr lang="en-US" sz="2400" dirty="0"/>
              <a:t> find the problem. The </a:t>
            </a:r>
            <a:r>
              <a:rPr lang="en-US" sz="2400" dirty="0" smtClean="0"/>
              <a:t>following </a:t>
            </a:r>
            <a:r>
              <a:rPr lang="en-US" sz="2400" dirty="0"/>
              <a:t>are checked:</a:t>
            </a:r>
          </a:p>
          <a:p>
            <a:pPr marL="285750" indent="-285750" fontAlgn="base">
              <a:buFont typeface="Arial" panose="020B0604020202020204" pitchFamily="34" charset="0"/>
              <a:buChar char="•"/>
            </a:pPr>
            <a:r>
              <a:rPr lang="en-US" sz="2400" dirty="0"/>
              <a:t>Problem with the </a:t>
            </a:r>
            <a:r>
              <a:rPr lang="en-US" sz="2400" b="1" dirty="0"/>
              <a:t>local environment</a:t>
            </a:r>
            <a:r>
              <a:rPr lang="en-US" sz="2400" dirty="0"/>
              <a:t>;</a:t>
            </a:r>
          </a:p>
          <a:p>
            <a:pPr marL="285750" indent="-285750" fontAlgn="base">
              <a:buFont typeface="Arial" panose="020B0604020202020204" pitchFamily="34" charset="0"/>
              <a:buChar char="•"/>
            </a:pPr>
            <a:r>
              <a:rPr lang="en-US" sz="2400" dirty="0"/>
              <a:t>Problem with the </a:t>
            </a:r>
            <a:r>
              <a:rPr lang="en-US" sz="2400" b="1" dirty="0"/>
              <a:t>server</a:t>
            </a:r>
            <a:r>
              <a:rPr lang="en-US" sz="2400" dirty="0"/>
              <a:t>;</a:t>
            </a:r>
          </a:p>
          <a:p>
            <a:pPr marL="285750" indent="-285750" fontAlgn="base">
              <a:buFont typeface="Arial" panose="020B0604020202020204" pitchFamily="34" charset="0"/>
              <a:buChar char="•"/>
            </a:pPr>
            <a:r>
              <a:rPr lang="en-US" sz="2400" dirty="0"/>
              <a:t>Problem with the </a:t>
            </a:r>
            <a:r>
              <a:rPr lang="en-US" sz="2400" b="1" dirty="0"/>
              <a:t>database</a:t>
            </a:r>
            <a:r>
              <a:rPr lang="en-US" sz="2400" dirty="0"/>
              <a:t>: the user is registered more than once or materials or not existent;</a:t>
            </a:r>
          </a:p>
          <a:p>
            <a:pPr marL="285750" indent="-285750" fontAlgn="base">
              <a:buFont typeface="Arial" panose="020B0604020202020204" pitchFamily="34" charset="0"/>
              <a:buChar char="•"/>
            </a:pPr>
            <a:r>
              <a:rPr lang="en-US" sz="2400" dirty="0"/>
              <a:t>Problem with the </a:t>
            </a:r>
            <a:r>
              <a:rPr lang="en-US" sz="2400" b="1" dirty="0"/>
              <a:t>materials</a:t>
            </a:r>
            <a:r>
              <a:rPr lang="en-US" sz="2400" dirty="0"/>
              <a:t>: not shown, bad position, wrong material shown, bad description;</a:t>
            </a:r>
          </a:p>
          <a:p>
            <a:pPr marL="285750" indent="-285750" fontAlgn="base">
              <a:buFont typeface="Arial" panose="020B0604020202020204" pitchFamily="34" charset="0"/>
              <a:buChar char="•"/>
            </a:pPr>
            <a:r>
              <a:rPr lang="en-US" sz="2400" dirty="0"/>
              <a:t>Problem with the </a:t>
            </a:r>
            <a:r>
              <a:rPr lang="en-US" sz="2400" b="1" dirty="0"/>
              <a:t>download</a:t>
            </a:r>
            <a:r>
              <a:rPr lang="en-US" sz="2400" dirty="0"/>
              <a:t>;</a:t>
            </a:r>
          </a:p>
          <a:p>
            <a:pPr marL="285750" indent="-285750">
              <a:buFont typeface="Arial" panose="020B0604020202020204" pitchFamily="34" charset="0"/>
              <a:buChar char="•"/>
            </a:pPr>
            <a:r>
              <a:rPr lang="en-US" sz="2400" dirty="0"/>
              <a:t>Problem with the </a:t>
            </a:r>
            <a:r>
              <a:rPr lang="en-US" sz="2400" b="1" dirty="0"/>
              <a:t>upload</a:t>
            </a:r>
            <a:r>
              <a:rPr lang="en-US" sz="2400" dirty="0"/>
              <a:t>.</a:t>
            </a:r>
          </a:p>
        </p:txBody>
      </p:sp>
    </p:spTree>
    <p:extLst>
      <p:ext uri="{BB962C8B-B14F-4D97-AF65-F5344CB8AC3E}">
        <p14:creationId xmlns:p14="http://schemas.microsoft.com/office/powerpoint/2010/main" val="273375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Problem </a:t>
            </a:r>
            <a:r>
              <a:rPr lang="en-US" dirty="0"/>
              <a:t>solving</a:t>
            </a:r>
          </a:p>
        </p:txBody>
      </p:sp>
      <p:sp>
        <p:nvSpPr>
          <p:cNvPr id="6" name="TextBox 5"/>
          <p:cNvSpPr txBox="1"/>
          <p:nvPr/>
        </p:nvSpPr>
        <p:spPr>
          <a:xfrm>
            <a:off x="1210833" y="1735548"/>
            <a:ext cx="9831977" cy="3123932"/>
          </a:xfrm>
          <a:prstGeom prst="rect">
            <a:avLst/>
          </a:prstGeom>
          <a:noFill/>
        </p:spPr>
        <p:txBody>
          <a:bodyPr wrap="square" rtlCol="0">
            <a:spAutoFit/>
          </a:bodyPr>
          <a:lstStyle/>
          <a:p>
            <a:pPr algn="just">
              <a:spcBef>
                <a:spcPts val="600"/>
              </a:spcBef>
            </a:pPr>
            <a:r>
              <a:rPr lang="en-US" sz="2400" dirty="0">
                <a:latin typeface="Open Sans"/>
              </a:rPr>
              <a:t>The problem is solved by:</a:t>
            </a:r>
            <a:endParaRPr lang="en-US" sz="2400" dirty="0"/>
          </a:p>
          <a:p>
            <a:pPr algn="just" fontAlgn="base">
              <a:spcBef>
                <a:spcPts val="600"/>
              </a:spcBef>
              <a:buFont typeface="Arial" panose="020B0604020202020204" pitchFamily="34" charset="0"/>
              <a:buChar char="•"/>
            </a:pPr>
            <a:r>
              <a:rPr lang="en-US" sz="2400" b="1" dirty="0">
                <a:latin typeface="Open Sans"/>
              </a:rPr>
              <a:t>Admin</a:t>
            </a:r>
            <a:r>
              <a:rPr lang="en-US" sz="2400" dirty="0">
                <a:latin typeface="Open Sans"/>
              </a:rPr>
              <a:t>: the problem is a download request not given or not shown -&gt; solved directly from the admin page</a:t>
            </a:r>
          </a:p>
          <a:p>
            <a:pPr algn="just" fontAlgn="base">
              <a:buFont typeface="Arial" panose="020B0604020202020204" pitchFamily="34" charset="0"/>
              <a:buChar char="•"/>
            </a:pPr>
            <a:r>
              <a:rPr lang="en-US" sz="2400" b="1" dirty="0">
                <a:latin typeface="Open Sans"/>
              </a:rPr>
              <a:t>Our team</a:t>
            </a:r>
            <a:r>
              <a:rPr lang="en-US" sz="2400" dirty="0">
                <a:latin typeface="Open Sans"/>
              </a:rPr>
              <a:t>: refresh of database, server, or the development team implements something to solve the problem</a:t>
            </a:r>
          </a:p>
          <a:p>
            <a:r>
              <a:rPr lang="en-US" sz="2400" dirty="0"/>
              <a:t/>
            </a:r>
            <a:br>
              <a:rPr lang="en-US" sz="2400" dirty="0"/>
            </a:br>
            <a:r>
              <a:rPr lang="en-US" sz="2400" dirty="0">
                <a:latin typeface="Open Sans"/>
              </a:rPr>
              <a:t>After that, tests are done in order to verify if the problem is solved, and when </a:t>
            </a:r>
            <a:r>
              <a:rPr lang="en-US" sz="2400" b="1" dirty="0">
                <a:latin typeface="Open Sans"/>
              </a:rPr>
              <a:t>everything is done</a:t>
            </a:r>
            <a:r>
              <a:rPr lang="en-US" sz="2400" dirty="0">
                <a:latin typeface="Open Sans"/>
              </a:rPr>
              <a:t>, the application is built again.</a:t>
            </a:r>
            <a:endParaRPr lang="en-US" sz="2400" dirty="0"/>
          </a:p>
        </p:txBody>
      </p:sp>
    </p:spTree>
    <p:extLst>
      <p:ext uri="{BB962C8B-B14F-4D97-AF65-F5344CB8AC3E}">
        <p14:creationId xmlns:p14="http://schemas.microsoft.com/office/powerpoint/2010/main" val="1631865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VII. Incident </a:t>
            </a:r>
            <a:r>
              <a:rPr lang="en-US" dirty="0"/>
              <a:t>closure</a:t>
            </a:r>
          </a:p>
        </p:txBody>
      </p:sp>
      <p:sp>
        <p:nvSpPr>
          <p:cNvPr id="6" name="TextBox 5"/>
          <p:cNvSpPr txBox="1"/>
          <p:nvPr/>
        </p:nvSpPr>
        <p:spPr>
          <a:xfrm>
            <a:off x="1210833" y="1835757"/>
            <a:ext cx="9728641" cy="830997"/>
          </a:xfrm>
          <a:prstGeom prst="rect">
            <a:avLst/>
          </a:prstGeom>
          <a:noFill/>
        </p:spPr>
        <p:txBody>
          <a:bodyPr wrap="square" rtlCol="0">
            <a:spAutoFit/>
          </a:bodyPr>
          <a:lstStyle/>
          <a:p>
            <a:r>
              <a:rPr lang="en-US" sz="2400" dirty="0">
                <a:latin typeface="Open Sans"/>
              </a:rPr>
              <a:t>The client is announced that the problem is solved and is told what the </a:t>
            </a:r>
            <a:r>
              <a:rPr lang="en-US" sz="2400" b="1" dirty="0">
                <a:latin typeface="Open Sans"/>
              </a:rPr>
              <a:t>resolution</a:t>
            </a:r>
            <a:r>
              <a:rPr lang="en-US" sz="2400" dirty="0">
                <a:latin typeface="Open Sans"/>
              </a:rPr>
              <a:t> was.</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915" y="2395252"/>
            <a:ext cx="3517808" cy="3664079"/>
          </a:xfrm>
          <a:prstGeom prst="rect">
            <a:avLst/>
          </a:prstGeom>
        </p:spPr>
      </p:pic>
    </p:spTree>
    <p:extLst>
      <p:ext uri="{BB962C8B-B14F-4D97-AF65-F5344CB8AC3E}">
        <p14:creationId xmlns:p14="http://schemas.microsoft.com/office/powerpoint/2010/main" val="1921973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4" name="Content Placeholder 3"/>
          <p:cNvSpPr>
            <a:spLocks noGrp="1"/>
          </p:cNvSpPr>
          <p:nvPr>
            <p:ph idx="21"/>
          </p:nvPr>
        </p:nvSpPr>
        <p:spPr>
          <a:xfrm>
            <a:off x="5590244" y="3212927"/>
            <a:ext cx="5038524" cy="1110352"/>
          </a:xfrm>
        </p:spPr>
        <p:txBody>
          <a:bodyPr>
            <a:normAutofit fontScale="92500" lnSpcReduction="10000"/>
          </a:bodyPr>
          <a:lstStyle/>
          <a:p>
            <a:r>
              <a:rPr lang="en-GB" dirty="0" err="1" smtClean="0"/>
              <a:t>Carnaru</a:t>
            </a:r>
            <a:r>
              <a:rPr lang="en-GB" dirty="0" smtClean="0"/>
              <a:t> </a:t>
            </a:r>
            <a:r>
              <a:rPr lang="en-GB" dirty="0" err="1" smtClean="0"/>
              <a:t>TUDor</a:t>
            </a:r>
            <a:endParaRPr lang="en-GB" dirty="0" smtClean="0"/>
          </a:p>
          <a:p>
            <a:r>
              <a:rPr lang="en-GB" dirty="0" smtClean="0"/>
              <a:t>Chile Ovidiu</a:t>
            </a:r>
          </a:p>
          <a:p>
            <a:r>
              <a:rPr lang="en-GB" dirty="0" err="1" smtClean="0"/>
              <a:t>Chiriac</a:t>
            </a:r>
            <a:r>
              <a:rPr lang="en-GB" dirty="0" smtClean="0"/>
              <a:t> </a:t>
            </a:r>
            <a:r>
              <a:rPr lang="en-GB" dirty="0" err="1" smtClean="0"/>
              <a:t>dorin</a:t>
            </a:r>
            <a:endParaRPr lang="en-GB" dirty="0"/>
          </a:p>
        </p:txBody>
      </p:sp>
      <p:sp>
        <p:nvSpPr>
          <p:cNvPr id="6" name="Content Placeholder 5"/>
          <p:cNvSpPr>
            <a:spLocks noGrp="1"/>
          </p:cNvSpPr>
          <p:nvPr>
            <p:ph idx="23"/>
          </p:nvPr>
        </p:nvSpPr>
        <p:spPr>
          <a:xfrm>
            <a:off x="5677926" y="4562607"/>
            <a:ext cx="5038524" cy="210246"/>
          </a:xfrm>
        </p:spPr>
        <p:txBody>
          <a:bodyPr>
            <a:normAutofit lnSpcReduction="10000"/>
          </a:bodyPr>
          <a:lstStyle/>
          <a:p>
            <a:r>
              <a:rPr lang="en-GB" dirty="0" smtClean="0"/>
              <a:t>Application management</a:t>
            </a:r>
            <a:endParaRPr lang="en-GB" dirty="0"/>
          </a:p>
        </p:txBody>
      </p:sp>
    </p:spTree>
    <p:extLst>
      <p:ext uri="{BB962C8B-B14F-4D97-AF65-F5344CB8AC3E}">
        <p14:creationId xmlns:p14="http://schemas.microsoft.com/office/powerpoint/2010/main" val="104897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4"/>
          </p:nvPr>
        </p:nvSpPr>
        <p:spPr/>
        <p:txBody>
          <a:bodyPr/>
          <a:lstStyle/>
          <a:p>
            <a:r>
              <a:rPr lang="en-US" dirty="0" smtClean="0">
                <a:solidFill>
                  <a:srgbClr val="FF0000"/>
                </a:solidFill>
              </a:rPr>
              <a:t>1. Change Management</a:t>
            </a:r>
          </a:p>
          <a:p>
            <a:r>
              <a:rPr lang="en-US" dirty="0" smtClean="0"/>
              <a:t>2. Release management</a:t>
            </a:r>
          </a:p>
          <a:p>
            <a:r>
              <a:rPr lang="en-US" dirty="0" smtClean="0"/>
              <a:t>3. Incident management</a:t>
            </a:r>
            <a:endParaRPr lang="en-GB" dirty="0"/>
          </a:p>
        </p:txBody>
      </p:sp>
    </p:spTree>
    <p:extLst>
      <p:ext uri="{BB962C8B-B14F-4D97-AF65-F5344CB8AC3E}">
        <p14:creationId xmlns:p14="http://schemas.microsoft.com/office/powerpoint/2010/main" val="3334839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matternow.com/wp-content/uploads/2013/10/RelationClien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47" y="2909315"/>
            <a:ext cx="2621152" cy="26211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Scenario</a:t>
            </a:r>
            <a:endParaRPr lang="en-GB" dirty="0"/>
          </a:p>
        </p:txBody>
      </p:sp>
      <p:sp>
        <p:nvSpPr>
          <p:cNvPr id="17" name="Content Placeholder 16"/>
          <p:cNvSpPr>
            <a:spLocks noGrp="1"/>
          </p:cNvSpPr>
          <p:nvPr>
            <p:ph idx="22"/>
          </p:nvPr>
        </p:nvSpPr>
        <p:spPr>
          <a:xfrm>
            <a:off x="1210833" y="1728592"/>
            <a:ext cx="9831977" cy="1063768"/>
          </a:xfrm>
        </p:spPr>
        <p:txBody>
          <a:bodyPr/>
          <a:lstStyle/>
          <a:p>
            <a:r>
              <a:rPr lang="en-US" dirty="0"/>
              <a:t>A client changes his mind about a certain feature and comes to us asking to change it. Depending on how difficult we estimate the change to be, </a:t>
            </a:r>
            <a:r>
              <a:rPr lang="en-US" dirty="0" smtClean="0"/>
              <a:t>we follow one of three procedures to implement the change.</a:t>
            </a:r>
            <a:endParaRPr lang="en-US" dirty="0"/>
          </a:p>
        </p:txBody>
      </p:sp>
      <p:sp>
        <p:nvSpPr>
          <p:cNvPr id="6" name="TextBox 5"/>
          <p:cNvSpPr txBox="1"/>
          <p:nvPr/>
        </p:nvSpPr>
        <p:spPr>
          <a:xfrm>
            <a:off x="2677099" y="2831345"/>
            <a:ext cx="8365711" cy="3693319"/>
          </a:xfrm>
          <a:prstGeom prst="rect">
            <a:avLst/>
          </a:prstGeom>
          <a:noFill/>
        </p:spPr>
        <p:txBody>
          <a:bodyPr wrap="square" rtlCol="0">
            <a:spAutoFit/>
          </a:bodyPr>
          <a:lstStyle/>
          <a:p>
            <a:pPr marL="342900" indent="-342900" fontAlgn="base">
              <a:buFont typeface="+mj-lt"/>
              <a:buAutoNum type="arabicPeriod"/>
            </a:pPr>
            <a:r>
              <a:rPr lang="en-US" dirty="0"/>
              <a:t>In the event of a standard change requested from the client, we already have pre-determined procedures that have been established with the client. These are low risk changes and are pre-authorized by the Change Manager. ( e.g. The client wishes for the color scheme to change</a:t>
            </a:r>
            <a:r>
              <a:rPr lang="en-US" dirty="0" smtClean="0"/>
              <a:t>).</a:t>
            </a:r>
            <a:endParaRPr lang="en-US" dirty="0"/>
          </a:p>
          <a:p>
            <a:pPr marL="342900" indent="-342900" fontAlgn="base">
              <a:buFont typeface="+mj-lt"/>
              <a:buAutoNum type="arabicPeriod"/>
            </a:pPr>
            <a:r>
              <a:rPr lang="en-US" dirty="0"/>
              <a:t>In the event of a normal change requested by the client, we progress through it using normal change procedures, explaining the risk/reward to the client. These are not considered emergency changes and are made sooner or later, depending on the importance of other tasks set for the next sprint</a:t>
            </a:r>
            <a:r>
              <a:rPr lang="en-US" dirty="0" smtClean="0"/>
              <a:t>.</a:t>
            </a:r>
            <a:endParaRPr lang="en-US" dirty="0"/>
          </a:p>
          <a:p>
            <a:pPr marL="342900" indent="-342900" fontAlgn="base">
              <a:buFont typeface="+mj-lt"/>
              <a:buAutoNum type="arabicPeriod"/>
            </a:pPr>
            <a:r>
              <a:rPr lang="en-US" dirty="0"/>
              <a:t>In the event of an emergency request change, we will have predetermined actions as to keep the risks to a minimum, even though we don’t plan on making such changes lightly. This type of change will be reserved in the case of an error that impacts the business to a high degree.</a:t>
            </a:r>
          </a:p>
          <a:p>
            <a:pPr marL="342900" indent="-342900">
              <a:buFont typeface="+mj-lt"/>
              <a:buAutoNum type="arabicPeriod"/>
            </a:pPr>
            <a:endParaRPr lang="en-US" dirty="0"/>
          </a:p>
        </p:txBody>
      </p:sp>
    </p:spTree>
    <p:extLst>
      <p:ext uri="{BB962C8B-B14F-4D97-AF65-F5344CB8AC3E}">
        <p14:creationId xmlns:p14="http://schemas.microsoft.com/office/powerpoint/2010/main" val="3021712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Backup plan</a:t>
            </a:r>
            <a:endParaRPr lang="en-GB" dirty="0"/>
          </a:p>
        </p:txBody>
      </p:sp>
      <p:sp>
        <p:nvSpPr>
          <p:cNvPr id="6" name="TextBox 5"/>
          <p:cNvSpPr txBox="1"/>
          <p:nvPr/>
        </p:nvSpPr>
        <p:spPr>
          <a:xfrm>
            <a:off x="1210833" y="1847046"/>
            <a:ext cx="8070954" cy="1938992"/>
          </a:xfrm>
          <a:prstGeom prst="rect">
            <a:avLst/>
          </a:prstGeom>
          <a:noFill/>
        </p:spPr>
        <p:txBody>
          <a:bodyPr wrap="square" rtlCol="0">
            <a:spAutoFit/>
          </a:bodyPr>
          <a:lstStyle/>
          <a:p>
            <a:r>
              <a:rPr lang="en-US" sz="2400" dirty="0"/>
              <a:t>Should anything go wrong with any of the following types of changes, such as errors in the live deployment of the product, we have emergency backups ready to revert the changes as to keep the application downtime as low as possible, aiming for a 95% application uptime.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121" y="3284997"/>
            <a:ext cx="3352407" cy="2659576"/>
          </a:xfrm>
          <a:prstGeom prst="rect">
            <a:avLst/>
          </a:prstGeom>
        </p:spPr>
      </p:pic>
    </p:spTree>
    <p:extLst>
      <p:ext uri="{BB962C8B-B14F-4D97-AF65-F5344CB8AC3E}">
        <p14:creationId xmlns:p14="http://schemas.microsoft.com/office/powerpoint/2010/main" val="2540682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Backup plan</a:t>
            </a:r>
            <a:endParaRPr lang="en-GB" dirty="0"/>
          </a:p>
        </p:txBody>
      </p:sp>
      <p:sp>
        <p:nvSpPr>
          <p:cNvPr id="6" name="TextBox 5"/>
          <p:cNvSpPr txBox="1"/>
          <p:nvPr/>
        </p:nvSpPr>
        <p:spPr>
          <a:xfrm>
            <a:off x="5586607" y="1736671"/>
            <a:ext cx="5912285" cy="4431983"/>
          </a:xfrm>
          <a:prstGeom prst="rect">
            <a:avLst/>
          </a:prstGeom>
          <a:noFill/>
        </p:spPr>
        <p:txBody>
          <a:bodyPr wrap="square" rtlCol="0">
            <a:spAutoFit/>
          </a:bodyPr>
          <a:lstStyle/>
          <a:p>
            <a:r>
              <a:rPr lang="en-US" sz="2400" dirty="0" smtClean="0"/>
              <a:t>	The </a:t>
            </a:r>
            <a:r>
              <a:rPr lang="en-US" sz="2400" dirty="0"/>
              <a:t>steps in such an event are </a:t>
            </a:r>
            <a:r>
              <a:rPr lang="en-US" sz="2400" dirty="0" smtClean="0"/>
              <a:t>:</a:t>
            </a:r>
          </a:p>
          <a:p>
            <a:endParaRPr lang="en-US" sz="2400" dirty="0" smtClean="0"/>
          </a:p>
          <a:p>
            <a:pPr marL="342900" indent="-342900" fontAlgn="base">
              <a:buFont typeface="+mj-lt"/>
              <a:buAutoNum type="arabicPeriod"/>
            </a:pPr>
            <a:r>
              <a:rPr lang="en-US" sz="2400" dirty="0"/>
              <a:t>We take the application down on the main server</a:t>
            </a:r>
          </a:p>
          <a:p>
            <a:pPr marL="342900" indent="-342900" fontAlgn="base">
              <a:buFont typeface="+mj-lt"/>
              <a:buAutoNum type="arabicPeriod"/>
            </a:pPr>
            <a:r>
              <a:rPr lang="en-US" sz="2400" dirty="0"/>
              <a:t>Shortly afterwards we restart the application on the backup server that runs a older version of it, while we work on the live version</a:t>
            </a:r>
          </a:p>
          <a:p>
            <a:pPr marL="342900" indent="-342900" fontAlgn="base">
              <a:buFont typeface="+mj-lt"/>
              <a:buAutoNum type="arabicPeriod"/>
            </a:pPr>
            <a:r>
              <a:rPr lang="en-US" sz="2400" dirty="0"/>
              <a:t>Once the live version is up and running, we change once again from the </a:t>
            </a:r>
            <a:r>
              <a:rPr lang="en-US" sz="2400" dirty="0" smtClean="0"/>
              <a:t>backup server </a:t>
            </a:r>
            <a:r>
              <a:rPr lang="en-US" sz="2400" dirty="0"/>
              <a:t>to the live environment.</a:t>
            </a:r>
          </a:p>
          <a:p>
            <a:endParaRPr lang="en-US" dirty="0"/>
          </a:p>
        </p:txBody>
      </p:sp>
      <p:pic>
        <p:nvPicPr>
          <p:cNvPr id="7" name="Picture 2" descr="http://www.jilleysue.com/wp-content/uploads/2013/06/effective-leaders-solve-problem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22" y="2170378"/>
            <a:ext cx="4572000" cy="303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157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4"/>
          </p:nvPr>
        </p:nvSpPr>
        <p:spPr/>
        <p:txBody>
          <a:bodyPr/>
          <a:lstStyle/>
          <a:p>
            <a:r>
              <a:rPr lang="en-US" dirty="0" smtClean="0">
                <a:solidFill>
                  <a:schemeClr val="tx1"/>
                </a:solidFill>
              </a:rPr>
              <a:t>1. Change Management</a:t>
            </a:r>
          </a:p>
          <a:p>
            <a:r>
              <a:rPr lang="en-US" dirty="0" smtClean="0">
                <a:solidFill>
                  <a:srgbClr val="FF0000"/>
                </a:solidFill>
              </a:rPr>
              <a:t>2. Release management</a:t>
            </a:r>
          </a:p>
          <a:p>
            <a:r>
              <a:rPr lang="en-US" dirty="0" smtClean="0"/>
              <a:t>3. Incident management</a:t>
            </a:r>
            <a:endParaRPr lang="en-GB" dirty="0"/>
          </a:p>
        </p:txBody>
      </p:sp>
    </p:spTree>
    <p:extLst>
      <p:ext uri="{BB962C8B-B14F-4D97-AF65-F5344CB8AC3E}">
        <p14:creationId xmlns:p14="http://schemas.microsoft.com/office/powerpoint/2010/main" val="1272018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it</a:t>
            </a:r>
            <a:endParaRPr lang="en-GB" dirty="0"/>
          </a:p>
        </p:txBody>
      </p:sp>
      <p:sp>
        <p:nvSpPr>
          <p:cNvPr id="6" name="TextBox 5"/>
          <p:cNvSpPr txBox="1"/>
          <p:nvPr/>
        </p:nvSpPr>
        <p:spPr>
          <a:xfrm>
            <a:off x="1210833" y="1835757"/>
            <a:ext cx="5954055" cy="4524315"/>
          </a:xfrm>
          <a:prstGeom prst="rect">
            <a:avLst/>
          </a:prstGeom>
          <a:noFill/>
        </p:spPr>
        <p:txBody>
          <a:bodyPr wrap="square" rtlCol="0">
            <a:spAutoFit/>
          </a:bodyPr>
          <a:lstStyle/>
          <a:p>
            <a:r>
              <a:rPr lang="en-US" sz="2400" dirty="0"/>
              <a:t>Once the changes have been developed and tested by our team, we deploy them on a test server to check for bugs and errors that might appear on a live version, and should everything go smoothly the changes are then deployed to the live application with as little downtime as possible so that the users experience does not degrade, usually at the time discussed with the business analyst and the client so that the business sees as little impact as possible.</a:t>
            </a:r>
          </a:p>
        </p:txBody>
      </p:sp>
      <p:pic>
        <p:nvPicPr>
          <p:cNvPr id="5122" name="Picture 2" descr="http://servicevirtualization.com/wp-content/uploads/2015/09/testing_graphi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3415" y="2392471"/>
            <a:ext cx="3791259" cy="291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834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Monitoring </a:t>
            </a:r>
            <a:r>
              <a:rPr lang="en-GB" dirty="0" smtClean="0"/>
              <a:t>it</a:t>
            </a:r>
            <a:endParaRPr lang="en-GB" dirty="0"/>
          </a:p>
        </p:txBody>
      </p:sp>
      <p:sp>
        <p:nvSpPr>
          <p:cNvPr id="6" name="TextBox 5"/>
          <p:cNvSpPr txBox="1"/>
          <p:nvPr/>
        </p:nvSpPr>
        <p:spPr>
          <a:xfrm>
            <a:off x="1210833" y="1835756"/>
            <a:ext cx="4463458" cy="3416320"/>
          </a:xfrm>
          <a:prstGeom prst="rect">
            <a:avLst/>
          </a:prstGeom>
          <a:noFill/>
        </p:spPr>
        <p:txBody>
          <a:bodyPr wrap="square" rtlCol="0">
            <a:spAutoFit/>
          </a:bodyPr>
          <a:lstStyle/>
          <a:p>
            <a:r>
              <a:rPr lang="en-US" sz="2400" dirty="0"/>
              <a:t>We then keep the live application closely monitored in order to check if everything is going smoothly </a:t>
            </a:r>
            <a:r>
              <a:rPr lang="en-US" sz="2400" dirty="0" smtClean="0"/>
              <a:t>after </a:t>
            </a:r>
            <a:r>
              <a:rPr lang="en-US" sz="2400" dirty="0"/>
              <a:t>the release once the public gets their hands on it. Should a problem appear, we have the backup procedures detailed above.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821" y="1538091"/>
            <a:ext cx="5486400" cy="3581400"/>
          </a:xfrm>
          <a:prstGeom prst="rect">
            <a:avLst/>
          </a:prstGeom>
        </p:spPr>
      </p:pic>
    </p:spTree>
    <p:extLst>
      <p:ext uri="{BB962C8B-B14F-4D97-AF65-F5344CB8AC3E}">
        <p14:creationId xmlns:p14="http://schemas.microsoft.com/office/powerpoint/2010/main" val="1259490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Documenting it</a:t>
            </a:r>
            <a:endParaRPr lang="en-GB" dirty="0"/>
          </a:p>
        </p:txBody>
      </p:sp>
      <p:sp>
        <p:nvSpPr>
          <p:cNvPr id="6" name="TextBox 5"/>
          <p:cNvSpPr txBox="1"/>
          <p:nvPr/>
        </p:nvSpPr>
        <p:spPr>
          <a:xfrm>
            <a:off x="1210833" y="2542645"/>
            <a:ext cx="4225464" cy="2308324"/>
          </a:xfrm>
          <a:prstGeom prst="rect">
            <a:avLst/>
          </a:prstGeom>
          <a:noFill/>
        </p:spPr>
        <p:txBody>
          <a:bodyPr wrap="square" rtlCol="0">
            <a:spAutoFit/>
          </a:bodyPr>
          <a:lstStyle/>
          <a:p>
            <a:r>
              <a:rPr lang="en-US" sz="2400" dirty="0"/>
              <a:t>Release documentation will be kept, detailing problems, issues and anything out of the ordinary that might’ve gone on throughout the change and deploy process.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606" y="2041741"/>
            <a:ext cx="4609204" cy="3310133"/>
          </a:xfrm>
          <a:prstGeom prst="rect">
            <a:avLst/>
          </a:prstGeom>
        </p:spPr>
      </p:pic>
    </p:spTree>
    <p:extLst>
      <p:ext uri="{BB962C8B-B14F-4D97-AF65-F5344CB8AC3E}">
        <p14:creationId xmlns:p14="http://schemas.microsoft.com/office/powerpoint/2010/main" val="3338640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Endava PPT slides">
  <a:themeElements>
    <a:clrScheme name="Endava colors">
      <a:dk1>
        <a:srgbClr val="000000"/>
      </a:dk1>
      <a:lt1>
        <a:srgbClr val="FFFFFF"/>
      </a:lt1>
      <a:dk2>
        <a:srgbClr val="BDBEC0"/>
      </a:dk2>
      <a:lt2>
        <a:srgbClr val="FFFFFF"/>
      </a:lt2>
      <a:accent1>
        <a:srgbClr val="DF411C"/>
      </a:accent1>
      <a:accent2>
        <a:srgbClr val="000000"/>
      </a:accent2>
      <a:accent3>
        <a:srgbClr val="E8775C"/>
      </a:accent3>
      <a:accent4>
        <a:srgbClr val="7F878B"/>
      </a:accent4>
      <a:accent5>
        <a:srgbClr val="252729"/>
      </a:accent5>
      <a:accent6>
        <a:srgbClr val="000000"/>
      </a:accent6>
      <a:hlink>
        <a:srgbClr val="DF411C"/>
      </a:hlink>
      <a:folHlink>
        <a:srgbClr val="000000"/>
      </a:folHlink>
    </a:clrScheme>
    <a:fontScheme name="Endava standard fo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August2016.potx [Read-Only]" id="{823B33F7-D4E0-4523-9D79-DEF368993554}" vid="{909679B5-CE9B-46F2-B3EF-4D9AED5B0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E70423-9FE9-4B65-9BE2-E34FCE1BD5F6}">
  <ds:schemaRefs>
    <ds:schemaRef ds:uri="http://schemas.microsoft.com/office/2006/metadata/properties"/>
    <ds:schemaRef ds:uri="http://schemas.openxmlformats.org/package/2006/metadata/core-properties"/>
    <ds:schemaRef ds:uri="http://www.w3.org/XML/1998/namespace"/>
    <ds:schemaRef ds:uri="http://purl.org/dc/terms/"/>
    <ds:schemaRef ds:uri="http://schemas.microsoft.com/office/2006/documentManagement/types"/>
    <ds:schemaRef ds:uri="http://purl.org/dc/elements/1.1/"/>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F42C2D96-7AE6-498C-A65A-58BFE51032EB}">
  <ds:schemaRefs>
    <ds:schemaRef ds:uri="http://schemas.microsoft.com/sharepoint/v3/contenttype/forms"/>
  </ds:schemaRefs>
</ds:datastoreItem>
</file>

<file path=customXml/itemProps3.xml><?xml version="1.0" encoding="utf-8"?>
<ds:datastoreItem xmlns:ds="http://schemas.openxmlformats.org/officeDocument/2006/customXml" ds:itemID="{382A5E81-2E63-4BB2-BDC9-AF0CE11F3D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PPT-template-August2016-1</Template>
  <TotalTime>47</TotalTime>
  <Words>888</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Narrow</vt:lpstr>
      <vt:lpstr>Arial Narrow Bold</vt:lpstr>
      <vt:lpstr>Calibri</vt:lpstr>
      <vt:lpstr>Helvetica Neue Light</vt:lpstr>
      <vt:lpstr>Open Sans</vt:lpstr>
      <vt:lpstr>Wingdings</vt:lpstr>
      <vt:lpstr>Endava PPT slides</vt:lpstr>
      <vt:lpstr>Appollo</vt:lpstr>
      <vt:lpstr>agenda</vt:lpstr>
      <vt:lpstr>Scenario</vt:lpstr>
      <vt:lpstr>Backup plan</vt:lpstr>
      <vt:lpstr>Backup plan</vt:lpstr>
      <vt:lpstr>agenda</vt:lpstr>
      <vt:lpstr>Testing it</vt:lpstr>
      <vt:lpstr>Monitoring it</vt:lpstr>
      <vt:lpstr>Documenting it</vt:lpstr>
      <vt:lpstr>agenda</vt:lpstr>
      <vt:lpstr>Steps</vt:lpstr>
      <vt:lpstr>Incident detection</vt:lpstr>
      <vt:lpstr>II. Identification and classifying</vt:lpstr>
      <vt:lpstr>III. Initial support (if possible)</vt:lpstr>
      <vt:lpstr>IV. Prioritization</vt:lpstr>
      <vt:lpstr>V. Analysis</vt:lpstr>
      <vt:lpstr>VI. Problem solving</vt:lpstr>
      <vt:lpstr>VII. Incident closure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Appollo</dc:title>
  <dc:creator>Tudor Carnaru</dc:creator>
  <cp:lastModifiedBy>Ovidiu Chile</cp:lastModifiedBy>
  <cp:revision>11</cp:revision>
  <cp:lastPrinted>2015-07-09T12:46:33Z</cp:lastPrinted>
  <dcterms:created xsi:type="dcterms:W3CDTF">2016-08-12T08:15:42Z</dcterms:created>
  <dcterms:modified xsi:type="dcterms:W3CDTF">2016-08-12T09:04:17Z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