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5119350"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userDrawn="1">
          <p15:clr>
            <a:srgbClr val="A4A3A4"/>
          </p15:clr>
        </p15:guide>
        <p15:guide id="2" pos="39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47" d="100"/>
          <a:sy n="47" d="100"/>
        </p:scale>
        <p:origin x="462" y="-36"/>
      </p:cViewPr>
      <p:guideLst>
        <p:guide orient="horz" pos="3368"/>
        <p:guide pos="3968"/>
      </p:guideLst>
    </p:cSldViewPr>
  </p:slideViewPr>
  <p:notesTextViewPr>
    <p:cViewPr>
      <p:scale>
        <a:sx n="1" d="1"/>
        <a:sy n="1" d="1"/>
      </p:scale>
      <p:origin x="0" y="0"/>
    </p:cViewPr>
  </p:notesTextViewPr>
  <p:gridSpacing cx="90001" cy="90001"/>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6B31F-7853-44A2-A1F4-826DE5268951}" type="datetimeFigureOut">
              <a:rPr lang="en-GB" smtClean="0"/>
              <a:t>09/12/2016</a:t>
            </a:fld>
            <a:endParaRPr lang="en-GB"/>
          </a:p>
        </p:txBody>
      </p:sp>
      <p:sp>
        <p:nvSpPr>
          <p:cNvPr id="4" name="Slide Image Placeholder 3"/>
          <p:cNvSpPr>
            <a:spLocks noGrp="1" noRot="1" noChangeAspect="1"/>
          </p:cNvSpPr>
          <p:nvPr>
            <p:ph type="sldImg" idx="2"/>
          </p:nvPr>
        </p:nvSpPr>
        <p:spPr>
          <a:xfrm>
            <a:off x="1246188" y="1143000"/>
            <a:ext cx="43656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74975-EE29-4D79-B4D3-820332ECDF1D}" type="slidenum">
              <a:rPr lang="en-GB" smtClean="0"/>
              <a:t>‹#›</a:t>
            </a:fld>
            <a:endParaRPr lang="en-GB"/>
          </a:p>
        </p:txBody>
      </p:sp>
    </p:spTree>
    <p:extLst>
      <p:ext uri="{BB962C8B-B14F-4D97-AF65-F5344CB8AC3E}">
        <p14:creationId xmlns:p14="http://schemas.microsoft.com/office/powerpoint/2010/main" val="1993651829"/>
      </p:ext>
    </p:extLst>
  </p:cSld>
  <p:clrMap bg1="lt1" tx1="dk1" bg2="lt2" tx2="dk2" accent1="accent1" accent2="accent2" accent3="accent3" accent4="accent4" accent5="accent5" accent6="accent6" hlink="hlink" folHlink="folHlink"/>
  <p:notesStyle>
    <a:lvl1pPr marL="0" algn="l" defTabSz="1238921" rtl="0" eaLnBrk="1" latinLnBrk="0" hangingPunct="1">
      <a:defRPr sz="1626" kern="1200">
        <a:solidFill>
          <a:schemeClr val="tx1"/>
        </a:solidFill>
        <a:latin typeface="+mn-lt"/>
        <a:ea typeface="+mn-ea"/>
        <a:cs typeface="+mn-cs"/>
      </a:defRPr>
    </a:lvl1pPr>
    <a:lvl2pPr marL="619460" algn="l" defTabSz="1238921" rtl="0" eaLnBrk="1" latinLnBrk="0" hangingPunct="1">
      <a:defRPr sz="1626" kern="1200">
        <a:solidFill>
          <a:schemeClr val="tx1"/>
        </a:solidFill>
        <a:latin typeface="+mn-lt"/>
        <a:ea typeface="+mn-ea"/>
        <a:cs typeface="+mn-cs"/>
      </a:defRPr>
    </a:lvl2pPr>
    <a:lvl3pPr marL="1238921" algn="l" defTabSz="1238921" rtl="0" eaLnBrk="1" latinLnBrk="0" hangingPunct="1">
      <a:defRPr sz="1626" kern="1200">
        <a:solidFill>
          <a:schemeClr val="tx1"/>
        </a:solidFill>
        <a:latin typeface="+mn-lt"/>
        <a:ea typeface="+mn-ea"/>
        <a:cs typeface="+mn-cs"/>
      </a:defRPr>
    </a:lvl3pPr>
    <a:lvl4pPr marL="1858381" algn="l" defTabSz="1238921" rtl="0" eaLnBrk="1" latinLnBrk="0" hangingPunct="1">
      <a:defRPr sz="1626" kern="1200">
        <a:solidFill>
          <a:schemeClr val="tx1"/>
        </a:solidFill>
        <a:latin typeface="+mn-lt"/>
        <a:ea typeface="+mn-ea"/>
        <a:cs typeface="+mn-cs"/>
      </a:defRPr>
    </a:lvl4pPr>
    <a:lvl5pPr marL="2477841" algn="l" defTabSz="1238921" rtl="0" eaLnBrk="1" latinLnBrk="0" hangingPunct="1">
      <a:defRPr sz="1626" kern="1200">
        <a:solidFill>
          <a:schemeClr val="tx1"/>
        </a:solidFill>
        <a:latin typeface="+mn-lt"/>
        <a:ea typeface="+mn-ea"/>
        <a:cs typeface="+mn-cs"/>
      </a:defRPr>
    </a:lvl5pPr>
    <a:lvl6pPr marL="3097301" algn="l" defTabSz="1238921" rtl="0" eaLnBrk="1" latinLnBrk="0" hangingPunct="1">
      <a:defRPr sz="1626" kern="1200">
        <a:solidFill>
          <a:schemeClr val="tx1"/>
        </a:solidFill>
        <a:latin typeface="+mn-lt"/>
        <a:ea typeface="+mn-ea"/>
        <a:cs typeface="+mn-cs"/>
      </a:defRPr>
    </a:lvl6pPr>
    <a:lvl7pPr marL="3716762" algn="l" defTabSz="1238921" rtl="0" eaLnBrk="1" latinLnBrk="0" hangingPunct="1">
      <a:defRPr sz="1626" kern="1200">
        <a:solidFill>
          <a:schemeClr val="tx1"/>
        </a:solidFill>
        <a:latin typeface="+mn-lt"/>
        <a:ea typeface="+mn-ea"/>
        <a:cs typeface="+mn-cs"/>
      </a:defRPr>
    </a:lvl7pPr>
    <a:lvl8pPr marL="4336222" algn="l" defTabSz="1238921" rtl="0" eaLnBrk="1" latinLnBrk="0" hangingPunct="1">
      <a:defRPr sz="1626" kern="1200">
        <a:solidFill>
          <a:schemeClr val="tx1"/>
        </a:solidFill>
        <a:latin typeface="+mn-lt"/>
        <a:ea typeface="+mn-ea"/>
        <a:cs typeface="+mn-cs"/>
      </a:defRPr>
    </a:lvl8pPr>
    <a:lvl9pPr marL="4955682" algn="l" defTabSz="1238921" rtl="0" eaLnBrk="1" latinLnBrk="0" hangingPunct="1">
      <a:defRPr sz="162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en-US"/>
              <a:t>Click to edit Master title style</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B8B402-9E19-4A48-A9F0-23F8A618C927}" type="datetimeFigureOut">
              <a:rPr lang="en-GB" smtClean="0"/>
              <a:t>09/12/2016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AEAC52-8CDD-42F8-B490-89DA384EF340}" type="slidenum">
              <a:rPr lang="en-GB" smtClean="0"/>
              <a:t>‹#›</a:t>
            </a:fld>
            <a:endParaRPr lang="en-GB"/>
          </a:p>
        </p:txBody>
      </p:sp>
    </p:spTree>
    <p:extLst>
      <p:ext uri="{BB962C8B-B14F-4D97-AF65-F5344CB8AC3E}">
        <p14:creationId xmlns:p14="http://schemas.microsoft.com/office/powerpoint/2010/main" val="1369671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B8B402-9E19-4A48-A9F0-23F8A618C927}" type="datetimeFigureOut">
              <a:rPr lang="en-GB" smtClean="0"/>
              <a:t>09/12/2016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AEAC52-8CDD-42F8-B490-89DA384EF340}" type="slidenum">
              <a:rPr lang="en-GB" smtClean="0"/>
              <a:t>‹#›</a:t>
            </a:fld>
            <a:endParaRPr lang="en-GB"/>
          </a:p>
        </p:txBody>
      </p:sp>
    </p:spTree>
    <p:extLst>
      <p:ext uri="{BB962C8B-B14F-4D97-AF65-F5344CB8AC3E}">
        <p14:creationId xmlns:p14="http://schemas.microsoft.com/office/powerpoint/2010/main" val="3046917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B8B402-9E19-4A48-A9F0-23F8A618C927}" type="datetimeFigureOut">
              <a:rPr lang="en-GB" smtClean="0"/>
              <a:t>09/12/2016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AEAC52-8CDD-42F8-B490-89DA384EF340}" type="slidenum">
              <a:rPr lang="en-GB" smtClean="0"/>
              <a:t>‹#›</a:t>
            </a:fld>
            <a:endParaRPr lang="en-GB"/>
          </a:p>
        </p:txBody>
      </p:sp>
    </p:spTree>
    <p:extLst>
      <p:ext uri="{BB962C8B-B14F-4D97-AF65-F5344CB8AC3E}">
        <p14:creationId xmlns:p14="http://schemas.microsoft.com/office/powerpoint/2010/main" val="941840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B8B402-9E19-4A48-A9F0-23F8A618C927}" type="datetimeFigureOut">
              <a:rPr lang="en-GB" smtClean="0"/>
              <a:t>09/12/2016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AEAC52-8CDD-42F8-B490-89DA384EF340}" type="slidenum">
              <a:rPr lang="en-GB" smtClean="0"/>
              <a:t>‹#›</a:t>
            </a:fld>
            <a:endParaRPr lang="en-GB"/>
          </a:p>
        </p:txBody>
      </p:sp>
    </p:spTree>
    <p:extLst>
      <p:ext uri="{BB962C8B-B14F-4D97-AF65-F5344CB8AC3E}">
        <p14:creationId xmlns:p14="http://schemas.microsoft.com/office/powerpoint/2010/main" val="1583260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en-US"/>
              <a:t>Click to edit Master title style</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B8B402-9E19-4A48-A9F0-23F8A618C927}" type="datetimeFigureOut">
              <a:rPr lang="en-GB" smtClean="0"/>
              <a:t>09/12/2016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AEAC52-8CDD-42F8-B490-89DA384EF340}" type="slidenum">
              <a:rPr lang="en-GB" smtClean="0"/>
              <a:t>‹#›</a:t>
            </a:fld>
            <a:endParaRPr lang="en-GB"/>
          </a:p>
        </p:txBody>
      </p:sp>
    </p:spTree>
    <p:extLst>
      <p:ext uri="{BB962C8B-B14F-4D97-AF65-F5344CB8AC3E}">
        <p14:creationId xmlns:p14="http://schemas.microsoft.com/office/powerpoint/2010/main" val="297155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B8B402-9E19-4A48-A9F0-23F8A618C927}" type="datetimeFigureOut">
              <a:rPr lang="en-GB" smtClean="0"/>
              <a:t>09/12/2016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2AEAC52-8CDD-42F8-B490-89DA384EF340}" type="slidenum">
              <a:rPr lang="en-GB" smtClean="0"/>
              <a:t>‹#›</a:t>
            </a:fld>
            <a:endParaRPr lang="en-GB"/>
          </a:p>
        </p:txBody>
      </p:sp>
    </p:spTree>
    <p:extLst>
      <p:ext uri="{BB962C8B-B14F-4D97-AF65-F5344CB8AC3E}">
        <p14:creationId xmlns:p14="http://schemas.microsoft.com/office/powerpoint/2010/main" val="802728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en-US"/>
              <a:t>Edit Master text styles</a:t>
            </a:r>
          </a:p>
        </p:txBody>
      </p:sp>
      <p:sp>
        <p:nvSpPr>
          <p:cNvPr id="4" name="Content Placeholder 3"/>
          <p:cNvSpPr>
            <a:spLocks noGrp="1"/>
          </p:cNvSpPr>
          <p:nvPr>
            <p:ph sz="half" idx="2"/>
          </p:nvPr>
        </p:nvSpPr>
        <p:spPr>
          <a:xfrm>
            <a:off x="1041426" y="3905482"/>
            <a:ext cx="6396193" cy="5744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en-US"/>
              <a:t>Edit Master text styles</a:t>
            </a:r>
          </a:p>
        </p:txBody>
      </p:sp>
      <p:sp>
        <p:nvSpPr>
          <p:cNvPr id="6" name="Content Placeholder 5"/>
          <p:cNvSpPr>
            <a:spLocks noGrp="1"/>
          </p:cNvSpPr>
          <p:nvPr>
            <p:ph sz="quarter" idx="4"/>
          </p:nvPr>
        </p:nvSpPr>
        <p:spPr>
          <a:xfrm>
            <a:off x="7654172" y="3905482"/>
            <a:ext cx="6427693" cy="5744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B8B402-9E19-4A48-A9F0-23F8A618C927}" type="datetimeFigureOut">
              <a:rPr lang="en-GB" smtClean="0"/>
              <a:t>09/12/2016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2AEAC52-8CDD-42F8-B490-89DA384EF340}" type="slidenum">
              <a:rPr lang="en-GB" smtClean="0"/>
              <a:t>‹#›</a:t>
            </a:fld>
            <a:endParaRPr lang="en-GB"/>
          </a:p>
        </p:txBody>
      </p:sp>
    </p:spTree>
    <p:extLst>
      <p:ext uri="{BB962C8B-B14F-4D97-AF65-F5344CB8AC3E}">
        <p14:creationId xmlns:p14="http://schemas.microsoft.com/office/powerpoint/2010/main" val="640892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B8B402-9E19-4A48-A9F0-23F8A618C927}" type="datetimeFigureOut">
              <a:rPr lang="en-GB" smtClean="0"/>
              <a:t>09/12/2016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2AEAC52-8CDD-42F8-B490-89DA384EF340}" type="slidenum">
              <a:rPr lang="en-GB" smtClean="0"/>
              <a:t>‹#›</a:t>
            </a:fld>
            <a:endParaRPr lang="en-GB"/>
          </a:p>
        </p:txBody>
      </p:sp>
    </p:spTree>
    <p:extLst>
      <p:ext uri="{BB962C8B-B14F-4D97-AF65-F5344CB8AC3E}">
        <p14:creationId xmlns:p14="http://schemas.microsoft.com/office/powerpoint/2010/main" val="265140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B8B402-9E19-4A48-A9F0-23F8A618C927}" type="datetimeFigureOut">
              <a:rPr lang="en-GB" smtClean="0"/>
              <a:t>09/12/2016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2AEAC52-8CDD-42F8-B490-89DA384EF340}" type="slidenum">
              <a:rPr lang="en-GB" smtClean="0"/>
              <a:t>‹#›</a:t>
            </a:fld>
            <a:endParaRPr lang="en-GB"/>
          </a:p>
        </p:txBody>
      </p:sp>
    </p:spTree>
    <p:extLst>
      <p:ext uri="{BB962C8B-B14F-4D97-AF65-F5344CB8AC3E}">
        <p14:creationId xmlns:p14="http://schemas.microsoft.com/office/powerpoint/2010/main" val="1582166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en-US"/>
              <a:t>Click to edit Master title style</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en-US"/>
              <a:t>Edit Master text styles</a:t>
            </a:r>
          </a:p>
        </p:txBody>
      </p:sp>
      <p:sp>
        <p:nvSpPr>
          <p:cNvPr id="5" name="Date Placeholder 4"/>
          <p:cNvSpPr>
            <a:spLocks noGrp="1"/>
          </p:cNvSpPr>
          <p:nvPr>
            <p:ph type="dt" sz="half" idx="10"/>
          </p:nvPr>
        </p:nvSpPr>
        <p:spPr/>
        <p:txBody>
          <a:bodyPr/>
          <a:lstStyle/>
          <a:p>
            <a:fld id="{CAB8B402-9E19-4A48-A9F0-23F8A618C927}" type="datetimeFigureOut">
              <a:rPr lang="en-GB" smtClean="0"/>
              <a:t>09/12/2016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2AEAC52-8CDD-42F8-B490-89DA384EF340}" type="slidenum">
              <a:rPr lang="en-GB" smtClean="0"/>
              <a:t>‹#›</a:t>
            </a:fld>
            <a:endParaRPr lang="en-GB"/>
          </a:p>
        </p:txBody>
      </p:sp>
    </p:spTree>
    <p:extLst>
      <p:ext uri="{BB962C8B-B14F-4D97-AF65-F5344CB8AC3E}">
        <p14:creationId xmlns:p14="http://schemas.microsoft.com/office/powerpoint/2010/main" val="1273251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en-US"/>
              <a:t>Click icon to add picture</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en-US"/>
              <a:t>Edit Master text styles</a:t>
            </a:r>
          </a:p>
        </p:txBody>
      </p:sp>
      <p:sp>
        <p:nvSpPr>
          <p:cNvPr id="5" name="Date Placeholder 4"/>
          <p:cNvSpPr>
            <a:spLocks noGrp="1"/>
          </p:cNvSpPr>
          <p:nvPr>
            <p:ph type="dt" sz="half" idx="10"/>
          </p:nvPr>
        </p:nvSpPr>
        <p:spPr/>
        <p:txBody>
          <a:bodyPr/>
          <a:lstStyle/>
          <a:p>
            <a:fld id="{CAB8B402-9E19-4A48-A9F0-23F8A618C927}" type="datetimeFigureOut">
              <a:rPr lang="en-GB" smtClean="0"/>
              <a:t>09/12/2016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2AEAC52-8CDD-42F8-B490-89DA384EF340}" type="slidenum">
              <a:rPr lang="en-GB" smtClean="0"/>
              <a:t>‹#›</a:t>
            </a:fld>
            <a:endParaRPr lang="en-GB"/>
          </a:p>
        </p:txBody>
      </p:sp>
    </p:spTree>
    <p:extLst>
      <p:ext uri="{BB962C8B-B14F-4D97-AF65-F5344CB8AC3E}">
        <p14:creationId xmlns:p14="http://schemas.microsoft.com/office/powerpoint/2010/main" val="3918999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CAB8B402-9E19-4A48-A9F0-23F8A618C927}" type="datetimeFigureOut">
              <a:rPr lang="en-GB" smtClean="0"/>
              <a:t>09/12/2016</a:t>
            </a:fld>
            <a:endParaRPr lang="en-GB"/>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42AEAC52-8CDD-42F8-B490-89DA384EF340}" type="slidenum">
              <a:rPr lang="en-GB" smtClean="0"/>
              <a:t>‹#›</a:t>
            </a:fld>
            <a:endParaRPr lang="en-GB"/>
          </a:p>
        </p:txBody>
      </p:sp>
    </p:spTree>
    <p:extLst>
      <p:ext uri="{BB962C8B-B14F-4D97-AF65-F5344CB8AC3E}">
        <p14:creationId xmlns:p14="http://schemas.microsoft.com/office/powerpoint/2010/main" val="9370918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425550"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9pPr>
    </p:bodyStyle>
    <p:otherStyle>
      <a:defPPr>
        <a:defRPr lang="en-US"/>
      </a:defPPr>
      <a:lvl1pPr marL="0" algn="l" defTabSz="1425550" rtl="0" eaLnBrk="1" latinLnBrk="0" hangingPunct="1">
        <a:defRPr sz="2806" kern="1200">
          <a:solidFill>
            <a:schemeClr val="tx1"/>
          </a:solidFill>
          <a:latin typeface="+mn-lt"/>
          <a:ea typeface="+mn-ea"/>
          <a:cs typeface="+mn-cs"/>
        </a:defRPr>
      </a:lvl1pPr>
      <a:lvl2pPr marL="712775" algn="l" defTabSz="1425550" rtl="0" eaLnBrk="1" latinLnBrk="0" hangingPunct="1">
        <a:defRPr sz="2806" kern="1200">
          <a:solidFill>
            <a:schemeClr val="tx1"/>
          </a:solidFill>
          <a:latin typeface="+mn-lt"/>
          <a:ea typeface="+mn-ea"/>
          <a:cs typeface="+mn-cs"/>
        </a:defRPr>
      </a:lvl2pPr>
      <a:lvl3pPr marL="1425550" algn="l" defTabSz="1425550" rtl="0" eaLnBrk="1" latinLnBrk="0" hangingPunct="1">
        <a:defRPr sz="2806" kern="1200">
          <a:solidFill>
            <a:schemeClr val="tx1"/>
          </a:solidFill>
          <a:latin typeface="+mn-lt"/>
          <a:ea typeface="+mn-ea"/>
          <a:cs typeface="+mn-cs"/>
        </a:defRPr>
      </a:lvl3pPr>
      <a:lvl4pPr marL="2138324" algn="l" defTabSz="1425550" rtl="0" eaLnBrk="1" latinLnBrk="0" hangingPunct="1">
        <a:defRPr sz="2806" kern="1200">
          <a:solidFill>
            <a:schemeClr val="tx1"/>
          </a:solidFill>
          <a:latin typeface="+mn-lt"/>
          <a:ea typeface="+mn-ea"/>
          <a:cs typeface="+mn-cs"/>
        </a:defRPr>
      </a:lvl4pPr>
      <a:lvl5pPr marL="2851099" algn="l" defTabSz="1425550" rtl="0" eaLnBrk="1" latinLnBrk="0" hangingPunct="1">
        <a:defRPr sz="2806" kern="1200">
          <a:solidFill>
            <a:schemeClr val="tx1"/>
          </a:solidFill>
          <a:latin typeface="+mn-lt"/>
          <a:ea typeface="+mn-ea"/>
          <a:cs typeface="+mn-cs"/>
        </a:defRPr>
      </a:lvl5pPr>
      <a:lvl6pPr marL="3563874" algn="l" defTabSz="1425550" rtl="0" eaLnBrk="1" latinLnBrk="0" hangingPunct="1">
        <a:defRPr sz="2806" kern="1200">
          <a:solidFill>
            <a:schemeClr val="tx1"/>
          </a:solidFill>
          <a:latin typeface="+mn-lt"/>
          <a:ea typeface="+mn-ea"/>
          <a:cs typeface="+mn-cs"/>
        </a:defRPr>
      </a:lvl6pPr>
      <a:lvl7pPr marL="4276649" algn="l" defTabSz="1425550" rtl="0" eaLnBrk="1" latinLnBrk="0" hangingPunct="1">
        <a:defRPr sz="2806" kern="1200">
          <a:solidFill>
            <a:schemeClr val="tx1"/>
          </a:solidFill>
          <a:latin typeface="+mn-lt"/>
          <a:ea typeface="+mn-ea"/>
          <a:cs typeface="+mn-cs"/>
        </a:defRPr>
      </a:lvl7pPr>
      <a:lvl8pPr marL="4989424" algn="l" defTabSz="1425550" rtl="0" eaLnBrk="1" latinLnBrk="0" hangingPunct="1">
        <a:defRPr sz="2806" kern="1200">
          <a:solidFill>
            <a:schemeClr val="tx1"/>
          </a:solidFill>
          <a:latin typeface="+mn-lt"/>
          <a:ea typeface="+mn-ea"/>
          <a:cs typeface="+mn-cs"/>
        </a:defRPr>
      </a:lvl8pPr>
      <a:lvl9pPr marL="5702198" algn="l" defTabSz="1425550" rtl="0" eaLnBrk="1" latinLnBrk="0" hangingPunct="1">
        <a:defRPr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jpg"/><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6419" y="5572428"/>
            <a:ext cx="4210876" cy="2779178"/>
          </a:xfrm>
          <a:prstGeom prst="rect">
            <a:avLst/>
          </a:prstGeom>
        </p:spPr>
      </p:pic>
      <p:sp>
        <p:nvSpPr>
          <p:cNvPr id="13" name="TextBox 12"/>
          <p:cNvSpPr txBox="1"/>
          <p:nvPr/>
        </p:nvSpPr>
        <p:spPr>
          <a:xfrm>
            <a:off x="3329628" y="575853"/>
            <a:ext cx="7920088" cy="707886"/>
          </a:xfrm>
          <a:prstGeom prst="rect">
            <a:avLst/>
          </a:prstGeom>
          <a:noFill/>
        </p:spPr>
        <p:txBody>
          <a:bodyPr wrap="square" rtlCol="0">
            <a:spAutoFit/>
          </a:bodyPr>
          <a:lstStyle/>
          <a:p>
            <a:pPr algn="ctr"/>
            <a:r>
              <a:rPr lang="en-GB" sz="4000" b="1" dirty="0">
                <a:solidFill>
                  <a:srgbClr val="FF0000"/>
                </a:solidFill>
              </a:rPr>
              <a:t>   BIG DATA AND FRAUD DETECTION</a:t>
            </a:r>
          </a:p>
        </p:txBody>
      </p:sp>
      <p:sp>
        <p:nvSpPr>
          <p:cNvPr id="14" name="TextBox 13"/>
          <p:cNvSpPr txBox="1"/>
          <p:nvPr/>
        </p:nvSpPr>
        <p:spPr>
          <a:xfrm>
            <a:off x="269594" y="1283738"/>
            <a:ext cx="5040056" cy="3139321"/>
          </a:xfrm>
          <a:prstGeom prst="rect">
            <a:avLst/>
          </a:prstGeom>
          <a:noFill/>
          <a:ln w="3175">
            <a:noFill/>
          </a:ln>
        </p:spPr>
        <p:txBody>
          <a:bodyPr wrap="square" rtlCol="0">
            <a:spAutoFit/>
          </a:bodyPr>
          <a:lstStyle/>
          <a:p>
            <a:pPr algn="ctr"/>
            <a:r>
              <a:rPr lang="en-GB" b="1" dirty="0">
                <a:solidFill>
                  <a:srgbClr val="FF0000"/>
                </a:solidFill>
              </a:rPr>
              <a:t>INTRODUCTION</a:t>
            </a:r>
          </a:p>
          <a:p>
            <a:r>
              <a:rPr lang="en-GB" sz="1600" dirty="0"/>
              <a:t>Fraud has now become the most prevalent crime in the world with people being ten times more likely to be a victim of online fraud than a victim of physical theft (Evans 2016). With such a huge increase in its popularity, security experts are looking for innovative ways to combat this type of crime. The concept of data analysis dates back in the 80’s, but back then it was not economically feasible to do it on a large scale (Cardenas, </a:t>
            </a:r>
            <a:r>
              <a:rPr lang="en-GB" sz="1600" dirty="0" err="1"/>
              <a:t>Manadhata</a:t>
            </a:r>
            <a:r>
              <a:rPr lang="en-GB" sz="1600" dirty="0"/>
              <a:t>, and </a:t>
            </a:r>
            <a:r>
              <a:rPr lang="en-GB" sz="1600" dirty="0" err="1"/>
              <a:t>Rajan</a:t>
            </a:r>
            <a:r>
              <a:rPr lang="en-GB" sz="1600" dirty="0"/>
              <a:t> 2013). Big Data, with its efficient ways of storing and analysing data (HDFS and MapReduce) has completely revolutionized this process and made it mainstream</a:t>
            </a:r>
            <a:r>
              <a:rPr lang="en-GB" sz="2000" dirty="0"/>
              <a:t>.</a:t>
            </a:r>
          </a:p>
        </p:txBody>
      </p:sp>
      <p:sp>
        <p:nvSpPr>
          <p:cNvPr id="15" name="TextBox 14"/>
          <p:cNvSpPr txBox="1"/>
          <p:nvPr/>
        </p:nvSpPr>
        <p:spPr>
          <a:xfrm>
            <a:off x="269594" y="4768649"/>
            <a:ext cx="5040057" cy="3077766"/>
          </a:xfrm>
          <a:prstGeom prst="rect">
            <a:avLst/>
          </a:prstGeom>
          <a:noFill/>
          <a:ln w="3175">
            <a:noFill/>
          </a:ln>
        </p:spPr>
        <p:txBody>
          <a:bodyPr wrap="square" rtlCol="0">
            <a:spAutoFit/>
          </a:bodyPr>
          <a:lstStyle/>
          <a:p>
            <a:pPr algn="ctr"/>
            <a:r>
              <a:rPr lang="en-GB" b="1" dirty="0">
                <a:solidFill>
                  <a:srgbClr val="FF0000"/>
                </a:solidFill>
              </a:rPr>
              <a:t>WHAT IS IT?</a:t>
            </a:r>
          </a:p>
          <a:p>
            <a:r>
              <a:rPr lang="en-GB" sz="1600" dirty="0"/>
              <a:t>Big data analysis involves the mass collection of traffic and personal data(</a:t>
            </a:r>
            <a:r>
              <a:rPr lang="en-GB" sz="1600" dirty="0" err="1"/>
              <a:t>Ips</a:t>
            </a:r>
            <a:r>
              <a:rPr lang="en-GB" sz="1600" dirty="0"/>
              <a:t>, login times, card usage, locations, transactions </a:t>
            </a:r>
            <a:r>
              <a:rPr lang="en-GB" sz="1600" dirty="0" err="1"/>
              <a:t>etc</a:t>
            </a:r>
            <a:r>
              <a:rPr lang="en-GB" sz="1600" dirty="0"/>
              <a:t>), thus being able to create a personal behavioural model for each individual. Using this data and previous known occurrences of fraud, mathematical models can be built, trained and then used to estimate the likeliness of a fraud event taking place in real-time. These predictive models help to focus resources in the most efficient manner to prevent or recuperate fraud losses.  (</a:t>
            </a:r>
            <a:r>
              <a:rPr lang="en-GB" sz="1600" dirty="0" err="1"/>
              <a:t>Inc</a:t>
            </a:r>
            <a:r>
              <a:rPr lang="en-GB" sz="1600" dirty="0"/>
              <a:t> 2016). BELOW – percentage of card users who suffered fraud in England and Wales</a:t>
            </a:r>
          </a:p>
        </p:txBody>
      </p:sp>
      <p:cxnSp>
        <p:nvCxnSpPr>
          <p:cNvPr id="18" name="Straight Arrow Connector 17"/>
          <p:cNvCxnSpPr>
            <a:stCxn id="14" idx="2"/>
            <a:endCxn id="15" idx="0"/>
          </p:cNvCxnSpPr>
          <p:nvPr/>
        </p:nvCxnSpPr>
        <p:spPr>
          <a:xfrm>
            <a:off x="2789622" y="4423059"/>
            <a:ext cx="1" cy="345590"/>
          </a:xfrm>
          <a:prstGeom prst="straightConnector1">
            <a:avLst/>
          </a:prstGeom>
          <a:ln w="12700">
            <a:solidFill>
              <a:srgbClr val="FF0000"/>
            </a:solidFill>
            <a:prstDash val="sysDot"/>
            <a:tailEnd type="triangle"/>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a:xfrm>
            <a:off x="5512558" y="5909837"/>
            <a:ext cx="5040057" cy="1846659"/>
          </a:xfrm>
          <a:prstGeom prst="rect">
            <a:avLst/>
          </a:prstGeom>
          <a:noFill/>
          <a:ln w="3175">
            <a:noFill/>
          </a:ln>
        </p:spPr>
        <p:txBody>
          <a:bodyPr wrap="square" rtlCol="0">
            <a:spAutoFit/>
          </a:bodyPr>
          <a:lstStyle/>
          <a:p>
            <a:pPr algn="ctr"/>
            <a:r>
              <a:rPr lang="en-GB" b="1" dirty="0">
                <a:solidFill>
                  <a:srgbClr val="FF0000"/>
                </a:solidFill>
              </a:rPr>
              <a:t>AN IMPROVEMENT SUGGESTION</a:t>
            </a:r>
          </a:p>
          <a:p>
            <a:r>
              <a:rPr lang="en-GB" sz="1600" dirty="0"/>
              <a:t>A problem that may occur with this system is data provenance. Malicious insertion of data can alter the outcomes of the predictor models significantly and some security has to be in place to tackle this. Big Data can be further used in this issue, by creating a model that evaluates each entry and gives it a credibility rating.</a:t>
            </a:r>
          </a:p>
        </p:txBody>
      </p:sp>
      <p:sp>
        <p:nvSpPr>
          <p:cNvPr id="29" name="TextBox 28"/>
          <p:cNvSpPr txBox="1"/>
          <p:nvPr/>
        </p:nvSpPr>
        <p:spPr>
          <a:xfrm>
            <a:off x="5423763" y="8064273"/>
            <a:ext cx="5040057" cy="2954655"/>
          </a:xfrm>
          <a:prstGeom prst="rect">
            <a:avLst/>
          </a:prstGeom>
          <a:noFill/>
          <a:ln w="3175">
            <a:noFill/>
          </a:ln>
        </p:spPr>
        <p:txBody>
          <a:bodyPr wrap="square" rtlCol="0">
            <a:spAutoFit/>
          </a:bodyPr>
          <a:lstStyle/>
          <a:p>
            <a:pPr algn="ctr"/>
            <a:r>
              <a:rPr lang="en-GB" b="1" dirty="0">
                <a:solidFill>
                  <a:srgbClr val="FF0000"/>
                </a:solidFill>
              </a:rPr>
              <a:t>OTHER USES</a:t>
            </a:r>
          </a:p>
          <a:p>
            <a:r>
              <a:rPr lang="en-GB" sz="1600" dirty="0"/>
              <a:t>This technology has been adopted by the police to identify criminal patterns ranging from burglaries, to murders and paedophilia. Police is now capable of analysing an individual from his past crimes, create a behavioural pattern(method of entry, time of crime, </a:t>
            </a:r>
            <a:r>
              <a:rPr lang="en-GB" sz="1600" dirty="0" err="1"/>
              <a:t>etc</a:t>
            </a:r>
            <a:r>
              <a:rPr lang="en-GB" sz="1600" dirty="0"/>
              <a:t>). The information can then be included in nation-wide records, helping to identify patterns as to how crimes are likely to occur.(</a:t>
            </a:r>
            <a:r>
              <a:rPr lang="en-GB" sz="1600" dirty="0" err="1"/>
              <a:t>Kwapien</a:t>
            </a:r>
            <a:r>
              <a:rPr lang="en-GB" sz="1600" dirty="0"/>
              <a:t> 2016)</a:t>
            </a:r>
          </a:p>
          <a:p>
            <a:endParaRPr lang="en-GB" sz="2000" dirty="0"/>
          </a:p>
          <a:p>
            <a:endParaRPr lang="en-GB" sz="2000" dirty="0"/>
          </a:p>
        </p:txBody>
      </p:sp>
      <p:sp>
        <p:nvSpPr>
          <p:cNvPr id="32" name="TextBox 31"/>
          <p:cNvSpPr txBox="1"/>
          <p:nvPr/>
        </p:nvSpPr>
        <p:spPr>
          <a:xfrm>
            <a:off x="10979763" y="1006060"/>
            <a:ext cx="4106017" cy="5170646"/>
          </a:xfrm>
          <a:prstGeom prst="rect">
            <a:avLst/>
          </a:prstGeom>
          <a:noFill/>
          <a:ln w="3175">
            <a:noFill/>
          </a:ln>
        </p:spPr>
        <p:txBody>
          <a:bodyPr wrap="square" rtlCol="0">
            <a:spAutoFit/>
          </a:bodyPr>
          <a:lstStyle/>
          <a:p>
            <a:pPr algn="ctr"/>
            <a:r>
              <a:rPr lang="en-GB" b="1" dirty="0">
                <a:solidFill>
                  <a:srgbClr val="FF0000"/>
                </a:solidFill>
              </a:rPr>
              <a:t>ETHICAL &amp; LEGAL</a:t>
            </a:r>
          </a:p>
          <a:p>
            <a:r>
              <a:rPr lang="en-GB" sz="1600" dirty="0"/>
              <a:t>With the potential of big data analysis growing at a tremendous speed, there is now a very big gap between what is possible and what is legally allowed to do. Any new development in this process now comes with a high risk of public relations disasters and unintended consequences. It is in this space that organizations have to clearly answer the ethical questions raised.</a:t>
            </a:r>
          </a:p>
          <a:p>
            <a:r>
              <a:rPr lang="en-GB" sz="1600" dirty="0"/>
              <a:t>For each bit of data collected, organizations have to be able to describe its context, consent, substance, ownership, fairness, considerations, accessibility and accountability. These facets constitute the Ethical awareness framework, developed by  the UK and Ireland Technical Consultancy Group (TCG). (</a:t>
            </a:r>
            <a:r>
              <a:rPr lang="en-GB" sz="1600" dirty="0" err="1"/>
              <a:t>Chessell</a:t>
            </a:r>
            <a:r>
              <a:rPr lang="en-GB" sz="1600" dirty="0"/>
              <a:t> 2014)</a:t>
            </a:r>
          </a:p>
          <a:p>
            <a:endParaRPr lang="en-GB" sz="2000" dirty="0"/>
          </a:p>
          <a:p>
            <a:endParaRPr lang="en-GB" sz="2000" dirty="0"/>
          </a:p>
        </p:txBody>
      </p:sp>
      <p:sp>
        <p:nvSpPr>
          <p:cNvPr id="33" name="TextBox 32"/>
          <p:cNvSpPr txBox="1"/>
          <p:nvPr/>
        </p:nvSpPr>
        <p:spPr>
          <a:xfrm>
            <a:off x="10498004" y="8240945"/>
            <a:ext cx="4735385" cy="2646878"/>
          </a:xfrm>
          <a:prstGeom prst="rect">
            <a:avLst/>
          </a:prstGeom>
          <a:noFill/>
          <a:ln w="3175">
            <a:noFill/>
          </a:ln>
        </p:spPr>
        <p:txBody>
          <a:bodyPr wrap="square" rtlCol="0">
            <a:spAutoFit/>
          </a:bodyPr>
          <a:lstStyle/>
          <a:p>
            <a:pPr algn="ctr"/>
            <a:r>
              <a:rPr lang="en-GB" b="1" dirty="0">
                <a:solidFill>
                  <a:srgbClr val="FF0000"/>
                </a:solidFill>
              </a:rPr>
              <a:t>CONCLUSION</a:t>
            </a:r>
          </a:p>
          <a:p>
            <a:r>
              <a:rPr lang="en-GB" sz="1600" dirty="0"/>
              <a:t>Big data is quickly changing the face of security, but it is creating a world where keeping control over our personal information is constantly challenged. It is therefore important that future data scientists are trained in the values of privacy and made aware of the thin ethical line between privacy and security. They need to be trained into creating solutions that follow agreed privacy guidelines.</a:t>
            </a:r>
          </a:p>
          <a:p>
            <a:endParaRPr lang="en-GB" sz="2000" dirty="0"/>
          </a:p>
        </p:txBody>
      </p:sp>
      <p:pic>
        <p:nvPicPr>
          <p:cNvPr id="3" name="Picture 2"/>
          <p:cNvPicPr>
            <a:picLocks noChangeAspect="1"/>
          </p:cNvPicPr>
          <p:nvPr/>
        </p:nvPicPr>
        <p:blipFill>
          <a:blip r:embed="rId4">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189664" y="7750122"/>
            <a:ext cx="5199915" cy="2911953"/>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35182" y="1283738"/>
            <a:ext cx="5911121" cy="4576023"/>
          </a:xfrm>
          <a:prstGeom prst="rect">
            <a:avLst/>
          </a:prstGeom>
        </p:spPr>
      </p:pic>
    </p:spTree>
    <p:extLst>
      <p:ext uri="{BB962C8B-B14F-4D97-AF65-F5344CB8AC3E}">
        <p14:creationId xmlns:p14="http://schemas.microsoft.com/office/powerpoint/2010/main" val="20916922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173</TotalTime>
  <Words>573</Words>
  <Application>Microsoft Office PowerPoint</Application>
  <PresentationFormat>Custom</PresentationFormat>
  <Paragraphs>14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BOCU</dc:creator>
  <cp:lastModifiedBy>BOCU</cp:lastModifiedBy>
  <cp:revision>19</cp:revision>
  <dcterms:created xsi:type="dcterms:W3CDTF">2016-12-06T17:42:40Z</dcterms:created>
  <dcterms:modified xsi:type="dcterms:W3CDTF">2016-12-09T21:23:14Z</dcterms:modified>
</cp:coreProperties>
</file>