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70" r:id="rId9"/>
    <p:sldId id="269" r:id="rId10"/>
    <p:sldId id="268" r:id="rId11"/>
    <p:sldId id="272" r:id="rId12"/>
    <p:sldId id="271" r:id="rId13"/>
    <p:sldId id="273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3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EB1A-348A-4B0B-ADF0-BBB025870086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022E-71EF-410C-8675-92D2B838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3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1337923"/>
            <a:ext cx="9144000" cy="2387600"/>
          </a:xfrm>
        </p:spPr>
        <p:txBody>
          <a:bodyPr/>
          <a:lstStyle/>
          <a:p>
            <a:br>
              <a:rPr lang="en-US" dirty="0">
                <a:latin typeface="Maiandra GD" panose="020E0502030308020204" pitchFamily="34" charset="0"/>
              </a:rPr>
            </a:br>
            <a:r>
              <a:rPr lang="en-US" dirty="0">
                <a:latin typeface="Maiandra GD" panose="020E0502030308020204" pitchFamily="34" charset="0"/>
              </a:rPr>
              <a:t>Grades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817598"/>
            <a:ext cx="9144000" cy="1655762"/>
          </a:xfrm>
        </p:spPr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University grade management made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1542" y="4804228"/>
            <a:ext cx="346891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Pricop Ovidiu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Butnaru</a:t>
            </a:r>
            <a:r>
              <a:rPr lang="en-US" dirty="0"/>
              <a:t> </a:t>
            </a:r>
            <a:r>
              <a:rPr lang="en-US" dirty="0" err="1"/>
              <a:t>Nicolae</a:t>
            </a:r>
            <a:r>
              <a:rPr lang="en-US" dirty="0"/>
              <a:t>-Adrian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Dorneanu</a:t>
            </a:r>
            <a:r>
              <a:rPr lang="en-US" dirty="0"/>
              <a:t> Cristian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Ciuc</a:t>
            </a:r>
            <a:r>
              <a:rPr lang="en-US" dirty="0"/>
              <a:t> </a:t>
            </a:r>
            <a:r>
              <a:rPr lang="en-US" dirty="0" err="1"/>
              <a:t>Tiberiu</a:t>
            </a:r>
            <a:r>
              <a:rPr lang="en-US" dirty="0"/>
              <a:t>-Constantin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29" y="506413"/>
            <a:ext cx="1665339" cy="16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95" y="1695156"/>
            <a:ext cx="76256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2045877" y="3981156"/>
            <a:ext cx="1524000" cy="495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Administrator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9159" y="2533356"/>
            <a:ext cx="106623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255395" y="1205051"/>
            <a:ext cx="1676400" cy="29285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Adds courses  initially with  no modules or evaluation attributed to it</a:t>
            </a:r>
          </a:p>
        </p:txBody>
      </p:sp>
      <p:pic>
        <p:nvPicPr>
          <p:cNvPr id="7" name="Picture 6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113" y="1695156"/>
            <a:ext cx="76256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8827395" y="3981156"/>
            <a:ext cx="1524000" cy="495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Professor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12795" y="1205051"/>
            <a:ext cx="1676400" cy="29285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When a new module is created , it is associated with the respective course. Modules are build in bottom-up manner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54559" y="2533356"/>
            <a:ext cx="12189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2"/>
            <a:endCxn id="23" idx="0"/>
          </p:cNvCxnSpPr>
          <p:nvPr/>
        </p:nvCxnSpPr>
        <p:spPr>
          <a:xfrm>
            <a:off x="2807877" y="4476456"/>
            <a:ext cx="0" cy="5212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893618" y="4997735"/>
            <a:ext cx="1828518" cy="1447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an administrator (and the developer) has the permissions to add courses</a:t>
            </a:r>
          </a:p>
        </p:txBody>
      </p:sp>
      <p:cxnSp>
        <p:nvCxnSpPr>
          <p:cNvPr id="28" name="Straight Arrow Connector 27"/>
          <p:cNvCxnSpPr>
            <a:stCxn id="8" idx="2"/>
            <a:endCxn id="29" idx="0"/>
          </p:cNvCxnSpPr>
          <p:nvPr/>
        </p:nvCxnSpPr>
        <p:spPr>
          <a:xfrm>
            <a:off x="9589395" y="4476456"/>
            <a:ext cx="0" cy="5212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675136" y="4997735"/>
            <a:ext cx="1828518" cy="1447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a professor (and the developer) has the permissions to create modules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838200" y="-245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416251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itchFamily="34" charset="0"/>
              </a:rPr>
              <a:t>Adding grades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37" y="1463378"/>
            <a:ext cx="513556" cy="143635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53188" y="2935796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PROFESSOR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41812" y="1463378"/>
            <a:ext cx="1519282" cy="24455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has access on MODULES, STUDENTS, PROFESSORS (if he is the course professor) and GRADES resources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31705" y="3392996"/>
            <a:ext cx="561525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40815" y="4005064"/>
            <a:ext cx="0" cy="60309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881174" y="4725144"/>
            <a:ext cx="1519282" cy="1362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adds a grade to a module from one of his courses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53" y="1463378"/>
            <a:ext cx="513556" cy="1436352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8832304" y="2935796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STUDENT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429512" y="1463378"/>
            <a:ext cx="1519282" cy="24455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has access on GRADES (only their own grades)</a:t>
            </a:r>
          </a:p>
          <a:p>
            <a:pPr algn="ctr"/>
            <a:r>
              <a:rPr lang="en-US" sz="1600" b="1" dirty="0"/>
              <a:t>resource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112224" y="3454312"/>
            <a:ext cx="57606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519931" y="4005064"/>
            <a:ext cx="0" cy="60309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760290" y="4725144"/>
            <a:ext cx="1519282" cy="1362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receives a grade to a module from one of his courses</a:t>
            </a:r>
          </a:p>
        </p:txBody>
      </p:sp>
    </p:spTree>
    <p:extLst>
      <p:ext uri="{BB962C8B-B14F-4D97-AF65-F5344CB8AC3E}">
        <p14:creationId xmlns:p14="http://schemas.microsoft.com/office/powerpoint/2010/main" val="272127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96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itchFamily="34" charset="0"/>
              </a:rPr>
              <a:t>Students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69" y="2748670"/>
            <a:ext cx="513556" cy="143635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05320" y="4221088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STUDENT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25600" y="3009646"/>
            <a:ext cx="1375254" cy="9144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GRADES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57448" y="3466846"/>
            <a:ext cx="129614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37768" y="3466846"/>
            <a:ext cx="39604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434710" y="3009646"/>
            <a:ext cx="1519282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has</a:t>
            </a:r>
          </a:p>
          <a:p>
            <a:pPr algn="ctr"/>
            <a:r>
              <a:rPr lang="en-US" sz="1600" b="1" dirty="0"/>
              <a:t>STUDENT</a:t>
            </a:r>
          </a:p>
          <a:p>
            <a:pPr algn="ctr"/>
            <a:r>
              <a:rPr lang="en-US" sz="1600" b="1" dirty="0"/>
              <a:t>role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3326" y="3009646"/>
            <a:ext cx="118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authenticates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681174" y="2377676"/>
            <a:ext cx="1519282" cy="2178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has access on</a:t>
            </a:r>
          </a:p>
          <a:p>
            <a:pPr algn="ctr"/>
            <a:r>
              <a:rPr lang="en-US" sz="1600" b="1" dirty="0"/>
              <a:t>GRADES and COURSES (only his own grades and courses) RESOURCES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05110" y="3466846"/>
            <a:ext cx="39604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996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itchFamily="34" charset="0"/>
              </a:rPr>
              <a:t>Client &amp; User Interface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18322" y="2872412"/>
            <a:ext cx="1846118" cy="108583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SINGLE PAGE WEB APPLICATION</a:t>
            </a:r>
          </a:p>
        </p:txBody>
      </p:sp>
      <p:cxnSp>
        <p:nvCxnSpPr>
          <p:cNvPr id="8" name="Straight Arrow Connector 7"/>
          <p:cNvCxnSpPr>
            <a:stCxn id="6" idx="1"/>
            <a:endCxn id="9" idx="3"/>
          </p:cNvCxnSpPr>
          <p:nvPr/>
        </p:nvCxnSpPr>
        <p:spPr>
          <a:xfrm flipH="1">
            <a:off x="2799155" y="3415330"/>
            <a:ext cx="221916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423901" y="2958130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Statically hosted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23901" y="4320241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Reactive design (React.js)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13035" y="2730745"/>
            <a:ext cx="2175279" cy="13691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Unidirectional application state management (Redux.js)</a:t>
            </a:r>
          </a:p>
        </p:txBody>
      </p:sp>
      <p:cxnSp>
        <p:nvCxnSpPr>
          <p:cNvPr id="17" name="Straight Arrow Connector 16"/>
          <p:cNvCxnSpPr>
            <a:stCxn id="6" idx="2"/>
            <a:endCxn id="10" idx="3"/>
          </p:cNvCxnSpPr>
          <p:nvPr/>
        </p:nvCxnSpPr>
        <p:spPr>
          <a:xfrm flipH="1">
            <a:off x="2799155" y="3958248"/>
            <a:ext cx="3142226" cy="81919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113048" y="4320240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Responsive design (Bootstrap)</a:t>
            </a:r>
          </a:p>
        </p:txBody>
      </p:sp>
      <p:cxnSp>
        <p:nvCxnSpPr>
          <p:cNvPr id="20" name="Straight Arrow Connector 19"/>
          <p:cNvCxnSpPr>
            <a:stCxn id="6" idx="2"/>
            <a:endCxn id="18" idx="1"/>
          </p:cNvCxnSpPr>
          <p:nvPr/>
        </p:nvCxnSpPr>
        <p:spPr>
          <a:xfrm>
            <a:off x="5941381" y="3958248"/>
            <a:ext cx="3171667" cy="81919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1" idx="1"/>
          </p:cNvCxnSpPr>
          <p:nvPr/>
        </p:nvCxnSpPr>
        <p:spPr>
          <a:xfrm>
            <a:off x="6864440" y="3415330"/>
            <a:ext cx="1848595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97437" y="5184087"/>
            <a:ext cx="1717329" cy="11363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Highly reusable components (React.js)</a:t>
            </a:r>
          </a:p>
        </p:txBody>
      </p:sp>
      <p:cxnSp>
        <p:nvCxnSpPr>
          <p:cNvPr id="25" name="Straight Arrow Connector 24"/>
          <p:cNvCxnSpPr>
            <a:stCxn id="6" idx="2"/>
            <a:endCxn id="23" idx="0"/>
          </p:cNvCxnSpPr>
          <p:nvPr/>
        </p:nvCxnSpPr>
        <p:spPr>
          <a:xfrm>
            <a:off x="5941381" y="3958248"/>
            <a:ext cx="14721" cy="122583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282232" y="1399869"/>
            <a:ext cx="1667029" cy="11848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On-demand server requests (Rest.js)</a:t>
            </a:r>
          </a:p>
        </p:txBody>
      </p:sp>
      <p:cxnSp>
        <p:nvCxnSpPr>
          <p:cNvPr id="33" name="Straight Arrow Connector 32"/>
          <p:cNvCxnSpPr>
            <a:stCxn id="6" idx="0"/>
            <a:endCxn id="29" idx="3"/>
          </p:cNvCxnSpPr>
          <p:nvPr/>
        </p:nvCxnSpPr>
        <p:spPr>
          <a:xfrm flipH="1" flipV="1">
            <a:off x="2949261" y="1992297"/>
            <a:ext cx="2992120" cy="8801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2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Architectural design keynotes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743" y="1127126"/>
            <a:ext cx="10203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Takes advantage of the fast Node V8 JavaScript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Secure social authentication via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oAuth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facebook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Flexible and highly configurable permission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Scalable in terms of API action-handlers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API can be used outside the confines of the browser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Strongly consistent and highly flexible database system via  MongoDB and Mongoose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Multiple layers of data validation – up to and including schema validators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Clean asynchronous action handlers via async.js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Unit tests for application-critical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7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2715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What we learned – Part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743" y="1127126"/>
            <a:ext cx="102035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‘Callback hell’ quickly becomes a problem – we found async.js as an elegant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Need to be careful with Mongoose nested objects in schema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Code is not really asynchronous until you call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process.nextTick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Asynchronous code must be carefully crafted and not modify outer variables that are used after the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async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 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Unpredictable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mongoDB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 test results at first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Github is no joke; neither is a github repository something you want to mess up</a:t>
            </a:r>
          </a:p>
        </p:txBody>
      </p:sp>
    </p:spTree>
    <p:extLst>
      <p:ext uri="{BB962C8B-B14F-4D97-AF65-F5344CB8AC3E}">
        <p14:creationId xmlns:p14="http://schemas.microsoft.com/office/powerpoint/2010/main" val="37436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2715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What we learned – Part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743" y="1156154"/>
            <a:ext cx="10359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Synchronizing code changes among team members is hard – highly structured (modularized) coding is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Did we mention that Github is no joke? Merging code is no joke either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Refactoring, extracting functions so that tests still 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8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247" y="2536680"/>
            <a:ext cx="34996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Maiandra GD" panose="020E0502030308020204" pitchFamily="34" charset="0"/>
              </a:rPr>
              <a:t>Questions</a:t>
            </a:r>
            <a:endParaRPr lang="en-US" sz="6000" dirty="0"/>
          </a:p>
        </p:txBody>
      </p:sp>
      <p:pic>
        <p:nvPicPr>
          <p:cNvPr id="1026" name="Picture 2" descr="https://upload.wikimedia.org/wikipedia/commons/e/e0/Question-mark-blackand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37" y="-560690"/>
            <a:ext cx="6194739" cy="61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5548" y="2794257"/>
            <a:ext cx="87110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Maiandra GD" panose="020E0502030308020204" pitchFamily="34" charset="0"/>
              </a:rPr>
              <a:t>Thank you for your time!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7226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95" y="4305837"/>
            <a:ext cx="76256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2072632" y="1410237"/>
            <a:ext cx="18288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http://profs.info.uaic.ro/~vcosmin/index.php?pagina=pagini/practica_sgbd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20632" y="1410237"/>
            <a:ext cx="18288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http://profs.info.uaic.ro/~adiftene/Scoala/2016/IP/index.htm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0641" y="1410237"/>
            <a:ext cx="18288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http://profs.info.uaic.ro/~acf/java/tap_15-16_sem2.html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87032" y="2912589"/>
            <a:ext cx="18288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http://profs.info.uaic.ro/~vidrascu/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26241" y="2912589"/>
            <a:ext cx="18288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http://profs.info.uaic.ro/~fltiplea/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65925" y="3340349"/>
            <a:ext cx="1229309" cy="826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 flipV="1">
            <a:off x="4815832" y="3407889"/>
            <a:ext cx="1219200" cy="759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3"/>
          </p:cNvCxnSpPr>
          <p:nvPr/>
        </p:nvCxnSpPr>
        <p:spPr>
          <a:xfrm flipH="1" flipV="1">
            <a:off x="3901432" y="1905537"/>
            <a:ext cx="2133600" cy="2261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6035033" y="1905537"/>
            <a:ext cx="2105609" cy="2261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050478" y="2400839"/>
            <a:ext cx="15446" cy="17664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Callout 34"/>
          <p:cNvSpPr/>
          <p:nvPr/>
        </p:nvSpPr>
        <p:spPr>
          <a:xfrm>
            <a:off x="2225033" y="4638347"/>
            <a:ext cx="2057400" cy="1219200"/>
          </a:xfrm>
          <a:prstGeom prst="cloudCallout">
            <a:avLst>
              <a:gd name="adj1" fmla="val 123948"/>
              <a:gd name="adj2" fmla="val -6363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better way?</a:t>
            </a:r>
          </a:p>
        </p:txBody>
      </p:sp>
      <p:sp>
        <p:nvSpPr>
          <p:cNvPr id="36" name="Cloud Callout 35"/>
          <p:cNvSpPr/>
          <p:nvPr/>
        </p:nvSpPr>
        <p:spPr>
          <a:xfrm>
            <a:off x="7531323" y="4638347"/>
            <a:ext cx="2057400" cy="1219200"/>
          </a:xfrm>
          <a:prstGeom prst="cloudCallout">
            <a:avLst>
              <a:gd name="adj1" fmla="val -105008"/>
              <a:gd name="adj2" fmla="val -6363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to check my grades</a:t>
            </a:r>
          </a:p>
        </p:txBody>
      </p:sp>
      <p:sp>
        <p:nvSpPr>
          <p:cNvPr id="60" name="Title 59"/>
          <p:cNvSpPr>
            <a:spLocks noGrp="1"/>
          </p:cNvSpPr>
          <p:nvPr>
            <p:ph type="title"/>
          </p:nvPr>
        </p:nvSpPr>
        <p:spPr>
          <a:xfrm>
            <a:off x="1981200" y="18217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92111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28" y="4354133"/>
            <a:ext cx="762564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99" y="1325563"/>
            <a:ext cx="6466015" cy="3121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loud Callout 4"/>
          <p:cNvSpPr/>
          <p:nvPr/>
        </p:nvSpPr>
        <p:spPr>
          <a:xfrm>
            <a:off x="4341663" y="4972714"/>
            <a:ext cx="2558193" cy="1600200"/>
          </a:xfrm>
          <a:prstGeom prst="cloudCallout">
            <a:avLst>
              <a:gd name="adj1" fmla="val -134939"/>
              <a:gd name="adj2" fmla="val -6771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I can save time and “study“  more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Intention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916292" y="1593857"/>
            <a:ext cx="2057400" cy="1066800"/>
          </a:xfrm>
          <a:prstGeom prst="cloudCallout">
            <a:avLst>
              <a:gd name="adj1" fmla="val 3808"/>
              <a:gd name="adj2" fmla="val 188566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looks interesting</a:t>
            </a:r>
          </a:p>
        </p:txBody>
      </p:sp>
    </p:spTree>
    <p:extLst>
      <p:ext uri="{BB962C8B-B14F-4D97-AF65-F5344CB8AC3E}">
        <p14:creationId xmlns:p14="http://schemas.microsoft.com/office/powerpoint/2010/main" val="15650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838200" y="289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Intention</a:t>
            </a:r>
          </a:p>
        </p:txBody>
      </p:sp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59" y="2400959"/>
            <a:ext cx="762564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>
            <a:endCxn id="7" idx="1"/>
          </p:cNvCxnSpPr>
          <p:nvPr/>
        </p:nvCxnSpPr>
        <p:spPr>
          <a:xfrm>
            <a:off x="2717750" y="3134929"/>
            <a:ext cx="15234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241186" y="2691265"/>
            <a:ext cx="1371600" cy="88732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page web 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10459" y="2144489"/>
            <a:ext cx="1326574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Facebook authentication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26046" y="3467759"/>
            <a:ext cx="1295400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Administrator panel</a:t>
            </a:r>
          </a:p>
        </p:txBody>
      </p: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5612786" y="3134930"/>
            <a:ext cx="813260" cy="7138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 flipV="1">
            <a:off x="5612786" y="2525489"/>
            <a:ext cx="797673" cy="609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391659" y="2372930"/>
            <a:ext cx="1295400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users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391659" y="3481932"/>
            <a:ext cx="1295400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Configure roles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91659" y="4534559"/>
            <a:ext cx="1295400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Configure registrations</a:t>
            </a:r>
          </a:p>
        </p:txBody>
      </p:sp>
      <p:cxnSp>
        <p:nvCxnSpPr>
          <p:cNvPr id="39" name="Straight Arrow Connector 38"/>
          <p:cNvCxnSpPr>
            <a:stCxn id="10" idx="3"/>
          </p:cNvCxnSpPr>
          <p:nvPr/>
        </p:nvCxnSpPr>
        <p:spPr>
          <a:xfrm>
            <a:off x="7721447" y="3848760"/>
            <a:ext cx="670213" cy="884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36" idx="1"/>
          </p:cNvCxnSpPr>
          <p:nvPr/>
        </p:nvCxnSpPr>
        <p:spPr>
          <a:xfrm>
            <a:off x="7721447" y="3848760"/>
            <a:ext cx="670213" cy="14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</p:cNvCxnSpPr>
          <p:nvPr/>
        </p:nvCxnSpPr>
        <p:spPr>
          <a:xfrm flipV="1">
            <a:off x="7721447" y="2975763"/>
            <a:ext cx="670213" cy="872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8167" y="4656171"/>
            <a:ext cx="12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9409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545" y="2147"/>
            <a:ext cx="7928967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Application workflow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318520" y="1109572"/>
            <a:ext cx="9465016" cy="5627249"/>
            <a:chOff x="-204902" y="543095"/>
            <a:chExt cx="10083365" cy="5994877"/>
          </a:xfrm>
        </p:grpSpPr>
        <p:sp>
          <p:nvSpPr>
            <p:cNvPr id="4" name="Rounded Rectangle 3"/>
            <p:cNvSpPr/>
            <p:nvPr/>
          </p:nvSpPr>
          <p:spPr>
            <a:xfrm>
              <a:off x="515156" y="3107364"/>
              <a:ext cx="2331076" cy="101743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Root Administrator</a:t>
              </a:r>
            </a:p>
            <a:p>
              <a:pPr algn="ctr"/>
              <a:r>
                <a:rPr lang="en-US" sz="2000" dirty="0"/>
                <a:t>(Developer)</a:t>
              </a: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1013764" y="5085879"/>
              <a:ext cx="1333859" cy="1452093"/>
            </a:xfrm>
            <a:prstGeom prst="verticalScroll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Registra-tions</a:t>
              </a:r>
            </a:p>
          </p:txBody>
        </p:sp>
        <p:sp>
          <p:nvSpPr>
            <p:cNvPr id="9" name="Vertical Scroll 8"/>
            <p:cNvSpPr/>
            <p:nvPr/>
          </p:nvSpPr>
          <p:spPr>
            <a:xfrm>
              <a:off x="1038093" y="775484"/>
              <a:ext cx="1309530" cy="1452093"/>
            </a:xfrm>
            <a:prstGeom prst="verticalScroll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Roles</a:t>
              </a:r>
            </a:p>
          </p:txBody>
        </p:sp>
        <p:cxnSp>
          <p:nvCxnSpPr>
            <p:cNvPr id="11" name="Straight Arrow Connector 10"/>
            <p:cNvCxnSpPr>
              <a:stCxn id="4" idx="2"/>
              <a:endCxn id="8" idx="0"/>
            </p:cNvCxnSpPr>
            <p:nvPr/>
          </p:nvCxnSpPr>
          <p:spPr>
            <a:xfrm>
              <a:off x="1680694" y="4124795"/>
              <a:ext cx="0" cy="96108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7097" y="2523453"/>
              <a:ext cx="169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Configures</a:t>
              </a:r>
            </a:p>
          </p:txBody>
        </p:sp>
        <p:cxnSp>
          <p:nvCxnSpPr>
            <p:cNvPr id="31" name="Straight Arrow Connector 30"/>
            <p:cNvCxnSpPr>
              <a:stCxn id="4" idx="0"/>
              <a:endCxn id="9" idx="2"/>
            </p:cNvCxnSpPr>
            <p:nvPr/>
          </p:nvCxnSpPr>
          <p:spPr>
            <a:xfrm flipV="1">
              <a:off x="1680694" y="2227577"/>
              <a:ext cx="12164" cy="87978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7096" y="4420671"/>
              <a:ext cx="169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Adds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203213" y="5036786"/>
              <a:ext cx="2331076" cy="101743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User</a:t>
              </a:r>
            </a:p>
          </p:txBody>
        </p:sp>
        <p:cxnSp>
          <p:nvCxnSpPr>
            <p:cNvPr id="39" name="Straight Arrow Connector 38"/>
            <p:cNvCxnSpPr>
              <a:stCxn id="34" idx="0"/>
              <a:endCxn id="1026" idx="2"/>
            </p:cNvCxnSpPr>
            <p:nvPr/>
          </p:nvCxnSpPr>
          <p:spPr>
            <a:xfrm flipV="1">
              <a:off x="6368751" y="3885957"/>
              <a:ext cx="1283" cy="115082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170639" y="3998710"/>
              <a:ext cx="16933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Logs in &amp; Obtains API credentials</a:t>
              </a:r>
            </a:p>
          </p:txBody>
        </p:sp>
        <p:pic>
          <p:nvPicPr>
            <p:cNvPr id="1026" name="Picture 2" descr="https://www.facebookbrand.com/img/fb-ar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8160" y="3322210"/>
              <a:ext cx="563747" cy="56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Oval 40"/>
            <p:cNvSpPr/>
            <p:nvPr/>
          </p:nvSpPr>
          <p:spPr>
            <a:xfrm>
              <a:off x="3861220" y="3416339"/>
              <a:ext cx="375488" cy="37548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1026" idx="1"/>
              <a:endCxn id="41" idx="6"/>
            </p:cNvCxnSpPr>
            <p:nvPr/>
          </p:nvCxnSpPr>
          <p:spPr>
            <a:xfrm flipH="1" flipV="1">
              <a:off x="4236708" y="3604083"/>
              <a:ext cx="1851452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229867" y="2999788"/>
              <a:ext cx="1858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Confirms identity</a:t>
              </a:r>
            </a:p>
          </p:txBody>
        </p:sp>
        <p:cxnSp>
          <p:nvCxnSpPr>
            <p:cNvPr id="51" name="Straight Arrow Connector 50"/>
            <p:cNvCxnSpPr>
              <a:stCxn id="41" idx="3"/>
              <a:endCxn id="8" idx="3"/>
            </p:cNvCxnSpPr>
            <p:nvPr/>
          </p:nvCxnSpPr>
          <p:spPr>
            <a:xfrm flipH="1">
              <a:off x="2180891" y="3736838"/>
              <a:ext cx="1735318" cy="2075088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8" idx="1"/>
            </p:cNvCxnSpPr>
            <p:nvPr/>
          </p:nvCxnSpPr>
          <p:spPr>
            <a:xfrm flipH="1" flipV="1">
              <a:off x="1013764" y="1482670"/>
              <a:ext cx="166732" cy="4329256"/>
            </a:xfrm>
            <a:prstGeom prst="bentConnector4">
              <a:avLst>
                <a:gd name="adj1" fmla="val 537878"/>
                <a:gd name="adj2" fmla="val 99978"/>
              </a:avLst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-204902" y="5830593"/>
              <a:ext cx="1693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Associate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with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8601116">
              <a:off x="2576319" y="4575786"/>
              <a:ext cx="1858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Assumes registration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887889" y="1051810"/>
              <a:ext cx="2331076" cy="101743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Authenticated</a:t>
              </a:r>
            </a:p>
            <a:p>
              <a:pPr algn="ctr"/>
              <a:r>
                <a:rPr lang="en-US" sz="2000" dirty="0"/>
                <a:t>User</a:t>
              </a:r>
            </a:p>
          </p:txBody>
        </p:sp>
        <p:cxnSp>
          <p:nvCxnSpPr>
            <p:cNvPr id="67" name="Straight Arrow Connector 66"/>
            <p:cNvCxnSpPr>
              <a:stCxn id="41" idx="0"/>
              <a:endCxn id="66" idx="2"/>
            </p:cNvCxnSpPr>
            <p:nvPr/>
          </p:nvCxnSpPr>
          <p:spPr>
            <a:xfrm flipV="1">
              <a:off x="4048964" y="2069241"/>
              <a:ext cx="4463" cy="1347098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7183587" y="1228236"/>
              <a:ext cx="2354307" cy="69645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Faculty status</a:t>
              </a:r>
            </a:p>
            <a:p>
              <a:pPr algn="ctr"/>
              <a:r>
                <a:rPr lang="en-US" dirty="0"/>
                <a:t>based app routes</a:t>
              </a:r>
            </a:p>
          </p:txBody>
        </p:sp>
        <p:cxnSp>
          <p:nvCxnSpPr>
            <p:cNvPr id="70" name="Straight Arrow Connector 69"/>
            <p:cNvCxnSpPr>
              <a:stCxn id="66" idx="3"/>
              <a:endCxn id="69" idx="1"/>
            </p:cNvCxnSpPr>
            <p:nvPr/>
          </p:nvCxnSpPr>
          <p:spPr>
            <a:xfrm>
              <a:off x="5218965" y="1560526"/>
              <a:ext cx="1964622" cy="1594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241492" y="543095"/>
              <a:ext cx="1858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Redirect based 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faculty status</a:t>
              </a:r>
            </a:p>
          </p:txBody>
        </p:sp>
        <p:cxnSp>
          <p:nvCxnSpPr>
            <p:cNvPr id="78" name="Curved Connector 77"/>
            <p:cNvCxnSpPr>
              <a:stCxn id="69" idx="3"/>
              <a:endCxn id="69" idx="2"/>
            </p:cNvCxnSpPr>
            <p:nvPr/>
          </p:nvCxnSpPr>
          <p:spPr>
            <a:xfrm flipH="1">
              <a:off x="8360741" y="1576466"/>
              <a:ext cx="1177153" cy="348229"/>
            </a:xfrm>
            <a:prstGeom prst="curvedConnector4">
              <a:avLst>
                <a:gd name="adj1" fmla="val -50491"/>
                <a:gd name="adj2" fmla="val 181805"/>
              </a:avLst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8172996" y="3391969"/>
              <a:ext cx="375488" cy="37548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69" idx="2"/>
              <a:endCxn id="87" idx="0"/>
            </p:cNvCxnSpPr>
            <p:nvPr/>
          </p:nvCxnSpPr>
          <p:spPr>
            <a:xfrm flipH="1">
              <a:off x="8360740" y="1924695"/>
              <a:ext cx="1" cy="146727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8020170" y="2558124"/>
              <a:ext cx="1858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Logs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42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30" y="243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Authentication and Permissions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73376" y="2227466"/>
            <a:ext cx="2331076" cy="10174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Authentication</a:t>
            </a:r>
          </a:p>
          <a:p>
            <a:pPr algn="ctr"/>
            <a:r>
              <a:rPr lang="en-US" sz="2000" dirty="0"/>
              <a:t>Gateway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53944" y="2227466"/>
            <a:ext cx="2331076" cy="10174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Authorization</a:t>
            </a:r>
          </a:p>
          <a:p>
            <a:pPr algn="ctr"/>
            <a:r>
              <a:rPr lang="en-US" sz="2000" dirty="0"/>
              <a:t>Gateway</a:t>
            </a:r>
          </a:p>
        </p:txBody>
      </p:sp>
      <p:pic>
        <p:nvPicPr>
          <p:cNvPr id="2052" name="Picture 4" descr="http://images.clipartpanda.com/stick-man-clipart-xTgGe9b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9" y="1899955"/>
            <a:ext cx="597689" cy="1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facebookbrand.com/img/fb-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040" y="3786666"/>
            <a:ext cx="563747" cy="5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4038914" y="3244897"/>
            <a:ext cx="0" cy="54176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52" idx="3"/>
            <a:endCxn id="4" idx="1"/>
          </p:cNvCxnSpPr>
          <p:nvPr/>
        </p:nvCxnSpPr>
        <p:spPr>
          <a:xfrm>
            <a:off x="1322728" y="2736181"/>
            <a:ext cx="1550648" cy="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873375" y="4892182"/>
            <a:ext cx="2331076" cy="10174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Redirect URL</a:t>
            </a:r>
          </a:p>
          <a:p>
            <a:pPr algn="ctr"/>
            <a:r>
              <a:rPr lang="en-US" sz="2000" dirty="0"/>
              <a:t>with API Auth Data</a:t>
            </a:r>
          </a:p>
        </p:txBody>
      </p:sp>
      <p:cxnSp>
        <p:nvCxnSpPr>
          <p:cNvPr id="19" name="Straight Arrow Connector 18"/>
          <p:cNvCxnSpPr>
            <a:stCxn id="8" idx="2"/>
            <a:endCxn id="18" idx="0"/>
          </p:cNvCxnSpPr>
          <p:nvPr/>
        </p:nvCxnSpPr>
        <p:spPr>
          <a:xfrm flipH="1">
            <a:off x="4038913" y="4350413"/>
            <a:ext cx="1" cy="54176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1"/>
            <a:endCxn id="2052" idx="2"/>
          </p:cNvCxnSpPr>
          <p:nvPr/>
        </p:nvCxnSpPr>
        <p:spPr>
          <a:xfrm rot="10800000">
            <a:off x="1023885" y="3572408"/>
            <a:ext cx="1849491" cy="1828491"/>
          </a:xfrm>
          <a:prstGeom prst="bentConnector2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052" idx="0"/>
            <a:endCxn id="5" idx="0"/>
          </p:cNvCxnSpPr>
          <p:nvPr/>
        </p:nvCxnSpPr>
        <p:spPr>
          <a:xfrm rot="16200000" flipH="1">
            <a:off x="4457927" y="-1534089"/>
            <a:ext cx="327511" cy="7195598"/>
          </a:xfrm>
          <a:prstGeom prst="bentConnector3">
            <a:avLst>
              <a:gd name="adj1" fmla="val -69799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5536" y="1168587"/>
            <a:ext cx="609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Submits request on specific resource with obtained Auth Data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13523" y="2822400"/>
            <a:ext cx="442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Auth Request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2876" y="3386951"/>
            <a:ext cx="442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Update User DB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Credentials</a:t>
            </a:r>
          </a:p>
        </p:txBody>
      </p:sp>
      <p:sp>
        <p:nvSpPr>
          <p:cNvPr id="28" name="Oval 27"/>
          <p:cNvSpPr/>
          <p:nvPr/>
        </p:nvSpPr>
        <p:spPr>
          <a:xfrm>
            <a:off x="6038886" y="3859910"/>
            <a:ext cx="375488" cy="37548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8" idx="3"/>
            <a:endCxn id="28" idx="2"/>
          </p:cNvCxnSpPr>
          <p:nvPr/>
        </p:nvCxnSpPr>
        <p:spPr>
          <a:xfrm flipV="1">
            <a:off x="4320787" y="4047654"/>
            <a:ext cx="1718099" cy="2088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3863" y="3836387"/>
            <a:ext cx="4423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user: …,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apiKey: …,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keyExpires: …,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42221" y="1442093"/>
            <a:ext cx="2124809" cy="68365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Credentials</a:t>
            </a:r>
          </a:p>
          <a:p>
            <a:pPr algn="ctr"/>
            <a:r>
              <a:rPr lang="en-US" dirty="0"/>
              <a:t> validation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842220" y="3444832"/>
            <a:ext cx="2124809" cy="11561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Role-based access validation (on the requested resource)</a:t>
            </a:r>
          </a:p>
        </p:txBody>
      </p:sp>
      <p:cxnSp>
        <p:nvCxnSpPr>
          <p:cNvPr id="2048" name="Elbow Connector 2047"/>
          <p:cNvCxnSpPr>
            <a:stCxn id="5" idx="3"/>
            <a:endCxn id="32" idx="1"/>
          </p:cNvCxnSpPr>
          <p:nvPr/>
        </p:nvCxnSpPr>
        <p:spPr>
          <a:xfrm flipV="1">
            <a:off x="9385020" y="1783922"/>
            <a:ext cx="457201" cy="952260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Elbow Connector 2052"/>
          <p:cNvCxnSpPr>
            <a:endCxn id="33" idx="1"/>
          </p:cNvCxnSpPr>
          <p:nvPr/>
        </p:nvCxnSpPr>
        <p:spPr>
          <a:xfrm rot="16200000" flipH="1">
            <a:off x="9089221" y="3269932"/>
            <a:ext cx="1286750" cy="219248"/>
          </a:xfrm>
          <a:prstGeom prst="bentConnector2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006385" y="4921454"/>
            <a:ext cx="2426194" cy="9912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application (request handler) computation</a:t>
            </a:r>
          </a:p>
        </p:txBody>
      </p:sp>
      <p:cxnSp>
        <p:nvCxnSpPr>
          <p:cNvPr id="2056" name="Straight Arrow Connector 2055"/>
          <p:cNvCxnSpPr>
            <a:stCxn id="5" idx="2"/>
            <a:endCxn id="41" idx="0"/>
          </p:cNvCxnSpPr>
          <p:nvPr/>
        </p:nvCxnSpPr>
        <p:spPr>
          <a:xfrm>
            <a:off x="8219482" y="3244897"/>
            <a:ext cx="0" cy="167655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96247" y="4157761"/>
            <a:ext cx="442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Authorization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Succeeded</a:t>
            </a:r>
          </a:p>
        </p:txBody>
      </p:sp>
      <p:cxnSp>
        <p:nvCxnSpPr>
          <p:cNvPr id="2059" name="Elbow Connector 2058"/>
          <p:cNvCxnSpPr>
            <a:stCxn id="41" idx="2"/>
            <a:endCxn id="2052" idx="1"/>
          </p:cNvCxnSpPr>
          <p:nvPr/>
        </p:nvCxnSpPr>
        <p:spPr>
          <a:xfrm rot="5400000" flipH="1">
            <a:off x="2884024" y="577197"/>
            <a:ext cx="3176473" cy="7494443"/>
          </a:xfrm>
          <a:prstGeom prst="bentConnector4">
            <a:avLst>
              <a:gd name="adj1" fmla="val -7197"/>
              <a:gd name="adj2" fmla="val 103050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53423" y="6266716"/>
            <a:ext cx="442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Receives response (Success with data / Error)</a:t>
            </a:r>
          </a:p>
        </p:txBody>
      </p:sp>
    </p:spTree>
    <p:extLst>
      <p:ext uri="{BB962C8B-B14F-4D97-AF65-F5344CB8AC3E}">
        <p14:creationId xmlns:p14="http://schemas.microsoft.com/office/powerpoint/2010/main" val="41786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/>
          <p:cNvSpPr/>
          <p:nvPr/>
        </p:nvSpPr>
        <p:spPr>
          <a:xfrm>
            <a:off x="5646352" y="1325563"/>
            <a:ext cx="6545648" cy="514423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Grades Restful API</a:t>
            </a:r>
          </a:p>
        </p:txBody>
      </p:sp>
      <p:pic>
        <p:nvPicPr>
          <p:cNvPr id="4" name="Picture 4" descr="http://images.clipartpanda.com/stick-man-clipart-xTgGe9b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9" y="2865563"/>
            <a:ext cx="597689" cy="1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105604" y="3193073"/>
            <a:ext cx="2331076" cy="10174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Grades API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322728" y="3701789"/>
            <a:ext cx="178287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796737"/>
            <a:ext cx="442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JSON based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communication</a:t>
            </a:r>
          </a:p>
        </p:txBody>
      </p:sp>
      <p:cxnSp>
        <p:nvCxnSpPr>
          <p:cNvPr id="11" name="Curved Connector 10"/>
          <p:cNvCxnSpPr>
            <a:stCxn id="4" idx="0"/>
            <a:endCxn id="6" idx="0"/>
          </p:cNvCxnSpPr>
          <p:nvPr/>
        </p:nvCxnSpPr>
        <p:spPr>
          <a:xfrm rot="16200000" flipH="1">
            <a:off x="2483758" y="1405689"/>
            <a:ext cx="327510" cy="3247258"/>
          </a:xfrm>
          <a:prstGeom prst="curvedConnector3">
            <a:avLst>
              <a:gd name="adj1" fmla="val -154001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511" y="1638740"/>
            <a:ext cx="442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Submits requests with headers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that contain API Credentials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01891" y="3505896"/>
            <a:ext cx="1217665" cy="3917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/v1</a:t>
            </a:r>
          </a:p>
        </p:txBody>
      </p:sp>
      <p:cxnSp>
        <p:nvCxnSpPr>
          <p:cNvPr id="18" name="Straight Arrow Connector 17"/>
          <p:cNvCxnSpPr>
            <a:stCxn id="6" idx="3"/>
            <a:endCxn id="16" idx="1"/>
          </p:cNvCxnSpPr>
          <p:nvPr/>
        </p:nvCxnSpPr>
        <p:spPr>
          <a:xfrm flipV="1">
            <a:off x="5436680" y="3701788"/>
            <a:ext cx="565211" cy="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026633" y="2379960"/>
            <a:ext cx="1509251" cy="4856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/students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026632" y="3093150"/>
            <a:ext cx="1509251" cy="4856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/professors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026635" y="3801653"/>
            <a:ext cx="1509251" cy="4856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/auth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703033" y="3801653"/>
            <a:ext cx="1509251" cy="4856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/courses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26631" y="4518228"/>
            <a:ext cx="1509251" cy="4856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/grades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703033" y="4510156"/>
            <a:ext cx="1509251" cy="4856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/roles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703033" y="3093150"/>
            <a:ext cx="1509251" cy="4856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/registrations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703033" y="2379960"/>
            <a:ext cx="1509251" cy="4856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/register</a:t>
            </a:r>
          </a:p>
        </p:txBody>
      </p:sp>
      <p:sp>
        <p:nvSpPr>
          <p:cNvPr id="30" name="Left Brace 29"/>
          <p:cNvSpPr/>
          <p:nvPr/>
        </p:nvSpPr>
        <p:spPr>
          <a:xfrm>
            <a:off x="7474857" y="2379960"/>
            <a:ext cx="159657" cy="2623870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48" y="2343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itchFamily="34" charset="0"/>
              </a:rPr>
              <a:t>Configuring Actors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69" y="4198286"/>
            <a:ext cx="513556" cy="143635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775520" y="5682952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STUDENT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13" y="4198250"/>
            <a:ext cx="513556" cy="14363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43" y="1212236"/>
            <a:ext cx="513556" cy="143635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19205" y="2706204"/>
            <a:ext cx="2104833" cy="5993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ADMINISTRATIVE</a:t>
            </a:r>
          </a:p>
          <a:p>
            <a:pPr algn="ctr"/>
            <a:r>
              <a:rPr lang="en-US" sz="1600" b="1" dirty="0"/>
              <a:t>PERSONNEL</a:t>
            </a:r>
          </a:p>
        </p:txBody>
      </p:sp>
      <p:cxnSp>
        <p:nvCxnSpPr>
          <p:cNvPr id="19" name="Straight Arrow Connector 18"/>
          <p:cNvCxnSpPr>
            <a:stCxn id="14" idx="2"/>
          </p:cNvCxnSpPr>
          <p:nvPr/>
        </p:nvCxnSpPr>
        <p:spPr>
          <a:xfrm flipH="1">
            <a:off x="6888635" y="3305516"/>
            <a:ext cx="782987" cy="752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</p:cNvCxnSpPr>
          <p:nvPr/>
        </p:nvCxnSpPr>
        <p:spPr>
          <a:xfrm>
            <a:off x="7671621" y="3305516"/>
            <a:ext cx="797642" cy="752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25" y="4127418"/>
            <a:ext cx="513556" cy="1436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735" y="4127418"/>
            <a:ext cx="513556" cy="1436352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045955" y="5682952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PROFESSOR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177776" y="5616167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PRINCIPAL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815886" y="5640758"/>
            <a:ext cx="1375254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SECRETARY</a:t>
            </a:r>
          </a:p>
        </p:txBody>
      </p:sp>
      <p:cxnSp>
        <p:nvCxnSpPr>
          <p:cNvPr id="41" name="Elbow Connector 40"/>
          <p:cNvCxnSpPr>
            <a:stCxn id="14" idx="1"/>
            <a:endCxn id="10" idx="0"/>
          </p:cNvCxnSpPr>
          <p:nvPr/>
        </p:nvCxnSpPr>
        <p:spPr>
          <a:xfrm rot="10800000" flipV="1">
            <a:off x="4749493" y="3005860"/>
            <a:ext cx="1869713" cy="1192390"/>
          </a:xfrm>
          <a:prstGeom prst="bentConnector2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2463149" y="3005860"/>
            <a:ext cx="3478099" cy="1192426"/>
          </a:xfrm>
          <a:prstGeom prst="bentConnector2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23922" y="263652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37578" y="263652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924647" y="4581128"/>
            <a:ext cx="127755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24647" y="5301208"/>
            <a:ext cx="127755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974044" y="4057908"/>
            <a:ext cx="123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Adds grades to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71827" y="4777988"/>
            <a:ext cx="123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Receives grades from</a:t>
            </a:r>
          </a:p>
        </p:txBody>
      </p:sp>
      <p:sp>
        <p:nvSpPr>
          <p:cNvPr id="72" name="Right Brace 71"/>
          <p:cNvSpPr/>
          <p:nvPr/>
        </p:nvSpPr>
        <p:spPr>
          <a:xfrm>
            <a:off x="9264352" y="1212237"/>
            <a:ext cx="216024" cy="5318331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9624392" y="36968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24401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72" y="3014636"/>
            <a:ext cx="600240" cy="16794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1836295" y="4946194"/>
            <a:ext cx="1156793" cy="3898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Professor</a:t>
            </a:r>
          </a:p>
        </p:txBody>
      </p:sp>
      <p:cxnSp>
        <p:nvCxnSpPr>
          <p:cNvPr id="4" name="Straight Arrow Connector 3"/>
          <p:cNvCxnSpPr>
            <a:stCxn id="2" idx="3"/>
            <a:endCxn id="13" idx="1"/>
          </p:cNvCxnSpPr>
          <p:nvPr/>
        </p:nvCxnSpPr>
        <p:spPr>
          <a:xfrm>
            <a:off x="2714812" y="3854350"/>
            <a:ext cx="2750806" cy="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17145" y="3399601"/>
            <a:ext cx="16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Authentication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65618" y="3501530"/>
            <a:ext cx="1295400" cy="70564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Has PROFESSOR roles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761018" y="1271513"/>
            <a:ext cx="1392382" cy="5165674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86254" y="1532586"/>
            <a:ext cx="2438400" cy="8609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view all students for whose evaluation is responsible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86254" y="2613151"/>
            <a:ext cx="2438400" cy="91712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add or remove modules created by him/her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786254" y="3738155"/>
            <a:ext cx="2438400" cy="91712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he is a course professor , then he can add laboratory professors to his course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58545" y="4893664"/>
            <a:ext cx="2438400" cy="91712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add or remove a students’ grades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55518" y="-126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Professors</a:t>
            </a:r>
          </a:p>
        </p:txBody>
      </p:sp>
    </p:spTree>
    <p:extLst>
      <p:ext uri="{BB962C8B-B14F-4D97-AF65-F5344CB8AC3E}">
        <p14:creationId xmlns:p14="http://schemas.microsoft.com/office/powerpoint/2010/main" val="155934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680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Maiandra GD</vt:lpstr>
      <vt:lpstr>Office Theme</vt:lpstr>
      <vt:lpstr> Grades</vt:lpstr>
      <vt:lpstr>Context</vt:lpstr>
      <vt:lpstr>Intention</vt:lpstr>
      <vt:lpstr>Intention</vt:lpstr>
      <vt:lpstr>Application workflow</vt:lpstr>
      <vt:lpstr>Authentication and Permissions</vt:lpstr>
      <vt:lpstr>Grades Restful API</vt:lpstr>
      <vt:lpstr>Configuring Actors</vt:lpstr>
      <vt:lpstr>Professors</vt:lpstr>
      <vt:lpstr>Courses</vt:lpstr>
      <vt:lpstr>Adding grades</vt:lpstr>
      <vt:lpstr>Students</vt:lpstr>
      <vt:lpstr>Client &amp; User Interface</vt:lpstr>
      <vt:lpstr>Architectural design keynotes</vt:lpstr>
      <vt:lpstr>What we learned – Part 1</vt:lpstr>
      <vt:lpstr>What we learned – Part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Ovidiu Pricop</dc:creator>
  <cp:lastModifiedBy>Ovidiu Pricop</cp:lastModifiedBy>
  <cp:revision>29</cp:revision>
  <dcterms:created xsi:type="dcterms:W3CDTF">2016-06-04T11:23:56Z</dcterms:created>
  <dcterms:modified xsi:type="dcterms:W3CDTF">2016-06-04T15:18:03Z</dcterms:modified>
</cp:coreProperties>
</file>