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36"/>
  </p:notes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4" r:id="rId9"/>
    <p:sldId id="263" r:id="rId10"/>
    <p:sldId id="265" r:id="rId11"/>
    <p:sldId id="266" r:id="rId12"/>
    <p:sldId id="267" r:id="rId13"/>
    <p:sldId id="268" r:id="rId14"/>
    <p:sldId id="290" r:id="rId15"/>
    <p:sldId id="271" r:id="rId16"/>
    <p:sldId id="272" r:id="rId17"/>
    <p:sldId id="273" r:id="rId18"/>
    <p:sldId id="275" r:id="rId19"/>
    <p:sldId id="269" r:id="rId20"/>
    <p:sldId id="277" r:id="rId21"/>
    <p:sldId id="276" r:id="rId22"/>
    <p:sldId id="278" r:id="rId23"/>
    <p:sldId id="274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3" autoAdjust="0"/>
    <p:restoredTop sz="80254" autoAdjust="0"/>
  </p:normalViewPr>
  <p:slideViewPr>
    <p:cSldViewPr snapToGrid="0">
      <p:cViewPr>
        <p:scale>
          <a:sx n="66" d="100"/>
          <a:sy n="66" d="100"/>
        </p:scale>
        <p:origin x="30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8FC91-496F-439D-B22A-BF20314D23F5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CA6D7-84D8-44A2-9183-BBB9F854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5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/>
              <a:t>De unde a pornit nevoia de a extrage </a:t>
            </a:r>
            <a:r>
              <a:rPr lang="ro-RO" dirty="0" err="1"/>
              <a:t>informatii</a:t>
            </a:r>
            <a:r>
              <a:rPr lang="ro-RO" dirty="0"/>
              <a:t> in mod automat de pe web</a:t>
            </a:r>
          </a:p>
          <a:p>
            <a:pPr marL="171450" indent="-171450">
              <a:buFontTx/>
              <a:buChar char="-"/>
            </a:pPr>
            <a:r>
              <a:rPr lang="ro-RO" dirty="0"/>
              <a:t>Cum pot programele automatizate sa faciliteze </a:t>
            </a:r>
            <a:r>
              <a:rPr lang="ro-RO" dirty="0" err="1"/>
              <a:t>exragerea</a:t>
            </a:r>
            <a:r>
              <a:rPr lang="ro-RO" dirty="0"/>
              <a:t> </a:t>
            </a:r>
            <a:r>
              <a:rPr lang="ro-RO" dirty="0" err="1"/>
              <a:t>informatiilor</a:t>
            </a:r>
            <a:endParaRPr lang="ro-RO" dirty="0"/>
          </a:p>
          <a:p>
            <a:pPr marL="171450" indent="-171450">
              <a:buFontTx/>
              <a:buChar char="-"/>
            </a:pPr>
            <a:r>
              <a:rPr lang="ro-RO" dirty="0" err="1"/>
              <a:t>Definitia</a:t>
            </a:r>
            <a:r>
              <a:rPr lang="ro-RO" dirty="0"/>
              <a:t> unui </a:t>
            </a:r>
            <a:r>
              <a:rPr lang="ro-RO" dirty="0" err="1"/>
              <a:t>crawler</a:t>
            </a:r>
            <a:r>
              <a:rPr lang="ro-RO" dirty="0"/>
              <a:t> 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CA6D7-84D8-44A2-9183-BBB9F85497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63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/>
              <a:t>Sa presupunem ca pornim de la adresa de baza a parcurgerii (</a:t>
            </a:r>
            <a:r>
              <a:rPr lang="ro-RO" dirty="0" err="1"/>
              <a:t>root</a:t>
            </a:r>
            <a:r>
              <a:rPr lang="ro-RO" dirty="0"/>
              <a:t>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CA6D7-84D8-44A2-9183-BBB9F85497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52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- </a:t>
            </a:r>
            <a:r>
              <a:rPr lang="ro-RO" dirty="0" err="1"/>
              <a:t>Crawlerii</a:t>
            </a:r>
            <a:r>
              <a:rPr lang="ro-RO" dirty="0"/>
              <a:t> ajuta la </a:t>
            </a:r>
            <a:r>
              <a:rPr lang="ro-RO" dirty="0" err="1"/>
              <a:t>mangement-ul</a:t>
            </a:r>
            <a:r>
              <a:rPr lang="ro-RO" dirty="0"/>
              <a:t> complexității taskurilor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CA6D7-84D8-44A2-9183-BBB9F854970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3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03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28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55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74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29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4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1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5"/>
            <a:ext cx="10018713" cy="17525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2735"/>
            <a:ext cx="10018713" cy="4038466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2800"/>
            </a:lvl1pPr>
            <a:lvl2pPr>
              <a:buClr>
                <a:schemeClr val="accent1">
                  <a:lumMod val="75000"/>
                </a:schemeClr>
              </a:buClr>
              <a:defRPr sz="2400"/>
            </a:lvl2pPr>
            <a:lvl3pPr>
              <a:buClr>
                <a:schemeClr val="accent1">
                  <a:lumMod val="75000"/>
                </a:schemeClr>
              </a:buClr>
              <a:defRPr sz="2000"/>
            </a:lvl3pPr>
            <a:lvl4pPr>
              <a:buClr>
                <a:schemeClr val="accent1">
                  <a:lumMod val="75000"/>
                </a:schemeClr>
              </a:buClr>
              <a:defRPr sz="18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4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6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0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5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6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6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6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6D54B9-1683-4546-B605-E3CA622DB03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ucts.office.com/ro-ro/excel" TargetMode="External"/><Relationship Id="rId2" Type="http://schemas.openxmlformats.org/officeDocument/2006/relationships/hyperlink" Target="http://gojs.net/latest/samples/sequenceDiagra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impleicon.com/" TargetMode="External"/><Relationship Id="rId5" Type="http://schemas.openxmlformats.org/officeDocument/2006/relationships/hyperlink" Target="https://www.iconfinder.com/" TargetMode="External"/><Relationship Id="rId4" Type="http://schemas.openxmlformats.org/officeDocument/2006/relationships/hyperlink" Target="https://aws.amazon.com/architecture/icon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B061-38A1-4153-9E4F-FA0B90137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398" y="1294678"/>
            <a:ext cx="8574622" cy="2616199"/>
          </a:xfrm>
        </p:spPr>
        <p:txBody>
          <a:bodyPr anchor="ctr">
            <a:normAutofit/>
          </a:bodyPr>
          <a:lstStyle/>
          <a:p>
            <a:pPr algn="ctr"/>
            <a:r>
              <a:rPr lang="en-US" sz="8800" dirty="0"/>
              <a:t>Surf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15C87-0605-40E0-A751-A0C26AB37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125" y="3562357"/>
            <a:ext cx="8131677" cy="210832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latin typeface="+mj-lt"/>
                <a:cs typeface="Calibri" panose="020F0502020204030204" pitchFamily="34" charset="0"/>
              </a:rPr>
              <a:t>Parcurgere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procesare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distribuită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a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paginilor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web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în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cloud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pentru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extragerea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informațiilor</a:t>
            </a:r>
            <a:endParaRPr lang="en-US" sz="28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41A73-575F-4E86-BD76-F32A7A10F82D}"/>
              </a:ext>
            </a:extLst>
          </p:cNvPr>
          <p:cNvSpPr txBox="1"/>
          <p:nvPr/>
        </p:nvSpPr>
        <p:spPr>
          <a:xfrm>
            <a:off x="5331508" y="5988677"/>
            <a:ext cx="595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Ovidiu Pricop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51ED0-2A23-4E34-8282-5B28C4E735AA}"/>
              </a:ext>
            </a:extLst>
          </p:cNvPr>
          <p:cNvSpPr txBox="1"/>
          <p:nvPr/>
        </p:nvSpPr>
        <p:spPr>
          <a:xfrm>
            <a:off x="4011317" y="243350"/>
            <a:ext cx="6408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+mj-lt"/>
              </a:rPr>
              <a:t>UNIVERSITATEA ALEXANDRU IOAN CUZA DIN IAȘI</a:t>
            </a:r>
          </a:p>
          <a:p>
            <a:pPr algn="ctr"/>
            <a:endParaRPr lang="ro-RO" dirty="0">
              <a:latin typeface="+mj-lt"/>
            </a:endParaRPr>
          </a:p>
          <a:p>
            <a:pPr algn="ctr"/>
            <a:r>
              <a:rPr lang="ro-RO" dirty="0">
                <a:latin typeface="+mj-lt"/>
              </a:rPr>
              <a:t>FACULTATEA DE INFORMATICĂ</a:t>
            </a:r>
          </a:p>
        </p:txBody>
      </p:sp>
    </p:spTree>
    <p:extLst>
      <p:ext uri="{BB962C8B-B14F-4D97-AF65-F5344CB8AC3E}">
        <p14:creationId xmlns:p14="http://schemas.microsoft.com/office/powerpoint/2010/main" val="4028759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DB3A-1FE6-4B33-9D06-37FE7934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Selecția informațiilor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961C-D699-43D6-8CC3-3ADF1D884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Pentru </a:t>
            </a:r>
            <a:r>
              <a:rPr lang="ro-RO" sz="3200" dirty="0" err="1"/>
              <a:t>fiș</a:t>
            </a:r>
            <a:r>
              <a:rPr lang="nl-NL" sz="3200" dirty="0"/>
              <a:t>iere XML:</a:t>
            </a:r>
          </a:p>
          <a:p>
            <a:pPr lvl="1"/>
            <a:r>
              <a:rPr lang="en-US" sz="2800" dirty="0" err="1"/>
              <a:t>Selectori</a:t>
            </a:r>
            <a:r>
              <a:rPr lang="en-US" sz="2800" dirty="0"/>
              <a:t> CSS/jQuery</a:t>
            </a:r>
            <a:endParaRPr lang="ro-RO" sz="2800" dirty="0"/>
          </a:p>
          <a:p>
            <a:pPr lvl="1"/>
            <a:endParaRPr lang="ro-RO" sz="2800" dirty="0"/>
          </a:p>
          <a:p>
            <a:r>
              <a:rPr lang="ro-RO" sz="3200" dirty="0"/>
              <a:t>Pentru fișiere text</a:t>
            </a:r>
            <a:r>
              <a:rPr lang="en-US" sz="3200" dirty="0"/>
              <a:t>:</a:t>
            </a:r>
            <a:endParaRPr lang="ro-RO" sz="3200" dirty="0"/>
          </a:p>
          <a:p>
            <a:pPr lvl="1"/>
            <a:r>
              <a:rPr lang="ro-RO" sz="2800" dirty="0"/>
              <a:t>Cuvinte cheie</a:t>
            </a:r>
            <a:r>
              <a:rPr lang="en-US" sz="2800" dirty="0"/>
              <a:t> (</a:t>
            </a:r>
            <a:r>
              <a:rPr lang="en-US" sz="2800" dirty="0" err="1"/>
              <a:t>expresii</a:t>
            </a:r>
            <a:r>
              <a:rPr lang="en-US" sz="2800" dirty="0"/>
              <a:t> regulate)</a:t>
            </a:r>
          </a:p>
        </p:txBody>
      </p:sp>
    </p:spTree>
    <p:extLst>
      <p:ext uri="{BB962C8B-B14F-4D97-AF65-F5344CB8AC3E}">
        <p14:creationId xmlns:p14="http://schemas.microsoft.com/office/powerpoint/2010/main" val="216746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ud 20">
            <a:extLst>
              <a:ext uri="{FF2B5EF4-FFF2-40B4-BE49-F238E27FC236}">
                <a16:creationId xmlns:a16="http://schemas.microsoft.com/office/drawing/2014/main" id="{6821459E-E5BF-4D02-A302-988B9EBADFA7}"/>
              </a:ext>
            </a:extLst>
          </p:cNvPr>
          <p:cNvSpPr/>
          <p:nvPr/>
        </p:nvSpPr>
        <p:spPr>
          <a:xfrm rot="7133082">
            <a:off x="8016899" y="1294192"/>
            <a:ext cx="5666853" cy="4334925"/>
          </a:xfrm>
          <a:prstGeom prst="clou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B4F00-E48F-48FE-A300-F34B4664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Politici</a:t>
            </a:r>
            <a:r>
              <a:rPr lang="en-US" dirty="0"/>
              <a:t> de </a:t>
            </a:r>
            <a:r>
              <a:rPr lang="en-US" dirty="0" err="1"/>
              <a:t>respingere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F33B7-0239-4AF9-A316-9F78F69A5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927" y="2286000"/>
            <a:ext cx="2351314" cy="2351314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214E34B-D5B2-4DEC-B6BE-25294D318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13" y="2128157"/>
            <a:ext cx="2509157" cy="250915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7D54DE-04A2-4720-9258-814497CF929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831770" y="3382735"/>
            <a:ext cx="2128159" cy="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96AA10-4F57-4D32-A8D6-4F96AB44A3F2}"/>
              </a:ext>
            </a:extLst>
          </p:cNvPr>
          <p:cNvSpPr txBox="1"/>
          <p:nvPr/>
        </p:nvSpPr>
        <p:spPr>
          <a:xfrm>
            <a:off x="5579367" y="1543382"/>
            <a:ext cx="4071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</a:t>
            </a:r>
            <a:r>
              <a:rPr lang="ro-RO" sz="3200" b="1" dirty="0"/>
              <a:t>ĂDĂCINA SITULUI</a:t>
            </a:r>
            <a:endParaRPr lang="en-US" sz="3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478892-D1FE-4CD4-916C-3A0825A4FB30}"/>
              </a:ext>
            </a:extLst>
          </p:cNvPr>
          <p:cNvCxnSpPr>
            <a:cxnSpLocks/>
          </p:cNvCxnSpPr>
          <p:nvPr/>
        </p:nvCxnSpPr>
        <p:spPr>
          <a:xfrm flipH="1">
            <a:off x="3328761" y="4107995"/>
            <a:ext cx="2859768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C7C9A1-6CB7-4E3E-A977-1CDC08494FAF}"/>
              </a:ext>
            </a:extLst>
          </p:cNvPr>
          <p:cNvSpPr txBox="1"/>
          <p:nvPr/>
        </p:nvSpPr>
        <p:spPr>
          <a:xfrm>
            <a:off x="3490459" y="4317198"/>
            <a:ext cx="3191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ROBOTS.TXT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1C2C57-B176-4E8A-A44E-3617A690A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13" y="2414619"/>
            <a:ext cx="1000575" cy="1000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A5168B-BF44-4808-A8BD-508437820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928" y="2961369"/>
            <a:ext cx="1000575" cy="1000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92B00B-2577-4824-8AAC-39D4AF930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930" y="3609010"/>
            <a:ext cx="1000575" cy="1000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1701EC-FA08-425C-9C0B-21ACA4FCA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23" y="4137026"/>
            <a:ext cx="1000575" cy="10005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4385F07-7EDC-4D9C-AF52-620D1899CF41}"/>
              </a:ext>
            </a:extLst>
          </p:cNvPr>
          <p:cNvSpPr txBox="1"/>
          <p:nvPr/>
        </p:nvSpPr>
        <p:spPr>
          <a:xfrm>
            <a:off x="9320325" y="1034305"/>
            <a:ext cx="3191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/>
              <a:t>SUB-</a:t>
            </a:r>
          </a:p>
          <a:p>
            <a:pPr algn="ctr"/>
            <a:r>
              <a:rPr lang="ro-RO" sz="3200" b="1" dirty="0"/>
              <a:t>COMPONEN-</a:t>
            </a:r>
          </a:p>
          <a:p>
            <a:pPr algn="ctr"/>
            <a:r>
              <a:rPr lang="ro-RO" sz="3200" b="1" dirty="0"/>
              <a:t>TE</a:t>
            </a:r>
            <a:endParaRPr lang="en-US" sz="3200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C16456D-A9FE-4B87-84CE-340DD1A1CC9E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5181259" y="2033246"/>
            <a:ext cx="1306286" cy="6514421"/>
          </a:xfrm>
          <a:prstGeom prst="bentConnector2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1E19A8-8E31-40E5-B9C1-CCE8DDDFA1A6}"/>
              </a:ext>
            </a:extLst>
          </p:cNvPr>
          <p:cNvSpPr txBox="1"/>
          <p:nvPr/>
        </p:nvSpPr>
        <p:spPr>
          <a:xfrm>
            <a:off x="4238512" y="6083737"/>
            <a:ext cx="3191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ACCES PERMIS</a:t>
            </a:r>
          </a:p>
        </p:txBody>
      </p:sp>
    </p:spTree>
    <p:extLst>
      <p:ext uri="{BB962C8B-B14F-4D97-AF65-F5344CB8AC3E}">
        <p14:creationId xmlns:p14="http://schemas.microsoft.com/office/powerpoint/2010/main" val="284107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" grpId="0"/>
      <p:bldP spid="16" grpId="0"/>
      <p:bldP spid="22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27EA-189C-4151-A699-53651EDE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Paralelizare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C533B2-71A4-4110-BD4D-3318BB294C5D}"/>
              </a:ext>
            </a:extLst>
          </p:cNvPr>
          <p:cNvSpPr/>
          <p:nvPr/>
        </p:nvSpPr>
        <p:spPr>
          <a:xfrm>
            <a:off x="6183423" y="1442491"/>
            <a:ext cx="620486" cy="620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D967F1-798A-475D-BBDA-B65A2771F378}"/>
              </a:ext>
            </a:extLst>
          </p:cNvPr>
          <p:cNvSpPr/>
          <p:nvPr/>
        </p:nvSpPr>
        <p:spPr>
          <a:xfrm>
            <a:off x="2286338" y="3211420"/>
            <a:ext cx="620486" cy="620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C0CEF8-EEBF-4D07-A3EF-B68E638ECFA3}"/>
              </a:ext>
            </a:extLst>
          </p:cNvPr>
          <p:cNvSpPr/>
          <p:nvPr/>
        </p:nvSpPr>
        <p:spPr>
          <a:xfrm>
            <a:off x="4038938" y="3211420"/>
            <a:ext cx="620486" cy="620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0685E2-F4DD-4E4C-B9DE-E2E4B9EF3E6C}"/>
              </a:ext>
            </a:extLst>
          </p:cNvPr>
          <p:cNvSpPr/>
          <p:nvPr/>
        </p:nvSpPr>
        <p:spPr>
          <a:xfrm>
            <a:off x="10194809" y="3211420"/>
            <a:ext cx="620486" cy="620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e 9">
            <a:extLst>
              <a:ext uri="{FF2B5EF4-FFF2-40B4-BE49-F238E27FC236}">
                <a16:creationId xmlns:a16="http://schemas.microsoft.com/office/drawing/2014/main" id="{F451CA92-6FCB-4D0A-A3C9-A0766DF12473}"/>
              </a:ext>
            </a:extLst>
          </p:cNvPr>
          <p:cNvSpPr/>
          <p:nvPr/>
        </p:nvSpPr>
        <p:spPr>
          <a:xfrm rot="5400000">
            <a:off x="3086535" y="-2852421"/>
            <a:ext cx="6823484" cy="9210309"/>
          </a:xfrm>
          <a:prstGeom prst="bracePair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322A84-1B17-4716-A1A3-1CF85F541A74}"/>
              </a:ext>
            </a:extLst>
          </p:cNvPr>
          <p:cNvCxnSpPr>
            <a:cxnSpLocks/>
          </p:cNvCxnSpPr>
          <p:nvPr/>
        </p:nvCxnSpPr>
        <p:spPr>
          <a:xfrm>
            <a:off x="6940318" y="2062977"/>
            <a:ext cx="3118082" cy="114844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CE7337-8AB6-4470-9E99-60E3A7F69C88}"/>
              </a:ext>
            </a:extLst>
          </p:cNvPr>
          <p:cNvCxnSpPr>
            <a:cxnSpLocks/>
          </p:cNvCxnSpPr>
          <p:nvPr/>
        </p:nvCxnSpPr>
        <p:spPr>
          <a:xfrm flipH="1">
            <a:off x="4659426" y="2062977"/>
            <a:ext cx="1518894" cy="113211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BF0A67-E557-44E0-BE17-5D86634071DC}"/>
              </a:ext>
            </a:extLst>
          </p:cNvPr>
          <p:cNvCxnSpPr>
            <a:cxnSpLocks/>
          </p:cNvCxnSpPr>
          <p:nvPr/>
        </p:nvCxnSpPr>
        <p:spPr>
          <a:xfrm flipH="1">
            <a:off x="3102429" y="2062977"/>
            <a:ext cx="2629357" cy="113211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851AF7E-98F1-4370-AC0B-04E0F3A3A647}"/>
              </a:ext>
            </a:extLst>
          </p:cNvPr>
          <p:cNvSpPr txBox="1"/>
          <p:nvPr/>
        </p:nvSpPr>
        <p:spPr>
          <a:xfrm>
            <a:off x="6733152" y="3324927"/>
            <a:ext cx="3461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/>
              <a:t>........</a:t>
            </a:r>
            <a:endParaRPr lang="en-US" sz="4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62A83E-04DA-40B5-8341-B4AAC235F7AC}"/>
              </a:ext>
            </a:extLst>
          </p:cNvPr>
          <p:cNvSpPr txBox="1"/>
          <p:nvPr/>
        </p:nvSpPr>
        <p:spPr>
          <a:xfrm>
            <a:off x="4659424" y="5374173"/>
            <a:ext cx="470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/>
              <a:t>GRAD DE PARALELIZARE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8118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26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CA3C-7A9C-4F31-B041-79A88717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Context</a:t>
            </a: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Componentele unui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Crawler-ul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 web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“Surf”</a:t>
            </a:r>
          </a:p>
          <a:p>
            <a:r>
              <a:rPr lang="en-US" dirty="0" err="1"/>
              <a:t>Arhitectur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39CEFC-D61E-47DF-8229-3EFDD5FF1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6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A804FD5-4FB7-4BBC-AF02-21C28BD56CBF}"/>
              </a:ext>
            </a:extLst>
          </p:cNvPr>
          <p:cNvSpPr/>
          <p:nvPr/>
        </p:nvSpPr>
        <p:spPr>
          <a:xfrm>
            <a:off x="7551849" y="1683441"/>
            <a:ext cx="3275807" cy="17419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4A7A1B8-25E5-46BA-A587-780AE2252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52" y="4163785"/>
            <a:ext cx="1154293" cy="1277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15246D-44E1-48DF-908F-4819F56FF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43" y="3776050"/>
            <a:ext cx="3145456" cy="205328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609F2C-F073-4A62-8ABD-76D59787E71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305545" y="4802692"/>
            <a:ext cx="3096098" cy="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F8378A7-8776-45BA-8F0A-6955BB3263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82" y="3944893"/>
            <a:ext cx="1429661" cy="17155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E7B743-E30A-4AC2-8CF6-11F183472B71}"/>
              </a:ext>
            </a:extLst>
          </p:cNvPr>
          <p:cNvSpPr txBox="1"/>
          <p:nvPr/>
        </p:nvSpPr>
        <p:spPr>
          <a:xfrm>
            <a:off x="3757568" y="5660488"/>
            <a:ext cx="1858489" cy="8135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400" b="1" dirty="0"/>
              <a:t>Amazon API Gateway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226BFD-DC01-478C-8EBE-2EE8832A051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305545" y="4802691"/>
            <a:ext cx="1666437" cy="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7B0B0C-1C4B-4775-B0F9-6AFC23B6DF43}"/>
              </a:ext>
            </a:extLst>
          </p:cNvPr>
          <p:cNvCxnSpPr>
            <a:cxnSpLocks/>
          </p:cNvCxnSpPr>
          <p:nvPr/>
        </p:nvCxnSpPr>
        <p:spPr>
          <a:xfrm flipV="1">
            <a:off x="4670484" y="2962527"/>
            <a:ext cx="0" cy="81352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6B6DEDF-1F95-4CDB-9214-9282B4B9DD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888" y="683882"/>
            <a:ext cx="1439192" cy="17270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3EF59D1-3329-4DF9-AB0E-4BF19C24E2C1}"/>
              </a:ext>
            </a:extLst>
          </p:cNvPr>
          <p:cNvSpPr txBox="1"/>
          <p:nvPr/>
        </p:nvSpPr>
        <p:spPr>
          <a:xfrm>
            <a:off x="3757568" y="2427069"/>
            <a:ext cx="1858489" cy="8135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400" b="1" dirty="0"/>
              <a:t>AWS Lambda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164C83E-1817-4A12-87FB-8FC0E4F43A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099" y="0"/>
            <a:ext cx="1353426" cy="1632074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B5376CC-1A0D-4EE5-92FA-FC81A78B88BD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6250523" y="-1253465"/>
            <a:ext cx="357309" cy="3517387"/>
          </a:xfrm>
          <a:prstGeom prst="bentConnector2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53C955-CDA4-4FD2-BE5C-805F1487CF9C}"/>
              </a:ext>
            </a:extLst>
          </p:cNvPr>
          <p:cNvSpPr txBox="1"/>
          <p:nvPr/>
        </p:nvSpPr>
        <p:spPr>
          <a:xfrm>
            <a:off x="9900525" y="409274"/>
            <a:ext cx="1877785" cy="8135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400" b="1" dirty="0"/>
              <a:t>AWS Step Functions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8808396-F033-45B4-8330-187E90F984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465" y="1979676"/>
            <a:ext cx="733634" cy="76240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01A7399-B845-4866-B99C-8BF800F3AD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608" y="1979676"/>
            <a:ext cx="733634" cy="76240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796D5A9-04BF-49C2-A0EA-8853A3C1BC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027" y="1979676"/>
            <a:ext cx="733634" cy="762405"/>
          </a:xfrm>
          <a:prstGeom prst="rect">
            <a:avLst/>
          </a:prstGeom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A544060-AFE4-4382-AC63-9AF3901CAD6A}"/>
              </a:ext>
            </a:extLst>
          </p:cNvPr>
          <p:cNvCxnSpPr>
            <a:stCxn id="23" idx="2"/>
            <a:endCxn id="28" idx="0"/>
          </p:cNvCxnSpPr>
          <p:nvPr/>
        </p:nvCxnSpPr>
        <p:spPr>
          <a:xfrm rot="5400000">
            <a:off x="8528246" y="1284110"/>
            <a:ext cx="347602" cy="1043530"/>
          </a:xfrm>
          <a:prstGeom prst="bentConnector3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886CFD1-5C7B-4C97-A984-E2BE040ACF14}"/>
              </a:ext>
            </a:extLst>
          </p:cNvPr>
          <p:cNvCxnSpPr>
            <a:stCxn id="23" idx="2"/>
            <a:endCxn id="30" idx="0"/>
          </p:cNvCxnSpPr>
          <p:nvPr/>
        </p:nvCxnSpPr>
        <p:spPr>
          <a:xfrm rot="16200000" flipH="1">
            <a:off x="9059817" y="1796068"/>
            <a:ext cx="347602" cy="19613"/>
          </a:xfrm>
          <a:prstGeom prst="bentConnector3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D62F5C1-099B-4234-8F45-9B7D0138AE00}"/>
              </a:ext>
            </a:extLst>
          </p:cNvPr>
          <p:cNvCxnSpPr>
            <a:stCxn id="23" idx="2"/>
            <a:endCxn id="31" idx="0"/>
          </p:cNvCxnSpPr>
          <p:nvPr/>
        </p:nvCxnSpPr>
        <p:spPr>
          <a:xfrm rot="16200000" flipH="1">
            <a:off x="9590527" y="1265359"/>
            <a:ext cx="347602" cy="1081032"/>
          </a:xfrm>
          <a:prstGeom prst="bentConnector3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B9BC1C5E-8313-4821-94C6-42E14EF897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497" y="1043406"/>
            <a:ext cx="936270" cy="93627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E71F5FB-8095-4C56-8AA1-D7411087FAC0}"/>
              </a:ext>
            </a:extLst>
          </p:cNvPr>
          <p:cNvCxnSpPr>
            <a:cxnSpLocks/>
          </p:cNvCxnSpPr>
          <p:nvPr/>
        </p:nvCxnSpPr>
        <p:spPr>
          <a:xfrm>
            <a:off x="5638419" y="4802690"/>
            <a:ext cx="790758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A002473-BED6-4D76-93F6-74F1E37D22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226" y="4092545"/>
            <a:ext cx="712000" cy="134905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838AB54-A2EF-4D04-AEC3-87B837FA8075}"/>
              </a:ext>
            </a:extLst>
          </p:cNvPr>
          <p:cNvSpPr txBox="1"/>
          <p:nvPr/>
        </p:nvSpPr>
        <p:spPr>
          <a:xfrm>
            <a:off x="5988981" y="5823919"/>
            <a:ext cx="1858489" cy="8135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400" b="1" dirty="0"/>
              <a:t>IAM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FB1D02D-691F-4852-BF96-E58063259F45}"/>
              </a:ext>
            </a:extLst>
          </p:cNvPr>
          <p:cNvCxnSpPr>
            <a:cxnSpLocks/>
            <a:stCxn id="28" idx="2"/>
            <a:endCxn id="49" idx="2"/>
          </p:cNvCxnSpPr>
          <p:nvPr/>
        </p:nvCxnSpPr>
        <p:spPr>
          <a:xfrm rot="5400000" flipH="1">
            <a:off x="7361983" y="1923782"/>
            <a:ext cx="226948" cy="1409650"/>
          </a:xfrm>
          <a:prstGeom prst="bentConnector3">
            <a:avLst>
              <a:gd name="adj1" fmla="val -100728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CD991AB-1381-49ED-B319-FF860A82E326}"/>
              </a:ext>
            </a:extLst>
          </p:cNvPr>
          <p:cNvSpPr txBox="1"/>
          <p:nvPr/>
        </p:nvSpPr>
        <p:spPr>
          <a:xfrm>
            <a:off x="5841387" y="2073495"/>
            <a:ext cx="1858489" cy="44163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400" b="1" dirty="0"/>
              <a:t>SNS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47F2C4D-10DD-48AF-93D2-C3D0A200A711}"/>
              </a:ext>
            </a:extLst>
          </p:cNvPr>
          <p:cNvCxnSpPr>
            <a:stCxn id="41" idx="1"/>
            <a:endCxn id="30" idx="2"/>
          </p:cNvCxnSpPr>
          <p:nvPr/>
        </p:nvCxnSpPr>
        <p:spPr>
          <a:xfrm rot="10800000" flipH="1" flipV="1">
            <a:off x="6302497" y="1511541"/>
            <a:ext cx="2940928" cy="1230540"/>
          </a:xfrm>
          <a:prstGeom prst="bentConnector4">
            <a:avLst>
              <a:gd name="adj1" fmla="val -7773"/>
              <a:gd name="adj2" fmla="val 142167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BF157A13-5ED7-4476-B57B-1F7FF239C9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581" y="151191"/>
            <a:ext cx="948446" cy="105058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F94F3BB-A7D1-422C-91E1-A52F26A1D0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95" y="1759611"/>
            <a:ext cx="1016532" cy="1202916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64CF06A-E73F-4F91-9650-32F76E245F9D}"/>
              </a:ext>
            </a:extLst>
          </p:cNvPr>
          <p:cNvCxnSpPr>
            <a:cxnSpLocks/>
          </p:cNvCxnSpPr>
          <p:nvPr/>
        </p:nvCxnSpPr>
        <p:spPr>
          <a:xfrm flipH="1">
            <a:off x="2853002" y="816036"/>
            <a:ext cx="71483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43B0856-9BAC-46A5-AD79-7720F9396C63}"/>
              </a:ext>
            </a:extLst>
          </p:cNvPr>
          <p:cNvCxnSpPr>
            <a:cxnSpLocks/>
          </p:cNvCxnSpPr>
          <p:nvPr/>
        </p:nvCxnSpPr>
        <p:spPr>
          <a:xfrm>
            <a:off x="2924657" y="1027269"/>
            <a:ext cx="643176" cy="1613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E691D83-1731-4A86-B46C-BC64792CBB1D}"/>
              </a:ext>
            </a:extLst>
          </p:cNvPr>
          <p:cNvCxnSpPr>
            <a:cxnSpLocks/>
          </p:cNvCxnSpPr>
          <p:nvPr/>
        </p:nvCxnSpPr>
        <p:spPr>
          <a:xfrm flipH="1">
            <a:off x="2860883" y="2199699"/>
            <a:ext cx="71483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1A134AD-68D9-4A0A-A06C-82909B3F98EF}"/>
              </a:ext>
            </a:extLst>
          </p:cNvPr>
          <p:cNvCxnSpPr>
            <a:cxnSpLocks/>
          </p:cNvCxnSpPr>
          <p:nvPr/>
        </p:nvCxnSpPr>
        <p:spPr>
          <a:xfrm>
            <a:off x="2932538" y="2410932"/>
            <a:ext cx="643176" cy="1613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6A70D3B-29F9-4FC4-AF03-2E9B4670D0CF}"/>
              </a:ext>
            </a:extLst>
          </p:cNvPr>
          <p:cNvSpPr txBox="1"/>
          <p:nvPr/>
        </p:nvSpPr>
        <p:spPr>
          <a:xfrm>
            <a:off x="1274403" y="3103932"/>
            <a:ext cx="1858489" cy="8135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400" b="1" dirty="0"/>
              <a:t>S3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A2725C-B062-4246-9B4C-122193A43A2C}"/>
              </a:ext>
            </a:extLst>
          </p:cNvPr>
          <p:cNvSpPr txBox="1"/>
          <p:nvPr/>
        </p:nvSpPr>
        <p:spPr>
          <a:xfrm>
            <a:off x="1227516" y="1282146"/>
            <a:ext cx="1858489" cy="8135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400" b="1" dirty="0"/>
              <a:t>DynamoDB</a:t>
            </a:r>
          </a:p>
        </p:txBody>
      </p:sp>
    </p:spTree>
    <p:extLst>
      <p:ext uri="{BB962C8B-B14F-4D97-AF65-F5344CB8AC3E}">
        <p14:creationId xmlns:p14="http://schemas.microsoft.com/office/powerpoint/2010/main" val="429198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10" grpId="0"/>
      <p:bldP spid="19" grpId="0"/>
      <p:bldP spid="27" grpId="0"/>
      <p:bldP spid="45" grpId="0"/>
      <p:bldP spid="49" grpId="0"/>
      <p:bldP spid="80" grpId="0"/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CA3C-7A9C-4F31-B041-79A88717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Context</a:t>
            </a: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Componentele unui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Crawler-ul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 web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“Surf”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Arhitectur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ă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Securitate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1A00A1-31F0-4FD1-A944-4E8D5948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00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8045-63B0-4DA3-9C82-3AB0D2D3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28077B0-D3FA-4653-9EA0-44E307DCE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" y="440872"/>
            <a:ext cx="12198121" cy="558437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60B88C-F86C-4DC0-ADE0-C5FA123C2B0D}"/>
              </a:ext>
            </a:extLst>
          </p:cNvPr>
          <p:cNvSpPr/>
          <p:nvPr/>
        </p:nvSpPr>
        <p:spPr>
          <a:xfrm>
            <a:off x="0" y="6025243"/>
            <a:ext cx="12192000" cy="1502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2A610B-7B9A-4BA8-BEF4-33A838A43F65}"/>
              </a:ext>
            </a:extLst>
          </p:cNvPr>
          <p:cNvSpPr/>
          <p:nvPr/>
        </p:nvSpPr>
        <p:spPr>
          <a:xfrm>
            <a:off x="0" y="-971347"/>
            <a:ext cx="12192000" cy="1502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91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C2CB27-EA2A-4D70-8F76-78430452B6C2}"/>
              </a:ext>
            </a:extLst>
          </p:cNvPr>
          <p:cNvSpPr/>
          <p:nvPr/>
        </p:nvSpPr>
        <p:spPr>
          <a:xfrm>
            <a:off x="-228600" y="-228600"/>
            <a:ext cx="12630150" cy="7448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hing&#10;&#10;Description generated with high confidence">
            <a:extLst>
              <a:ext uri="{FF2B5EF4-FFF2-40B4-BE49-F238E27FC236}">
                <a16:creationId xmlns:a16="http://schemas.microsoft.com/office/drawing/2014/main" id="{80B6A548-8A91-4FBB-8FEB-9768E4A8A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38" y="2329814"/>
            <a:ext cx="11735473" cy="233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15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CA3C-7A9C-4F31-B041-79A88717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Context</a:t>
            </a: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Componentele unui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Crawler-ul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 web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“Surf”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Arhitectur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ă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Securitate</a:t>
            </a:r>
          </a:p>
          <a:p>
            <a:r>
              <a:rPr lang="en-US" dirty="0" err="1"/>
              <a:t>Generarea</a:t>
            </a:r>
            <a:r>
              <a:rPr lang="en-US" dirty="0"/>
              <a:t> </a:t>
            </a:r>
            <a:r>
              <a:rPr lang="en-US" dirty="0" err="1"/>
              <a:t>infrastructurii</a:t>
            </a:r>
            <a:endParaRPr lang="ro-RO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7844EA-B511-48F0-B57D-8BC42BC0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14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C20C-0411-4F99-85F8-52E7D1A4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9D0EE66-AF52-4FC5-AC3C-979BFBF4E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2704"/>
          </a:xfrm>
        </p:spPr>
      </p:pic>
    </p:spTree>
    <p:extLst>
      <p:ext uri="{BB962C8B-B14F-4D97-AF65-F5344CB8AC3E}">
        <p14:creationId xmlns:p14="http://schemas.microsoft.com/office/powerpoint/2010/main" val="408710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A94F-1FB4-4E7F-B744-9EB61452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CA3C-7A9C-4F31-B041-79A88717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o-RO" dirty="0"/>
              <a:t>Context</a:t>
            </a:r>
          </a:p>
          <a:p>
            <a:r>
              <a:rPr lang="ro-RO" dirty="0"/>
              <a:t>Componentele unui </a:t>
            </a:r>
            <a:r>
              <a:rPr lang="ro-RO" dirty="0" err="1"/>
              <a:t>crawler</a:t>
            </a:r>
            <a:endParaRPr lang="ro-RO" dirty="0"/>
          </a:p>
          <a:p>
            <a:r>
              <a:rPr lang="ro-RO" dirty="0" err="1"/>
              <a:t>Crawler-ul</a:t>
            </a:r>
            <a:r>
              <a:rPr lang="ro-RO" dirty="0"/>
              <a:t> web </a:t>
            </a:r>
            <a:r>
              <a:rPr lang="en-US" i="1" dirty="0"/>
              <a:t>“Surf”</a:t>
            </a:r>
          </a:p>
          <a:p>
            <a:r>
              <a:rPr lang="en-US" dirty="0" err="1"/>
              <a:t>Arhitectur</a:t>
            </a:r>
            <a:r>
              <a:rPr lang="ro-RO" dirty="0"/>
              <a:t>ă</a:t>
            </a:r>
            <a:endParaRPr lang="en-US" dirty="0"/>
          </a:p>
          <a:p>
            <a:r>
              <a:rPr lang="en-US" dirty="0"/>
              <a:t>Securitate</a:t>
            </a:r>
          </a:p>
          <a:p>
            <a:r>
              <a:rPr lang="en-US" dirty="0" err="1"/>
              <a:t>Generarea</a:t>
            </a:r>
            <a:r>
              <a:rPr lang="en-US" dirty="0"/>
              <a:t> </a:t>
            </a:r>
            <a:r>
              <a:rPr lang="en-US" dirty="0" err="1"/>
              <a:t>infrastructurii</a:t>
            </a:r>
            <a:endParaRPr lang="ro-RO" dirty="0"/>
          </a:p>
          <a:p>
            <a:r>
              <a:rPr lang="ro-RO" dirty="0" err="1"/>
              <a:t>Workflow</a:t>
            </a:r>
            <a:r>
              <a:rPr lang="ro-RO" dirty="0"/>
              <a:t>-uri de </a:t>
            </a:r>
            <a:r>
              <a:rPr lang="ro-RO" dirty="0" err="1"/>
              <a:t>crawling</a:t>
            </a:r>
            <a:endParaRPr lang="ro-RO" dirty="0"/>
          </a:p>
          <a:p>
            <a:r>
              <a:rPr lang="ro-RO" dirty="0"/>
              <a:t>Interfața de programare</a:t>
            </a:r>
          </a:p>
          <a:p>
            <a:r>
              <a:rPr lang="ro-RO" dirty="0"/>
              <a:t>Performanță și </a:t>
            </a:r>
            <a:r>
              <a:rPr lang="ro-RO" dirty="0" err="1"/>
              <a:t>scalabilitate</a:t>
            </a:r>
            <a:endParaRPr lang="ro-RO" dirty="0"/>
          </a:p>
          <a:p>
            <a:r>
              <a:rPr lang="ro-RO" dirty="0"/>
              <a:t>Direcții viitoare</a:t>
            </a:r>
            <a:endParaRPr lang="en-US" dirty="0"/>
          </a:p>
          <a:p>
            <a:r>
              <a:rPr lang="ro-RO" dirty="0"/>
              <a:t>Contribuții personale</a:t>
            </a:r>
            <a:endParaRPr lang="en-US" dirty="0"/>
          </a:p>
          <a:p>
            <a:r>
              <a:rPr lang="ro-RO" dirty="0"/>
              <a:t>Concluzii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0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CA3C-7A9C-4F31-B041-79A88717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Context</a:t>
            </a: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Componentele unui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Crawler-ul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 web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“Surf”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Arhitectur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ă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Securitate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Generarea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infrastructurii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/>
              <a:t>Workflow</a:t>
            </a:r>
            <a:r>
              <a:rPr lang="ro-RO" dirty="0"/>
              <a:t>-uri de </a:t>
            </a:r>
            <a:r>
              <a:rPr lang="ro-RO" dirty="0" err="1"/>
              <a:t>crawling</a:t>
            </a:r>
            <a:endParaRPr lang="ro-RO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2B9635-AB4B-4DA7-94F4-EBCDFB8C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4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D004DA-9868-4A64-98EB-4DEA2CF607A7}"/>
              </a:ext>
            </a:extLst>
          </p:cNvPr>
          <p:cNvSpPr/>
          <p:nvPr/>
        </p:nvSpPr>
        <p:spPr>
          <a:xfrm>
            <a:off x="-228600" y="-228600"/>
            <a:ext cx="12630150" cy="7448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4A959CAB-2CD5-48E0-945F-55B3C8DA0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268116"/>
            <a:ext cx="9620250" cy="6455118"/>
          </a:xfrm>
        </p:spPr>
      </p:pic>
    </p:spTree>
    <p:extLst>
      <p:ext uri="{BB962C8B-B14F-4D97-AF65-F5344CB8AC3E}">
        <p14:creationId xmlns:p14="http://schemas.microsoft.com/office/powerpoint/2010/main" val="3199624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CA3C-7A9C-4F31-B041-79A88717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Context</a:t>
            </a: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Componentele unui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Crawler-ul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 web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“Surf”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Arhitectur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ă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Securitate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Generarea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infrastructurii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Workflow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-uri de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crawling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/>
              <a:t>Interfața de programare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1012BB-EF66-498C-B860-8E3914D1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99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2B27D7-8D1D-410C-9B08-7645D29E1781}"/>
              </a:ext>
            </a:extLst>
          </p:cNvPr>
          <p:cNvSpPr/>
          <p:nvPr/>
        </p:nvSpPr>
        <p:spPr>
          <a:xfrm>
            <a:off x="-228600" y="-228600"/>
            <a:ext cx="12630150" cy="7448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401ADB9-789E-4C17-94F9-173BC19EF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53450" cy="6643292"/>
          </a:xfrm>
        </p:spPr>
      </p:pic>
    </p:spTree>
    <p:extLst>
      <p:ext uri="{BB962C8B-B14F-4D97-AF65-F5344CB8AC3E}">
        <p14:creationId xmlns:p14="http://schemas.microsoft.com/office/powerpoint/2010/main" val="2711430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CA3C-7A9C-4F31-B041-79A88717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Context</a:t>
            </a: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Componentele unui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Crawler-ul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 web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“Surf”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Arhitectur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ă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Securitate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Generarea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infrastructurii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Workflow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-uri de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crawling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Interfața de programare</a:t>
            </a:r>
          </a:p>
          <a:p>
            <a:r>
              <a:rPr lang="ro-RO" dirty="0"/>
              <a:t>Performanță și </a:t>
            </a:r>
            <a:r>
              <a:rPr lang="ro-RO" dirty="0" err="1"/>
              <a:t>scalabilitate</a:t>
            </a:r>
            <a:endParaRPr lang="ro-RO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A27B95-7B4D-4300-8F10-77E0BF18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57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1B9577-3A97-4821-91EA-83278043652F}"/>
              </a:ext>
            </a:extLst>
          </p:cNvPr>
          <p:cNvSpPr/>
          <p:nvPr/>
        </p:nvSpPr>
        <p:spPr>
          <a:xfrm>
            <a:off x="-228600" y="-228600"/>
            <a:ext cx="12630150" cy="7448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1B41BE1-1BF9-4169-9FAD-2DBE7F4D0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40" y="813191"/>
            <a:ext cx="9041270" cy="626031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6D229D4-A06A-4607-AF1A-5232FEE4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760" y="-584004"/>
            <a:ext cx="10018713" cy="1752599"/>
          </a:xfrm>
        </p:spPr>
        <p:txBody>
          <a:bodyPr/>
          <a:lstStyle/>
          <a:p>
            <a:r>
              <a:rPr lang="ro-RO" dirty="0"/>
              <a:t>Parcurgere de tip </a:t>
            </a:r>
            <a:r>
              <a:rPr lang="ro-RO" dirty="0" err="1"/>
              <a:t>breadth-first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66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1B9577-3A97-4821-91EA-83278043652F}"/>
              </a:ext>
            </a:extLst>
          </p:cNvPr>
          <p:cNvSpPr/>
          <p:nvPr/>
        </p:nvSpPr>
        <p:spPr>
          <a:xfrm>
            <a:off x="-228600" y="-228600"/>
            <a:ext cx="12630150" cy="7448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2C40F1-7D1B-47F3-8A2C-57BF6FC6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760" y="-584004"/>
            <a:ext cx="10018713" cy="1752599"/>
          </a:xfrm>
        </p:spPr>
        <p:txBody>
          <a:bodyPr/>
          <a:lstStyle/>
          <a:p>
            <a:r>
              <a:rPr lang="ro-RO" dirty="0"/>
              <a:t>Parcurgere de tip </a:t>
            </a:r>
            <a:r>
              <a:rPr lang="ro-RO" dirty="0" err="1"/>
              <a:t>depth-first</a:t>
            </a:r>
            <a:endParaRPr lang="en-US" dirty="0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764D7DB-46EE-408C-A694-1F232C952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56" y="870334"/>
            <a:ext cx="9434920" cy="61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30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CA3C-7A9C-4F31-B041-79A88717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Context</a:t>
            </a: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Componentele unui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Crawler-ul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 web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“Surf”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Arhitectur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ă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Securitate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Generarea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infrastructurii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Workflow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-uri de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crawling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Interfața de programare</a:t>
            </a: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Performanță și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scalabilitate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/>
              <a:t>Direcții viitoare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62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46DB10C-382E-4F0E-AC5C-72D9F0858AC5}"/>
              </a:ext>
            </a:extLst>
          </p:cNvPr>
          <p:cNvSpPr/>
          <p:nvPr/>
        </p:nvSpPr>
        <p:spPr>
          <a:xfrm>
            <a:off x="-228600" y="-228600"/>
            <a:ext cx="12630150" cy="7448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10BB8-0F47-40EF-BDD2-BB034628D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81" y="889849"/>
            <a:ext cx="7241670" cy="596815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54033AC-7FC6-4533-B9CF-C7D0373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760" y="-584004"/>
            <a:ext cx="10018713" cy="1752599"/>
          </a:xfrm>
        </p:spPr>
        <p:txBody>
          <a:bodyPr/>
          <a:lstStyle/>
          <a:p>
            <a:r>
              <a:rPr lang="ro-RO" dirty="0"/>
              <a:t>Sistemul de </a:t>
            </a:r>
            <a:r>
              <a:rPr lang="ro-RO" dirty="0" err="1"/>
              <a:t>plugin</a:t>
            </a:r>
            <a:r>
              <a:rPr lang="ro-RO" dirty="0"/>
              <a:t>-uri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26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CC8D-39E7-4446-94CD-AD2F4DCF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Indexare periodică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056B-48BD-4270-8316-31DC3A70D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3200" dirty="0"/>
              <a:t>Prin </a:t>
            </a:r>
            <a:r>
              <a:rPr lang="ro-RO" sz="3200" dirty="0" err="1"/>
              <a:t>CloudWatch</a:t>
            </a:r>
            <a:r>
              <a:rPr lang="ro-RO" sz="3200" dirty="0"/>
              <a:t> </a:t>
            </a:r>
            <a:r>
              <a:rPr lang="ro-RO" sz="3200" dirty="0" err="1"/>
              <a:t>events</a:t>
            </a:r>
            <a:endParaRPr lang="ro-RO" sz="3200" dirty="0"/>
          </a:p>
          <a:p>
            <a:r>
              <a:rPr lang="ro-RO" sz="3200" dirty="0"/>
              <a:t>Expresii CRON definite de către utilizatori</a:t>
            </a:r>
          </a:p>
          <a:p>
            <a:r>
              <a:rPr lang="ro-RO" sz="3200" dirty="0"/>
              <a:t>Arii de agregare a datelor</a:t>
            </a:r>
          </a:p>
          <a:p>
            <a:pPr lvl="1"/>
            <a:r>
              <a:rPr lang="ro-RO" sz="2800" dirty="0"/>
              <a:t>NLP</a:t>
            </a:r>
          </a:p>
          <a:p>
            <a:pPr lvl="1"/>
            <a:r>
              <a:rPr lang="ro-RO" sz="2800" dirty="0"/>
              <a:t>Web semantic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410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CA3C-7A9C-4F31-B041-79A88717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o-RO" dirty="0"/>
              <a:t>Context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0B6495-927E-41D2-807F-39D210CF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36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8C8C-4B5D-455E-A163-7703F411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Sistem de notificări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4835D-731A-4D6E-AB1E-6F241E873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Email</a:t>
            </a:r>
          </a:p>
          <a:p>
            <a:r>
              <a:rPr lang="ro-RO" dirty="0" err="1"/>
              <a:t>Push</a:t>
            </a:r>
            <a:endParaRPr lang="ro-RO" dirty="0"/>
          </a:p>
          <a:p>
            <a:r>
              <a:rPr lang="ro-RO" dirty="0"/>
              <a:t>Subscripții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89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CA3C-7A9C-4F31-B041-79A88717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Context</a:t>
            </a: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Componentele unui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Crawler-ul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 web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“Surf”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Arhitectur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ă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Securitate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Generarea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infrastructurii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Workflow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-uri de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crawling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Interfața de programare</a:t>
            </a: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Performanță și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scalabilitate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Direcții viitoare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/>
              <a:t>Contribuții personale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45AF4-8E8E-4654-ABBF-F24EEA4B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8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A62A-25F3-4DFB-BD05-B3365FF28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150" y="914400"/>
            <a:ext cx="10093323" cy="5333999"/>
          </a:xfrm>
        </p:spPr>
        <p:txBody>
          <a:bodyPr>
            <a:normAutofit lnSpcReduction="10000"/>
          </a:bodyPr>
          <a:lstStyle/>
          <a:p>
            <a:r>
              <a:rPr lang="ro-RO" sz="3200" dirty="0"/>
              <a:t>Generatorul de resurse</a:t>
            </a:r>
          </a:p>
          <a:p>
            <a:pPr lvl="1"/>
            <a:r>
              <a:rPr lang="ro-RO" sz="2800" dirty="0"/>
              <a:t>Puncte de injecție a codului</a:t>
            </a:r>
          </a:p>
          <a:p>
            <a:pPr lvl="1"/>
            <a:r>
              <a:rPr lang="ro-RO" sz="2800" dirty="0"/>
              <a:t>Flexibilitate legată de costuri</a:t>
            </a:r>
          </a:p>
          <a:p>
            <a:r>
              <a:rPr lang="ro-RO" sz="3200" dirty="0"/>
              <a:t>Securizare</a:t>
            </a:r>
          </a:p>
          <a:p>
            <a:pPr lvl="1"/>
            <a:r>
              <a:rPr lang="ro-RO" sz="2800" dirty="0"/>
              <a:t>Autentificare, autorizare, limitarea accesului asupra API-ului prin chei</a:t>
            </a:r>
          </a:p>
          <a:p>
            <a:r>
              <a:rPr lang="ro-RO" sz="3200" dirty="0" err="1"/>
              <a:t>Scalabilitate</a:t>
            </a:r>
            <a:r>
              <a:rPr lang="ro-RO" sz="3200" dirty="0"/>
              <a:t> orizontală și verticală</a:t>
            </a:r>
          </a:p>
          <a:p>
            <a:r>
              <a:rPr lang="ro-RO" sz="3200" dirty="0"/>
              <a:t>Platformă </a:t>
            </a:r>
            <a:r>
              <a:rPr lang="ro-RO" sz="3200" dirty="0" err="1"/>
              <a:t>crawling</a:t>
            </a:r>
            <a:r>
              <a:rPr lang="ro-RO" sz="3200" dirty="0"/>
              <a:t> cu un singur click</a:t>
            </a:r>
          </a:p>
          <a:p>
            <a:r>
              <a:rPr lang="ro-RO" sz="3200" dirty="0"/>
              <a:t>Variate puncte de extensie pentru dezvoltatori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695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CA3C-7A9C-4F31-B041-79A88717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Context</a:t>
            </a: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Componentele unui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Crawler-ul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 web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“Surf”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Arhitectur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ă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Securitate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Generarea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infrastructurii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Workflow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-uri de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crawling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Interfața de programare</a:t>
            </a: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Performanță și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scalabilitate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Direcții viitoare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Contribuții personale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A81EE0-374A-4C21-9F69-7CFC809C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77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E1DA-0C26-4E42-9E82-414196C1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Bibliografie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A4D8-4126-4F02-99C8-DBF8C2A4F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2868"/>
            <a:ext cx="10018713" cy="4038466"/>
          </a:xfrm>
        </p:spPr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secven</a:t>
            </a:r>
            <a:r>
              <a:rPr lang="ro-RO" dirty="0" err="1"/>
              <a:t>ță</a:t>
            </a:r>
            <a:r>
              <a:rPr lang="it-IT" dirty="0"/>
              <a:t> fost generat</a:t>
            </a:r>
            <a:r>
              <a:rPr lang="ro-RO" dirty="0"/>
              <a:t>ă</a:t>
            </a:r>
            <a:r>
              <a:rPr lang="it-IT" dirty="0"/>
              <a:t> folosind API-ul a</a:t>
            </a:r>
            <a:r>
              <a:rPr lang="ro-RO" dirty="0" err="1"/>
              <a:t>fl</a:t>
            </a:r>
            <a:r>
              <a:rPr lang="it-IT" dirty="0"/>
              <a:t>at la adresa</a:t>
            </a:r>
            <a:r>
              <a:rPr lang="ro-RO" dirty="0"/>
              <a:t> </a:t>
            </a:r>
            <a:r>
              <a:rPr lang="en-US" dirty="0">
                <a:hlinkClick r:id="rId2"/>
              </a:rPr>
              <a:t>http://gojs.net/latest/samples/sequenceDiagram.html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 err="1"/>
              <a:t>Diagramele</a:t>
            </a:r>
            <a:r>
              <a:rPr lang="en-US" dirty="0"/>
              <a:t> </a:t>
            </a:r>
            <a:r>
              <a:rPr lang="ro-RO" dirty="0"/>
              <a:t>de performanță </a:t>
            </a:r>
            <a:r>
              <a:rPr lang="en-US" dirty="0"/>
              <a:t>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realizate</a:t>
            </a:r>
            <a:r>
              <a:rPr lang="en-US" dirty="0"/>
              <a:t> </a:t>
            </a:r>
            <a:r>
              <a:rPr lang="en-US" dirty="0" err="1"/>
              <a:t>utili</a:t>
            </a:r>
            <a:r>
              <a:rPr lang="ro-RO" dirty="0" err="1"/>
              <a:t>zâ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“Microsoft Excel” (</a:t>
            </a:r>
            <a:r>
              <a:rPr lang="en-US" dirty="0">
                <a:hlinkClick r:id="rId3"/>
              </a:rPr>
              <a:t>https://products.office.com/ro-ro/excel</a:t>
            </a:r>
            <a:r>
              <a:rPr lang="en-US" dirty="0"/>
              <a:t>)</a:t>
            </a:r>
          </a:p>
          <a:p>
            <a:r>
              <a:rPr lang="en-US" dirty="0" err="1"/>
              <a:t>Pictograme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https://aws.amazon.com/architecture/icons/</a:t>
            </a:r>
            <a:r>
              <a:rPr lang="ro-RO" dirty="0"/>
              <a:t>, </a:t>
            </a:r>
            <a:r>
              <a:rPr lang="it-IT" dirty="0">
                <a:hlinkClick r:id="rId5"/>
              </a:rPr>
              <a:t>https://www.iconfinder.com</a:t>
            </a:r>
            <a:r>
              <a:rPr lang="ro-RO" dirty="0"/>
              <a:t> ș</a:t>
            </a:r>
            <a:r>
              <a:rPr lang="it-IT" dirty="0"/>
              <a:t>i</a:t>
            </a:r>
            <a:r>
              <a:rPr lang="ro-RO" dirty="0"/>
              <a:t> </a:t>
            </a:r>
            <a:r>
              <a:rPr lang="en-US" dirty="0">
                <a:hlinkClick r:id="rId6"/>
              </a:rPr>
              <a:t>http://simpleicon.com</a:t>
            </a:r>
            <a:r>
              <a:rPr lang="ro-R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6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FE01C241-2485-4883-B9DD-69E3E514E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562" y="2240924"/>
            <a:ext cx="2494207" cy="2494207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D0CE5B-51CD-43F5-B72C-165BC1E2E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84" y="1861465"/>
            <a:ext cx="2742447" cy="274244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51CF5A0-CF43-4DB3-972E-8DE945C2184E}"/>
              </a:ext>
            </a:extLst>
          </p:cNvPr>
          <p:cNvGrpSpPr/>
          <p:nvPr/>
        </p:nvGrpSpPr>
        <p:grpSpPr>
          <a:xfrm>
            <a:off x="5064800" y="1861465"/>
            <a:ext cx="3030009" cy="3253121"/>
            <a:chOff x="7964168" y="993820"/>
            <a:chExt cx="3030009" cy="325312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66BFA01-9BF2-4A7E-9D6D-419CB2B4FF46}"/>
                </a:ext>
              </a:extLst>
            </p:cNvPr>
            <p:cNvGrpSpPr/>
            <p:nvPr/>
          </p:nvGrpSpPr>
          <p:grpSpPr>
            <a:xfrm>
              <a:off x="8207122" y="993820"/>
              <a:ext cx="2787055" cy="2873664"/>
              <a:chOff x="8207122" y="993820"/>
              <a:chExt cx="2787055" cy="2873664"/>
            </a:xfrm>
          </p:grpSpPr>
          <p:pic>
            <p:nvPicPr>
              <p:cNvPr id="10" name="Content Placeholder 4" descr="A black sign with white text&#10;&#10;Description generated with high confidence">
                <a:extLst>
                  <a:ext uri="{FF2B5EF4-FFF2-40B4-BE49-F238E27FC236}">
                    <a16:creationId xmlns:a16="http://schemas.microsoft.com/office/drawing/2014/main" id="{6D808001-07A5-4084-8628-23C9EC9725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9970" y="993820"/>
                <a:ext cx="2494207" cy="2494207"/>
              </a:xfrm>
              <a:prstGeom prst="rect">
                <a:avLst/>
              </a:prstGeom>
            </p:spPr>
          </p:pic>
          <p:pic>
            <p:nvPicPr>
              <p:cNvPr id="11" name="Content Placeholder 4" descr="A black sign with white text&#10;&#10;Description generated with high confidence">
                <a:extLst>
                  <a:ext uri="{FF2B5EF4-FFF2-40B4-BE49-F238E27FC236}">
                    <a16:creationId xmlns:a16="http://schemas.microsoft.com/office/drawing/2014/main" id="{93BE5FA0-97F3-494D-814C-3D7C501EC7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7122" y="1373277"/>
                <a:ext cx="2494207" cy="2494207"/>
              </a:xfrm>
              <a:prstGeom prst="rect">
                <a:avLst/>
              </a:prstGeom>
            </p:spPr>
          </p:pic>
        </p:grpSp>
        <p:pic>
          <p:nvPicPr>
            <p:cNvPr id="12" name="Content Placeholder 4" descr="A black sign with white text&#10;&#10;Description generated with high confidence">
              <a:extLst>
                <a:ext uri="{FF2B5EF4-FFF2-40B4-BE49-F238E27FC236}">
                  <a16:creationId xmlns:a16="http://schemas.microsoft.com/office/drawing/2014/main" id="{FDF638E5-EFB2-4D1C-AFB4-3CB779FC5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4168" y="1752734"/>
              <a:ext cx="2494207" cy="2494207"/>
            </a:xfrm>
            <a:prstGeom prst="rect">
              <a:avLst/>
            </a:prstGeom>
          </p:spPr>
        </p:pic>
      </p:grp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D3A977-D45D-4277-A217-5A8FAF095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94" y="2563153"/>
            <a:ext cx="1670938" cy="184974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59E5FF-4E0B-4E9B-A7FD-66147B15933D}"/>
              </a:ext>
            </a:extLst>
          </p:cNvPr>
          <p:cNvCxnSpPr>
            <a:cxnSpLocks/>
          </p:cNvCxnSpPr>
          <p:nvPr/>
        </p:nvCxnSpPr>
        <p:spPr>
          <a:xfrm>
            <a:off x="3695210" y="3488026"/>
            <a:ext cx="1723630" cy="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6B902E5-592C-4BAD-B856-4645D64507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03" y="217775"/>
            <a:ext cx="2196548" cy="2196548"/>
          </a:xfrm>
          <a:prstGeom prst="rect">
            <a:avLst/>
          </a:prstGeom>
        </p:spPr>
      </p:pic>
      <p:pic>
        <p:nvPicPr>
          <p:cNvPr id="19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EF9D21D-7EFE-40CE-8B90-E5416C47C3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88" y="4628522"/>
            <a:ext cx="2196548" cy="219654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617EFF-5B67-4EE8-9985-5FA1319ECC9A}"/>
              </a:ext>
            </a:extLst>
          </p:cNvPr>
          <p:cNvCxnSpPr>
            <a:cxnSpLocks/>
          </p:cNvCxnSpPr>
          <p:nvPr/>
        </p:nvCxnSpPr>
        <p:spPr>
          <a:xfrm flipV="1">
            <a:off x="4557025" y="4712643"/>
            <a:ext cx="1032459" cy="70454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63F519-028E-427D-A486-C325046F3FFE}"/>
              </a:ext>
            </a:extLst>
          </p:cNvPr>
          <p:cNvCxnSpPr>
            <a:cxnSpLocks/>
          </p:cNvCxnSpPr>
          <p:nvPr/>
        </p:nvCxnSpPr>
        <p:spPr>
          <a:xfrm>
            <a:off x="4399578" y="1937311"/>
            <a:ext cx="1019262" cy="5128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C0CF035-F9E4-4DA6-A11E-673FD2501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627" y="1752734"/>
            <a:ext cx="2742447" cy="2742447"/>
          </a:xfrm>
          <a:prstGeom prst="rect">
            <a:avLst/>
          </a:prstGeom>
        </p:spPr>
      </p:pic>
      <p:pic>
        <p:nvPicPr>
          <p:cNvPr id="28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36AEE9F-5A24-4435-BACB-EC11C3672F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570" y="2325964"/>
            <a:ext cx="2324121" cy="232412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390D40-3376-45F9-BDC6-F66D69CE23D8}"/>
              </a:ext>
            </a:extLst>
          </p:cNvPr>
          <p:cNvCxnSpPr>
            <a:cxnSpLocks/>
          </p:cNvCxnSpPr>
          <p:nvPr/>
        </p:nvCxnSpPr>
        <p:spPr>
          <a:xfrm>
            <a:off x="8125828" y="3375383"/>
            <a:ext cx="92540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7E2B0D-0B83-4ABB-B53B-4F8C6481B621}"/>
              </a:ext>
            </a:extLst>
          </p:cNvPr>
          <p:cNvCxnSpPr>
            <a:cxnSpLocks/>
          </p:cNvCxnSpPr>
          <p:nvPr/>
        </p:nvCxnSpPr>
        <p:spPr>
          <a:xfrm flipH="1">
            <a:off x="8024691" y="2938432"/>
            <a:ext cx="917968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20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CA3C-7A9C-4F31-B041-79A88717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Context</a:t>
            </a:r>
          </a:p>
          <a:p>
            <a:r>
              <a:rPr lang="ro-RO" dirty="0"/>
              <a:t>Componentele unui </a:t>
            </a:r>
            <a:r>
              <a:rPr lang="ro-RO" dirty="0" err="1"/>
              <a:t>crawler</a:t>
            </a:r>
            <a:endParaRPr lang="ro-RO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DE87C5-56CD-46E0-B829-DE3BCB8C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203F-585C-45D9-BBFD-07716E09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Frontiera</a:t>
            </a:r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C0E3DEB-5E96-453F-8865-7CE442598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58" y="1999806"/>
            <a:ext cx="3586843" cy="35868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01565E-B3DD-4738-A4FA-9C576284CA6F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585366" y="2375941"/>
            <a:ext cx="1905491" cy="100336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F9D70F5-4FB5-4B3C-B99D-22906B1BB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7" y="1752734"/>
            <a:ext cx="1246414" cy="1246414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044A5A1-4229-44F7-9AA6-E4A1CF1C8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7" y="3379303"/>
            <a:ext cx="1246414" cy="1246414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736C70-B23B-4600-B121-6B2C230F8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7" y="5005872"/>
            <a:ext cx="1246414" cy="124641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9E6F51-8957-40EE-8062-E400EFD1AC9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585366" y="3404507"/>
            <a:ext cx="1905491" cy="59800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8D1A10-6720-4A05-9055-2E9FA46F60E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585366" y="3379303"/>
            <a:ext cx="1905491" cy="224977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12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8992-A881-4D75-BCED-5CAC13CC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Preluarea și stocarea datelor</a:t>
            </a:r>
            <a:endParaRPr lang="en-US" dirty="0"/>
          </a:p>
        </p:txBody>
      </p:sp>
      <p:pic>
        <p:nvPicPr>
          <p:cNvPr id="5" name="Content Placeholder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58DD91B-D879-41F2-A1D1-0B968D12B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781" y="1752734"/>
            <a:ext cx="4038600" cy="4038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5E5A86-90F7-4543-961E-A937ED1E9D03}"/>
              </a:ext>
            </a:extLst>
          </p:cNvPr>
          <p:cNvSpPr txBox="1"/>
          <p:nvPr/>
        </p:nvSpPr>
        <p:spPr>
          <a:xfrm>
            <a:off x="1224641" y="3890914"/>
            <a:ext cx="289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/>
              <a:t>CLIENT HTTP</a:t>
            </a:r>
            <a:endParaRPr lang="en-US" sz="3200" b="1" dirty="0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B759F5E-713D-4392-AD6D-6F54CFE73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49" y="1388809"/>
            <a:ext cx="2633378" cy="2633378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AE1F796-1481-452B-BAA5-EB3FFE6EAC2A}"/>
              </a:ext>
            </a:extLst>
          </p:cNvPr>
          <p:cNvCxnSpPr>
            <a:cxnSpLocks/>
            <a:stCxn id="5" idx="2"/>
            <a:endCxn id="8" idx="2"/>
          </p:cNvCxnSpPr>
          <p:nvPr/>
        </p:nvCxnSpPr>
        <p:spPr>
          <a:xfrm rot="5400000" flipH="1" flipV="1">
            <a:off x="5652385" y="3442882"/>
            <a:ext cx="1769147" cy="2927757"/>
          </a:xfrm>
          <a:prstGeom prst="bentConnector3">
            <a:avLst>
              <a:gd name="adj1" fmla="val -12921"/>
            </a:avLst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3695DBF-3A02-48DE-A5CC-236EBBC5B1A3}"/>
              </a:ext>
            </a:extLst>
          </p:cNvPr>
          <p:cNvSpPr txBox="1"/>
          <p:nvPr/>
        </p:nvSpPr>
        <p:spPr>
          <a:xfrm>
            <a:off x="8959120" y="1329072"/>
            <a:ext cx="3062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/>
              <a:t>SISTEM FIȘIERE</a:t>
            </a:r>
            <a:endParaRPr lang="en-US" sz="32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1C06DE-CF3F-492D-BFF9-3471143B9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950" y="3772034"/>
            <a:ext cx="2257095" cy="225709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07877F-1B0E-43B1-9211-F01DE3DA7392}"/>
              </a:ext>
            </a:extLst>
          </p:cNvPr>
          <p:cNvCxnSpPr>
            <a:cxnSpLocks/>
          </p:cNvCxnSpPr>
          <p:nvPr/>
        </p:nvCxnSpPr>
        <p:spPr>
          <a:xfrm>
            <a:off x="8000837" y="4914900"/>
            <a:ext cx="958282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240F7C8-CDF0-4F3A-B3AC-CE12690B2834}"/>
              </a:ext>
            </a:extLst>
          </p:cNvPr>
          <p:cNvSpPr txBox="1"/>
          <p:nvPr/>
        </p:nvSpPr>
        <p:spPr>
          <a:xfrm>
            <a:off x="9292579" y="6029129"/>
            <a:ext cx="289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/>
              <a:t>BAZĂ DE DATE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3983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CA3C-7A9C-4F31-B041-79A88717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Context</a:t>
            </a: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Componentele unui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/>
              <a:t>Crawler-ul</a:t>
            </a:r>
            <a:r>
              <a:rPr lang="ro-RO" dirty="0"/>
              <a:t> web </a:t>
            </a:r>
            <a:r>
              <a:rPr lang="en-US" i="1" dirty="0"/>
              <a:t>“Surf”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6B0FDD-B0F9-498B-9A81-306AEAAA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DF98-1C10-439D-9C4A-61FB18C1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Parcurgere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55601A-3AA1-456B-9811-BD3C3EB6F63A}"/>
              </a:ext>
            </a:extLst>
          </p:cNvPr>
          <p:cNvSpPr/>
          <p:nvPr/>
        </p:nvSpPr>
        <p:spPr>
          <a:xfrm>
            <a:off x="6183423" y="1638434"/>
            <a:ext cx="620486" cy="620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42A1A1-B1E6-424F-B046-F0219A450B0E}"/>
              </a:ext>
            </a:extLst>
          </p:cNvPr>
          <p:cNvSpPr/>
          <p:nvPr/>
        </p:nvSpPr>
        <p:spPr>
          <a:xfrm>
            <a:off x="4686637" y="2797896"/>
            <a:ext cx="620486" cy="620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7B18A3-C016-49C9-8AE6-520CDD5923B1}"/>
              </a:ext>
            </a:extLst>
          </p:cNvPr>
          <p:cNvSpPr/>
          <p:nvPr/>
        </p:nvSpPr>
        <p:spPr>
          <a:xfrm>
            <a:off x="7658438" y="2797896"/>
            <a:ext cx="620486" cy="620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AEC3E9-673E-4ADD-8CE5-C51A2BF9BE95}"/>
              </a:ext>
            </a:extLst>
          </p:cNvPr>
          <p:cNvCxnSpPr>
            <a:cxnSpLocks/>
          </p:cNvCxnSpPr>
          <p:nvPr/>
        </p:nvCxnSpPr>
        <p:spPr>
          <a:xfrm flipH="1">
            <a:off x="5307123" y="2258920"/>
            <a:ext cx="876300" cy="53897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FF69A2-171F-442C-83FD-EE04A5F3C024}"/>
              </a:ext>
            </a:extLst>
          </p:cNvPr>
          <p:cNvCxnSpPr>
            <a:cxnSpLocks/>
          </p:cNvCxnSpPr>
          <p:nvPr/>
        </p:nvCxnSpPr>
        <p:spPr>
          <a:xfrm>
            <a:off x="6803909" y="2258920"/>
            <a:ext cx="854529" cy="53897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3CE55B7-A762-4641-83EA-9FCDFABE84C2}"/>
              </a:ext>
            </a:extLst>
          </p:cNvPr>
          <p:cNvSpPr/>
          <p:nvPr/>
        </p:nvSpPr>
        <p:spPr>
          <a:xfrm>
            <a:off x="3211622" y="3957358"/>
            <a:ext cx="620486" cy="620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99D9D94-4DC9-4417-9549-6A35AA448231}"/>
              </a:ext>
            </a:extLst>
          </p:cNvPr>
          <p:cNvSpPr/>
          <p:nvPr/>
        </p:nvSpPr>
        <p:spPr>
          <a:xfrm>
            <a:off x="6183423" y="3957358"/>
            <a:ext cx="620486" cy="620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4CCE73-FD7E-40B7-8DDC-532D4D6C7A97}"/>
              </a:ext>
            </a:extLst>
          </p:cNvPr>
          <p:cNvCxnSpPr>
            <a:cxnSpLocks/>
          </p:cNvCxnSpPr>
          <p:nvPr/>
        </p:nvCxnSpPr>
        <p:spPr>
          <a:xfrm flipH="1">
            <a:off x="3832108" y="3418382"/>
            <a:ext cx="876300" cy="53897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0CBAAE-0B2D-4DD0-AA83-42AD5C259107}"/>
              </a:ext>
            </a:extLst>
          </p:cNvPr>
          <p:cNvCxnSpPr>
            <a:cxnSpLocks/>
          </p:cNvCxnSpPr>
          <p:nvPr/>
        </p:nvCxnSpPr>
        <p:spPr>
          <a:xfrm>
            <a:off x="5328894" y="3418382"/>
            <a:ext cx="854529" cy="53897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33ADCCB-F2DA-4155-AFCB-1BB85355145D}"/>
              </a:ext>
            </a:extLst>
          </p:cNvPr>
          <p:cNvSpPr/>
          <p:nvPr/>
        </p:nvSpPr>
        <p:spPr>
          <a:xfrm>
            <a:off x="4708408" y="5116820"/>
            <a:ext cx="620486" cy="620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97C82A-B10F-4533-872F-92FA437B248C}"/>
              </a:ext>
            </a:extLst>
          </p:cNvPr>
          <p:cNvSpPr/>
          <p:nvPr/>
        </p:nvSpPr>
        <p:spPr>
          <a:xfrm>
            <a:off x="7680209" y="5116820"/>
            <a:ext cx="620486" cy="620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1C4020-0069-404D-952C-F52146B0D7E3}"/>
              </a:ext>
            </a:extLst>
          </p:cNvPr>
          <p:cNvCxnSpPr>
            <a:cxnSpLocks/>
          </p:cNvCxnSpPr>
          <p:nvPr/>
        </p:nvCxnSpPr>
        <p:spPr>
          <a:xfrm flipH="1">
            <a:off x="5328894" y="4577844"/>
            <a:ext cx="876300" cy="53897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447965-FB61-4A84-9883-52E0C86B1D19}"/>
              </a:ext>
            </a:extLst>
          </p:cNvPr>
          <p:cNvCxnSpPr>
            <a:cxnSpLocks/>
          </p:cNvCxnSpPr>
          <p:nvPr/>
        </p:nvCxnSpPr>
        <p:spPr>
          <a:xfrm>
            <a:off x="6825680" y="4577844"/>
            <a:ext cx="854529" cy="53897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FAF1B2B-228F-453F-9A77-397FD1D24D47}"/>
              </a:ext>
            </a:extLst>
          </p:cNvPr>
          <p:cNvSpPr/>
          <p:nvPr/>
        </p:nvSpPr>
        <p:spPr>
          <a:xfrm>
            <a:off x="9226657" y="3957358"/>
            <a:ext cx="620486" cy="620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BF6F2A-6B68-4131-A659-5AFC6B8484C6}"/>
              </a:ext>
            </a:extLst>
          </p:cNvPr>
          <p:cNvCxnSpPr>
            <a:cxnSpLocks/>
          </p:cNvCxnSpPr>
          <p:nvPr/>
        </p:nvCxnSpPr>
        <p:spPr>
          <a:xfrm>
            <a:off x="8350357" y="3418382"/>
            <a:ext cx="854529" cy="53897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CC3A6A7-5B91-445C-B7B3-DBD3CA8E9BFD}"/>
              </a:ext>
            </a:extLst>
          </p:cNvPr>
          <p:cNvSpPr/>
          <p:nvPr/>
        </p:nvSpPr>
        <p:spPr>
          <a:xfrm>
            <a:off x="4920848" y="1585333"/>
            <a:ext cx="3145635" cy="7281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F046288-47D5-414F-90BD-C0DE23491F25}"/>
              </a:ext>
            </a:extLst>
          </p:cNvPr>
          <p:cNvSpPr/>
          <p:nvPr/>
        </p:nvSpPr>
        <p:spPr>
          <a:xfrm>
            <a:off x="3622557" y="2749043"/>
            <a:ext cx="5604100" cy="7281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104616C-91AE-4399-8D10-2F2EB1F646AD}"/>
              </a:ext>
            </a:extLst>
          </p:cNvPr>
          <p:cNvSpPr/>
          <p:nvPr/>
        </p:nvSpPr>
        <p:spPr>
          <a:xfrm>
            <a:off x="2479726" y="3912753"/>
            <a:ext cx="7889762" cy="7281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866C8D8-A058-4649-89BB-194E5A06ED5A}"/>
              </a:ext>
            </a:extLst>
          </p:cNvPr>
          <p:cNvSpPr/>
          <p:nvPr/>
        </p:nvSpPr>
        <p:spPr>
          <a:xfrm>
            <a:off x="4238195" y="5082440"/>
            <a:ext cx="4510939" cy="7281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9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8" grpId="0" animBg="1"/>
      <p:bldP spid="19" grpId="0" animBg="1"/>
      <p:bldP spid="22" grpId="0" animBg="1"/>
      <p:bldP spid="23" grpId="0" animBg="1"/>
      <p:bldP spid="26" grpId="0" animBg="1"/>
      <p:bldP spid="28" grpId="0" animBg="1"/>
      <p:bldP spid="29" grpId="0" animBg="1"/>
      <p:bldP spid="30" grpId="0" animBg="1"/>
      <p:bldP spid="3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159</TotalTime>
  <Words>519</Words>
  <Application>Microsoft Office PowerPoint</Application>
  <PresentationFormat>Widescreen</PresentationFormat>
  <Paragraphs>159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Corbel</vt:lpstr>
      <vt:lpstr>Parallax</vt:lpstr>
      <vt:lpstr>Surf</vt:lpstr>
      <vt:lpstr>Cuprins</vt:lpstr>
      <vt:lpstr>PowerPoint Presentation</vt:lpstr>
      <vt:lpstr>PowerPoint Presentation</vt:lpstr>
      <vt:lpstr>PowerPoint Presentation</vt:lpstr>
      <vt:lpstr>Frontiera</vt:lpstr>
      <vt:lpstr>Preluarea și stocarea datelor</vt:lpstr>
      <vt:lpstr>PowerPoint Presentation</vt:lpstr>
      <vt:lpstr>Parcurgere</vt:lpstr>
      <vt:lpstr>Selecția informațiilor</vt:lpstr>
      <vt:lpstr>Politici de respingere</vt:lpstr>
      <vt:lpstr>Paralelizare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Parcurgere de tip breadth-first</vt:lpstr>
      <vt:lpstr>Parcurgere de tip depth-first</vt:lpstr>
      <vt:lpstr>PowerPoint Presentation</vt:lpstr>
      <vt:lpstr>Sistemul de plugin-uri</vt:lpstr>
      <vt:lpstr>Indexare periodică</vt:lpstr>
      <vt:lpstr>Sistem de notificări</vt:lpstr>
      <vt:lpstr>PowerPoint Presentation</vt:lpstr>
      <vt:lpstr>PowerPoint Presentation</vt:lpstr>
      <vt:lpstr>PowerPoint Presentation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Ovidiu Pricop</dc:creator>
  <cp:lastModifiedBy>Ovidiu Pricop</cp:lastModifiedBy>
  <cp:revision>73</cp:revision>
  <dcterms:created xsi:type="dcterms:W3CDTF">2017-06-29T16:25:54Z</dcterms:created>
  <dcterms:modified xsi:type="dcterms:W3CDTF">2017-06-30T05:39:53Z</dcterms:modified>
</cp:coreProperties>
</file>