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11a447c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11a447c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9e01a02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9e01a02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9e01a02e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9e01a02e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e77f1c618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e77f1c618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e77f1c618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e77f1c618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f8de5c8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f8de5c8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9e01a02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9e01a02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023b4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023b4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11a447c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11a447c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11a447ce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11a447ce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11a447c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11a447c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nkcf.org/what-causes-k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60525"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Keratoconus survey program</a:t>
            </a:r>
            <a:endParaRPr/>
          </a:p>
        </p:txBody>
      </p:sp>
      <p:sp>
        <p:nvSpPr>
          <p:cNvPr id="135" name="Google Shape;135;p13"/>
          <p:cNvSpPr txBox="1"/>
          <p:nvPr>
            <p:ph idx="1" type="subTitle"/>
          </p:nvPr>
        </p:nvSpPr>
        <p:spPr>
          <a:xfrm>
            <a:off x="3626625" y="3028700"/>
            <a:ext cx="4602900" cy="1109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2025"/>
              <a:t>By Omar Villegas</a:t>
            </a:r>
            <a:endParaRPr sz="2025"/>
          </a:p>
          <a:p>
            <a:pPr indent="0" lvl="0" marL="0" rtl="0" algn="l">
              <a:lnSpc>
                <a:spcPct val="80000"/>
              </a:lnSpc>
              <a:spcBef>
                <a:spcPts val="0"/>
              </a:spcBef>
              <a:spcAft>
                <a:spcPts val="0"/>
              </a:spcAft>
              <a:buSzPts val="275"/>
              <a:buNone/>
            </a:pPr>
            <a:r>
              <a:t/>
            </a:r>
            <a:endParaRPr sz="1725"/>
          </a:p>
          <a:p>
            <a:pPr indent="457200" lvl="0" marL="2743200" rtl="0" algn="l">
              <a:lnSpc>
                <a:spcPct val="80000"/>
              </a:lnSpc>
              <a:spcBef>
                <a:spcPts val="0"/>
              </a:spcBef>
              <a:spcAft>
                <a:spcPts val="0"/>
              </a:spcAft>
              <a:buSzPts val="275"/>
              <a:buNone/>
            </a:pPr>
            <a:r>
              <a:rPr lang="en" sz="1725"/>
              <a:t>Troy Adams </a:t>
            </a:r>
            <a:endParaRPr sz="1725"/>
          </a:p>
          <a:p>
            <a:pPr indent="457200" lvl="0" marL="2743200" rtl="0" algn="l">
              <a:lnSpc>
                <a:spcPct val="80000"/>
              </a:lnSpc>
              <a:spcBef>
                <a:spcPts val="0"/>
              </a:spcBef>
              <a:spcAft>
                <a:spcPts val="0"/>
              </a:spcAft>
              <a:buSzPts val="275"/>
              <a:buNone/>
            </a:pPr>
            <a:r>
              <a:rPr lang="en" sz="1725"/>
              <a:t>CIS129 </a:t>
            </a:r>
            <a:endParaRPr sz="1725"/>
          </a:p>
          <a:p>
            <a:pPr indent="0" lvl="0" marL="3200400" rtl="0" algn="l">
              <a:lnSpc>
                <a:spcPct val="80000"/>
              </a:lnSpc>
              <a:spcBef>
                <a:spcPts val="0"/>
              </a:spcBef>
              <a:spcAft>
                <a:spcPts val="0"/>
              </a:spcAft>
              <a:buSzPts val="275"/>
              <a:buNone/>
            </a:pPr>
            <a:r>
              <a:rPr lang="en" sz="1725"/>
              <a:t>8/4/2024</a:t>
            </a:r>
            <a:endParaRPr sz="17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3" name="Google Shape;19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22"/>
          <p:cNvPicPr preferRelativeResize="0"/>
          <p:nvPr/>
        </p:nvPicPr>
        <p:blipFill>
          <a:blip r:embed="rId3">
            <a:alphaModFix/>
          </a:blip>
          <a:stretch>
            <a:fillRect/>
          </a:stretch>
        </p:blipFill>
        <p:spPr>
          <a:xfrm>
            <a:off x="1161200" y="393750"/>
            <a:ext cx="7100150" cy="3993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questions</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What surprised me about the research is that excessive rubbing of the eye is considered to be a risk factor. </a:t>
            </a:r>
            <a:r>
              <a:rPr lang="en" sz="1500"/>
              <a:t>This seems odd to me as my family and friends have admitted to doing this all the time with no vision consequences. I would like to know how the researchers documented this and found a connection.</a:t>
            </a:r>
            <a:endParaRPr sz="1500"/>
          </a:p>
          <a:p>
            <a:pPr indent="-323850" lvl="0" marL="457200" rtl="0" algn="l">
              <a:spcBef>
                <a:spcPts val="0"/>
              </a:spcBef>
              <a:spcAft>
                <a:spcPts val="0"/>
              </a:spcAft>
              <a:buSzPts val="1500"/>
              <a:buAutoNum type="arabicPeriod"/>
            </a:pPr>
            <a:r>
              <a:rPr lang="en" sz="1500"/>
              <a:t>I would also like to know why collagen cross linking in the only “solution” for Keratoconus and that there seems to be no cure for it. What is the biggest challenge regarding a cure for the disease? Would finding the cause/causes help narrow it down?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62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206" name="Google Shape;206;p24"/>
          <p:cNvSpPr txBox="1"/>
          <p:nvPr>
            <p:ph idx="1" type="body"/>
          </p:nvPr>
        </p:nvSpPr>
        <p:spPr>
          <a:xfrm>
            <a:off x="1231325" y="1528575"/>
            <a:ext cx="8097000" cy="29112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0"/>
              </a:spcAft>
              <a:buNone/>
            </a:pPr>
            <a:r>
              <a:rPr lang="en" sz="1200"/>
              <a:t>             “What Causes KC.” </a:t>
            </a:r>
            <a:r>
              <a:rPr i="1" lang="en" sz="1200"/>
              <a:t>NKCF.org</a:t>
            </a:r>
            <a:r>
              <a:rPr lang="en" sz="1200"/>
              <a:t>, 14 June 2024, </a:t>
            </a:r>
            <a:r>
              <a:rPr lang="en" sz="1200" u="sng">
                <a:solidFill>
                  <a:schemeClr val="hlink"/>
                </a:solidFill>
                <a:hlinkClick r:id="rId3"/>
              </a:rPr>
              <a:t>nkcf.org/what-causes-kc</a:t>
            </a:r>
            <a:r>
              <a:rPr lang="en" sz="1200"/>
              <a:t>.</a:t>
            </a:r>
            <a:endParaRPr sz="1200"/>
          </a:p>
          <a:p>
            <a:pPr indent="-457200" lvl="0" marL="0" rtl="0" algn="l">
              <a:lnSpc>
                <a:spcPct val="200000"/>
              </a:lnSpc>
              <a:spcBef>
                <a:spcPts val="0"/>
              </a:spcBef>
              <a:spcAft>
                <a:spcPts val="0"/>
              </a:spcAft>
              <a:buNone/>
            </a:pPr>
            <a:r>
              <a:rPr lang="en" sz="1200"/>
              <a:t>	</a:t>
            </a:r>
            <a:r>
              <a:rPr lang="en" sz="1200">
                <a:latin typeface="Arial"/>
                <a:ea typeface="Arial"/>
                <a:cs typeface="Arial"/>
                <a:sym typeface="Arial"/>
              </a:rPr>
              <a:t>Nkcf. “Higher Than Expected - Rate of Pediatric Keratoconus in U.S.” </a:t>
            </a:r>
            <a:r>
              <a:rPr i="1" lang="en" sz="1200">
                <a:latin typeface="Arial"/>
                <a:ea typeface="Arial"/>
                <a:cs typeface="Arial"/>
                <a:sym typeface="Arial"/>
              </a:rPr>
              <a:t>NKCF.org</a:t>
            </a:r>
            <a:r>
              <a:rPr lang="en" sz="1200">
                <a:latin typeface="Arial"/>
                <a:ea typeface="Arial"/>
                <a:cs typeface="Arial"/>
                <a:sym typeface="Arial"/>
              </a:rPr>
              <a:t>, 12 July 2024, nkcf.org/higher-than-expected-rate-of-pediatric-keratoconus-in-u-s.</a:t>
            </a:r>
            <a:endParaRPr sz="1200">
              <a:latin typeface="Arial"/>
              <a:ea typeface="Arial"/>
              <a:cs typeface="Arial"/>
              <a:sym typeface="Arial"/>
            </a:endParaRPr>
          </a:p>
          <a:p>
            <a:pPr indent="-457200" lvl="0" marL="0" rtl="0" algn="l">
              <a:lnSpc>
                <a:spcPct val="200000"/>
              </a:lnSpc>
              <a:spcBef>
                <a:spcPts val="0"/>
              </a:spcBef>
              <a:spcAft>
                <a:spcPts val="0"/>
              </a:spcAft>
              <a:buNone/>
            </a:pPr>
            <a:r>
              <a:t/>
            </a:r>
            <a:endParaRPr sz="1200"/>
          </a:p>
          <a:p>
            <a:pPr indent="0" lvl="0" marL="0" rtl="0" algn="l">
              <a:spcBef>
                <a:spcPts val="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did I choose this topic?</a:t>
            </a:r>
            <a:endParaRPr/>
          </a:p>
          <a:p>
            <a:pPr indent="0" lvl="0" marL="0" rtl="0" algn="l">
              <a:spcBef>
                <a:spcPts val="0"/>
              </a:spcBef>
              <a:spcAft>
                <a:spcPts val="0"/>
              </a:spcAft>
              <a:buNone/>
            </a:pPr>
            <a:r>
              <a:t/>
            </a:r>
            <a:endParaRPr/>
          </a:p>
        </p:txBody>
      </p:sp>
      <p:sp>
        <p:nvSpPr>
          <p:cNvPr id="141" name="Google Shape;141;p14"/>
          <p:cNvSpPr txBox="1"/>
          <p:nvPr>
            <p:ph idx="1" type="body"/>
          </p:nvPr>
        </p:nvSpPr>
        <p:spPr>
          <a:xfrm>
            <a:off x="467700" y="1488475"/>
            <a:ext cx="5688900" cy="3047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I was diagnosed </a:t>
            </a:r>
            <a:r>
              <a:rPr lang="en" sz="1500"/>
              <a:t>with a rare eye disease called Keratoconus five years ago, which is when the cornea becomes weak and cone shaped instead of its traditional dome shape. This results in distorted vision and is progressive with no known cure or true cause.</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I used this opportunity</a:t>
            </a:r>
            <a:r>
              <a:rPr lang="en" sz="1500"/>
              <a:t> to think of a hypothetical program that asks patients with Keratoconus specific questions then sends the results to a csv file in order to analyze and find a common link between each person. </a:t>
            </a:r>
            <a:endParaRPr sz="1500"/>
          </a:p>
          <a:p>
            <a:pPr indent="0" lvl="0" marL="457200" rtl="0" algn="l">
              <a:spcBef>
                <a:spcPts val="1200"/>
              </a:spcBef>
              <a:spcAft>
                <a:spcPts val="1200"/>
              </a:spcAft>
              <a:buNone/>
            </a:pPr>
            <a:r>
              <a:t/>
            </a:r>
            <a:endParaRPr sz="1500"/>
          </a:p>
        </p:txBody>
      </p:sp>
      <p:pic>
        <p:nvPicPr>
          <p:cNvPr id="142" name="Google Shape;142;p14"/>
          <p:cNvPicPr preferRelativeResize="0"/>
          <p:nvPr/>
        </p:nvPicPr>
        <p:blipFill>
          <a:blip r:embed="rId3">
            <a:alphaModFix/>
          </a:blip>
          <a:stretch>
            <a:fillRect/>
          </a:stretch>
        </p:blipFill>
        <p:spPr>
          <a:xfrm>
            <a:off x="6234525" y="958575"/>
            <a:ext cx="2691250" cy="249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research and future potential of the problem.</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SzPct val="100000"/>
              <a:buChar char="●"/>
            </a:pPr>
            <a:r>
              <a:rPr lang="en" sz="1500"/>
              <a:t>According to the National Keratoconus Foundation, the causes potentially could be excessive eye rubbing, allergies and damage to the cornea by free radicals.</a:t>
            </a:r>
            <a:endParaRPr sz="1500"/>
          </a:p>
          <a:p>
            <a:pPr indent="-309562" lvl="0" marL="457200" rtl="0" algn="l">
              <a:spcBef>
                <a:spcPts val="0"/>
              </a:spcBef>
              <a:spcAft>
                <a:spcPts val="0"/>
              </a:spcAft>
              <a:buSzPct val="100000"/>
              <a:buChar char="●"/>
            </a:pPr>
            <a:r>
              <a:rPr lang="en" sz="1500"/>
              <a:t>They also did a study on adolescents ranging from 4 to 11 in public schools and found that in 2,007 students, six had Keratoconus, and three were suspected. This meant that 1 in 223 students had the disease, which shows that it is becoming less rare.</a:t>
            </a:r>
            <a:endParaRPr sz="1500"/>
          </a:p>
          <a:p>
            <a:pPr indent="0" lvl="0" marL="0" rtl="0" algn="l">
              <a:spcBef>
                <a:spcPts val="1200"/>
              </a:spcBef>
              <a:spcAft>
                <a:spcPts val="0"/>
              </a:spcAft>
              <a:buNone/>
            </a:pPr>
            <a:r>
              <a:t/>
            </a:r>
            <a:endParaRPr sz="1500"/>
          </a:p>
          <a:p>
            <a:pPr indent="-309562" lvl="0" marL="457200" rtl="0" algn="l">
              <a:spcBef>
                <a:spcPts val="1200"/>
              </a:spcBef>
              <a:spcAft>
                <a:spcPts val="0"/>
              </a:spcAft>
              <a:buSzPct val="100000"/>
              <a:buChar char="●"/>
            </a:pPr>
            <a:r>
              <a:rPr lang="en" sz="1500"/>
              <a:t>Currently, there aren’t any programs specifically designed for surveying Keratoconus patients, however there are surveys you can take for a myriad of different rare diseases. </a:t>
            </a:r>
            <a:endParaRPr sz="1500"/>
          </a:p>
          <a:p>
            <a:pPr indent="-309562" lvl="0" marL="457200" rtl="0" algn="l">
              <a:spcBef>
                <a:spcPts val="0"/>
              </a:spcBef>
              <a:spcAft>
                <a:spcPts val="0"/>
              </a:spcAft>
              <a:buSzPct val="100000"/>
              <a:buChar char="●"/>
            </a:pPr>
            <a:r>
              <a:rPr lang="en" sz="1500"/>
              <a:t>It is important to find a solution because this disease, while rare, is debilitating for vision and as described above it starts in </a:t>
            </a:r>
            <a:r>
              <a:rPr lang="en" sz="1500"/>
              <a:t>adolescence</a:t>
            </a:r>
            <a:r>
              <a:rPr lang="en" sz="1500"/>
              <a:t> which could mean a life long battle with vision loss, </a:t>
            </a:r>
            <a:r>
              <a:rPr lang="en" sz="1500"/>
              <a:t>surgery and rising costs.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19575" y="401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 </a:t>
            </a:r>
            <a:r>
              <a:rPr lang="en"/>
              <a:t>approach</a:t>
            </a:r>
            <a:r>
              <a:rPr lang="en"/>
              <a:t> and planning</a:t>
            </a:r>
            <a:endParaRPr/>
          </a:p>
        </p:txBody>
      </p:sp>
      <p:sp>
        <p:nvSpPr>
          <p:cNvPr id="154" name="Google Shape;154;p16"/>
          <p:cNvSpPr txBox="1"/>
          <p:nvPr>
            <p:ph idx="1" type="body"/>
          </p:nvPr>
        </p:nvSpPr>
        <p:spPr>
          <a:xfrm>
            <a:off x="1258525" y="15753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My approach to the design would be based on web surveys that ask users certain questions related to their disease.</a:t>
            </a:r>
            <a:endParaRPr sz="1500"/>
          </a:p>
          <a:p>
            <a:pPr indent="-323850" lvl="0" marL="457200" rtl="0" algn="l">
              <a:spcBef>
                <a:spcPts val="0"/>
              </a:spcBef>
              <a:spcAft>
                <a:spcPts val="0"/>
              </a:spcAft>
              <a:buSzPts val="1500"/>
              <a:buChar char="●"/>
            </a:pPr>
            <a:r>
              <a:rPr lang="en" sz="1500"/>
              <a:t>Variety of questions specific to Keratoconus patients such as: What kinds of medications did you have as a child? Family history? What is your average diet like?</a:t>
            </a:r>
            <a:endParaRPr sz="1500"/>
          </a:p>
          <a:p>
            <a:pPr indent="-323850" lvl="0" marL="457200" rtl="0" algn="l">
              <a:spcBef>
                <a:spcPts val="0"/>
              </a:spcBef>
              <a:spcAft>
                <a:spcPts val="0"/>
              </a:spcAft>
              <a:buSzPts val="1500"/>
              <a:buChar char="●"/>
            </a:pPr>
            <a:r>
              <a:rPr lang="en" sz="1500"/>
              <a:t>It needs to contain input validation as users can input strings and integers.</a:t>
            </a:r>
            <a:endParaRPr sz="1500"/>
          </a:p>
          <a:p>
            <a:pPr indent="-323850" lvl="0" marL="457200" rtl="0" algn="l">
              <a:spcBef>
                <a:spcPts val="0"/>
              </a:spcBef>
              <a:spcAft>
                <a:spcPts val="0"/>
              </a:spcAft>
              <a:buSzPts val="1500"/>
              <a:buChar char="●"/>
            </a:pPr>
            <a:r>
              <a:rPr lang="en" sz="1500"/>
              <a:t>It would need read and writing </a:t>
            </a:r>
            <a:r>
              <a:rPr lang="en" sz="1500"/>
              <a:t>capabilities and the ability </a:t>
            </a:r>
            <a:r>
              <a:rPr lang="en" sz="1500"/>
              <a:t>to store all of the data into a csv file which is </a:t>
            </a:r>
            <a:r>
              <a:rPr lang="en" sz="1500"/>
              <a:t>helpful for separating strings and integers.</a:t>
            </a:r>
            <a:endParaRPr sz="1500"/>
          </a:p>
          <a:p>
            <a:pPr indent="-323850" lvl="0" marL="457200" rtl="0" algn="l">
              <a:spcBef>
                <a:spcPts val="0"/>
              </a:spcBef>
              <a:spcAft>
                <a:spcPts val="0"/>
              </a:spcAft>
              <a:buSzPts val="1500"/>
              <a:buChar char="●"/>
            </a:pPr>
            <a:r>
              <a:rPr lang="en" sz="1500"/>
              <a:t>The user interface needs to be simple and easy to navigate through.</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507925" y="218200"/>
            <a:ext cx="7038900" cy="72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 statements sample</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671550" y="943000"/>
            <a:ext cx="7038900" cy="346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07"/>
              <a:t>Import csv</a:t>
            </a:r>
            <a:endParaRPr sz="5307"/>
          </a:p>
          <a:p>
            <a:pPr indent="0" lvl="0" marL="0" rtl="0" algn="l">
              <a:spcBef>
                <a:spcPts val="1200"/>
              </a:spcBef>
              <a:spcAft>
                <a:spcPts val="0"/>
              </a:spcAft>
              <a:buNone/>
            </a:pPr>
            <a:r>
              <a:rPr lang="en" sz="5307"/>
              <a:t>Open file for write mode</a:t>
            </a:r>
            <a:endParaRPr sz="5307"/>
          </a:p>
          <a:p>
            <a:pPr indent="0" lvl="0" marL="0" rtl="0" algn="l">
              <a:spcBef>
                <a:spcPts val="1200"/>
              </a:spcBef>
              <a:spcAft>
                <a:spcPts val="0"/>
              </a:spcAft>
              <a:buNone/>
            </a:pPr>
            <a:r>
              <a:rPr lang="en" sz="5307"/>
              <a:t>Begin input validation </a:t>
            </a:r>
            <a:endParaRPr sz="5307"/>
          </a:p>
          <a:p>
            <a:pPr indent="0" lvl="0" marL="0" rtl="0" algn="l">
              <a:spcBef>
                <a:spcPts val="1200"/>
              </a:spcBef>
              <a:spcAft>
                <a:spcPts val="0"/>
              </a:spcAft>
              <a:buNone/>
            </a:pPr>
            <a:r>
              <a:rPr lang="en" sz="5307"/>
              <a:t>Display “Has anyone in your family been diagnosed with Keratoconus?”</a:t>
            </a:r>
            <a:endParaRPr sz="5307"/>
          </a:p>
          <a:p>
            <a:pPr indent="0" lvl="0" marL="0" rtl="0" algn="l">
              <a:spcBef>
                <a:spcPts val="1200"/>
              </a:spcBef>
              <a:spcAft>
                <a:spcPts val="0"/>
              </a:spcAft>
              <a:buNone/>
            </a:pPr>
            <a:r>
              <a:rPr lang="en" sz="5307"/>
              <a:t>Prompt user to enter a string</a:t>
            </a:r>
            <a:endParaRPr sz="5307"/>
          </a:p>
          <a:p>
            <a:pPr indent="0" lvl="0" marL="0" rtl="0" algn="l">
              <a:spcBef>
                <a:spcPts val="1200"/>
              </a:spcBef>
              <a:spcAft>
                <a:spcPts val="0"/>
              </a:spcAft>
              <a:buNone/>
            </a:pPr>
            <a:r>
              <a:rPr lang="en" sz="5307"/>
              <a:t>While input is equal to string, continue</a:t>
            </a:r>
            <a:endParaRPr sz="5307"/>
          </a:p>
          <a:p>
            <a:pPr indent="0" lvl="0" marL="0" rtl="0" algn="l">
              <a:spcBef>
                <a:spcPts val="1200"/>
              </a:spcBef>
              <a:spcAft>
                <a:spcPts val="0"/>
              </a:spcAft>
              <a:buNone/>
            </a:pPr>
            <a:r>
              <a:rPr lang="en" sz="5307"/>
              <a:t>Store input in csv file</a:t>
            </a:r>
            <a:endParaRPr sz="5307"/>
          </a:p>
          <a:p>
            <a:pPr indent="0" lvl="0" marL="0" rtl="0" algn="l">
              <a:spcBef>
                <a:spcPts val="1200"/>
              </a:spcBef>
              <a:spcAft>
                <a:spcPts val="0"/>
              </a:spcAft>
              <a:buNone/>
            </a:pPr>
            <a:r>
              <a:rPr lang="en" sz="5307"/>
              <a:t>Display “What kinds of medications did you take as a child?”</a:t>
            </a:r>
            <a:endParaRPr sz="5307"/>
          </a:p>
          <a:p>
            <a:pPr indent="0" lvl="0" marL="0" rtl="0" algn="l">
              <a:spcBef>
                <a:spcPts val="1200"/>
              </a:spcBef>
              <a:spcAft>
                <a:spcPts val="0"/>
              </a:spcAft>
              <a:buNone/>
            </a:pPr>
            <a:r>
              <a:rPr lang="en" sz="5307"/>
              <a:t>Prompt user to enter a string</a:t>
            </a:r>
            <a:endParaRPr sz="5307"/>
          </a:p>
          <a:p>
            <a:pPr indent="0" lvl="0" marL="0" rtl="0" algn="l">
              <a:spcBef>
                <a:spcPts val="1200"/>
              </a:spcBef>
              <a:spcAft>
                <a:spcPts val="0"/>
              </a:spcAft>
              <a:buNone/>
            </a:pPr>
            <a:r>
              <a:rPr lang="en" sz="5307"/>
              <a:t>While input is equal to string, continue</a:t>
            </a:r>
            <a:endParaRPr sz="5307"/>
          </a:p>
          <a:p>
            <a:pPr indent="0" lvl="0" marL="0" rtl="0" algn="l">
              <a:spcBef>
                <a:spcPts val="1200"/>
              </a:spcBef>
              <a:spcAft>
                <a:spcPts val="0"/>
              </a:spcAft>
              <a:buNone/>
            </a:pPr>
            <a:r>
              <a:rPr lang="en" sz="5307"/>
              <a:t>Store input in csv file</a:t>
            </a:r>
            <a:endParaRPr sz="5307"/>
          </a:p>
          <a:p>
            <a:pPr indent="0" lvl="0" marL="0" rtl="0" algn="l">
              <a:spcBef>
                <a:spcPts val="1200"/>
              </a:spcBef>
              <a:spcAft>
                <a:spcPts val="0"/>
              </a:spcAft>
              <a:buNone/>
            </a:pPr>
            <a:r>
              <a:t/>
            </a:r>
            <a:endParaRPr sz="53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570250" y="144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 statements continued</a:t>
            </a:r>
            <a:endParaRPr/>
          </a:p>
        </p:txBody>
      </p:sp>
      <p:sp>
        <p:nvSpPr>
          <p:cNvPr id="166" name="Google Shape;166;p18"/>
          <p:cNvSpPr txBox="1"/>
          <p:nvPr>
            <p:ph idx="1" type="body"/>
          </p:nvPr>
        </p:nvSpPr>
        <p:spPr>
          <a:xfrm>
            <a:off x="1352025" y="872825"/>
            <a:ext cx="7038900" cy="3239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591"/>
              <a:t>Display “At what age did you start noticing symptoms?”</a:t>
            </a:r>
            <a:endParaRPr sz="1591"/>
          </a:p>
          <a:p>
            <a:pPr indent="0" lvl="0" marL="0" rtl="0" algn="l">
              <a:spcBef>
                <a:spcPts val="1200"/>
              </a:spcBef>
              <a:spcAft>
                <a:spcPts val="0"/>
              </a:spcAft>
              <a:buNone/>
            </a:pPr>
            <a:r>
              <a:rPr lang="en" sz="1591"/>
              <a:t>Prompt user to  enter integer</a:t>
            </a:r>
            <a:endParaRPr sz="1591"/>
          </a:p>
          <a:p>
            <a:pPr indent="0" lvl="0" marL="0" rtl="0" algn="l">
              <a:spcBef>
                <a:spcPts val="1200"/>
              </a:spcBef>
              <a:spcAft>
                <a:spcPts val="0"/>
              </a:spcAft>
              <a:buNone/>
            </a:pPr>
            <a:r>
              <a:rPr lang="en" sz="1591"/>
              <a:t>While input is equal to integer, continue</a:t>
            </a:r>
            <a:endParaRPr sz="1591"/>
          </a:p>
          <a:p>
            <a:pPr indent="0" lvl="0" marL="0" rtl="0" algn="l">
              <a:spcBef>
                <a:spcPts val="1200"/>
              </a:spcBef>
              <a:spcAft>
                <a:spcPts val="0"/>
              </a:spcAft>
              <a:buNone/>
            </a:pPr>
            <a:r>
              <a:rPr lang="en" sz="1591"/>
              <a:t>Store  input in csv file</a:t>
            </a:r>
            <a:endParaRPr sz="1591"/>
          </a:p>
          <a:p>
            <a:pPr indent="0" lvl="0" marL="0" rtl="0" algn="l">
              <a:spcBef>
                <a:spcPts val="1200"/>
              </a:spcBef>
              <a:spcAft>
                <a:spcPts val="0"/>
              </a:spcAft>
              <a:buNone/>
            </a:pPr>
            <a:r>
              <a:rPr lang="en" sz="1500"/>
              <a:t>Display “Do you rub your eyes excessively?””</a:t>
            </a:r>
            <a:endParaRPr sz="1500"/>
          </a:p>
          <a:p>
            <a:pPr indent="0" lvl="0" marL="0" rtl="0" algn="l">
              <a:spcBef>
                <a:spcPts val="1200"/>
              </a:spcBef>
              <a:spcAft>
                <a:spcPts val="0"/>
              </a:spcAft>
              <a:buNone/>
            </a:pPr>
            <a:r>
              <a:rPr lang="en" sz="1500"/>
              <a:t>While input is equal to string, continue</a:t>
            </a:r>
            <a:endParaRPr sz="1500"/>
          </a:p>
          <a:p>
            <a:pPr indent="0" lvl="0" marL="0" rtl="0" algn="l">
              <a:spcBef>
                <a:spcPts val="1200"/>
              </a:spcBef>
              <a:spcAft>
                <a:spcPts val="0"/>
              </a:spcAft>
              <a:buNone/>
            </a:pPr>
            <a:r>
              <a:rPr lang="en" sz="1500"/>
              <a:t>Store input in csv file</a:t>
            </a:r>
            <a:endParaRPr sz="1500"/>
          </a:p>
          <a:p>
            <a:pPr indent="0" lvl="0" marL="0" rtl="0" algn="l">
              <a:spcBef>
                <a:spcPts val="1200"/>
              </a:spcBef>
              <a:spcAft>
                <a:spcPts val="0"/>
              </a:spcAft>
              <a:buNone/>
            </a:pPr>
            <a:r>
              <a:rPr lang="en" sz="1500"/>
              <a:t>Display “Thank you for your contribution and for taking this survey!”</a:t>
            </a:r>
            <a:endParaRPr sz="1500"/>
          </a:p>
          <a:p>
            <a:pPr indent="0" lvl="0" marL="0" rtl="0" algn="l">
              <a:spcBef>
                <a:spcPts val="1200"/>
              </a:spcBef>
              <a:spcAft>
                <a:spcPts val="0"/>
              </a:spcAft>
              <a:buNone/>
            </a:pPr>
            <a:r>
              <a:rPr lang="en" sz="1500"/>
              <a:t>Close file for writing</a:t>
            </a:r>
            <a:endParaRPr sz="1500"/>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617025" y="194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design samples</a:t>
            </a:r>
            <a:endParaRPr/>
          </a:p>
        </p:txBody>
      </p:sp>
      <p:sp>
        <p:nvSpPr>
          <p:cNvPr id="172" name="Google Shape;172;p19"/>
          <p:cNvSpPr txBox="1"/>
          <p:nvPr>
            <p:ph idx="1" type="body"/>
          </p:nvPr>
        </p:nvSpPr>
        <p:spPr>
          <a:xfrm>
            <a:off x="1297500" y="1567550"/>
            <a:ext cx="6650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500"/>
          </a:p>
        </p:txBody>
      </p:sp>
      <p:pic>
        <p:nvPicPr>
          <p:cNvPr id="173" name="Google Shape;173;p19"/>
          <p:cNvPicPr preferRelativeResize="0"/>
          <p:nvPr/>
        </p:nvPicPr>
        <p:blipFill>
          <a:blip r:embed="rId3">
            <a:alphaModFix/>
          </a:blip>
          <a:stretch>
            <a:fillRect/>
          </a:stretch>
        </p:blipFill>
        <p:spPr>
          <a:xfrm>
            <a:off x="1166525" y="849450"/>
            <a:ext cx="6912350" cy="3888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0"/>
          <p:cNvPicPr preferRelativeResize="0"/>
          <p:nvPr/>
        </p:nvPicPr>
        <p:blipFill>
          <a:blip r:embed="rId3">
            <a:alphaModFix/>
          </a:blip>
          <a:stretch>
            <a:fillRect/>
          </a:stretch>
        </p:blipFill>
        <p:spPr>
          <a:xfrm>
            <a:off x="1174175" y="393750"/>
            <a:ext cx="7162224" cy="4028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1"/>
          <p:cNvPicPr preferRelativeResize="0"/>
          <p:nvPr/>
        </p:nvPicPr>
        <p:blipFill>
          <a:blip r:embed="rId3">
            <a:alphaModFix/>
          </a:blip>
          <a:stretch>
            <a:fillRect/>
          </a:stretch>
        </p:blipFill>
        <p:spPr>
          <a:xfrm>
            <a:off x="1138850" y="393741"/>
            <a:ext cx="7228723" cy="4066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