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331" r:id="rId5"/>
    <p:sldId id="259" r:id="rId6"/>
    <p:sldId id="267" r:id="rId7"/>
    <p:sldId id="266" r:id="rId8"/>
    <p:sldId id="270" r:id="rId9"/>
    <p:sldId id="332" r:id="rId10"/>
    <p:sldId id="271" r:id="rId11"/>
    <p:sldId id="334" r:id="rId12"/>
    <p:sldId id="268" r:id="rId13"/>
    <p:sldId id="289" r:id="rId14"/>
    <p:sldId id="298" r:id="rId15"/>
    <p:sldId id="337" r:id="rId16"/>
    <p:sldId id="299" r:id="rId17"/>
    <p:sldId id="335" r:id="rId18"/>
    <p:sldId id="297" r:id="rId19"/>
    <p:sldId id="336" r:id="rId20"/>
    <p:sldId id="300" r:id="rId21"/>
    <p:sldId id="301" r:id="rId22"/>
    <p:sldId id="302" r:id="rId23"/>
    <p:sldId id="305" r:id="rId24"/>
    <p:sldId id="338" r:id="rId25"/>
    <p:sldId id="290" r:id="rId26"/>
    <p:sldId id="339" r:id="rId27"/>
    <p:sldId id="340" r:id="rId28"/>
    <p:sldId id="292" r:id="rId29"/>
    <p:sldId id="343" r:id="rId30"/>
    <p:sldId id="344" r:id="rId31"/>
    <p:sldId id="263" r:id="rId32"/>
    <p:sldId id="293" r:id="rId33"/>
    <p:sldId id="294" r:id="rId34"/>
    <p:sldId id="295" r:id="rId35"/>
    <p:sldId id="345" r:id="rId36"/>
    <p:sldId id="296" r:id="rId37"/>
    <p:sldId id="287" r:id="rId38"/>
    <p:sldId id="286" r:id="rId39"/>
    <p:sldId id="288" r:id="rId40"/>
    <p:sldId id="324" r:id="rId41"/>
    <p:sldId id="325" r:id="rId42"/>
    <p:sldId id="326" r:id="rId43"/>
    <p:sldId id="327" r:id="rId44"/>
    <p:sldId id="328" r:id="rId45"/>
    <p:sldId id="329" r:id="rId46"/>
    <p:sldId id="346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735C"/>
    <a:srgbClr val="14994D"/>
    <a:srgbClr val="64CBE3"/>
    <a:srgbClr val="B0C4E5"/>
    <a:srgbClr val="2F528F"/>
    <a:srgbClr val="5CA831"/>
    <a:srgbClr val="2A86C0"/>
    <a:srgbClr val="EE9C02"/>
    <a:srgbClr val="3299CC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39" autoAdjust="0"/>
    <p:restoredTop sz="69540" autoAdjust="0"/>
  </p:normalViewPr>
  <p:slideViewPr>
    <p:cSldViewPr snapToGrid="0">
      <p:cViewPr varScale="1">
        <p:scale>
          <a:sx n="79" d="100"/>
          <a:sy n="79" d="100"/>
        </p:scale>
        <p:origin x="14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F3A44-D5A6-4E1F-9F3A-46564109667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2137E-39EB-41D9-A508-B41BABFEB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61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plic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core/replica-set-sync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core/replica-set-write-concer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mongodb.com/manual/core/causal-consistency-read-write-concerns/index.html" TargetMode="External"/><Relationship Id="rId4" Type="http://schemas.openxmlformats.org/officeDocument/2006/relationships/hyperlink" Target="https://docs.mongodb.com/manual/reference/write-concern/index.html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core/read-preference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shardin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tutorial/deploy-shard-cluster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core/sharding-shard-key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core/sharding-shard-key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indexes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method/cursor.explain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mongodb.com/manual/core/query-plans/" TargetMode="Externa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aggregation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operator/aggregation/group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core/aggregation-pipeline-limits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mongodb.com/manual/reference/limits/" TargetMode="Externa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core/data-modeling-introduction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Daemon – should be run but not interacted directly with</a:t>
            </a:r>
          </a:p>
          <a:p>
            <a:r>
              <a:rPr lang="en-US" dirty="0"/>
              <a:t>Client – </a:t>
            </a:r>
            <a:r>
              <a:rPr lang="en-US" dirty="0" err="1"/>
              <a:t>mongosh</a:t>
            </a:r>
            <a:r>
              <a:rPr lang="en-US" dirty="0"/>
              <a:t> or library driver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2137E-39EB-41D9-A508-B41BABFEB4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>
                <a:hlinkClick r:id="rId3"/>
              </a:rPr>
              <a:t>https://docs.mongodb.com/manual/replication/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https://raft.github.io/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rs.status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o-RO" dirty="0"/>
              <a:t>https://github.com/mongodb/mongo/blob/master/src/mongo/db/repl/README.md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45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https://www.mongodb.com/docs/manual/core/replica-set-oplog/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storage.oplogMinRetentionHours</a:t>
            </a:r>
            <a:br>
              <a:rPr lang="en-US" dirty="0"/>
            </a:br>
            <a:endParaRPr lang="en-US" dirty="0"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dirty="0">
                <a:hlinkClick r:id="rId3"/>
              </a:rPr>
              <a:t>https://docs.mongodb.com/manual/core/replica-set-sync/</a:t>
            </a:r>
            <a:endParaRPr lang="en-US" dirty="0"/>
          </a:p>
          <a:p>
            <a:r>
              <a:rPr lang="en-US" dirty="0"/>
              <a:t>Sync modes : Logical Initial Sync Process | File Copy Based Initial Sync (Enterprise only)</a:t>
            </a:r>
          </a:p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92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https://alibaba-cloud.medium.com/performing-data-write-operations-with-mongodb-2486f42990ad</a:t>
            </a:r>
          </a:p>
          <a:p>
            <a:r>
              <a:rPr lang="en-US" dirty="0"/>
              <a:t>https://github.com/mongodb/mongo/blob/master/src/mongo/db/repl/README.md</a:t>
            </a:r>
          </a:p>
          <a:p>
            <a:endParaRPr lang="en-US" dirty="0"/>
          </a:p>
          <a:p>
            <a:r>
              <a:rPr lang="en-US" dirty="0"/>
              <a:t>Sync sources can be Primaries or Secondaries</a:t>
            </a:r>
          </a:p>
          <a:p>
            <a:endParaRPr lang="en-US" dirty="0"/>
          </a:p>
          <a:p>
            <a:r>
              <a:rPr lang="en-US" dirty="0"/>
              <a:t>When </a:t>
            </a:r>
            <a:r>
              <a:rPr lang="en-US" dirty="0" err="1"/>
              <a:t>Oplog</a:t>
            </a:r>
            <a:r>
              <a:rPr lang="en-US" dirty="0"/>
              <a:t> is persisted to disk</a:t>
            </a:r>
          </a:p>
          <a:p>
            <a:r>
              <a:rPr lang="en-US" dirty="0"/>
              <a:t>Every 100ms</a:t>
            </a:r>
          </a:p>
          <a:p>
            <a:r>
              <a:rPr lang="en-US" dirty="0"/>
              <a:t>When 100MB journal file limit is surpassed</a:t>
            </a:r>
          </a:p>
          <a:p>
            <a:r>
              <a:rPr lang="en-US" dirty="0"/>
              <a:t>For </a:t>
            </a:r>
            <a:r>
              <a:rPr lang="en-US" dirty="0" err="1"/>
              <a:t>replicaset</a:t>
            </a:r>
            <a:r>
              <a:rPr lang="en-US" dirty="0"/>
              <a:t> members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Operations waiting for </a:t>
            </a:r>
            <a:r>
              <a:rPr lang="en-US" dirty="0" err="1"/>
              <a:t>oplog</a:t>
            </a:r>
            <a:r>
              <a:rPr lang="en-US" dirty="0"/>
              <a:t> entries (sync?)</a:t>
            </a:r>
          </a:p>
          <a:p>
            <a:pPr marL="171450" indent="-171450">
              <a:buFontTx/>
              <a:buChar char="-"/>
            </a:pPr>
            <a:r>
              <a:rPr lang="en-US" dirty="0"/>
              <a:t>After every batch apply of </a:t>
            </a:r>
            <a:r>
              <a:rPr lang="en-US" dirty="0" err="1"/>
              <a:t>oplog</a:t>
            </a:r>
            <a:r>
              <a:rPr lang="en-US" dirty="0"/>
              <a:t> entries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2137E-39EB-41D9-A508-B41BABFEB41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02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>
                <a:hlinkClick r:id="rId3"/>
              </a:rPr>
              <a:t>https://docs.mongodb.com/manual/core/replica-set-write-concern/</a:t>
            </a:r>
            <a:endParaRPr lang="en-US" dirty="0"/>
          </a:p>
          <a:p>
            <a:r>
              <a:rPr lang="ro-RO" dirty="0">
                <a:hlinkClick r:id="rId4"/>
              </a:rPr>
              <a:t>https://docs.mongodb.com/manual/reference/write-concern/index.html</a:t>
            </a:r>
            <a:endParaRPr lang="en-US" dirty="0"/>
          </a:p>
          <a:p>
            <a:r>
              <a:rPr lang="ro-RO" dirty="0">
                <a:hlinkClick r:id="rId5"/>
              </a:rPr>
              <a:t>https://docs.mongodb.com/manual/core/causal-consistency-read-write-concerns/index.html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There is a default write concern per cluster</a:t>
            </a:r>
          </a:p>
          <a:p>
            <a:r>
              <a:rPr lang="en-US" dirty="0"/>
              <a:t>For </a:t>
            </a:r>
            <a:r>
              <a:rPr lang="en-US" dirty="0" err="1"/>
              <a:t>sharded</a:t>
            </a:r>
            <a:r>
              <a:rPr lang="en-US" dirty="0"/>
              <a:t> clusters the write concern is pushed at the shard level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From 6.1 journaling is enabled by default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4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Default write concern is 1</a:t>
            </a:r>
          </a:p>
          <a:p>
            <a:r>
              <a:rPr lang="en-US" dirty="0"/>
              <a:t>Failure scenarios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Insert query – w:1 – ack from Primary</a:t>
            </a:r>
          </a:p>
          <a:p>
            <a:pPr marL="171450" indent="-171450">
              <a:buFontTx/>
              <a:buChar char="-"/>
            </a:pPr>
            <a:r>
              <a:rPr lang="en-US" dirty="0"/>
              <a:t>Primary failed and the writes did not replicate to Secondaries</a:t>
            </a:r>
          </a:p>
          <a:p>
            <a:pPr marL="171450" indent="-171450">
              <a:buFontTx/>
              <a:buChar char="-"/>
            </a:pPr>
            <a:r>
              <a:rPr lang="en-US" dirty="0"/>
              <a:t>When the Primary comes back, the write will be rolled back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Insert query – w:majority – ack from Primary</a:t>
            </a:r>
          </a:p>
          <a:p>
            <a:pPr marL="171450" indent="-171450">
              <a:buFontTx/>
              <a:buChar char="-"/>
            </a:pPr>
            <a:r>
              <a:rPr lang="en-US" dirty="0"/>
              <a:t>Primary fails the write replicated to at least 1 Secondary</a:t>
            </a:r>
          </a:p>
          <a:p>
            <a:pPr marL="171450" indent="-171450">
              <a:buFontTx/>
              <a:buChar char="-"/>
            </a:pPr>
            <a:r>
              <a:rPr lang="en-US" dirty="0"/>
              <a:t>At elections the Secondaries check which one has the most recent applied </a:t>
            </a:r>
            <a:r>
              <a:rPr lang="en-US" dirty="0" err="1"/>
              <a:t>OpLog</a:t>
            </a:r>
            <a:r>
              <a:rPr lang="en-US" dirty="0"/>
              <a:t> entry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- Insert query – w: 3 – can’t ack if one Secondary is down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https://stackoverflow.com/questions/63680857/mongodb-when-primary-fails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2137E-39EB-41D9-A508-B41BABFEB41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62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>
                <a:hlinkClick r:id="rId3"/>
              </a:rPr>
              <a:t>https://docs.mongodb.com/manual/core/read-preference/</a:t>
            </a:r>
            <a:endParaRPr lang="en-US" dirty="0"/>
          </a:p>
          <a:p>
            <a:endParaRPr lang="en-US" dirty="0"/>
          </a:p>
          <a:p>
            <a:r>
              <a:rPr lang="en-US" dirty="0"/>
              <a:t>Driver setting</a:t>
            </a:r>
          </a:p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83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Return documents meet the durability requirements</a:t>
            </a:r>
          </a:p>
          <a:p>
            <a:endParaRPr lang="en-US" dirty="0"/>
          </a:p>
          <a:p>
            <a:r>
              <a:rPr lang="en-US" dirty="0"/>
              <a:t>local – </a:t>
            </a:r>
            <a:r>
              <a:rPr lang="en-US" dirty="0" err="1"/>
              <a:t>RP:primary</a:t>
            </a:r>
            <a:r>
              <a:rPr lang="en-US" dirty="0"/>
              <a:t> – the most recent from the primary – no guarantees that the data will be kept during Failover events</a:t>
            </a:r>
          </a:p>
          <a:p>
            <a:r>
              <a:rPr lang="en-US" dirty="0"/>
              <a:t>available – </a:t>
            </a:r>
            <a:r>
              <a:rPr lang="en-US" dirty="0" err="1"/>
              <a:t>RP:secondary</a:t>
            </a:r>
            <a:r>
              <a:rPr lang="en-US" dirty="0"/>
              <a:t> - most recent from a secondary</a:t>
            </a:r>
          </a:p>
          <a:p>
            <a:r>
              <a:rPr lang="en-US" dirty="0"/>
              <a:t>majority – read data written from a majority of nodes in the cluster – stronger guarantee, might not be the freshest. MMAP does not support it</a:t>
            </a:r>
          </a:p>
          <a:p>
            <a:r>
              <a:rPr lang="en-US" dirty="0"/>
              <a:t>linearizable – RP: Primary– (3.4) majority + read your own write;</a:t>
            </a:r>
          </a:p>
          <a:p>
            <a:r>
              <a:rPr lang="en-US" dirty="0"/>
              <a:t>    - Real Time Order in combination with </a:t>
            </a:r>
            <a:r>
              <a:rPr lang="en-US" dirty="0" err="1"/>
              <a:t>WR:majority</a:t>
            </a:r>
            <a:endParaRPr lang="en-US" dirty="0"/>
          </a:p>
          <a:p>
            <a:r>
              <a:rPr lang="en-US" dirty="0"/>
              <a:t>    - Read your own writes (3.6+)</a:t>
            </a:r>
          </a:p>
          <a:p>
            <a:r>
              <a:rPr lang="en-US" dirty="0"/>
              <a:t>    - may be significantly slower than majority or local</a:t>
            </a:r>
          </a:p>
          <a:p>
            <a:r>
              <a:rPr lang="en-US" dirty="0"/>
              <a:t>snapshot – read in a session from a certain point in time</a:t>
            </a:r>
          </a:p>
          <a:p>
            <a:r>
              <a:rPr lang="en-US" dirty="0"/>
              <a:t>    - $session = $client-&gt;</a:t>
            </a:r>
            <a:r>
              <a:rPr lang="en-US" dirty="0" err="1"/>
              <a:t>startSession</a:t>
            </a:r>
            <a:r>
              <a:rPr lang="en-US" dirty="0"/>
              <a:t>(['snapshot' =&gt; true]);</a:t>
            </a:r>
            <a:br>
              <a:rPr lang="en-US" dirty="0"/>
            </a:br>
            <a:r>
              <a:rPr lang="en-US" dirty="0"/>
              <a:t>    - $</a:t>
            </a:r>
            <a:r>
              <a:rPr lang="en-US" dirty="0" err="1"/>
              <a:t>salesCollection</a:t>
            </a:r>
            <a:r>
              <a:rPr lang="en-US" dirty="0"/>
              <a:t>-&gt;aggregate( [ … ], ['session' =&gt; $session] )</a:t>
            </a:r>
          </a:p>
          <a:p>
            <a:endParaRPr lang="en-US" dirty="0"/>
          </a:p>
          <a:p>
            <a:r>
              <a:rPr lang="en-US" dirty="0" err="1"/>
              <a:t>db.adminCommand</a:t>
            </a:r>
            <a:r>
              <a:rPr lang="en-US" dirty="0"/>
              <a:t>({"</a:t>
            </a:r>
            <a:r>
              <a:rPr lang="en-US" dirty="0" err="1"/>
              <a:t>getDefaultRWConcern</a:t>
            </a:r>
            <a:r>
              <a:rPr lang="en-US" dirty="0"/>
              <a:t>" : 1})</a:t>
            </a:r>
          </a:p>
          <a:p>
            <a:endParaRPr lang="en-US" dirty="0"/>
          </a:p>
          <a:p>
            <a:r>
              <a:rPr lang="en-US" dirty="0"/>
              <a:t>https://www.mongodb.com/docs/manual/reference/read-concern/</a:t>
            </a:r>
          </a:p>
          <a:p>
            <a:r>
              <a:rPr lang="en-US" dirty="0"/>
              <a:t>https://www.mongodb.com/docs/manual/reference/read-concern-linearizable/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2137E-39EB-41D9-A508-B41BABFEB41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98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>
                <a:hlinkClick r:id="rId3"/>
              </a:rPr>
              <a:t>https://docs.mongodb.com/manual/sharding/</a:t>
            </a:r>
            <a:endParaRPr lang="en-US" dirty="0"/>
          </a:p>
          <a:p>
            <a:r>
              <a:rPr lang="en-US" dirty="0"/>
              <a:t>https://docs.mongodb.com/manual/tutorial/sharding-segmenting-data-by-location/</a:t>
            </a:r>
          </a:p>
          <a:p>
            <a:r>
              <a:rPr lang="en-US" dirty="0"/>
              <a:t>https://docs.mongodb.com/manual/tutorial/sharding-tiered-hardware-for-varying-slas/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144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>
                <a:hlinkClick r:id="rId3"/>
              </a:rPr>
              <a:t>https://docs.mongodb.com/manual/tutorial/deploy-shard-cluster/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838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>
                <a:hlinkClick r:id="rId3"/>
              </a:rPr>
              <a:t>https://docs.mongodb.com/manual/core/sharding-shard-key/</a:t>
            </a:r>
            <a:endParaRPr lang="en-US" dirty="0"/>
          </a:p>
          <a:p>
            <a:endParaRPr lang="en-US" dirty="0"/>
          </a:p>
          <a:p>
            <a:r>
              <a:rPr lang="en-US" dirty="0"/>
              <a:t>Shard key needs to exist in all documents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4.2 the shard values are </a:t>
            </a:r>
            <a:r>
              <a:rPr lang="en-US" dirty="0" err="1"/>
              <a:t>imutable</a:t>
            </a:r>
            <a:r>
              <a:rPr lang="en-US" dirty="0"/>
              <a:t>, the shard key itself is still immutable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Steps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sh.enableSharding</a:t>
            </a:r>
            <a:r>
              <a:rPr lang="en-US" dirty="0"/>
              <a:t>(‘&lt;</a:t>
            </a:r>
            <a:r>
              <a:rPr lang="en-US" dirty="0" err="1"/>
              <a:t>db</a:t>
            </a:r>
            <a:r>
              <a:rPr lang="en-US" dirty="0"/>
              <a:t>&gt;’)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db.collection.createIndex</a:t>
            </a:r>
            <a:r>
              <a:rPr lang="en-US" dirty="0"/>
              <a:t>()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Dh.shardCollection</a:t>
            </a:r>
            <a:r>
              <a:rPr lang="en-US" dirty="0"/>
              <a:t>(‘&lt;</a:t>
            </a:r>
            <a:r>
              <a:rPr lang="en-US" dirty="0" err="1"/>
              <a:t>db</a:t>
            </a:r>
            <a:r>
              <a:rPr lang="en-US" dirty="0"/>
              <a:t>&gt;.&lt;collection&gt;’, {shard_key:1})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39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# discuss arguments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# start mongo, view logs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https://www.mongodb.com/docs/manual/reference/program/mongod/#options</a:t>
            </a:r>
          </a:p>
          <a:p>
            <a:r>
              <a:rPr lang="en-US" dirty="0"/>
              <a:t>https://www.mongodb.com/docs/rapid/reference/configuration-options/</a:t>
            </a:r>
          </a:p>
          <a:p>
            <a:endParaRPr lang="en-US" dirty="0"/>
          </a:p>
          <a:p>
            <a:r>
              <a:rPr lang="en-US" dirty="0"/>
              <a:t>https://www.mongodb.com/docs/v3.4/tutorial/enable-authentication/</a:t>
            </a:r>
          </a:p>
          <a:p>
            <a:r>
              <a:rPr lang="en-US" dirty="0"/>
              <a:t>https://www.mongodb.com/docs/v5.0/tutorial/enforce-keyfile-access-control-in-existing-replica-set-without-downtime/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2137E-39EB-41D9-A508-B41BABFEB4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57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>
                <a:hlinkClick r:id="rId3"/>
              </a:rPr>
              <a:t>https://docs.mongodb.com/manual/core/sharding-shard-key/</a:t>
            </a:r>
            <a:endParaRPr lang="en-US" dirty="0"/>
          </a:p>
          <a:p>
            <a:r>
              <a:rPr lang="en-US" dirty="0"/>
              <a:t>https://infra-pmm2-all-prod.emag.network/graph/d/mongodb-cluster-summary/mongodb-cluster-summary?orgId=1&amp;from=now-12h&amp;to=now&amp;refresh=1m&amp;var-interval=$__auto_interval_interval&amp;var-cluster=eos-tsl-ro-prod&amp;var-service_name=All&amp;var-shard=All&amp;var-node_name=All&amp;var-environment=All&amp;var-replication_set=All&amp;var-database=All&amp;var-node_type=All&amp;var-service_type=All&amp;var-username=All&amp;var-schema=All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Cardinality</a:t>
            </a:r>
          </a:p>
          <a:p>
            <a:pPr marL="285750" indent="-285750">
              <a:buFontTx/>
              <a:buChar char="-"/>
            </a:pPr>
            <a:r>
              <a:rPr lang="en-US" dirty="0"/>
              <a:t>Frequency – Jumbo </a:t>
            </a:r>
            <a:r>
              <a:rPr lang="en-US" dirty="0" err="1"/>
              <a:t>chuncks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Monotonic Change</a:t>
            </a:r>
          </a:p>
          <a:p>
            <a:endParaRPr lang="en-US" dirty="0"/>
          </a:p>
          <a:p>
            <a:r>
              <a:rPr lang="en-US" dirty="0"/>
              <a:t>Hashed keys – good distribution, no targeted queries on ranges, no fast sorts</a:t>
            </a:r>
          </a:p>
          <a:p>
            <a:endParaRPr lang="en-US" dirty="0"/>
          </a:p>
          <a:p>
            <a:r>
              <a:rPr lang="en-US" dirty="0"/>
              <a:t>Default Chunk size = 64MB; </a:t>
            </a:r>
            <a:r>
              <a:rPr lang="en-US" dirty="0" err="1"/>
              <a:t>db.settincs.save</a:t>
            </a:r>
            <a:r>
              <a:rPr lang="en-US" dirty="0"/>
              <a:t>({_id: “</a:t>
            </a:r>
            <a:r>
              <a:rPr lang="en-US" dirty="0" err="1"/>
              <a:t>chunksize</a:t>
            </a:r>
            <a:r>
              <a:rPr lang="en-US" dirty="0"/>
              <a:t>”, value:2})   (MB)</a:t>
            </a:r>
          </a:p>
          <a:p>
            <a:endParaRPr lang="en-US" dirty="0"/>
          </a:p>
          <a:p>
            <a:r>
              <a:rPr lang="en-US" dirty="0"/>
              <a:t>Jumbo </a:t>
            </a:r>
            <a:r>
              <a:rPr lang="en-US" dirty="0" err="1"/>
              <a:t>Chuncks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Larger than the defined chunk size</a:t>
            </a:r>
          </a:p>
          <a:p>
            <a:pPr marL="171450" indent="-171450">
              <a:buFontTx/>
              <a:buChar char="-"/>
            </a:pPr>
            <a:r>
              <a:rPr lang="en-US" dirty="0"/>
              <a:t>Cannot move jumbo chunks – balancer skips this </a:t>
            </a:r>
            <a:r>
              <a:rPr lang="en-US" dirty="0" err="1"/>
              <a:t>chuncks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In some cases will not be able to split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Balancer – runs on Config servers (primary)</a:t>
            </a:r>
          </a:p>
          <a:p>
            <a:pPr marL="171450" indent="-171450">
              <a:buFontTx/>
              <a:buChar char="-"/>
            </a:pPr>
            <a:r>
              <a:rPr lang="en-US" dirty="0"/>
              <a:t>Move chunks on other shards, can split chunks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sh.startBalancer</a:t>
            </a:r>
            <a:r>
              <a:rPr lang="en-US" dirty="0"/>
              <a:t>(), </a:t>
            </a:r>
            <a:r>
              <a:rPr lang="en-US" dirty="0" err="1"/>
              <a:t>sh.stopBalancer</a:t>
            </a:r>
            <a:r>
              <a:rPr lang="en-US" dirty="0"/>
              <a:t>() after running chunks moved, </a:t>
            </a:r>
            <a:r>
              <a:rPr lang="en-US" dirty="0" err="1"/>
              <a:t>sh.setBalancerState</a:t>
            </a:r>
            <a:r>
              <a:rPr lang="en-US" dirty="0"/>
              <a:t>()</a:t>
            </a:r>
          </a:p>
          <a:p>
            <a:pPr marL="171450" indent="-171450">
              <a:buFontTx/>
              <a:buChar char="-"/>
            </a:pPr>
            <a:r>
              <a:rPr lang="en-US" dirty="0"/>
              <a:t>https://www.mongodb.com/docs/manual/tutorial/manage-sharded-cluster-balancer/#sharding-schedule-balancing-window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262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Multikey shards can be used in order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db.&lt;collection&gt;.</a:t>
            </a:r>
            <a:r>
              <a:rPr lang="en-US" dirty="0" err="1"/>
              <a:t>getShardDistribution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2137E-39EB-41D9-A508-B41BABFEB41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930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>
                <a:hlinkClick r:id="rId3"/>
              </a:rPr>
              <a:t>https://docs.mongodb.com/manual/indexes/</a:t>
            </a:r>
            <a:endParaRPr lang="en-US" dirty="0"/>
          </a:p>
          <a:p>
            <a:r>
              <a:rPr lang="en-US" dirty="0"/>
              <a:t>https://www.mongodb.com/blog/post/performance-best-practices-indexing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 match and sort in the same query – if the query has only equalities or an ESR compound index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Hybrid indexes</a:t>
            </a:r>
          </a:p>
          <a:p>
            <a:pPr marL="171450" indent="-171450">
              <a:buFontTx/>
              <a:buChar char="-"/>
            </a:pPr>
            <a:r>
              <a:rPr lang="en-US" dirty="0"/>
              <a:t>periodically lock but yield for read/write operations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if the index doesn’t fit in RAM will take much more to build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Clustered index on collection – keep documents in cluster index order</a:t>
            </a:r>
          </a:p>
          <a:p>
            <a:pPr marL="171450" indent="-171450">
              <a:buFontTx/>
              <a:buChar char="-"/>
            </a:pPr>
            <a:r>
              <a:rPr lang="en-US" dirty="0"/>
              <a:t>Improve CRUD</a:t>
            </a:r>
          </a:p>
          <a:p>
            <a:pPr marL="171450" indent="-171450">
              <a:buFontTx/>
              <a:buChar char="-"/>
            </a:pPr>
            <a:r>
              <a:rPr lang="en-US" dirty="0"/>
              <a:t>Not use if another secondary index exists (forced with hint)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https://www.mongodb.com/docs/v5.0/core/index-creation/</a:t>
            </a:r>
          </a:p>
          <a:p>
            <a:pPr marL="0" indent="0">
              <a:buFontTx/>
              <a:buNone/>
            </a:pPr>
            <a:r>
              <a:rPr lang="en-US" dirty="0"/>
              <a:t>https://orclbykuber.blogspot.com/2020/02/mongodb-42-hybrid-index-build.html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ro-RO" dirty="0"/>
              <a:t>https://www.youtube.com/watch?v=2NDr57QERYA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db.restaurants.aggregate</a:t>
            </a:r>
            <a:r>
              <a:rPr lang="en-US" dirty="0"/>
              <a:t>( [ { $</a:t>
            </a:r>
            <a:r>
              <a:rPr lang="en-US" dirty="0" err="1"/>
              <a:t>collStats</a:t>
            </a:r>
            <a:r>
              <a:rPr lang="en-US" dirty="0"/>
              <a:t>: { </a:t>
            </a:r>
            <a:r>
              <a:rPr lang="en-US" dirty="0" err="1"/>
              <a:t>latencyStats</a:t>
            </a:r>
            <a:r>
              <a:rPr lang="en-US" dirty="0"/>
              <a:t>: { histograms: true } } } ] )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940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https://dantheengineer.com/comparing-b-tree-and-lsm-index-structures-pros-cons-and-use-cases/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2137E-39EB-41D9-A508-B41BABFEB41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727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https://www.youtube.com/watch?v=V3pzxngeLqw</a:t>
            </a:r>
          </a:p>
          <a:p>
            <a:r>
              <a:rPr lang="en-US" dirty="0"/>
              <a:t>https://kflu.github.io/2018/02/09/2018-02-09-lsm-tree/lsm.png</a:t>
            </a:r>
          </a:p>
          <a:p>
            <a:endParaRPr lang="en-US" dirty="0"/>
          </a:p>
          <a:p>
            <a:r>
              <a:rPr lang="en-US" dirty="0" err="1"/>
              <a:t>Memtable</a:t>
            </a:r>
            <a:r>
              <a:rPr lang="en-US" dirty="0"/>
              <a:t> – object key – when it reaches a certain size It is sorted and flushed to disk as </a:t>
            </a:r>
            <a:r>
              <a:rPr lang="en-US" dirty="0" err="1"/>
              <a:t>SSTable</a:t>
            </a:r>
            <a:r>
              <a:rPr lang="en-US" dirty="0"/>
              <a:t> (immutable)</a:t>
            </a:r>
          </a:p>
          <a:p>
            <a:r>
              <a:rPr lang="en-US" dirty="0"/>
              <a:t>Sequential IO – fast on any media</a:t>
            </a:r>
          </a:p>
          <a:p>
            <a:r>
              <a:rPr lang="en-US" dirty="0"/>
              <a:t>Small chronological sorted portion of the incoming data (immutable)</a:t>
            </a:r>
          </a:p>
          <a:p>
            <a:r>
              <a:rPr lang="en-US" dirty="0"/>
              <a:t>New elements supersede </a:t>
            </a:r>
            <a:r>
              <a:rPr lang="en-US" dirty="0" err="1"/>
              <a:t>onld</a:t>
            </a:r>
            <a:r>
              <a:rPr lang="en-US" dirty="0"/>
              <a:t> ones</a:t>
            </a:r>
          </a:p>
          <a:p>
            <a:r>
              <a:rPr lang="en-US" dirty="0"/>
              <a:t>To delete an element it will ad a new element with “tombstone” marker</a:t>
            </a:r>
          </a:p>
          <a:p>
            <a:r>
              <a:rPr lang="en-US" dirty="0"/>
              <a:t>Period merge and compact level 0 data to level 1</a:t>
            </a:r>
          </a:p>
          <a:p>
            <a:r>
              <a:rPr lang="en-US" dirty="0"/>
              <a:t>Compaction strategies</a:t>
            </a:r>
          </a:p>
          <a:p>
            <a:pPr marL="171450" indent="-171450">
              <a:buFontTx/>
              <a:buChar char="-"/>
            </a:pPr>
            <a:r>
              <a:rPr lang="en-US" dirty="0"/>
              <a:t>Tiering – write optimized (Cassandra)</a:t>
            </a:r>
          </a:p>
          <a:p>
            <a:pPr marL="171450" indent="-171450">
              <a:buFontTx/>
              <a:buChar char="-"/>
            </a:pPr>
            <a:r>
              <a:rPr lang="en-US" dirty="0"/>
              <a:t>Leveling – read-optimized (</a:t>
            </a:r>
            <a:r>
              <a:rPr lang="en-US" dirty="0" err="1"/>
              <a:t>RocksDB</a:t>
            </a:r>
            <a:r>
              <a:rPr lang="en-US" dirty="0"/>
              <a:t>)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Each sorted </a:t>
            </a:r>
            <a:r>
              <a:rPr lang="en-US" dirty="0" err="1"/>
              <a:t>SSTable</a:t>
            </a:r>
            <a:r>
              <a:rPr lang="en-US" dirty="0"/>
              <a:t> can have an index in Memory </a:t>
            </a:r>
          </a:p>
          <a:p>
            <a:pPr marL="0" indent="0">
              <a:buFontTx/>
              <a:buNone/>
            </a:pPr>
            <a:r>
              <a:rPr lang="en-US" dirty="0"/>
              <a:t>The mechanism uses Bloom filters to return fast the probability that the element is present in the </a:t>
            </a:r>
            <a:r>
              <a:rPr lang="en-US" dirty="0" err="1"/>
              <a:t>SSTable</a:t>
            </a: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Bloom filter (probabilistic data structure)</a:t>
            </a:r>
          </a:p>
          <a:p>
            <a:pPr marL="171450" indent="-171450">
              <a:buFontTx/>
              <a:buChar char="-"/>
            </a:pPr>
            <a:r>
              <a:rPr lang="en-US" dirty="0"/>
              <a:t>Return NO -&gt; 100% sure it is not</a:t>
            </a:r>
          </a:p>
          <a:p>
            <a:pPr marL="171450" indent="-171450">
              <a:buFontTx/>
              <a:buChar char="-"/>
            </a:pPr>
            <a:r>
              <a:rPr lang="en-US" dirty="0"/>
              <a:t>Return Likely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https://www.alibabacloud.com/blog/an-in-depth-discussion-on-the-lsm-compaction-mechanism_596780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2137E-39EB-41D9-A508-B41BABFEB41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780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>
                <a:hlinkClick r:id="rId3"/>
              </a:rPr>
              <a:t>https://docs.mongodb.com/manual/reference/method/cursor.explain/</a:t>
            </a:r>
            <a:endParaRPr lang="en-US" dirty="0"/>
          </a:p>
          <a:p>
            <a:r>
              <a:rPr lang="ro-RO" dirty="0">
                <a:hlinkClick r:id="rId4"/>
              </a:rPr>
              <a:t>https://docs.mongodb.com/manual/core/query-plans/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Import people</a:t>
            </a:r>
          </a:p>
          <a:p>
            <a:endParaRPr lang="en-US" dirty="0"/>
          </a:p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635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https://www.mongodb.com/docs/manual/reference/explain-results/#covered-queries</a:t>
            </a:r>
          </a:p>
          <a:p>
            <a:r>
              <a:rPr lang="en-US" dirty="0"/>
              <a:t>https://learn.mongodb.com/courses/m201-mongodb-performance</a:t>
            </a:r>
          </a:p>
          <a:p>
            <a:endParaRPr lang="en-US" dirty="0"/>
          </a:p>
          <a:p>
            <a:r>
              <a:rPr lang="en-US" dirty="0"/>
              <a:t>https://www.mongodb.com/docs/manual/core/wiredtiger/</a:t>
            </a:r>
          </a:p>
          <a:p>
            <a:endParaRPr lang="en-US" dirty="0"/>
          </a:p>
          <a:p>
            <a:r>
              <a:rPr lang="en-US" dirty="0"/>
              <a:t>https://www.slideshare.net/mongodb/mongodb-local-toronto-2019-tips-and-tricks-for-effective-indexing</a:t>
            </a:r>
          </a:p>
          <a:p>
            <a:endParaRPr lang="en-US" dirty="0"/>
          </a:p>
          <a:p>
            <a:r>
              <a:rPr lang="en-US" dirty="0"/>
              <a:t>RE – filter by range first will make you have to check lots of keys values</a:t>
            </a:r>
          </a:p>
          <a:p>
            <a:r>
              <a:rPr lang="en-US" dirty="0"/>
              <a:t>ER – go directly to the index node and then select the range</a:t>
            </a:r>
          </a:p>
          <a:p>
            <a:endParaRPr lang="en-US" dirty="0"/>
          </a:p>
          <a:p>
            <a:r>
              <a:rPr lang="en-US" dirty="0"/>
              <a:t>SE – sorting won’t help in the first step, will have to pass through all keys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2137E-39EB-41D9-A508-B41BABFEB41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297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Exceptions </a:t>
            </a:r>
          </a:p>
          <a:p>
            <a:r>
              <a:rPr lang="en-US" dirty="0"/>
              <a:t>- Some  ordered fields. </a:t>
            </a:r>
            <a:r>
              <a:rPr lang="en-US" dirty="0" err="1"/>
              <a:t>Eg.</a:t>
            </a:r>
            <a:r>
              <a:rPr lang="en-US" dirty="0"/>
              <a:t> Year can be a limited subset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Sequential equality </a:t>
            </a:r>
            <a:r>
              <a:rPr lang="en-US" dirty="0" err="1"/>
              <a:t>Eg.</a:t>
            </a:r>
            <a:r>
              <a:rPr lang="en-US" dirty="0"/>
              <a:t> Year can be a limited subset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https://www.slideshare.net/mongodb/mongodb-local-toronto-2019-tips-and-tricks-for-effective-indexing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2137E-39EB-41D9-A508-B41BABFEB41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864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https://www.mongodb.com/blog/post/performance-best-practices-query-patterns-and-profiling</a:t>
            </a:r>
          </a:p>
          <a:p>
            <a:r>
              <a:rPr lang="en-US" dirty="0"/>
              <a:t>https://www.mongodb.com/docs/v7.0/reference/operator/update/positional-filtered/</a:t>
            </a:r>
          </a:p>
          <a:p>
            <a:r>
              <a:rPr lang="en-US" dirty="0"/>
              <a:t>https://www.mongodb.com/docs/manual/reference/method/Bulk.find.arrayFilters/</a:t>
            </a:r>
          </a:p>
          <a:p>
            <a:r>
              <a:rPr lang="en-US" dirty="0"/>
              <a:t>https://www.mongodb.com/docs/manual/tutorial/manage-the-database-profiler/</a:t>
            </a:r>
          </a:p>
          <a:p>
            <a:endParaRPr lang="en-US" dirty="0"/>
          </a:p>
          <a:p>
            <a:r>
              <a:rPr lang="en-US" dirty="0"/>
              <a:t>https://rueckstiess.github.io/mtools/mplotqueries.html</a:t>
            </a:r>
          </a:p>
          <a:p>
            <a:r>
              <a:rPr lang="en-US" dirty="0"/>
              <a:t>https://www.mongodb.com/blog/post/introducing-mtools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https://www.mongodb.com/docs/manual/core/bulk-write-operations/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2137E-39EB-41D9-A508-B41BABFEB41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42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>
                <a:hlinkClick r:id="rId3"/>
              </a:rPr>
              <a:t>https://docs.mongodb.com/manual/aggregation/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https://docs.mongodb.com/manual/reference/sql-comparison/</a:t>
            </a:r>
          </a:p>
          <a:p>
            <a:r>
              <a:rPr lang="en-US" dirty="0"/>
              <a:t>https://docs.mongodb.com/manual/reference/sql-aggregation-comparison/</a:t>
            </a:r>
          </a:p>
          <a:p>
            <a:r>
              <a:rPr lang="en-US" dirty="0"/>
              <a:t>https://www.mongodb.com/docs/manual/reference/operator/aggregation/facet/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29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https://www.mongodb.com/docs/manual/core/storage-engines/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2137E-39EB-41D9-A508-B41BABFEB4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347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125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>
                <a:hlinkClick r:id="rId3"/>
              </a:rPr>
              <a:t>https://docs.mongodb.com/manual/reference/operator/aggregation/group/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920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If there is a stage where it can’t use indexes, all the rest of the stages in the pipeline won’t be able to use indexes either</a:t>
            </a:r>
          </a:p>
          <a:p>
            <a:pPr marL="171450" indent="-171450">
              <a:buFontTx/>
              <a:buChar char="-"/>
            </a:pPr>
            <a:r>
              <a:rPr lang="en-US" dirty="0"/>
              <a:t>Optimizer will try to use indexes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2137E-39EB-41D9-A508-B41BABFEB41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058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>
                <a:hlinkClick r:id="rId3"/>
              </a:rPr>
              <a:t>https://docs.mongodb.com/manual/core/aggregation-pipeline-limits/</a:t>
            </a:r>
            <a:endParaRPr lang="en-US" dirty="0"/>
          </a:p>
          <a:p>
            <a:endParaRPr lang="en-US" dirty="0">
              <a:hlinkClick r:id="rId4"/>
            </a:endParaRPr>
          </a:p>
          <a:p>
            <a:r>
              <a:rPr lang="ro-RO" dirty="0">
                <a:hlinkClick r:id="rId4"/>
              </a:rPr>
              <a:t>https://docs.mongodb.com/manual/reference/limits/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06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>
                <a:hlinkClick r:id="rId3"/>
              </a:rPr>
              <a:t>https://docs.mongodb.com/manual/core/data-modeling-introduction/</a:t>
            </a:r>
            <a:endParaRPr lang="en-US" dirty="0"/>
          </a:p>
          <a:p>
            <a:r>
              <a:rPr lang="ro-RO" dirty="0"/>
              <a:t>https://university.mongodb.com/courses/catalog?focus=Architect%20Courses</a:t>
            </a:r>
            <a:endParaRPr lang="en-US" dirty="0"/>
          </a:p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757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16MB limit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760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https://www.youtube.com/watch?v=3GHZd0zv170</a:t>
            </a:r>
          </a:p>
          <a:p>
            <a:r>
              <a:rPr lang="en-US" dirty="0"/>
              <a:t>https://www.slideshare.net/secret/LMBSzqBNoYkBmV</a:t>
            </a:r>
          </a:p>
          <a:p>
            <a:r>
              <a:rPr lang="en-US" dirty="0"/>
              <a:t>https://www.mongodb.com/blog/post/building-with-patterns-a-summary</a:t>
            </a:r>
          </a:p>
          <a:p>
            <a:r>
              <a:rPr lang="en-US" dirty="0"/>
              <a:t>https://www.mongodb.com/blog/post/building-with-patterns-the-subset-pattern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023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https://www.mongodb.com/blog/post/building-with-patterns-the-extended-reference-pattern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770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https://www.mongodb.com/blog/post/building-with-patterns-the-schema-versioning-pattern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899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https://www.mongodb.com/blog/post/building-with-patterns-the-bucket-pattern</a:t>
            </a:r>
          </a:p>
          <a:p>
            <a:r>
              <a:rPr lang="en-US" dirty="0"/>
              <a:t>https://www.mongodb.com/docs/manual/core/timeseries-collections/</a:t>
            </a:r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sensor = 5, value = 22, time = Date('2020-05-11')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db.iot.updateOne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 "sensor":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reading.sensor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valcount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{ "$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200 } },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 "$push": { "readings": { "v": value, "t": time } },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"$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{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valcount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1 } },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upsert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true })</a:t>
            </a:r>
          </a:p>
          <a:p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 "_id":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("abcd12340101"), "sensor": 5,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valcount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3,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"readings": [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{"v": 11, "t": Date("2020-05-09")},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{"v": 81, "t": Date("2020-05-10")},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{"v": 22, "t": Date("2020-05-11")}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}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63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open </a:t>
            </a:r>
            <a:r>
              <a:rPr lang="en-US" dirty="0" err="1"/>
              <a:t>mongosh</a:t>
            </a:r>
            <a:r>
              <a:rPr lang="en-US" dirty="0"/>
              <a:t> – see log components, shutdown server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2137E-39EB-41D9-A508-B41BABFEB4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955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https://www.mongodb.com/blog/post/building-with-patterns-the-computed-pattern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562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https://www.mongodb.com/blog/post/building-with-patterns-the-attribute-pattern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01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2137E-39EB-41D9-A508-B41BABFEB4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73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2137E-39EB-41D9-A508-B41BABFEB4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33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https://www.mongodb.com/docs/database-tools/mongostat/#mongodb-binary-bin.mongostat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2137E-39EB-41D9-A508-B41BABFEB4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51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https://www.youtube.com/watch?v=I6jB0nM9SKU</a:t>
            </a:r>
          </a:p>
          <a:p>
            <a:r>
              <a:rPr lang="en-US" dirty="0"/>
              <a:t>https://www.mongodb.com/blog/post/new-compression-options-mongodb-30</a:t>
            </a:r>
          </a:p>
          <a:p>
            <a:r>
              <a:rPr lang="en-US" dirty="0"/>
              <a:t>https://www.mongodb.com/docs/manual/core/inmemory/#std-label-storage-inmemory</a:t>
            </a:r>
          </a:p>
          <a:p>
            <a:endParaRPr lang="en-US" dirty="0"/>
          </a:p>
          <a:p>
            <a:r>
              <a:rPr lang="en-US" dirty="0"/>
              <a:t>Redis vs MongoDB In-Memory</a:t>
            </a:r>
          </a:p>
          <a:p>
            <a:r>
              <a:rPr lang="en-US" dirty="0"/>
              <a:t>https://scalegrid.io/blog/redis-vs-mongodb-performance/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2137E-39EB-41D9-A508-B41BABFEB4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93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default the Journal is written compressed with snappy</a:t>
            </a:r>
          </a:p>
          <a:p>
            <a:endParaRPr lang="en-US" dirty="0"/>
          </a:p>
          <a:p>
            <a:r>
              <a:rPr lang="en-US" dirty="0"/>
              <a:t>With </a:t>
            </a:r>
            <a:r>
              <a:rPr lang="en-US" dirty="0" err="1"/>
              <a:t>WiredTiger</a:t>
            </a:r>
            <a:r>
              <a:rPr lang="en-US" dirty="0"/>
              <a:t> write operations are buffered in memory and are flushed every 60 seconds creating a checkpoint of data (collection-….</a:t>
            </a:r>
            <a:r>
              <a:rPr lang="en-US" dirty="0" err="1"/>
              <a:t>wt</a:t>
            </a:r>
            <a:r>
              <a:rPr lang="en-US" dirty="0"/>
              <a:t>) or when the file has 2GB</a:t>
            </a:r>
          </a:p>
          <a:p>
            <a:r>
              <a:rPr lang="en-US" dirty="0" err="1"/>
              <a:t>WiredTiger</a:t>
            </a:r>
            <a:r>
              <a:rPr lang="en-US" dirty="0"/>
              <a:t> also uses an on disk logging system to an on disk journal file.</a:t>
            </a:r>
          </a:p>
          <a:p>
            <a:r>
              <a:rPr lang="en-US" dirty="0"/>
              <a:t>Journal entries are buffered in memory then synced to disk </a:t>
            </a:r>
            <a:r>
              <a:rPr lang="en-US" dirty="0" err="1"/>
              <a:t>avery</a:t>
            </a:r>
            <a:r>
              <a:rPr lang="en-US" dirty="0"/>
              <a:t> 50ms</a:t>
            </a:r>
          </a:p>
          <a:p>
            <a:r>
              <a:rPr lang="en-US" dirty="0"/>
              <a:t>Each journal file is limited to 100MB</a:t>
            </a:r>
          </a:p>
          <a:p>
            <a:r>
              <a:rPr lang="en-US" dirty="0"/>
              <a:t>Journal files are rotated on disk</a:t>
            </a:r>
          </a:p>
          <a:p>
            <a:endParaRPr lang="en-US" dirty="0"/>
          </a:p>
          <a:p>
            <a:r>
              <a:rPr lang="en-US" dirty="0"/>
              <a:t>In the event of a failure, </a:t>
            </a:r>
            <a:r>
              <a:rPr lang="en-US" dirty="0" err="1"/>
              <a:t>WiredTiger</a:t>
            </a:r>
            <a:r>
              <a:rPr lang="en-US" dirty="0"/>
              <a:t> can use the journal to </a:t>
            </a:r>
            <a:r>
              <a:rPr lang="en-US" dirty="0" err="1"/>
              <a:t>recoved</a:t>
            </a:r>
            <a:r>
              <a:rPr lang="en-US" dirty="0"/>
              <a:t> data that occurred between checkpoints.</a:t>
            </a:r>
          </a:p>
          <a:p>
            <a:endParaRPr lang="en-US" dirty="0"/>
          </a:p>
          <a:p>
            <a:r>
              <a:rPr lang="en-US" dirty="0"/>
              <a:t>If the </a:t>
            </a:r>
            <a:r>
              <a:rPr lang="en-US" dirty="0" err="1"/>
              <a:t>mongod</a:t>
            </a:r>
            <a:r>
              <a:rPr lang="en-US" dirty="0"/>
              <a:t> crashes between checkpoints, there is a possibility that data was not safely and fully written.</a:t>
            </a:r>
          </a:p>
          <a:p>
            <a:r>
              <a:rPr lang="en-US" dirty="0"/>
              <a:t>When the </a:t>
            </a:r>
            <a:r>
              <a:rPr lang="en-US" dirty="0" err="1"/>
              <a:t>mongod</a:t>
            </a:r>
            <a:r>
              <a:rPr lang="en-US" dirty="0"/>
              <a:t> gets back online, </a:t>
            </a:r>
            <a:r>
              <a:rPr lang="en-US" dirty="0" err="1"/>
              <a:t>WiredTiger</a:t>
            </a:r>
            <a:r>
              <a:rPr lang="en-US" dirty="0"/>
              <a:t> can check if there is any recovery to be made.</a:t>
            </a:r>
          </a:p>
          <a:p>
            <a:r>
              <a:rPr lang="en-US" dirty="0"/>
              <a:t>In case that there are some incomplete writes, </a:t>
            </a:r>
            <a:r>
              <a:rPr lang="en-US" dirty="0" err="1"/>
              <a:t>WiredTiger</a:t>
            </a:r>
            <a:r>
              <a:rPr lang="en-US" dirty="0"/>
              <a:t> looks at the existing data files to find the identifier of the last checkpoint.</a:t>
            </a:r>
          </a:p>
          <a:p>
            <a:r>
              <a:rPr lang="en-US" dirty="0"/>
              <a:t>It then searches the journal files for the record that matches the identifier of the last checkpoint.</a:t>
            </a:r>
          </a:p>
          <a:p>
            <a:r>
              <a:rPr lang="en-US" dirty="0"/>
              <a:t>Finally it applies operations in the journal files since the last checkpoint.</a:t>
            </a:r>
          </a:p>
          <a:p>
            <a:r>
              <a:rPr lang="en-US" dirty="0"/>
              <a:t>At the end, the MongoDB server can resume normal execution.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2137E-39EB-41D9-A508-B41BABFEB4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7927F-74C3-46EC-8E5A-3DEC71B8B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0EDE8-42B7-4564-8563-C44FE2227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0EEF1-502D-4D1F-809E-69BC4575A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12086-E418-4C98-8648-0A7A6533742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D9A33-2168-4778-A979-49F5B268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02A90-C329-4B70-96AB-131A73DB8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AF20-BB33-4B3B-B632-A96E946CA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1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A423B-4FAC-4254-97ED-9B188AE3F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6D206-3A03-4ACB-BC89-0C4764AE1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E64A5-70E3-4FD6-9D47-50337EC15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12086-E418-4C98-8648-0A7A6533742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79747-EDA2-4E36-9CA8-616D1DF29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585F7-7540-462C-A523-4BE60CDE1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AF20-BB33-4B3B-B632-A96E946CA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9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F264A8-8EC7-4B6B-B315-0B4AB4C558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EF85C-5A2F-4485-83D4-F782E3248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DC021-6B46-4980-A18A-422680E8F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12086-E418-4C98-8648-0A7A6533742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1751F-8935-422E-91A9-1422DD41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5C22E-6498-444B-982D-18E85B8A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AF20-BB33-4B3B-B632-A96E946CA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9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6B881-267E-426A-A0E3-1C38AA285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0F009-5CED-4E1A-B1E3-05CF3DFD9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D7218-8755-464D-AC67-33A229E7D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12086-E418-4C98-8648-0A7A6533742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E46DF-ED43-4F8C-A459-6016D2FD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CF18C-04D2-468B-A5FD-F73CA7959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AF20-BB33-4B3B-B632-A96E946CA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90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DE038-92D6-4865-9277-75B0EA7C3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D3830-551D-4801-8B3A-0A286CED2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EF611-AC3B-4CF6-B835-D0AF3B49D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12086-E418-4C98-8648-0A7A6533742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DE4B1-DD25-478B-B82A-D10D8B032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EB20-DB2A-4426-B98F-B7834CC26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AF20-BB33-4B3B-B632-A96E946CA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02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7F06A-80FE-434F-9063-817C7AAF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17508-F0B3-4777-9ADE-AE41FAFF1E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3C13DB-BD2D-4C6B-9CBE-706D47DCB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1E59E-21F2-4F14-A12D-8A6F590CA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12086-E418-4C98-8648-0A7A6533742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92385-E6C0-4E97-86AD-6AA826F9D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E7D73-5A6E-401E-8379-80084D75D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AF20-BB33-4B3B-B632-A96E946CA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8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A31C-ADD9-4D73-9EDC-17CE6F345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380D9-5EBC-4AA7-BF7D-BB1ABC195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1CCAB-820F-4175-8666-420098F5E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945AC8-C3E3-4F0C-A146-18D5A54D9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9086A-8ADB-43D8-9057-B6EC88B31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1F2D14-8C4C-4E84-A368-3BCB70F40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12086-E418-4C98-8648-0A7A6533742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AC3305-3A72-494C-9891-6B50201BA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B92C71-5F1E-46BC-B614-9A590FE30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AF20-BB33-4B3B-B632-A96E946CA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0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98011-F81F-4CB1-AAC8-2450368F6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3EFAF7-3398-48E9-AA8B-CEF4B8E40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12086-E418-4C98-8648-0A7A6533742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66918-6726-420B-8ADA-97D332AA2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D07A0-7CFE-4974-92CC-6B78CAB46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AF20-BB33-4B3B-B632-A96E946CA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86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381289-9EBF-46A1-A581-FA4825482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12086-E418-4C98-8648-0A7A6533742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0B81F-C8D6-4487-9104-F8D212BD5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E715B-A95D-4457-B2EC-4201287E4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AF20-BB33-4B3B-B632-A96E946CA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27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F9F86-D537-48B3-AB41-CD946FEB8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5A2AD-C975-4C72-84EE-0E3311242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BABAC-403C-4CCD-B1C8-6260111F2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695B2-A35C-447B-86E2-D00B55580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12086-E418-4C98-8648-0A7A6533742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A838B-799B-40F8-BA16-B22EBA787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0EFEE-CA4B-4829-9959-525CC347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AF20-BB33-4B3B-B632-A96E946CA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64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1299B-E043-415D-BE84-0CBFAF6F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257EE3-BB65-490C-9396-3C27768F3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36CEE-9A65-47E5-9B00-FBA51396F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32762-520D-4151-A8D7-C20394EF2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12086-E418-4C98-8648-0A7A6533742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73CCA-8FFE-42D8-B2D3-F43521B6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DB9BC-BFCD-459E-8A17-DDAACB714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AF20-BB33-4B3B-B632-A96E946CA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2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42E866-9534-4AAB-AFA7-598246EF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D2AB8-0F8A-4510-8B80-78E64D5C4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1AAFF-DF4F-40A2-90E9-ED69F32B0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12086-E418-4C98-8648-0A7A6533742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8C86E-7E4F-48F0-A8CF-B2E80E302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9D185-35E4-4E34-B95A-0ECEAD2AB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1AF20-BB33-4B3B-B632-A96E946CA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5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eckstiess/mtool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A6433-6AEF-405E-BAC1-F48EF4503D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MongoDB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1EA20-568F-4398-8009-934995D050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24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28F4A-BB6C-4139-AAFA-12FB9AF34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C40F4-695B-4DBF-B876-3C6ED15C0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mongostat</a:t>
            </a:r>
            <a:endParaRPr lang="en-US" dirty="0"/>
          </a:p>
          <a:p>
            <a:r>
              <a:rPr lang="en-US" dirty="0" err="1"/>
              <a:t>mongotop</a:t>
            </a:r>
            <a:endParaRPr lang="en-US" dirty="0"/>
          </a:p>
          <a:p>
            <a:r>
              <a:rPr lang="en-US" dirty="0" err="1"/>
              <a:t>mongodump</a:t>
            </a:r>
            <a:r>
              <a:rPr lang="en-US" dirty="0"/>
              <a:t> – </a:t>
            </a:r>
            <a:r>
              <a:rPr lang="en-US" dirty="0" err="1"/>
              <a:t>mongorestore</a:t>
            </a:r>
            <a:r>
              <a:rPr lang="en-US" dirty="0"/>
              <a:t> – BSON (+ metadata)</a:t>
            </a:r>
          </a:p>
          <a:p>
            <a:r>
              <a:rPr lang="en-US" dirty="0" err="1"/>
              <a:t>mongoexport</a:t>
            </a:r>
            <a:r>
              <a:rPr lang="en-US" dirty="0"/>
              <a:t> – </a:t>
            </a:r>
            <a:r>
              <a:rPr lang="en-US" dirty="0" err="1"/>
              <a:t>mongoimport</a:t>
            </a:r>
            <a:r>
              <a:rPr lang="en-US" dirty="0"/>
              <a:t> – JSON/CSV</a:t>
            </a:r>
          </a:p>
        </p:txBody>
      </p:sp>
    </p:spTree>
    <p:extLst>
      <p:ext uri="{BB962C8B-B14F-4D97-AF65-F5344CB8AC3E}">
        <p14:creationId xmlns:p14="http://schemas.microsoft.com/office/powerpoint/2010/main" val="3366469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FEAD9-28AB-4CB7-9353-2546B168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Engines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F6423-D84E-4F71-BD95-7EC8164DD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MMAPv1 (removed in 4.2)</a:t>
            </a:r>
          </a:p>
          <a:p>
            <a:r>
              <a:rPr lang="en-US" dirty="0" err="1"/>
              <a:t>WiredTiger</a:t>
            </a:r>
            <a:r>
              <a:rPr lang="en-US" dirty="0"/>
              <a:t> (default since 3.2)</a:t>
            </a:r>
          </a:p>
          <a:p>
            <a:pPr lvl="1"/>
            <a:r>
              <a:rPr lang="en-US" dirty="0"/>
              <a:t>Better resources utilization</a:t>
            </a:r>
          </a:p>
          <a:p>
            <a:pPr lvl="1"/>
            <a:r>
              <a:rPr lang="en-US" dirty="0"/>
              <a:t>Less locking – document-level concurrency for writes</a:t>
            </a:r>
          </a:p>
          <a:p>
            <a:pPr lvl="1"/>
            <a:r>
              <a:rPr lang="en-US" dirty="0"/>
              <a:t>Better cache usage</a:t>
            </a:r>
          </a:p>
          <a:p>
            <a:pPr lvl="1"/>
            <a:r>
              <a:rPr lang="en-US" dirty="0"/>
              <a:t>Compression – </a:t>
            </a:r>
            <a:r>
              <a:rPr lang="en-US" dirty="0" err="1"/>
              <a:t>snappy|zlib</a:t>
            </a:r>
            <a:endParaRPr lang="en-US" dirty="0"/>
          </a:p>
          <a:p>
            <a:pPr lvl="1"/>
            <a:r>
              <a:rPr lang="en-US" dirty="0"/>
              <a:t>Encryption</a:t>
            </a:r>
          </a:p>
          <a:p>
            <a:pPr lvl="1"/>
            <a:r>
              <a:rPr lang="en-US" dirty="0"/>
              <a:t>B-Tree and LSM indexes</a:t>
            </a:r>
          </a:p>
          <a:p>
            <a:r>
              <a:rPr lang="en-US" dirty="0"/>
              <a:t>In-Memory</a:t>
            </a:r>
          </a:p>
          <a:p>
            <a:pPr lvl="1"/>
            <a:r>
              <a:rPr lang="en-US" dirty="0"/>
              <a:t>Very fast</a:t>
            </a:r>
          </a:p>
          <a:p>
            <a:pPr lvl="1"/>
            <a:r>
              <a:rPr lang="en-US" dirty="0"/>
              <a:t>Won’t persist on disk (can have secondary </a:t>
            </a:r>
            <a:r>
              <a:rPr lang="en-US" dirty="0" err="1"/>
              <a:t>WiredTiger</a:t>
            </a:r>
            <a:r>
              <a:rPr lang="en-US" dirty="0"/>
              <a:t> node)</a:t>
            </a:r>
          </a:p>
        </p:txBody>
      </p:sp>
    </p:spTree>
    <p:extLst>
      <p:ext uri="{BB962C8B-B14F-4D97-AF65-F5344CB8AC3E}">
        <p14:creationId xmlns:p14="http://schemas.microsoft.com/office/powerpoint/2010/main" val="3825797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C3394-F5E7-4EF4-B4C7-D27AD701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WiredTiger</a:t>
            </a:r>
            <a:r>
              <a:rPr lang="en-US" dirty="0"/>
              <a:t> Journaling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8AC952A-1B9E-42EB-A317-0BFC6EE118A4}"/>
              </a:ext>
            </a:extLst>
          </p:cNvPr>
          <p:cNvGrpSpPr/>
          <p:nvPr/>
        </p:nvGrpSpPr>
        <p:grpSpPr>
          <a:xfrm>
            <a:off x="381000" y="3269926"/>
            <a:ext cx="11129010" cy="2109000"/>
            <a:chOff x="381000" y="3269926"/>
            <a:chExt cx="11129010" cy="2109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F69D51F-910A-4C61-8DB9-226F11D882B7}"/>
                </a:ext>
              </a:extLst>
            </p:cNvPr>
            <p:cNvCxnSpPr/>
            <p:nvPr/>
          </p:nvCxnSpPr>
          <p:spPr>
            <a:xfrm>
              <a:off x="434340" y="5378926"/>
              <a:ext cx="1107567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75173F4-1BD9-47E8-B667-15B8017C442D}"/>
                </a:ext>
              </a:extLst>
            </p:cNvPr>
            <p:cNvSpPr txBox="1"/>
            <p:nvPr/>
          </p:nvSpPr>
          <p:spPr>
            <a:xfrm>
              <a:off x="381000" y="4910295"/>
              <a:ext cx="133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Journal Files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7F1F299-32E0-4F5E-BD11-3909EE5ED2B4}"/>
                </a:ext>
              </a:extLst>
            </p:cNvPr>
            <p:cNvSpPr/>
            <p:nvPr/>
          </p:nvSpPr>
          <p:spPr>
            <a:xfrm>
              <a:off x="2105795" y="3514840"/>
              <a:ext cx="2125755" cy="807721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Journal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+ new entry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83F4307-E75F-49FD-87A7-1CF942742129}"/>
                </a:ext>
              </a:extLst>
            </p:cNvPr>
            <p:cNvCxnSpPr>
              <a:stCxn id="12" idx="2"/>
              <a:endCxn id="16" idx="0"/>
            </p:cNvCxnSpPr>
            <p:nvPr/>
          </p:nvCxnSpPr>
          <p:spPr>
            <a:xfrm>
              <a:off x="3168673" y="3269926"/>
              <a:ext cx="0" cy="2449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A0F73F5-E60B-45FD-8002-467F86142E13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3168673" y="4322561"/>
              <a:ext cx="0" cy="10563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9FA69F7-CBC2-4701-8DA1-DE49D5E87FAE}"/>
                </a:ext>
              </a:extLst>
            </p:cNvPr>
            <p:cNvSpPr txBox="1"/>
            <p:nvPr/>
          </p:nvSpPr>
          <p:spPr>
            <a:xfrm>
              <a:off x="2376183" y="4595634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100ms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F3F8324-A8B5-4F3F-9467-680B590EF226}"/>
              </a:ext>
            </a:extLst>
          </p:cNvPr>
          <p:cNvGrpSpPr/>
          <p:nvPr/>
        </p:nvGrpSpPr>
        <p:grpSpPr>
          <a:xfrm>
            <a:off x="381000" y="2411731"/>
            <a:ext cx="11395710" cy="3645375"/>
            <a:chOff x="381000" y="2411731"/>
            <a:chExt cx="11395710" cy="364537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7799AB3-3EF3-468A-82A6-B732A95BAF10}"/>
                </a:ext>
              </a:extLst>
            </p:cNvPr>
            <p:cNvSpPr txBox="1"/>
            <p:nvPr/>
          </p:nvSpPr>
          <p:spPr>
            <a:xfrm>
              <a:off x="381000" y="2411731"/>
              <a:ext cx="672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write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C10D086-1638-413F-BA1F-7E49DCD0C4F8}"/>
                </a:ext>
              </a:extLst>
            </p:cNvPr>
            <p:cNvGrpSpPr/>
            <p:nvPr/>
          </p:nvGrpSpPr>
          <p:grpSpPr>
            <a:xfrm>
              <a:off x="434340" y="2462205"/>
              <a:ext cx="11342370" cy="3594901"/>
              <a:chOff x="434340" y="2462205"/>
              <a:chExt cx="11342370" cy="3594901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96B11BB-68FA-44D2-9135-9CE8CBBDDD53}"/>
                  </a:ext>
                </a:extLst>
              </p:cNvPr>
              <p:cNvCxnSpPr/>
              <p:nvPr/>
            </p:nvCxnSpPr>
            <p:spPr>
              <a:xfrm>
                <a:off x="701040" y="6057106"/>
                <a:ext cx="11075670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902CF8-273C-454C-87CC-298CADC49A07}"/>
                  </a:ext>
                </a:extLst>
              </p:cNvPr>
              <p:cNvSpPr txBox="1"/>
              <p:nvPr/>
            </p:nvSpPr>
            <p:spPr>
              <a:xfrm>
                <a:off x="434340" y="5685987"/>
                <a:ext cx="1330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Checkpoints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0B5EC29F-29C4-43D3-85AA-7E2E3C39D9B8}"/>
                  </a:ext>
                </a:extLst>
              </p:cNvPr>
              <p:cNvSpPr/>
              <p:nvPr/>
            </p:nvSpPr>
            <p:spPr>
              <a:xfrm>
                <a:off x="2105795" y="2462205"/>
                <a:ext cx="2125755" cy="807721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Memory buffer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FC1F28E6-B66C-47DB-8E6D-088EFBC370A1}"/>
                  </a:ext>
                </a:extLst>
              </p:cNvPr>
              <p:cNvCxnSpPr>
                <a:endCxn id="12" idx="1"/>
              </p:cNvCxnSpPr>
              <p:nvPr/>
            </p:nvCxnSpPr>
            <p:spPr>
              <a:xfrm>
                <a:off x="444635" y="2866065"/>
                <a:ext cx="1661160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5B1C2658-CA39-490D-952E-A4A4E37BB3A1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>
                <a:off x="4231550" y="2866066"/>
                <a:ext cx="766158" cy="3189253"/>
              </a:xfrm>
              <a:prstGeom prst="bentConnector2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4FE4F50-56E9-4A49-9AD1-C5071B1E3822}"/>
                  </a:ext>
                </a:extLst>
              </p:cNvPr>
              <p:cNvSpPr txBox="1"/>
              <p:nvPr/>
            </p:nvSpPr>
            <p:spPr>
              <a:xfrm>
                <a:off x="4997708" y="3723081"/>
                <a:ext cx="508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60s</a:t>
                </a: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552572E-F18E-4981-ACD2-93FA094DF662}"/>
              </a:ext>
            </a:extLst>
          </p:cNvPr>
          <p:cNvGrpSpPr/>
          <p:nvPr/>
        </p:nvGrpSpPr>
        <p:grpSpPr>
          <a:xfrm>
            <a:off x="6472109" y="298376"/>
            <a:ext cx="5304601" cy="3475145"/>
            <a:chOff x="6472109" y="298376"/>
            <a:chExt cx="5304601" cy="3475145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0E9CD9E1-29DC-481D-9DA6-0BB38117934E}"/>
                </a:ext>
              </a:extLst>
            </p:cNvPr>
            <p:cNvSpPr/>
            <p:nvPr/>
          </p:nvSpPr>
          <p:spPr>
            <a:xfrm>
              <a:off x="7997124" y="298376"/>
              <a:ext cx="2125755" cy="8077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mongod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Flowchart: Document 36">
              <a:extLst>
                <a:ext uri="{FF2B5EF4-FFF2-40B4-BE49-F238E27FC236}">
                  <a16:creationId xmlns:a16="http://schemas.microsoft.com/office/drawing/2014/main" id="{924D8E79-83FC-4F53-86D5-8BB61AEE1F28}"/>
                </a:ext>
              </a:extLst>
            </p:cNvPr>
            <p:cNvSpPr/>
            <p:nvPr/>
          </p:nvSpPr>
          <p:spPr>
            <a:xfrm>
              <a:off x="6472109" y="1989697"/>
              <a:ext cx="1915099" cy="1783824"/>
            </a:xfrm>
            <a:prstGeom prst="flowChartDocumen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collection.XYZ.wt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8" name="Flowchart: Multidocument 37">
              <a:extLst>
                <a:ext uri="{FF2B5EF4-FFF2-40B4-BE49-F238E27FC236}">
                  <a16:creationId xmlns:a16="http://schemas.microsoft.com/office/drawing/2014/main" id="{3441357B-8E3B-4A31-A7C8-B315B9B3240E}"/>
                </a:ext>
              </a:extLst>
            </p:cNvPr>
            <p:cNvSpPr/>
            <p:nvPr/>
          </p:nvSpPr>
          <p:spPr>
            <a:xfrm>
              <a:off x="9810142" y="1878239"/>
              <a:ext cx="1966568" cy="1805647"/>
            </a:xfrm>
            <a:prstGeom prst="flowChartMultidocumen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WireTigerLog.0004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197D789-9DB9-4039-9E75-1041D0552DA4}"/>
                </a:ext>
              </a:extLst>
            </p:cNvPr>
            <p:cNvCxnSpPr>
              <a:stCxn id="36" idx="2"/>
              <a:endCxn id="38" idx="0"/>
            </p:cNvCxnSpPr>
            <p:nvPr/>
          </p:nvCxnSpPr>
          <p:spPr>
            <a:xfrm>
              <a:off x="9060002" y="1106097"/>
              <a:ext cx="1868717" cy="7721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95CEA01-4192-4FEF-8654-32EEE47A0C6D}"/>
                </a:ext>
              </a:extLst>
            </p:cNvPr>
            <p:cNvCxnSpPr>
              <a:stCxn id="36" idx="2"/>
              <a:endCxn id="37" idx="0"/>
            </p:cNvCxnSpPr>
            <p:nvPr/>
          </p:nvCxnSpPr>
          <p:spPr>
            <a:xfrm flipH="1">
              <a:off x="7429659" y="1106097"/>
              <a:ext cx="1630343" cy="883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097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501" y="1581944"/>
            <a:ext cx="5867400" cy="48387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dirty="0"/>
              <a:t>Increase Availability</a:t>
            </a:r>
          </a:p>
          <a:p>
            <a:pPr lvl="1"/>
            <a:r>
              <a:rPr lang="en-US" dirty="0"/>
              <a:t>Provide Fault tolerance</a:t>
            </a:r>
          </a:p>
          <a:p>
            <a:pPr lvl="1"/>
            <a:r>
              <a:rPr lang="en-US" dirty="0"/>
              <a:t>At least 3 nodes</a:t>
            </a:r>
          </a:p>
          <a:p>
            <a:pPr lvl="1"/>
            <a:r>
              <a:rPr lang="en-US" dirty="0"/>
              <a:t>Node types</a:t>
            </a:r>
          </a:p>
          <a:p>
            <a:pPr lvl="2"/>
            <a:r>
              <a:rPr lang="en-US" dirty="0"/>
              <a:t>Regular – Primary/Secondary</a:t>
            </a:r>
          </a:p>
          <a:p>
            <a:pPr lvl="2"/>
            <a:r>
              <a:rPr lang="en-US" dirty="0"/>
              <a:t>Arbiter</a:t>
            </a:r>
          </a:p>
          <a:p>
            <a:pPr lvl="2"/>
            <a:r>
              <a:rPr lang="en-US" dirty="0"/>
              <a:t>Delayed (disaster recovery)</a:t>
            </a:r>
          </a:p>
          <a:p>
            <a:pPr lvl="2"/>
            <a:r>
              <a:rPr lang="en-US" dirty="0"/>
              <a:t>Hidden (analytics)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494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581651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OpLog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capped collection (can surpass)</a:t>
            </a:r>
          </a:p>
          <a:p>
            <a:pPr lvl="1"/>
            <a:r>
              <a:rPr lang="en-US" dirty="0"/>
              <a:t>5% of free disk space</a:t>
            </a:r>
          </a:p>
          <a:p>
            <a:pPr lvl="2"/>
            <a:r>
              <a:rPr lang="en-US" dirty="0"/>
              <a:t>990MB – 50GB</a:t>
            </a:r>
          </a:p>
          <a:p>
            <a:pPr lvl="2"/>
            <a:r>
              <a:rPr lang="en-US" dirty="0"/>
              <a:t>&gt;= 4.4 support retention period (h)</a:t>
            </a:r>
          </a:p>
          <a:p>
            <a:pPr lvl="1"/>
            <a:r>
              <a:rPr lang="en-US" dirty="0"/>
              <a:t>local.oplog.rs</a:t>
            </a:r>
          </a:p>
          <a:p>
            <a:pPr lvl="1"/>
            <a:r>
              <a:rPr lang="en-US" dirty="0"/>
              <a:t>operations in </a:t>
            </a:r>
            <a:r>
              <a:rPr lang="en-US" dirty="0" err="1"/>
              <a:t>OpLog</a:t>
            </a:r>
            <a:r>
              <a:rPr lang="en-US" dirty="0"/>
              <a:t> are idempotent</a:t>
            </a:r>
          </a:p>
          <a:p>
            <a:pPr lvl="2"/>
            <a:r>
              <a:rPr lang="en-US" dirty="0"/>
              <a:t>delete from 1 to 5 =&gt; delete 1,2,3,4,5</a:t>
            </a:r>
          </a:p>
          <a:p>
            <a:r>
              <a:rPr lang="en-US" dirty="0"/>
              <a:t>First Sync</a:t>
            </a:r>
          </a:p>
          <a:p>
            <a:pPr lvl="1"/>
            <a:r>
              <a:rPr lang="en-US" dirty="0"/>
              <a:t>Clones all </a:t>
            </a:r>
            <a:r>
              <a:rPr lang="en-US" dirty="0" err="1"/>
              <a:t>dbs</a:t>
            </a:r>
            <a:r>
              <a:rPr lang="en-US" dirty="0"/>
              <a:t>, builds indexes</a:t>
            </a:r>
          </a:p>
          <a:p>
            <a:pPr lvl="1"/>
            <a:r>
              <a:rPr lang="en-US" dirty="0"/>
              <a:t>Pulls newly added </a:t>
            </a:r>
            <a:r>
              <a:rPr lang="en-US" dirty="0" err="1"/>
              <a:t>oplog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574083" y="931828"/>
            <a:ext cx="3686175" cy="5334000"/>
            <a:chOff x="6935824" y="871538"/>
            <a:chExt cx="3686175" cy="533400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35824" y="871538"/>
              <a:ext cx="3686175" cy="5334000"/>
            </a:xfrm>
            <a:prstGeom prst="rect">
              <a:avLst/>
            </a:prstGeom>
          </p:spPr>
        </p:pic>
        <p:sp>
          <p:nvSpPr>
            <p:cNvPr id="12" name="Rounded Rectangle 11"/>
            <p:cNvSpPr/>
            <p:nvPr/>
          </p:nvSpPr>
          <p:spPr>
            <a:xfrm>
              <a:off x="7889277" y="3265227"/>
              <a:ext cx="948018" cy="186633"/>
            </a:xfrm>
            <a:prstGeom prst="roundRect">
              <a:avLst/>
            </a:prstGeom>
            <a:solidFill>
              <a:srgbClr val="2A86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err="1"/>
                <a:t>OpLog</a:t>
              </a:r>
              <a:endParaRPr lang="en-US" sz="1500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889277" y="4534462"/>
              <a:ext cx="948018" cy="186633"/>
            </a:xfrm>
            <a:prstGeom prst="roundRect">
              <a:avLst/>
            </a:prstGeom>
            <a:solidFill>
              <a:srgbClr val="5CA83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err="1"/>
                <a:t>OpLog</a:t>
              </a:r>
              <a:endParaRPr lang="en-US" sz="15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889277" y="5578964"/>
              <a:ext cx="948018" cy="186633"/>
            </a:xfrm>
            <a:prstGeom prst="roundRect">
              <a:avLst/>
            </a:prstGeom>
            <a:solidFill>
              <a:srgbClr val="5CA83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err="1"/>
                <a:t>OpLog</a:t>
              </a:r>
              <a:endParaRPr 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82423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7620-E16B-46BD-8834-1F83ABECF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 internals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5634C9-976E-4BB2-82F4-F24627D2EFA8}"/>
              </a:ext>
            </a:extLst>
          </p:cNvPr>
          <p:cNvSpPr txBox="1"/>
          <p:nvPr/>
        </p:nvSpPr>
        <p:spPr>
          <a:xfrm>
            <a:off x="295275" y="2426894"/>
            <a:ext cx="67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1CC744A-FFC3-43AF-AE40-B2DA4D4CFC40}"/>
              </a:ext>
            </a:extLst>
          </p:cNvPr>
          <p:cNvSpPr/>
          <p:nvPr/>
        </p:nvSpPr>
        <p:spPr>
          <a:xfrm>
            <a:off x="1352551" y="1957384"/>
            <a:ext cx="2589904" cy="170021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Begin Transaction</a:t>
            </a:r>
          </a:p>
          <a:p>
            <a:r>
              <a:rPr lang="en-US" dirty="0">
                <a:solidFill>
                  <a:schemeClr val="tx1"/>
                </a:solidFill>
              </a:rPr>
              <a:t>Write Data to Collection</a:t>
            </a:r>
          </a:p>
          <a:p>
            <a:r>
              <a:rPr lang="en-US" dirty="0">
                <a:solidFill>
                  <a:schemeClr val="tx1"/>
                </a:solidFill>
              </a:rPr>
              <a:t>Write Collection Index</a:t>
            </a:r>
          </a:p>
          <a:p>
            <a:r>
              <a:rPr lang="en-US" dirty="0">
                <a:solidFill>
                  <a:schemeClr val="tx1"/>
                </a:solidFill>
              </a:rPr>
              <a:t>Write </a:t>
            </a:r>
            <a:r>
              <a:rPr lang="en-US" dirty="0" err="1">
                <a:solidFill>
                  <a:schemeClr val="tx1"/>
                </a:solidFill>
              </a:rPr>
              <a:t>OpLog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Commit Transaction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6229DD-5490-47A7-8FA2-0BFC2587B87F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95275" y="2807490"/>
            <a:ext cx="10572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3F28FFD-0B68-457F-AFFD-A10BEADC1B7D}"/>
              </a:ext>
            </a:extLst>
          </p:cNvPr>
          <p:cNvSpPr/>
          <p:nvPr/>
        </p:nvSpPr>
        <p:spPr>
          <a:xfrm>
            <a:off x="4554106" y="2426894"/>
            <a:ext cx="2170929" cy="76677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Run transaction</a:t>
            </a:r>
          </a:p>
          <a:p>
            <a:r>
              <a:rPr lang="en-US" dirty="0">
                <a:solidFill>
                  <a:schemeClr val="tx1"/>
                </a:solidFill>
              </a:rPr>
              <a:t>Write to Journal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F59BB16-BA0B-424F-94A2-7DEB1F8B3EE0}"/>
              </a:ext>
            </a:extLst>
          </p:cNvPr>
          <p:cNvCxnSpPr>
            <a:cxnSpLocks/>
            <a:stCxn id="16" idx="3"/>
            <a:endCxn id="27" idx="1"/>
          </p:cNvCxnSpPr>
          <p:nvPr/>
        </p:nvCxnSpPr>
        <p:spPr>
          <a:xfrm>
            <a:off x="3942455" y="2807490"/>
            <a:ext cx="611651" cy="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 descr="Database">
            <a:extLst>
              <a:ext uri="{FF2B5EF4-FFF2-40B4-BE49-F238E27FC236}">
                <a16:creationId xmlns:a16="http://schemas.microsoft.com/office/drawing/2014/main" id="{9ECFD1FD-BE30-4F28-ADCA-798709FF4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08128" y="4068377"/>
            <a:ext cx="1491343" cy="1491343"/>
          </a:xfrm>
          <a:prstGeom prst="rect">
            <a:avLst/>
          </a:prstGeom>
        </p:spPr>
      </p:pic>
      <p:pic>
        <p:nvPicPr>
          <p:cNvPr id="33" name="Graphic 32" descr="Database">
            <a:extLst>
              <a:ext uri="{FF2B5EF4-FFF2-40B4-BE49-F238E27FC236}">
                <a16:creationId xmlns:a16="http://schemas.microsoft.com/office/drawing/2014/main" id="{F155B6C6-3858-4F06-BFF9-F4F3916D6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0684" y="4331470"/>
            <a:ext cx="1491343" cy="149134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BD4DB1D-12D7-4A1F-A04F-3E845C62E76F}"/>
              </a:ext>
            </a:extLst>
          </p:cNvPr>
          <p:cNvSpPr txBox="1"/>
          <p:nvPr/>
        </p:nvSpPr>
        <p:spPr>
          <a:xfrm>
            <a:off x="967960" y="4024470"/>
            <a:ext cx="91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Primary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6058DD-4728-4A21-A05E-92318555C9CC}"/>
              </a:ext>
            </a:extLst>
          </p:cNvPr>
          <p:cNvSpPr txBox="1"/>
          <p:nvPr/>
        </p:nvSpPr>
        <p:spPr>
          <a:xfrm>
            <a:off x="10772133" y="3699045"/>
            <a:ext cx="116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Secondary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6A49462-F97B-45F4-8D68-F7590A8D5342}"/>
              </a:ext>
            </a:extLst>
          </p:cNvPr>
          <p:cNvCxnSpPr>
            <a:cxnSpLocks/>
          </p:cNvCxnSpPr>
          <p:nvPr/>
        </p:nvCxnSpPr>
        <p:spPr>
          <a:xfrm>
            <a:off x="7058749" y="4823574"/>
            <a:ext cx="3828326" cy="41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2FB9E1A-396C-48EA-9191-2A06555D8212}"/>
              </a:ext>
            </a:extLst>
          </p:cNvPr>
          <p:cNvSpPr txBox="1"/>
          <p:nvPr/>
        </p:nvSpPr>
        <p:spPr>
          <a:xfrm>
            <a:off x="7868443" y="4422893"/>
            <a:ext cx="220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Pull from Sync Source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093F77-EAE8-4A4D-9DF3-B30AD8D56DA6}"/>
              </a:ext>
            </a:extLst>
          </p:cNvPr>
          <p:cNvSpPr txBox="1"/>
          <p:nvPr/>
        </p:nvSpPr>
        <p:spPr>
          <a:xfrm>
            <a:off x="8303989" y="4882837"/>
            <a:ext cx="1227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cursor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D68193F-A210-458D-9209-8E0CB088BF53}"/>
              </a:ext>
            </a:extLst>
          </p:cNvPr>
          <p:cNvSpPr/>
          <p:nvPr/>
        </p:nvSpPr>
        <p:spPr>
          <a:xfrm>
            <a:off x="4221455" y="4203453"/>
            <a:ext cx="2837294" cy="124892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0C01BB2-E8DE-4DBE-B372-5C8E3CDF9F8B}"/>
              </a:ext>
            </a:extLst>
          </p:cNvPr>
          <p:cNvSpPr txBox="1"/>
          <p:nvPr/>
        </p:nvSpPr>
        <p:spPr>
          <a:xfrm>
            <a:off x="4638505" y="4013071"/>
            <a:ext cx="7873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OpLog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B8F7EE1-BE2F-4489-90FB-73EB0B108DB4}"/>
              </a:ext>
            </a:extLst>
          </p:cNvPr>
          <p:cNvCxnSpPr>
            <a:cxnSpLocks/>
            <a:stCxn id="27" idx="2"/>
            <a:endCxn id="50" idx="0"/>
          </p:cNvCxnSpPr>
          <p:nvPr/>
        </p:nvCxnSpPr>
        <p:spPr>
          <a:xfrm>
            <a:off x="5639571" y="3193664"/>
            <a:ext cx="531" cy="1009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A86B5C7-EC97-48BA-83AB-08768E434881}"/>
              </a:ext>
            </a:extLst>
          </p:cNvPr>
          <p:cNvCxnSpPr>
            <a:cxnSpLocks/>
            <a:stCxn id="50" idx="1"/>
            <a:endCxn id="50" idx="3"/>
          </p:cNvCxnSpPr>
          <p:nvPr/>
        </p:nvCxnSpPr>
        <p:spPr>
          <a:xfrm>
            <a:off x="4221455" y="4827915"/>
            <a:ext cx="283729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83B1380-44EB-4341-8A9E-836D3F3A2F47}"/>
              </a:ext>
            </a:extLst>
          </p:cNvPr>
          <p:cNvSpPr txBox="1"/>
          <p:nvPr/>
        </p:nvSpPr>
        <p:spPr>
          <a:xfrm>
            <a:off x="4355764" y="4402172"/>
            <a:ext cx="99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buffered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D33D1D9-A9A3-40A0-9DB5-7E029A9ACFB3}"/>
              </a:ext>
            </a:extLst>
          </p:cNvPr>
          <p:cNvSpPr txBox="1"/>
          <p:nvPr/>
        </p:nvSpPr>
        <p:spPr>
          <a:xfrm>
            <a:off x="4355764" y="4867473"/>
            <a:ext cx="166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on-disk (60s)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298F05-6FC7-4071-AA03-09370CB876ED}"/>
              </a:ext>
            </a:extLst>
          </p:cNvPr>
          <p:cNvSpPr txBox="1"/>
          <p:nvPr/>
        </p:nvSpPr>
        <p:spPr>
          <a:xfrm>
            <a:off x="7220415" y="834097"/>
            <a:ext cx="4682629" cy="12003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Idempotent operations</a:t>
            </a:r>
          </a:p>
          <a:p>
            <a:r>
              <a:rPr lang="en-US" dirty="0"/>
              <a:t>Update {a: {$gte:2, $</a:t>
            </a:r>
            <a:r>
              <a:rPr lang="en-US" dirty="0" err="1"/>
              <a:t>lte</a:t>
            </a:r>
            <a:r>
              <a:rPr lang="en-US" dirty="0"/>
              <a:t>: 5}} =&gt; Update a: 2,3,4,5</a:t>
            </a:r>
          </a:p>
          <a:p>
            <a:r>
              <a:rPr lang="en-US" dirty="0"/>
              <a:t>a was 3; {a: $inc:2}  =&gt; {a: {$set: 5}} </a:t>
            </a:r>
          </a:p>
          <a:p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3FFA34D-D725-4972-A456-27E2D1B46C27}"/>
              </a:ext>
            </a:extLst>
          </p:cNvPr>
          <p:cNvSpPr txBox="1"/>
          <p:nvPr/>
        </p:nvSpPr>
        <p:spPr>
          <a:xfrm>
            <a:off x="1619080" y="1763270"/>
            <a:ext cx="12248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WiredTiger</a:t>
            </a:r>
            <a:endParaRPr lang="en-US" dirty="0"/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14F6F0DD-6747-4C67-8380-3C898635873C}"/>
              </a:ext>
            </a:extLst>
          </p:cNvPr>
          <p:cNvCxnSpPr>
            <a:stCxn id="32" idx="2"/>
            <a:endCxn id="33" idx="3"/>
          </p:cNvCxnSpPr>
          <p:nvPr/>
        </p:nvCxnSpPr>
        <p:spPr>
          <a:xfrm rot="5400000" flipH="1">
            <a:off x="6521625" y="727545"/>
            <a:ext cx="482578" cy="9181773"/>
          </a:xfrm>
          <a:prstGeom prst="bentConnector4">
            <a:avLst>
              <a:gd name="adj1" fmla="val -47371"/>
              <a:gd name="adj2" fmla="val 903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DEDB2B7-802F-4BD8-8EB2-2E57F0A86C0D}"/>
              </a:ext>
            </a:extLst>
          </p:cNvPr>
          <p:cNvSpPr txBox="1"/>
          <p:nvPr/>
        </p:nvSpPr>
        <p:spPr>
          <a:xfrm>
            <a:off x="7041541" y="5446474"/>
            <a:ext cx="271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Keep Primary informed (w)</a:t>
            </a:r>
          </a:p>
        </p:txBody>
      </p:sp>
    </p:spTree>
    <p:extLst>
      <p:ext uri="{BB962C8B-B14F-4D97-AF65-F5344CB8AC3E}">
        <p14:creationId xmlns:p14="http://schemas.microsoft.com/office/powerpoint/2010/main" val="147387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concern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056" y="802379"/>
            <a:ext cx="4914900" cy="503872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645268"/>
              </p:ext>
            </p:extLst>
          </p:nvPr>
        </p:nvGraphicFramePr>
        <p:xfrm>
          <a:off x="468631" y="3224339"/>
          <a:ext cx="6300215" cy="3210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29404">
                  <a:extLst>
                    <a:ext uri="{9D8B030D-6E8A-4147-A177-3AD203B41FA5}">
                      <a16:colId xmlns:a16="http://schemas.microsoft.com/office/drawing/2014/main" val="2149733154"/>
                    </a:ext>
                  </a:extLst>
                </a:gridCol>
                <a:gridCol w="366078">
                  <a:extLst>
                    <a:ext uri="{9D8B030D-6E8A-4147-A177-3AD203B41FA5}">
                      <a16:colId xmlns:a16="http://schemas.microsoft.com/office/drawing/2014/main" val="3310837864"/>
                    </a:ext>
                  </a:extLst>
                </a:gridCol>
                <a:gridCol w="5004733">
                  <a:extLst>
                    <a:ext uri="{9D8B030D-6E8A-4147-A177-3AD203B41FA5}">
                      <a16:colId xmlns:a16="http://schemas.microsoft.com/office/drawing/2014/main" val="839554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w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j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action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641667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+mj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+mj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fire and forget</a:t>
                      </a:r>
                      <a:endParaRPr lang="en-US" sz="1800" dirty="0">
                        <a:effectLst/>
                        <a:latin typeface="+mj-lt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460281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+mj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+mj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acknowledge (query check, indexes not violated)</a:t>
                      </a:r>
                      <a:endParaRPr lang="en-US" sz="1800" dirty="0">
                        <a:effectLst/>
                        <a:latin typeface="+mj-lt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718942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+mj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+mj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written to journal, query checked</a:t>
                      </a:r>
                      <a:endParaRPr lang="en-US" sz="1800" dirty="0">
                        <a:effectLst/>
                        <a:latin typeface="+mj-lt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274302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+mj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+mj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same as above (w=0 ignored)</a:t>
                      </a:r>
                      <a:endParaRPr lang="en-US" sz="1800" dirty="0">
                        <a:effectLst/>
                        <a:latin typeface="+mj-lt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87079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2, 3, ...</a:t>
                      </a:r>
                      <a:endParaRPr lang="en-US" sz="1800" dirty="0">
                        <a:effectLst/>
                        <a:latin typeface="+mj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  <a:latin typeface="+mj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waits</a:t>
                      </a:r>
                      <a:r>
                        <a:rPr lang="en-US" sz="1800" u="none" strike="noStrike" baseline="0" dirty="0">
                          <a:effectLst/>
                        </a:rPr>
                        <a:t> for the specified number of nodes</a:t>
                      </a:r>
                      <a:endParaRPr lang="en-US" sz="1800" dirty="0">
                        <a:effectLst/>
                        <a:latin typeface="+mj-lt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193217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majority</a:t>
                      </a:r>
                      <a:endParaRPr lang="en-US" sz="1800" b="1" dirty="0">
                        <a:solidFill>
                          <a:schemeClr val="accent6"/>
                        </a:solidFill>
                        <a:effectLst/>
                        <a:latin typeface="+mj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  <a:latin typeface="+mj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for</a:t>
                      </a:r>
                      <a:r>
                        <a:rPr lang="en-US" sz="1800" u="none" strike="noStrike" baseline="0" dirty="0">
                          <a:effectLst/>
                        </a:rPr>
                        <a:t> good consistency</a:t>
                      </a:r>
                      <a:endParaRPr lang="en-US" sz="1800" dirty="0">
                        <a:effectLst/>
                        <a:latin typeface="+mj-lt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7576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tag</a:t>
                      </a:r>
                      <a:endParaRPr lang="en-US" sz="1800" dirty="0">
                        <a:effectLst/>
                        <a:latin typeface="+mj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  <a:latin typeface="+mj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waits for a specific node</a:t>
                      </a:r>
                      <a:endParaRPr lang="en-US" sz="1800" dirty="0">
                        <a:effectLst/>
                        <a:latin typeface="+mj-lt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92380988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68631" y="1810435"/>
            <a:ext cx="60083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Durability</a:t>
            </a:r>
          </a:p>
          <a:p>
            <a:r>
              <a:rPr lang="en-US" sz="2800" dirty="0"/>
              <a:t>j – written to journal - on disk</a:t>
            </a:r>
          </a:p>
          <a:p>
            <a:r>
              <a:rPr lang="en-US" sz="2800" dirty="0"/>
              <a:t>w – write has propagated – in memory</a:t>
            </a:r>
          </a:p>
        </p:txBody>
      </p:sp>
    </p:spTree>
    <p:extLst>
      <p:ext uri="{BB962C8B-B14F-4D97-AF65-F5344CB8AC3E}">
        <p14:creationId xmlns:p14="http://schemas.microsoft.com/office/powerpoint/2010/main" val="388981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974B1-C7DC-4401-9806-5D4AA2EE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concern</a:t>
            </a:r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DEFDB15A-466A-4317-82BC-79C6406C6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4572453"/>
            <a:ext cx="1491343" cy="1491343"/>
          </a:xfrm>
          <a:prstGeom prst="rect">
            <a:avLst/>
          </a:prstGeom>
        </p:spPr>
      </p:pic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34240916-64A0-4EE3-AE55-BED3B5F14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20314" y="4572453"/>
            <a:ext cx="1491343" cy="1491343"/>
          </a:xfrm>
          <a:prstGeom prst="rect">
            <a:avLst/>
          </a:prstGeom>
        </p:spPr>
      </p:pic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B98E1F79-3870-45E9-B97F-3E1E3FAAE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44657" y="2191600"/>
            <a:ext cx="1491343" cy="14913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263634-C3DD-4D3C-A548-74873C7400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459" y="2006261"/>
            <a:ext cx="1862023" cy="186202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099E69-D2CF-4C1E-9E34-7655EFB78101}"/>
              </a:ext>
            </a:extLst>
          </p:cNvPr>
          <p:cNvCxnSpPr>
            <a:stCxn id="10" idx="3"/>
            <a:endCxn id="8" idx="1"/>
          </p:cNvCxnSpPr>
          <p:nvPr/>
        </p:nvCxnSpPr>
        <p:spPr>
          <a:xfrm flipV="1">
            <a:off x="3392482" y="2937272"/>
            <a:ext cx="375217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3DE3EC-3E96-4BC8-BF97-91C8C227D4C6}"/>
              </a:ext>
            </a:extLst>
          </p:cNvPr>
          <p:cNvCxnSpPr>
            <a:cxnSpLocks/>
          </p:cNvCxnSpPr>
          <p:nvPr/>
        </p:nvCxnSpPr>
        <p:spPr>
          <a:xfrm flipH="1">
            <a:off x="6896100" y="3429000"/>
            <a:ext cx="684895" cy="12801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6884623-6750-4AAF-9A01-AF7F9EC26773}"/>
              </a:ext>
            </a:extLst>
          </p:cNvPr>
          <p:cNvCxnSpPr>
            <a:cxnSpLocks/>
          </p:cNvCxnSpPr>
          <p:nvPr/>
        </p:nvCxnSpPr>
        <p:spPr>
          <a:xfrm>
            <a:off x="8200571" y="3429000"/>
            <a:ext cx="783409" cy="12725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14271B3-03E6-4295-992D-E0DD80C9952D}"/>
              </a:ext>
            </a:extLst>
          </p:cNvPr>
          <p:cNvSpPr txBox="1"/>
          <p:nvPr/>
        </p:nvSpPr>
        <p:spPr>
          <a:xfrm>
            <a:off x="838200" y="4270877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Scenarios: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5B0856-1F64-42E5-A005-643EEDD52861}"/>
              </a:ext>
            </a:extLst>
          </p:cNvPr>
          <p:cNvSpPr txBox="1"/>
          <p:nvPr/>
        </p:nvSpPr>
        <p:spPr>
          <a:xfrm>
            <a:off x="2290671" y="4272015"/>
            <a:ext cx="1250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w: 1</a:t>
            </a:r>
          </a:p>
          <a:p>
            <a:r>
              <a:rPr lang="en-US" dirty="0"/>
              <a:t>w: majority</a:t>
            </a:r>
          </a:p>
          <a:p>
            <a:r>
              <a:rPr lang="en-US" dirty="0"/>
              <a:t>w: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607663-BD14-4036-B1EE-730E15CC440B}"/>
              </a:ext>
            </a:extLst>
          </p:cNvPr>
          <p:cNvSpPr txBox="1"/>
          <p:nvPr/>
        </p:nvSpPr>
        <p:spPr>
          <a:xfrm>
            <a:off x="7434807" y="1915525"/>
            <a:ext cx="91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Primary</a:t>
            </a:r>
          </a:p>
        </p:txBody>
      </p:sp>
    </p:spTree>
    <p:extLst>
      <p:ext uri="{BB962C8B-B14F-4D97-AF65-F5344CB8AC3E}">
        <p14:creationId xmlns:p14="http://schemas.microsoft.com/office/powerpoint/2010/main" val="295725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 - Read Preference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primary (default) - always from primary</a:t>
            </a:r>
          </a:p>
          <a:p>
            <a:pPr fontAlgn="base"/>
            <a:r>
              <a:rPr lang="en-US" dirty="0" err="1"/>
              <a:t>primaryPrefered</a:t>
            </a:r>
            <a:r>
              <a:rPr lang="en-US" dirty="0"/>
              <a:t>, primary </a:t>
            </a:r>
            <a:r>
              <a:rPr lang="en-US" dirty="0" err="1"/>
              <a:t>prefered</a:t>
            </a:r>
            <a:r>
              <a:rPr lang="en-US" dirty="0"/>
              <a:t>, but secondary allowed</a:t>
            </a:r>
          </a:p>
          <a:p>
            <a:pPr fontAlgn="base"/>
            <a:r>
              <a:rPr lang="en-US" dirty="0"/>
              <a:t>secondary - not from primary, just secondaries</a:t>
            </a:r>
          </a:p>
          <a:p>
            <a:pPr fontAlgn="base"/>
            <a:r>
              <a:rPr lang="en-US" dirty="0" err="1"/>
              <a:t>secondaryPrefered</a:t>
            </a:r>
            <a:r>
              <a:rPr lang="en-US" dirty="0"/>
              <a:t> - from secondary, but primary allowed</a:t>
            </a:r>
          </a:p>
          <a:p>
            <a:pPr fontAlgn="base"/>
            <a:r>
              <a:rPr lang="en-US" dirty="0"/>
              <a:t>nearest (by ping response)</a:t>
            </a:r>
          </a:p>
          <a:p>
            <a:pPr fontAlgn="base"/>
            <a:r>
              <a:rPr lang="en-US" dirty="0"/>
              <a:t>tag (e.g. geographic)</a:t>
            </a:r>
          </a:p>
        </p:txBody>
      </p:sp>
    </p:spTree>
    <p:extLst>
      <p:ext uri="{BB962C8B-B14F-4D97-AF65-F5344CB8AC3E}">
        <p14:creationId xmlns:p14="http://schemas.microsoft.com/office/powerpoint/2010/main" val="2577025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04D49D-0A20-4944-AE7C-ACABD4B20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319" y="1597404"/>
            <a:ext cx="5288667" cy="435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8F61DA-7D30-438D-AE97-0EFA88A80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Concern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BE09D-E02B-47A0-B73F-C369E63E9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local – most recent from Primary</a:t>
            </a:r>
          </a:p>
          <a:p>
            <a:r>
              <a:rPr lang="en-US" dirty="0"/>
              <a:t>available – most recent from Secondary</a:t>
            </a:r>
          </a:p>
          <a:p>
            <a:r>
              <a:rPr lang="en-US" dirty="0"/>
              <a:t>majority – might not be the freshest</a:t>
            </a:r>
          </a:p>
          <a:p>
            <a:r>
              <a:rPr lang="en-US" dirty="0"/>
              <a:t>linearizable (3.4)</a:t>
            </a:r>
          </a:p>
          <a:p>
            <a:r>
              <a:rPr lang="en-US" dirty="0"/>
              <a:t>snapshot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329255-E009-4897-91E6-AD48E4015D7D}"/>
              </a:ext>
            </a:extLst>
          </p:cNvPr>
          <p:cNvSpPr txBox="1"/>
          <p:nvPr/>
        </p:nvSpPr>
        <p:spPr>
          <a:xfrm>
            <a:off x="9525000" y="3429000"/>
            <a:ext cx="829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&amp;</a:t>
            </a:r>
          </a:p>
          <a:p>
            <a:r>
              <a:rPr lang="en-US" sz="1400" dirty="0"/>
              <a:t>available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7F2CA1-27DE-4336-AC52-3E22CB99497F}"/>
              </a:ext>
            </a:extLst>
          </p:cNvPr>
          <p:cNvSpPr txBox="1"/>
          <p:nvPr/>
        </p:nvSpPr>
        <p:spPr>
          <a:xfrm>
            <a:off x="8848725" y="4796592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majority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033802-46BF-411E-B893-EF7969D68B62}"/>
              </a:ext>
            </a:extLst>
          </p:cNvPr>
          <p:cNvSpPr txBox="1"/>
          <p:nvPr/>
        </p:nvSpPr>
        <p:spPr>
          <a:xfrm>
            <a:off x="8053571" y="3465296"/>
            <a:ext cx="1023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linearizable</a:t>
            </a:r>
          </a:p>
        </p:txBody>
      </p:sp>
    </p:spTree>
    <p:extLst>
      <p:ext uri="{BB962C8B-B14F-4D97-AF65-F5344CB8AC3E}">
        <p14:creationId xmlns:p14="http://schemas.microsoft.com/office/powerpoint/2010/main" val="138966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2B832-B506-4E3F-A76C-193ADF01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BBFE6-BF50-4B35-82E3-08506DAA2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Cluster Administration</a:t>
            </a:r>
          </a:p>
          <a:p>
            <a:r>
              <a:rPr lang="en-US" dirty="0"/>
              <a:t>Indexing</a:t>
            </a:r>
          </a:p>
          <a:p>
            <a:r>
              <a:rPr lang="en-US" dirty="0"/>
              <a:t>CRUD</a:t>
            </a:r>
          </a:p>
          <a:p>
            <a:r>
              <a:rPr lang="en-US" dirty="0"/>
              <a:t>Data Modeling</a:t>
            </a:r>
          </a:p>
          <a:p>
            <a:r>
              <a:rPr lang="en-US" dirty="0"/>
              <a:t>Aggregations</a:t>
            </a:r>
          </a:p>
        </p:txBody>
      </p:sp>
    </p:spTree>
    <p:extLst>
      <p:ext uri="{BB962C8B-B14F-4D97-AF65-F5344CB8AC3E}">
        <p14:creationId xmlns:p14="http://schemas.microsoft.com/office/powerpoint/2010/main" val="282520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07936" cy="4351338"/>
          </a:xfrm>
        </p:spPr>
        <p:txBody>
          <a:bodyPr/>
          <a:lstStyle/>
          <a:p>
            <a:r>
              <a:rPr lang="en-US" dirty="0"/>
              <a:t>Horizontal data scaling by partitioning across machines, datacenters, continents</a:t>
            </a:r>
          </a:p>
          <a:p>
            <a:r>
              <a:rPr lang="en-US" dirty="0"/>
              <a:t>Automatic</a:t>
            </a:r>
          </a:p>
          <a:p>
            <a:r>
              <a:rPr lang="en-US" dirty="0"/>
              <a:t>On database or collection level </a:t>
            </a:r>
          </a:p>
          <a:p>
            <a:r>
              <a:rPr lang="en-US" dirty="0"/>
              <a:t>Data is split in resizable chunks</a:t>
            </a:r>
          </a:p>
          <a:p>
            <a:r>
              <a:rPr lang="en-US" dirty="0"/>
              <a:t>Can define Shard Zones (Geo, Hardware)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590" y="1690688"/>
            <a:ext cx="38481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86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51907" cy="4351338"/>
          </a:xfrm>
        </p:spPr>
        <p:txBody>
          <a:bodyPr/>
          <a:lstStyle/>
          <a:p>
            <a:r>
              <a:rPr lang="en-US" dirty="0" err="1"/>
              <a:t>MongoS</a:t>
            </a:r>
            <a:r>
              <a:rPr lang="en-US" dirty="0"/>
              <a:t> will receive all queries</a:t>
            </a:r>
          </a:p>
          <a:p>
            <a:r>
              <a:rPr lang="en-US" dirty="0"/>
              <a:t>Based on the </a:t>
            </a:r>
            <a:r>
              <a:rPr lang="en-US" dirty="0" err="1"/>
              <a:t>Config</a:t>
            </a:r>
            <a:r>
              <a:rPr lang="en-US" dirty="0"/>
              <a:t> Servers will route the requests to the proper Shard</a:t>
            </a:r>
          </a:p>
          <a:p>
            <a:r>
              <a:rPr lang="en-US" dirty="0"/>
              <a:t> Defined by Shard keys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107" y="2292350"/>
            <a:ext cx="58102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4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Shard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Needs to be (or start with) an index</a:t>
            </a:r>
          </a:p>
          <a:p>
            <a:r>
              <a:rPr lang="en-US" dirty="0"/>
              <a:t>Is immutable (until 4.2)</a:t>
            </a:r>
          </a:p>
          <a:p>
            <a:r>
              <a:rPr lang="en-US" dirty="0"/>
              <a:t>Can’t be multi-key index</a:t>
            </a:r>
          </a:p>
          <a:p>
            <a:r>
              <a:rPr lang="en-US" dirty="0"/>
              <a:t>Required in insert</a:t>
            </a:r>
          </a:p>
          <a:p>
            <a:r>
              <a:rPr lang="en-US" dirty="0"/>
              <a:t>Should use in updates</a:t>
            </a:r>
          </a:p>
          <a:p>
            <a:r>
              <a:rPr lang="en-US" dirty="0"/>
              <a:t>No other unique keys but shard keys</a:t>
            </a:r>
          </a:p>
          <a:p>
            <a:r>
              <a:rPr lang="en-US" dirty="0"/>
              <a:t>Operations without the shard keys are scattered on all shards</a:t>
            </a:r>
          </a:p>
          <a:p>
            <a:r>
              <a:rPr lang="en-US" dirty="0"/>
              <a:t>Can’t </a:t>
            </a:r>
            <a:r>
              <a:rPr lang="en-US" dirty="0" err="1"/>
              <a:t>unshard</a:t>
            </a:r>
            <a:r>
              <a:rPr lang="en-US" dirty="0"/>
              <a:t> a collection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479" y="2258994"/>
            <a:ext cx="7173326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122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shard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Sufficient cardinality </a:t>
            </a:r>
          </a:p>
          <a:p>
            <a:pPr lvl="1"/>
            <a:r>
              <a:rPr lang="en-US" dirty="0"/>
              <a:t>Concatenate if needed</a:t>
            </a:r>
          </a:p>
          <a:p>
            <a:r>
              <a:rPr lang="en-US" dirty="0"/>
              <a:t>Avoid </a:t>
            </a:r>
            <a:r>
              <a:rPr lang="en-US" dirty="0" err="1"/>
              <a:t>hotspoting</a:t>
            </a:r>
            <a:endParaRPr lang="en-US" dirty="0"/>
          </a:p>
          <a:p>
            <a:pPr lvl="1"/>
            <a:r>
              <a:rPr lang="en-US" dirty="0"/>
              <a:t>No values that have too many writes</a:t>
            </a:r>
          </a:p>
          <a:p>
            <a:r>
              <a:rPr lang="en-US" dirty="0"/>
              <a:t>Avoid monotonic change</a:t>
            </a:r>
          </a:p>
          <a:p>
            <a:pPr lvl="1"/>
            <a:r>
              <a:rPr lang="en-US" dirty="0"/>
              <a:t>No timestamps or any incremental values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Orders - {vendor, </a:t>
            </a:r>
            <a:r>
              <a:rPr lang="en-US" dirty="0" err="1"/>
              <a:t>order_date</a:t>
            </a:r>
            <a:r>
              <a:rPr lang="en-US" dirty="0"/>
              <a:t>} </a:t>
            </a:r>
          </a:p>
          <a:p>
            <a:pPr lvl="1"/>
            <a:r>
              <a:rPr lang="en-US" dirty="0"/>
              <a:t>User albums – usernames can have a good distribution</a:t>
            </a:r>
          </a:p>
          <a:p>
            <a:pPr lvl="1"/>
            <a:r>
              <a:rPr lang="en-US" dirty="0"/>
              <a:t>You can’t find one good – hashed key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DCBBC6-7914-4A04-AD1E-F5CD91FC5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216" y="2627405"/>
            <a:ext cx="3286584" cy="6668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5FC521-FCBE-48DC-BCD0-1D637E6A0ADF}"/>
              </a:ext>
            </a:extLst>
          </p:cNvPr>
          <p:cNvSpPr/>
          <p:nvPr/>
        </p:nvSpPr>
        <p:spPr>
          <a:xfrm>
            <a:off x="8067216" y="1825625"/>
            <a:ext cx="2374243" cy="666843"/>
          </a:xfrm>
          <a:prstGeom prst="rect">
            <a:avLst/>
          </a:prstGeom>
          <a:solidFill>
            <a:srgbClr val="2A86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9EB8A5-8336-4FD9-8CAC-ACDF8A5AECFB}"/>
              </a:ext>
            </a:extLst>
          </p:cNvPr>
          <p:cNvSpPr/>
          <p:nvPr/>
        </p:nvSpPr>
        <p:spPr>
          <a:xfrm>
            <a:off x="10441459" y="1825625"/>
            <a:ext cx="912341" cy="666843"/>
          </a:xfrm>
          <a:prstGeom prst="rect">
            <a:avLst/>
          </a:prstGeom>
          <a:solidFill>
            <a:srgbClr val="5CA8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A22262-9C6F-4D0E-ACB4-EA8573C63653}"/>
              </a:ext>
            </a:extLst>
          </p:cNvPr>
          <p:cNvSpPr/>
          <p:nvPr/>
        </p:nvSpPr>
        <p:spPr>
          <a:xfrm>
            <a:off x="8067215" y="3429000"/>
            <a:ext cx="3286584" cy="666843"/>
          </a:xfrm>
          <a:prstGeom prst="rect">
            <a:avLst/>
          </a:prstGeom>
          <a:gradFill flip="none" rotWithShape="1">
            <a:gsLst>
              <a:gs pos="81000">
                <a:schemeClr val="bg1"/>
              </a:gs>
              <a:gs pos="94000">
                <a:srgbClr val="F6BE98"/>
              </a:gs>
              <a:gs pos="100000">
                <a:srgbClr val="FF0000"/>
              </a:gs>
              <a:gs pos="0">
                <a:schemeClr val="bg1"/>
              </a:gs>
            </a:gsLst>
            <a:lin ang="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63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E0546-F388-48E3-8281-E2A71E80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Shard queries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7A9AAC-8E75-446E-81F8-D1BE81867793}"/>
              </a:ext>
            </a:extLst>
          </p:cNvPr>
          <p:cNvSpPr/>
          <p:nvPr/>
        </p:nvSpPr>
        <p:spPr>
          <a:xfrm>
            <a:off x="1139124" y="2386668"/>
            <a:ext cx="2125755" cy="80772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Shard 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5B3ADD5-F141-4B83-99BB-7EF5943C04A5}"/>
              </a:ext>
            </a:extLst>
          </p:cNvPr>
          <p:cNvSpPr/>
          <p:nvPr/>
        </p:nvSpPr>
        <p:spPr>
          <a:xfrm>
            <a:off x="1139123" y="3663612"/>
            <a:ext cx="2125755" cy="80772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Shard 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B14D885-D2D6-4ECF-971C-2CEDE4548946}"/>
              </a:ext>
            </a:extLst>
          </p:cNvPr>
          <p:cNvSpPr/>
          <p:nvPr/>
        </p:nvSpPr>
        <p:spPr>
          <a:xfrm>
            <a:off x="1139123" y="5032376"/>
            <a:ext cx="2125755" cy="80772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Shard 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D20D135-327E-4495-8B86-4C90E60A3255}"/>
              </a:ext>
            </a:extLst>
          </p:cNvPr>
          <p:cNvSpPr/>
          <p:nvPr/>
        </p:nvSpPr>
        <p:spPr>
          <a:xfrm>
            <a:off x="6783859" y="3341596"/>
            <a:ext cx="1890584" cy="1451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mongos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22FA065-EC52-467E-8260-BB199FE1ED9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264879" y="2790529"/>
            <a:ext cx="3518980" cy="99642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76618B6-3D92-425F-9F96-8691AFA25B2C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264878" y="4310896"/>
            <a:ext cx="3518981" cy="112534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9642704-C17C-499A-A449-7F686270FB0E}"/>
              </a:ext>
            </a:extLst>
          </p:cNvPr>
          <p:cNvCxnSpPr>
            <a:stCxn id="5" idx="3"/>
            <a:endCxn id="7" idx="2"/>
          </p:cNvCxnSpPr>
          <p:nvPr/>
        </p:nvCxnSpPr>
        <p:spPr>
          <a:xfrm flipV="1">
            <a:off x="3264878" y="4067472"/>
            <a:ext cx="3518981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AB414D-6DFC-40E0-9C2A-F65C329427D7}"/>
              </a:ext>
            </a:extLst>
          </p:cNvPr>
          <p:cNvSpPr txBox="1"/>
          <p:nvPr/>
        </p:nvSpPr>
        <p:spPr>
          <a:xfrm>
            <a:off x="3380135" y="242780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9256A-87AD-4E65-ACE7-6F78D705700F}"/>
              </a:ext>
            </a:extLst>
          </p:cNvPr>
          <p:cNvSpPr txBox="1"/>
          <p:nvPr/>
        </p:nvSpPr>
        <p:spPr>
          <a:xfrm>
            <a:off x="3380134" y="3760097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1C88DC-158E-4D06-A737-2B73A935514F}"/>
              </a:ext>
            </a:extLst>
          </p:cNvPr>
          <p:cNvSpPr txBox="1"/>
          <p:nvPr/>
        </p:nvSpPr>
        <p:spPr>
          <a:xfrm>
            <a:off x="3380133" y="5063706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43F0AF-564C-4EEF-AE89-365EBBCB12FF}"/>
              </a:ext>
            </a:extLst>
          </p:cNvPr>
          <p:cNvSpPr txBox="1"/>
          <p:nvPr/>
        </p:nvSpPr>
        <p:spPr>
          <a:xfrm>
            <a:off x="7117573" y="4847779"/>
            <a:ext cx="1223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merge-sort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2B987-BEB0-4BB9-9505-F6E6E4080F92}"/>
              </a:ext>
            </a:extLst>
          </p:cNvPr>
          <p:cNvSpPr txBox="1"/>
          <p:nvPr/>
        </p:nvSpPr>
        <p:spPr>
          <a:xfrm>
            <a:off x="3371818" y="280110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limit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78C690-6D60-4425-BD27-1284BCC503AC}"/>
              </a:ext>
            </a:extLst>
          </p:cNvPr>
          <p:cNvSpPr txBox="1"/>
          <p:nvPr/>
        </p:nvSpPr>
        <p:spPr>
          <a:xfrm>
            <a:off x="3354484" y="4055711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limit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49C206-005D-4A91-97FE-57546CA994B2}"/>
              </a:ext>
            </a:extLst>
          </p:cNvPr>
          <p:cNvSpPr txBox="1"/>
          <p:nvPr/>
        </p:nvSpPr>
        <p:spPr>
          <a:xfrm>
            <a:off x="3354483" y="5453501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limit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CEA0D9-7C7F-4109-90F7-3EA10404A3E2}"/>
              </a:ext>
            </a:extLst>
          </p:cNvPr>
          <p:cNvSpPr txBox="1"/>
          <p:nvPr/>
        </p:nvSpPr>
        <p:spPr>
          <a:xfrm>
            <a:off x="7150049" y="5271542"/>
            <a:ext cx="115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limit again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B01216-622C-466D-86E1-95EF9B9B27A3}"/>
              </a:ext>
            </a:extLst>
          </p:cNvPr>
          <p:cNvSpPr txBox="1"/>
          <p:nvPr/>
        </p:nvSpPr>
        <p:spPr>
          <a:xfrm>
            <a:off x="8562403" y="484771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(skip)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364E1FE-9B7A-42D5-868D-58553B818008}"/>
              </a:ext>
            </a:extLst>
          </p:cNvPr>
          <p:cNvSpPr/>
          <p:nvPr/>
        </p:nvSpPr>
        <p:spPr>
          <a:xfrm>
            <a:off x="9281514" y="1014428"/>
            <a:ext cx="2125755" cy="19116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4EFAA7-5A32-4CF6-B46E-9E6CB6326D1D}"/>
              </a:ext>
            </a:extLst>
          </p:cNvPr>
          <p:cNvSpPr txBox="1"/>
          <p:nvPr/>
        </p:nvSpPr>
        <p:spPr>
          <a:xfrm>
            <a:off x="9514702" y="805049"/>
            <a:ext cx="14367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Config Server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B7AE29-118F-4294-9B21-09B0C0065CAF}"/>
              </a:ext>
            </a:extLst>
          </p:cNvPr>
          <p:cNvSpPr txBox="1"/>
          <p:nvPr/>
        </p:nvSpPr>
        <p:spPr>
          <a:xfrm>
            <a:off x="9514702" y="1093466"/>
            <a:ext cx="1629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Chunk intervals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EEA819-48A9-4472-9FC7-A0A6CDAE2873}"/>
              </a:ext>
            </a:extLst>
          </p:cNvPr>
          <p:cNvCxnSpPr>
            <a:endCxn id="7" idx="7"/>
          </p:cNvCxnSpPr>
          <p:nvPr/>
        </p:nvCxnSpPr>
        <p:spPr>
          <a:xfrm flipH="1">
            <a:off x="8397573" y="2612470"/>
            <a:ext cx="883941" cy="941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1C3B876-9B86-469D-8B44-E9AEEACC3F75}"/>
              </a:ext>
            </a:extLst>
          </p:cNvPr>
          <p:cNvGrpSpPr/>
          <p:nvPr/>
        </p:nvGrpSpPr>
        <p:grpSpPr>
          <a:xfrm>
            <a:off x="9541437" y="1502055"/>
            <a:ext cx="1629485" cy="331097"/>
            <a:chOff x="9541437" y="1502055"/>
            <a:chExt cx="1629485" cy="33109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4783294-CA11-42E4-8B6D-08BAFFA43E48}"/>
                </a:ext>
              </a:extLst>
            </p:cNvPr>
            <p:cNvSpPr/>
            <p:nvPr/>
          </p:nvSpPr>
          <p:spPr>
            <a:xfrm>
              <a:off x="9541437" y="1502055"/>
              <a:ext cx="1629485" cy="331097"/>
            </a:xfrm>
            <a:prstGeom prst="rect">
              <a:avLst/>
            </a:prstGeom>
            <a:gradFill>
              <a:gsLst>
                <a:gs pos="100000">
                  <a:schemeClr val="accent1">
                    <a:lumMod val="20000"/>
                    <a:lumOff val="80000"/>
                  </a:schemeClr>
                </a:gs>
                <a:gs pos="0">
                  <a:schemeClr val="bg1"/>
                </a:gs>
              </a:gsLst>
              <a:lin ang="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B3E1B0F-E695-48A5-9001-C77E0C880772}"/>
                </a:ext>
              </a:extLst>
            </p:cNvPr>
            <p:cNvCxnSpPr/>
            <p:nvPr/>
          </p:nvCxnSpPr>
          <p:spPr>
            <a:xfrm>
              <a:off x="9724768" y="1502055"/>
              <a:ext cx="0" cy="331097"/>
            </a:xfrm>
            <a:prstGeom prst="line">
              <a:avLst/>
            </a:prstGeom>
            <a:ln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65F0B32-CBF4-4CA4-9161-851D1171D82F}"/>
                </a:ext>
              </a:extLst>
            </p:cNvPr>
            <p:cNvCxnSpPr/>
            <p:nvPr/>
          </p:nvCxnSpPr>
          <p:spPr>
            <a:xfrm>
              <a:off x="9917649" y="1502055"/>
              <a:ext cx="0" cy="331097"/>
            </a:xfrm>
            <a:prstGeom prst="line">
              <a:avLst/>
            </a:prstGeom>
            <a:ln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4E74FF3-D9B4-4572-BD4F-DAFA9306DBFA}"/>
                </a:ext>
              </a:extLst>
            </p:cNvPr>
            <p:cNvCxnSpPr/>
            <p:nvPr/>
          </p:nvCxnSpPr>
          <p:spPr>
            <a:xfrm>
              <a:off x="10270074" y="1502055"/>
              <a:ext cx="0" cy="331097"/>
            </a:xfrm>
            <a:prstGeom prst="line">
              <a:avLst/>
            </a:prstGeom>
            <a:ln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173E7DC-460A-45FC-B42C-FD13DA0ED92C}"/>
                </a:ext>
              </a:extLst>
            </p:cNvPr>
            <p:cNvCxnSpPr/>
            <p:nvPr/>
          </p:nvCxnSpPr>
          <p:spPr>
            <a:xfrm>
              <a:off x="10474862" y="1502055"/>
              <a:ext cx="0" cy="331097"/>
            </a:xfrm>
            <a:prstGeom prst="line">
              <a:avLst/>
            </a:prstGeom>
            <a:ln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7434219-9614-4D42-BDB3-FAB9B294FAEC}"/>
                </a:ext>
              </a:extLst>
            </p:cNvPr>
            <p:cNvCxnSpPr/>
            <p:nvPr/>
          </p:nvCxnSpPr>
          <p:spPr>
            <a:xfrm>
              <a:off x="10827287" y="1502055"/>
              <a:ext cx="0" cy="331097"/>
            </a:xfrm>
            <a:prstGeom prst="line">
              <a:avLst/>
            </a:prstGeom>
            <a:ln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08983A-7469-48E1-8C0D-9AE5B165CABE}"/>
              </a:ext>
            </a:extLst>
          </p:cNvPr>
          <p:cNvGrpSpPr/>
          <p:nvPr/>
        </p:nvGrpSpPr>
        <p:grpSpPr>
          <a:xfrm>
            <a:off x="9541435" y="1889286"/>
            <a:ext cx="1629485" cy="331097"/>
            <a:chOff x="9541435" y="1858806"/>
            <a:chExt cx="1629485" cy="33109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9AA54E8-58E6-4E90-87D5-59C95FD1DF30}"/>
                </a:ext>
              </a:extLst>
            </p:cNvPr>
            <p:cNvSpPr/>
            <p:nvPr/>
          </p:nvSpPr>
          <p:spPr>
            <a:xfrm>
              <a:off x="9541435" y="1858806"/>
              <a:ext cx="1629485" cy="331097"/>
            </a:xfrm>
            <a:prstGeom prst="rect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chemeClr val="accent1">
                    <a:lumMod val="40000"/>
                    <a:lumOff val="60000"/>
                  </a:schemeClr>
                </a:gs>
              </a:gsLst>
              <a:lin ang="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D1F27F4-4389-49C6-ABFE-4E63213FE9E3}"/>
                </a:ext>
              </a:extLst>
            </p:cNvPr>
            <p:cNvCxnSpPr/>
            <p:nvPr/>
          </p:nvCxnSpPr>
          <p:spPr>
            <a:xfrm>
              <a:off x="9724768" y="1858806"/>
              <a:ext cx="0" cy="331097"/>
            </a:xfrm>
            <a:prstGeom prst="line">
              <a:avLst/>
            </a:prstGeom>
            <a:ln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C07DF8B-4D58-47E4-8DE8-487034164861}"/>
                </a:ext>
              </a:extLst>
            </p:cNvPr>
            <p:cNvCxnSpPr/>
            <p:nvPr/>
          </p:nvCxnSpPr>
          <p:spPr>
            <a:xfrm>
              <a:off x="10077193" y="1858806"/>
              <a:ext cx="0" cy="331097"/>
            </a:xfrm>
            <a:prstGeom prst="line">
              <a:avLst/>
            </a:prstGeom>
            <a:ln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30A9F74-7FAD-4905-ACA1-43BF5C5BCD34}"/>
                </a:ext>
              </a:extLst>
            </p:cNvPr>
            <p:cNvCxnSpPr/>
            <p:nvPr/>
          </p:nvCxnSpPr>
          <p:spPr>
            <a:xfrm>
              <a:off x="10224831" y="1858806"/>
              <a:ext cx="0" cy="331097"/>
            </a:xfrm>
            <a:prstGeom prst="line">
              <a:avLst/>
            </a:prstGeom>
            <a:ln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85E8984-E60A-4D75-AB4D-62D412A3B0E6}"/>
                </a:ext>
              </a:extLst>
            </p:cNvPr>
            <p:cNvCxnSpPr/>
            <p:nvPr/>
          </p:nvCxnSpPr>
          <p:spPr>
            <a:xfrm>
              <a:off x="10415330" y="1858806"/>
              <a:ext cx="0" cy="331097"/>
            </a:xfrm>
            <a:prstGeom prst="line">
              <a:avLst/>
            </a:prstGeom>
            <a:ln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46FF132-6CBF-4BE9-9936-2E731C22A3BB}"/>
                </a:ext>
              </a:extLst>
            </p:cNvPr>
            <p:cNvCxnSpPr/>
            <p:nvPr/>
          </p:nvCxnSpPr>
          <p:spPr>
            <a:xfrm>
              <a:off x="10665362" y="1858806"/>
              <a:ext cx="0" cy="331097"/>
            </a:xfrm>
            <a:prstGeom prst="line">
              <a:avLst/>
            </a:prstGeom>
            <a:ln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2CC2118-8BB5-4C3D-91B7-1D81C16CBA60}"/>
              </a:ext>
            </a:extLst>
          </p:cNvPr>
          <p:cNvGrpSpPr/>
          <p:nvPr/>
        </p:nvGrpSpPr>
        <p:grpSpPr>
          <a:xfrm>
            <a:off x="9541435" y="2282079"/>
            <a:ext cx="1629485" cy="331097"/>
            <a:chOff x="9541435" y="2221119"/>
            <a:chExt cx="1629485" cy="33109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2682119-59E5-4BAE-BBF2-551B399C6E9A}"/>
                </a:ext>
              </a:extLst>
            </p:cNvPr>
            <p:cNvSpPr/>
            <p:nvPr/>
          </p:nvSpPr>
          <p:spPr>
            <a:xfrm>
              <a:off x="9541435" y="2221119"/>
              <a:ext cx="1629485" cy="331097"/>
            </a:xfrm>
            <a:prstGeom prst="rect">
              <a:avLst/>
            </a:prstGeom>
            <a:gradFill>
              <a:gsLst>
                <a:gs pos="100000">
                  <a:schemeClr val="tx2">
                    <a:lumMod val="50000"/>
                  </a:schemeClr>
                </a:gs>
                <a:gs pos="0">
                  <a:schemeClr val="accent1">
                    <a:lumMod val="75000"/>
                  </a:schemeClr>
                </a:gs>
              </a:gsLst>
              <a:lin ang="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1A49438-7623-4D35-988C-C0A945144B38}"/>
                </a:ext>
              </a:extLst>
            </p:cNvPr>
            <p:cNvCxnSpPr/>
            <p:nvPr/>
          </p:nvCxnSpPr>
          <p:spPr>
            <a:xfrm>
              <a:off x="9822399" y="2221119"/>
              <a:ext cx="0" cy="331097"/>
            </a:xfrm>
            <a:prstGeom prst="line">
              <a:avLst/>
            </a:prstGeom>
            <a:ln>
              <a:solidFill>
                <a:srgbClr val="B0C4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D88AA56-69F0-477C-8DB9-715580E0AE19}"/>
                </a:ext>
              </a:extLst>
            </p:cNvPr>
            <p:cNvCxnSpPr/>
            <p:nvPr/>
          </p:nvCxnSpPr>
          <p:spPr>
            <a:xfrm>
              <a:off x="10077193" y="2221119"/>
              <a:ext cx="0" cy="331097"/>
            </a:xfrm>
            <a:prstGeom prst="line">
              <a:avLst/>
            </a:prstGeom>
            <a:ln>
              <a:solidFill>
                <a:srgbClr val="B0C4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2C4A634-BE36-4199-8620-FEFC9BF9A78D}"/>
                </a:ext>
              </a:extLst>
            </p:cNvPr>
            <p:cNvCxnSpPr/>
            <p:nvPr/>
          </p:nvCxnSpPr>
          <p:spPr>
            <a:xfrm>
              <a:off x="10360561" y="2221119"/>
              <a:ext cx="0" cy="331097"/>
            </a:xfrm>
            <a:prstGeom prst="line">
              <a:avLst/>
            </a:prstGeom>
            <a:ln>
              <a:solidFill>
                <a:srgbClr val="B0C4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804EA80-AF3A-46CC-B455-4562F086463E}"/>
                </a:ext>
              </a:extLst>
            </p:cNvPr>
            <p:cNvCxnSpPr/>
            <p:nvPr/>
          </p:nvCxnSpPr>
          <p:spPr>
            <a:xfrm>
              <a:off x="10696317" y="2221119"/>
              <a:ext cx="0" cy="331097"/>
            </a:xfrm>
            <a:prstGeom prst="line">
              <a:avLst/>
            </a:prstGeom>
            <a:ln>
              <a:solidFill>
                <a:srgbClr val="B0C4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3885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42ECE1-22B8-4D2C-8E75-952F0D0D2EE6}"/>
              </a:ext>
            </a:extLst>
          </p:cNvPr>
          <p:cNvSpPr/>
          <p:nvPr/>
        </p:nvSpPr>
        <p:spPr>
          <a:xfrm>
            <a:off x="633984" y="1751013"/>
            <a:ext cx="38648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Used for</a:t>
            </a:r>
            <a:r>
              <a:rPr lang="en-US" sz="2000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match and sort in the same query</a:t>
            </a:r>
          </a:p>
          <a:p>
            <a:endParaRPr lang="en-US" sz="2000" dirty="0"/>
          </a:p>
          <a:p>
            <a:r>
              <a:rPr lang="en-US" sz="2000" b="1" dirty="0"/>
              <a:t>Stored</a:t>
            </a:r>
            <a:r>
              <a:rPr lang="en-US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disk and memory (if they fit)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system.indexes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000" b="1" dirty="0"/>
              <a:t>Overhead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Decrease write speed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Rebalance after updates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3E8639-5A9C-48A3-9ABE-814AC11DC286}"/>
              </a:ext>
            </a:extLst>
          </p:cNvPr>
          <p:cNvSpPr/>
          <p:nvPr/>
        </p:nvSpPr>
        <p:spPr>
          <a:xfrm>
            <a:off x="8781288" y="1751013"/>
            <a:ext cx="3084576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Single Field – {a: 1}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Compound {a: 1, b: -1}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order matters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 key – {tags: 1}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Partial – with 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TTL – expire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 – </a:t>
            </a:r>
            <a:r>
              <a:rPr lang="en-US" dirty="0" err="1"/>
              <a:t>fulltext</a:t>
            </a:r>
            <a:r>
              <a:rPr lang="en-US" dirty="0"/>
              <a:t>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Geospatial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Clustered (at creation)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default on 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Wildcard $**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C50CF6-E093-4A8A-95CB-C13FBACE3060}"/>
              </a:ext>
            </a:extLst>
          </p:cNvPr>
          <p:cNvSpPr/>
          <p:nvPr/>
        </p:nvSpPr>
        <p:spPr>
          <a:xfrm>
            <a:off x="4908804" y="1751013"/>
            <a:ext cx="3462528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&lt;4.2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Foreground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&gt;= 4.2 Hybrid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secondary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000" b="1" dirty="0"/>
              <a:t>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createIndex</a:t>
            </a:r>
            <a:r>
              <a:rPr lang="en-US" dirty="0">
                <a:solidFill>
                  <a:srgbClr val="000000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getIndexes</a:t>
            </a:r>
            <a:r>
              <a:rPr lang="en-US" dirty="0">
                <a:solidFill>
                  <a:srgbClr val="000000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dropIndex</a:t>
            </a:r>
            <a:r>
              <a:rPr lang="en-US" dirty="0">
                <a:solidFill>
                  <a:srgbClr val="000000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hint()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</a:t>
            </a:r>
            <a:r>
              <a:rPr lang="en-US" dirty="0" err="1"/>
              <a:t>indexStats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explain("</a:t>
            </a:r>
            <a:r>
              <a:rPr lang="en-US" dirty="0" err="1"/>
              <a:t>executionStats</a:t>
            </a:r>
            <a:r>
              <a:rPr lang="en-US" dirty="0"/>
              <a:t>")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</a:t>
            </a:r>
            <a:r>
              <a:rPr lang="en-US" dirty="0" err="1"/>
              <a:t>colStats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965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CB5E1-0C13-450B-81D1-B8761C00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D6B2D5-B1AC-447E-BF2A-35FE6267B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302" y="1875730"/>
            <a:ext cx="9840698" cy="498227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90F71C-21D0-47E7-A533-3B81B3D13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36" y="1775835"/>
            <a:ext cx="3774140" cy="3710565"/>
          </a:xfrm>
        </p:spPr>
        <p:txBody>
          <a:bodyPr>
            <a:normAutofit/>
          </a:bodyPr>
          <a:lstStyle/>
          <a:p>
            <a:r>
              <a:rPr lang="en-US" sz="2000" dirty="0"/>
              <a:t>Good for mix read/write</a:t>
            </a:r>
          </a:p>
          <a:p>
            <a:r>
              <a:rPr lang="en-US" sz="2000" dirty="0"/>
              <a:t>Suitable for large datasets</a:t>
            </a:r>
          </a:p>
          <a:p>
            <a:r>
              <a:rPr lang="en-US" sz="2000" dirty="0"/>
              <a:t>Can be used to sort data</a:t>
            </a:r>
          </a:p>
          <a:p>
            <a:r>
              <a:rPr lang="en-US" sz="2000" dirty="0"/>
              <a:t>Require more space</a:t>
            </a:r>
          </a:p>
          <a:p>
            <a:r>
              <a:rPr lang="en-US" sz="2000" dirty="0"/>
              <a:t>Not efficient for write-heavy</a:t>
            </a:r>
          </a:p>
          <a:p>
            <a:r>
              <a:rPr lang="en-US" sz="2000" dirty="0"/>
              <a:t>Not scalable when distributed</a:t>
            </a:r>
          </a:p>
          <a:p>
            <a:r>
              <a:rPr lang="en-US" sz="2000" dirty="0"/>
              <a:t>Might need rebalancing</a:t>
            </a:r>
          </a:p>
        </p:txBody>
      </p:sp>
    </p:spTree>
    <p:extLst>
      <p:ext uri="{BB962C8B-B14F-4D97-AF65-F5344CB8AC3E}">
        <p14:creationId xmlns:p14="http://schemas.microsoft.com/office/powerpoint/2010/main" val="23182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0A119-F006-4079-9FDF-CF1962998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LSM Tree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D1778AE-4997-4ED7-AE92-1920EE00F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36" y="1775835"/>
            <a:ext cx="377414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Optimized for inserts</a:t>
            </a:r>
          </a:p>
          <a:p>
            <a:r>
              <a:rPr lang="en-US" sz="2000" dirty="0"/>
              <a:t>Less space</a:t>
            </a:r>
          </a:p>
          <a:p>
            <a:r>
              <a:rPr lang="en-US" sz="2000" dirty="0"/>
              <a:t>Can be slower for heavy reads</a:t>
            </a:r>
          </a:p>
          <a:p>
            <a:r>
              <a:rPr lang="en-US" sz="2000" dirty="0"/>
              <a:t>Not suited for sorting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40B7AB-8368-411D-BBE3-7D67BFBC6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225" y="1045009"/>
            <a:ext cx="8184776" cy="581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73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explain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winningPlan</a:t>
            </a:r>
            <a:r>
              <a:rPr lang="en-US" dirty="0"/>
              <a:t> – used index: </a:t>
            </a:r>
            <a:r>
              <a:rPr lang="ro-RO" dirty="0"/>
              <a:t>COLLSCAN | IXSCAN </a:t>
            </a:r>
            <a:endParaRPr lang="en-US" dirty="0"/>
          </a:p>
          <a:p>
            <a:r>
              <a:rPr lang="en-US" dirty="0" err="1"/>
              <a:t>rejectedPlans</a:t>
            </a:r>
            <a:endParaRPr lang="en-US" dirty="0"/>
          </a:p>
          <a:p>
            <a:r>
              <a:rPr lang="en-US" dirty="0" err="1"/>
              <a:t>executionStats</a:t>
            </a:r>
            <a:endParaRPr lang="en-US" dirty="0"/>
          </a:p>
          <a:p>
            <a:pPr lvl="1"/>
            <a:r>
              <a:rPr lang="en-US" dirty="0" err="1"/>
              <a:t>executionTimeMillis</a:t>
            </a:r>
            <a:r>
              <a:rPr lang="en-US" dirty="0"/>
              <a:t> – time it took</a:t>
            </a:r>
          </a:p>
          <a:p>
            <a:pPr lvl="1"/>
            <a:r>
              <a:rPr lang="en-US" dirty="0" err="1"/>
              <a:t>totalKeysExamined</a:t>
            </a:r>
            <a:r>
              <a:rPr lang="en-US" dirty="0"/>
              <a:t> – keys read</a:t>
            </a:r>
          </a:p>
          <a:p>
            <a:pPr lvl="1"/>
            <a:r>
              <a:rPr lang="en-US" dirty="0" err="1"/>
              <a:t>totalDocsExamined</a:t>
            </a:r>
            <a:r>
              <a:rPr lang="en-US" dirty="0"/>
              <a:t> – documents read</a:t>
            </a:r>
          </a:p>
          <a:p>
            <a:pPr lvl="1"/>
            <a:r>
              <a:rPr lang="en-US" dirty="0" err="1"/>
              <a:t>executionStages</a:t>
            </a:r>
            <a:endParaRPr lang="en-US" dirty="0"/>
          </a:p>
          <a:p>
            <a:pPr lvl="1"/>
            <a:r>
              <a:rPr lang="en-US" dirty="0" err="1"/>
              <a:t>nReturned</a:t>
            </a:r>
            <a:r>
              <a:rPr lang="en-US" dirty="0"/>
              <a:t> –number of elements returned</a:t>
            </a:r>
          </a:p>
          <a:p>
            <a:r>
              <a:rPr lang="en-US" dirty="0" err="1"/>
              <a:t>Sharded</a:t>
            </a:r>
            <a:r>
              <a:rPr lang="en-US" dirty="0"/>
              <a:t> env: </a:t>
            </a:r>
          </a:p>
          <a:p>
            <a:pPr lvl="1"/>
            <a:r>
              <a:rPr lang="en-US" dirty="0"/>
              <a:t>.explain() – will show shard-chunk details</a:t>
            </a:r>
          </a:p>
          <a:p>
            <a:pPr lvl="1"/>
            <a:r>
              <a:rPr lang="en-US" dirty="0"/>
              <a:t>Stage: SINGLE_SHARD</a:t>
            </a:r>
          </a:p>
          <a:p>
            <a:pPr lvl="1"/>
            <a:r>
              <a:rPr lang="en-US" dirty="0"/>
              <a:t>Stage: SHARDING_FILTER</a:t>
            </a:r>
          </a:p>
          <a:p>
            <a:pPr lvl="1"/>
            <a:r>
              <a:rPr lang="en-US" dirty="0"/>
              <a:t>Stage: SHARD_MERGE - scattered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823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BEC1F-47CA-4FDD-A7ED-F2440BABA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Indexes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C5003-1143-4C07-90DB-EFE1CE7B7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376" y="1825625"/>
            <a:ext cx="11570208" cy="4351338"/>
          </a:xfrm>
        </p:spPr>
        <p:txBody>
          <a:bodyPr numCol="2">
            <a:normAutofit fontScale="77500" lnSpcReduction="20000"/>
          </a:bodyPr>
          <a:lstStyle/>
          <a:p>
            <a:r>
              <a:rPr lang="en-US" dirty="0"/>
              <a:t>Use Compound indexes</a:t>
            </a:r>
          </a:p>
          <a:p>
            <a:pPr lvl="1"/>
            <a:r>
              <a:rPr lang="en-US" dirty="0"/>
              <a:t>ESR rule</a:t>
            </a:r>
          </a:p>
          <a:p>
            <a:pPr lvl="2"/>
            <a:r>
              <a:rPr lang="en-US" dirty="0"/>
              <a:t>First – fields on which you use </a:t>
            </a:r>
            <a:r>
              <a:rPr lang="en-US" b="1" dirty="0"/>
              <a:t>Equality</a:t>
            </a:r>
            <a:r>
              <a:rPr lang="en-US" dirty="0"/>
              <a:t> queries</a:t>
            </a:r>
          </a:p>
          <a:p>
            <a:pPr lvl="2"/>
            <a:r>
              <a:rPr lang="en-US" dirty="0"/>
              <a:t>Next – fields used for </a:t>
            </a:r>
            <a:r>
              <a:rPr lang="en-US" b="1" dirty="0"/>
              <a:t>Sorting</a:t>
            </a:r>
          </a:p>
          <a:p>
            <a:pPr lvl="2"/>
            <a:r>
              <a:rPr lang="en-US" dirty="0"/>
              <a:t>Last – fields used in </a:t>
            </a:r>
            <a:r>
              <a:rPr lang="en-US" b="1" dirty="0"/>
              <a:t>Range</a:t>
            </a:r>
            <a:r>
              <a:rPr lang="en-US" dirty="0"/>
              <a:t> queries</a:t>
            </a:r>
          </a:p>
          <a:p>
            <a:r>
              <a:rPr lang="en-US" dirty="0"/>
              <a:t>Used Covered queries when possible</a:t>
            </a:r>
          </a:p>
          <a:p>
            <a:pPr lvl="1"/>
            <a:r>
              <a:rPr lang="en-US" dirty="0"/>
              <a:t>achieve </a:t>
            </a:r>
            <a:r>
              <a:rPr lang="en-US" dirty="0" err="1"/>
              <a:t>totalDocsExamined</a:t>
            </a:r>
            <a:r>
              <a:rPr lang="en-US" dirty="0"/>
              <a:t>=0</a:t>
            </a:r>
          </a:p>
          <a:p>
            <a:pPr lvl="1"/>
            <a:r>
              <a:rPr lang="en-US" dirty="0"/>
              <a:t>exclude _id</a:t>
            </a:r>
          </a:p>
          <a:p>
            <a:pPr lvl="1"/>
            <a:r>
              <a:rPr lang="en-US" dirty="0"/>
              <a:t>not for: arrays, embed documents, no shard key</a:t>
            </a:r>
          </a:p>
          <a:p>
            <a:r>
              <a:rPr lang="en-US" dirty="0"/>
              <a:t>Avoid indexes on fields with low cardinality</a:t>
            </a:r>
          </a:p>
          <a:p>
            <a:r>
              <a:rPr lang="en-US" dirty="0"/>
              <a:t>Eliminate </a:t>
            </a:r>
            <a:r>
              <a:rPr lang="en-US" dirty="0" err="1"/>
              <a:t>unnecesarely</a:t>
            </a:r>
            <a:r>
              <a:rPr lang="en-US" dirty="0"/>
              <a:t> indexes</a:t>
            </a:r>
          </a:p>
          <a:p>
            <a:r>
              <a:rPr lang="en-US" dirty="0"/>
              <a:t>Avoid wildcard indexes</a:t>
            </a:r>
          </a:p>
          <a:p>
            <a:r>
              <a:rPr lang="en-US" dirty="0"/>
              <a:t>Use text search to find a word inside a lot of text</a:t>
            </a:r>
          </a:p>
          <a:p>
            <a:r>
              <a:rPr lang="en-US" dirty="0"/>
              <a:t>Use partial indexes – smaller size, less overhead</a:t>
            </a:r>
          </a:p>
          <a:p>
            <a:r>
              <a:rPr lang="en-US" dirty="0"/>
              <a:t>Regular expressions</a:t>
            </a:r>
          </a:p>
          <a:p>
            <a:pPr lvl="1"/>
            <a:r>
              <a:rPr lang="en-US" dirty="0"/>
              <a:t>Avoid leading wildcards</a:t>
            </a:r>
          </a:p>
          <a:p>
            <a:pPr lvl="1"/>
            <a:r>
              <a:rPr lang="en-US" dirty="0"/>
              <a:t>Use case sensitive index instead of regex</a:t>
            </a:r>
          </a:p>
          <a:p>
            <a:r>
              <a:rPr lang="en-US" dirty="0" err="1"/>
              <a:t>WiredTiger</a:t>
            </a:r>
            <a:r>
              <a:rPr lang="en-US" dirty="0"/>
              <a:t> </a:t>
            </a:r>
            <a:r>
              <a:rPr lang="en-US" dirty="0" err="1"/>
              <a:t>optimisations</a:t>
            </a:r>
            <a:endParaRPr lang="en-US" dirty="0"/>
          </a:p>
          <a:p>
            <a:pPr lvl="1"/>
            <a:r>
              <a:rPr lang="en-US" dirty="0" err="1"/>
              <a:t>directoryForIndexes</a:t>
            </a:r>
            <a:r>
              <a:rPr lang="en-US" dirty="0"/>
              <a:t> – separate volume</a:t>
            </a:r>
          </a:p>
          <a:p>
            <a:pPr lvl="1"/>
            <a:r>
              <a:rPr lang="en-US" dirty="0" err="1"/>
              <a:t>directoryPerDB</a:t>
            </a:r>
            <a:endParaRPr lang="en-US" dirty="0"/>
          </a:p>
          <a:p>
            <a:pPr lvl="1"/>
            <a:r>
              <a:rPr lang="en-US" dirty="0" err="1"/>
              <a:t>cacheSizeGB</a:t>
            </a:r>
            <a:endParaRPr lang="en-US" dirty="0"/>
          </a:p>
          <a:p>
            <a:r>
              <a:rPr lang="en-US" dirty="0"/>
              <a:t>Use Explain</a:t>
            </a:r>
          </a:p>
          <a:p>
            <a:r>
              <a:rPr lang="en-US" dirty="0"/>
              <a:t>Check index usage ($</a:t>
            </a:r>
            <a:r>
              <a:rPr lang="en-US" dirty="0" err="1"/>
              <a:t>indexStats</a:t>
            </a:r>
            <a:r>
              <a:rPr lang="en-US" dirty="0"/>
              <a:t>)</a:t>
            </a:r>
          </a:p>
          <a:p>
            <a:r>
              <a:rPr lang="en-US" dirty="0"/>
              <a:t>* Checkout - atlas </a:t>
            </a:r>
            <a:r>
              <a:rPr lang="en-US" dirty="0" err="1"/>
              <a:t>performanceAdvisor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31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E7B00-4511-49D8-A400-ABD994358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Cluster Administration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5F5B6-A65C-490F-813E-34010A1E4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mongod</a:t>
            </a:r>
            <a:endParaRPr lang="en-US" dirty="0"/>
          </a:p>
          <a:p>
            <a:r>
              <a:rPr lang="en-US" dirty="0"/>
              <a:t>Replication</a:t>
            </a:r>
          </a:p>
          <a:p>
            <a:r>
              <a:rPr lang="en-US" dirty="0" err="1"/>
              <a:t>Sharding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5927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2BE23C-694F-45CC-BD3A-B41E17AE80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8" t="4185" r="1454" b="5830"/>
          <a:stretch/>
        </p:blipFill>
        <p:spPr>
          <a:xfrm>
            <a:off x="2270951" y="2258089"/>
            <a:ext cx="6567487" cy="1809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F7ABD4-AC13-43C2-8265-AA36143CBD0E}"/>
              </a:ext>
            </a:extLst>
          </p:cNvPr>
          <p:cNvSpPr txBox="1"/>
          <p:nvPr/>
        </p:nvSpPr>
        <p:spPr>
          <a:xfrm>
            <a:off x="430532" y="3394410"/>
            <a:ext cx="161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 vs Equality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C1D5C4-031C-4E5A-AA82-9C3A890F7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9815" y="221305"/>
            <a:ext cx="6612239" cy="20862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541381-3B5F-4D87-9704-1334584EB5E7}"/>
              </a:ext>
            </a:extLst>
          </p:cNvPr>
          <p:cNvSpPr txBox="1"/>
          <p:nvPr/>
        </p:nvSpPr>
        <p:spPr>
          <a:xfrm>
            <a:off x="235285" y="1435422"/>
            <a:ext cx="181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Range vs Equality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70BD72-11F8-49F0-A95D-FF2A090C26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03"/>
          <a:stretch/>
        </p:blipFill>
        <p:spPr>
          <a:xfrm>
            <a:off x="2084009" y="4077264"/>
            <a:ext cx="6838231" cy="27676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7A7B94-864B-4081-A97F-72707A1ABD2C}"/>
              </a:ext>
            </a:extLst>
          </p:cNvPr>
          <p:cNvSpPr txBox="1"/>
          <p:nvPr/>
        </p:nvSpPr>
        <p:spPr>
          <a:xfrm>
            <a:off x="515554" y="5353398"/>
            <a:ext cx="144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Range vs Sort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806184-1E1A-4B67-9C20-F43D0E233BE4}"/>
              </a:ext>
            </a:extLst>
          </p:cNvPr>
          <p:cNvSpPr txBox="1"/>
          <p:nvPr/>
        </p:nvSpPr>
        <p:spPr>
          <a:xfrm>
            <a:off x="4236431" y="6227528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Blocking Sort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9B73B7-840A-4EC4-B5FD-97C3006131D2}"/>
              </a:ext>
            </a:extLst>
          </p:cNvPr>
          <p:cNvSpPr txBox="1"/>
          <p:nvPr/>
        </p:nvSpPr>
        <p:spPr>
          <a:xfrm>
            <a:off x="10893326" y="87248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$in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5DF367C-6D21-460E-A7E3-681D142EDC6D}"/>
              </a:ext>
            </a:extLst>
          </p:cNvPr>
          <p:cNvGrpSpPr/>
          <p:nvPr/>
        </p:nvGrpSpPr>
        <p:grpSpPr>
          <a:xfrm>
            <a:off x="9498370" y="64719"/>
            <a:ext cx="2080838" cy="6743651"/>
            <a:chOff x="9498370" y="64719"/>
            <a:chExt cx="2080838" cy="674365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430541E-E2C9-477F-8C27-46E2A20440EE}"/>
                </a:ext>
              </a:extLst>
            </p:cNvPr>
            <p:cNvSpPr/>
            <p:nvPr/>
          </p:nvSpPr>
          <p:spPr>
            <a:xfrm>
              <a:off x="9498370" y="64719"/>
              <a:ext cx="2080838" cy="2177621"/>
            </a:xfrm>
            <a:prstGeom prst="roundRect">
              <a:avLst/>
            </a:prstGeom>
            <a:noFill/>
            <a:ln>
              <a:solidFill>
                <a:srgbClr val="64CB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500" b="1" dirty="0">
                  <a:solidFill>
                    <a:srgbClr val="64CBE3"/>
                  </a:solidFill>
                </a:rPr>
                <a:t>E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94241DF-E0BE-498A-8698-494D97A3274F}"/>
                </a:ext>
              </a:extLst>
            </p:cNvPr>
            <p:cNvSpPr/>
            <p:nvPr/>
          </p:nvSpPr>
          <p:spPr>
            <a:xfrm>
              <a:off x="9498370" y="4634545"/>
              <a:ext cx="2080838" cy="2173825"/>
            </a:xfrm>
            <a:prstGeom prst="roundRect">
              <a:avLst/>
            </a:prstGeom>
            <a:noFill/>
            <a:ln>
              <a:solidFill>
                <a:srgbClr val="64CB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500" b="1" dirty="0">
                  <a:solidFill>
                    <a:srgbClr val="0D735C"/>
                  </a:solidFill>
                </a:rPr>
                <a:t>R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686B825-DEAD-4D70-9B22-3164B2944DEE}"/>
                </a:ext>
              </a:extLst>
            </p:cNvPr>
            <p:cNvSpPr/>
            <p:nvPr/>
          </p:nvSpPr>
          <p:spPr>
            <a:xfrm>
              <a:off x="9498370" y="2349632"/>
              <a:ext cx="2080838" cy="2177621"/>
            </a:xfrm>
            <a:prstGeom prst="roundRect">
              <a:avLst/>
            </a:prstGeom>
            <a:noFill/>
            <a:ln>
              <a:solidFill>
                <a:srgbClr val="64CB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500" b="1" dirty="0">
                  <a:solidFill>
                    <a:srgbClr val="14994D"/>
                  </a:solidFill>
                </a:rPr>
                <a:t>S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6E9921D-D0F3-4334-9E58-9358C4C8B7A0}"/>
              </a:ext>
            </a:extLst>
          </p:cNvPr>
          <p:cNvSpPr txBox="1"/>
          <p:nvPr/>
        </p:nvSpPr>
        <p:spPr>
          <a:xfrm>
            <a:off x="10904381" y="4683314"/>
            <a:ext cx="597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</a:t>
            </a:r>
            <a:r>
              <a:rPr lang="en-US" dirty="0" err="1"/>
              <a:t>gte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DD590C-943B-4C66-BABA-43978C57E828}"/>
              </a:ext>
            </a:extLst>
          </p:cNvPr>
          <p:cNvSpPr txBox="1"/>
          <p:nvPr/>
        </p:nvSpPr>
        <p:spPr>
          <a:xfrm>
            <a:off x="10911614" y="5061469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$ne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BBF7D9-04EB-4038-8DAF-62315B69D910}"/>
              </a:ext>
            </a:extLst>
          </p:cNvPr>
          <p:cNvSpPr txBox="1"/>
          <p:nvPr/>
        </p:nvSpPr>
        <p:spPr>
          <a:xfrm>
            <a:off x="10911614" y="542959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</a:t>
            </a:r>
            <a:r>
              <a:rPr lang="en-US" dirty="0" err="1"/>
              <a:t>nin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21C107-22E4-4A6E-849D-F26791C3BB22}"/>
              </a:ext>
            </a:extLst>
          </p:cNvPr>
          <p:cNvSpPr txBox="1"/>
          <p:nvPr/>
        </p:nvSpPr>
        <p:spPr>
          <a:xfrm>
            <a:off x="10941016" y="5856521"/>
            <a:ext cx="64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/car/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1B24A7-92A9-4924-8C3A-A225E58542D8}"/>
              </a:ext>
            </a:extLst>
          </p:cNvPr>
          <p:cNvSpPr txBox="1"/>
          <p:nvPr/>
        </p:nvSpPr>
        <p:spPr>
          <a:xfrm>
            <a:off x="10613769" y="6331746"/>
            <a:ext cx="81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/^car/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C56806-5461-47FF-9DBA-43C5346E952B}"/>
              </a:ext>
            </a:extLst>
          </p:cNvPr>
          <p:cNvSpPr/>
          <p:nvPr/>
        </p:nvSpPr>
        <p:spPr>
          <a:xfrm>
            <a:off x="10684545" y="1689227"/>
            <a:ext cx="766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/^car/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6736F-582D-462C-9FA1-2C63F8666D14}"/>
              </a:ext>
            </a:extLst>
          </p:cNvPr>
          <p:cNvSpPr txBox="1"/>
          <p:nvPr/>
        </p:nvSpPr>
        <p:spPr>
          <a:xfrm>
            <a:off x="10899232" y="43417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$eq</a:t>
            </a:r>
          </a:p>
        </p:txBody>
      </p:sp>
    </p:spTree>
    <p:extLst>
      <p:ext uri="{BB962C8B-B14F-4D97-AF65-F5344CB8AC3E}">
        <p14:creationId xmlns:p14="http://schemas.microsoft.com/office/powerpoint/2010/main" val="305959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2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27969-BADD-4B74-9951-7BD26B1F8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CDDFA-7E31-46BE-B29E-0953269CF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the latest drivers</a:t>
            </a:r>
          </a:p>
          <a:p>
            <a:r>
              <a:rPr lang="en-US" dirty="0"/>
              <a:t>Avoid large documents</a:t>
            </a:r>
          </a:p>
          <a:p>
            <a:r>
              <a:rPr lang="en-US" dirty="0"/>
              <a:t>Update only changed fields</a:t>
            </a:r>
          </a:p>
          <a:p>
            <a:r>
              <a:rPr lang="en-US" dirty="0"/>
              <a:t>Update multiple array elements in a single operation</a:t>
            </a:r>
          </a:p>
          <a:p>
            <a:pPr lvl="1"/>
            <a:r>
              <a:rPr lang="en-US" dirty="0"/>
              <a:t>$, $[] &amp; </a:t>
            </a:r>
            <a:r>
              <a:rPr lang="en-US" dirty="0" err="1"/>
              <a:t>arrayFilters</a:t>
            </a:r>
            <a:r>
              <a:rPr lang="en-US" dirty="0"/>
              <a:t>, $</a:t>
            </a:r>
            <a:r>
              <a:rPr lang="en-US" dirty="0" err="1"/>
              <a:t>elemMatch</a:t>
            </a:r>
            <a:endParaRPr lang="en-US" dirty="0"/>
          </a:p>
          <a:p>
            <a:r>
              <a:rPr lang="en-US" dirty="0"/>
              <a:t>Use explain()</a:t>
            </a:r>
          </a:p>
          <a:p>
            <a:r>
              <a:rPr lang="en-US" dirty="0"/>
              <a:t>Use the Database Profiler for slow queries</a:t>
            </a:r>
          </a:p>
          <a:p>
            <a:r>
              <a:rPr lang="en-US" dirty="0"/>
              <a:t>Bulk writes</a:t>
            </a:r>
          </a:p>
          <a:p>
            <a:r>
              <a:rPr lang="en-US" dirty="0"/>
              <a:t>Try </a:t>
            </a:r>
            <a:r>
              <a:rPr lang="en-US" dirty="0" err="1">
                <a:hlinkClick r:id="rId3"/>
              </a:rPr>
              <a:t>mtools</a:t>
            </a:r>
            <a:endParaRPr lang="en-US" dirty="0"/>
          </a:p>
          <a:p>
            <a:r>
              <a:rPr lang="en-US" dirty="0"/>
              <a:t>* Monitor Query Profiler</a:t>
            </a:r>
          </a:p>
        </p:txBody>
      </p:sp>
    </p:spTree>
    <p:extLst>
      <p:ext uri="{BB962C8B-B14F-4D97-AF65-F5344CB8AC3E}">
        <p14:creationId xmlns:p14="http://schemas.microsoft.com/office/powerpoint/2010/main" val="28623535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314470"/>
              </p:ext>
            </p:extLst>
          </p:nvPr>
        </p:nvGraphicFramePr>
        <p:xfrm>
          <a:off x="1010412" y="1698752"/>
          <a:ext cx="9971971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068">
                  <a:extLst>
                    <a:ext uri="{9D8B030D-6E8A-4147-A177-3AD203B41FA5}">
                      <a16:colId xmlns:a16="http://schemas.microsoft.com/office/drawing/2014/main" val="3496801888"/>
                    </a:ext>
                  </a:extLst>
                </a:gridCol>
                <a:gridCol w="5168047">
                  <a:extLst>
                    <a:ext uri="{9D8B030D-6E8A-4147-A177-3AD203B41FA5}">
                      <a16:colId xmlns:a16="http://schemas.microsoft.com/office/drawing/2014/main" val="3992680211"/>
                    </a:ext>
                  </a:extLst>
                </a:gridCol>
                <a:gridCol w="3755856">
                  <a:extLst>
                    <a:ext uri="{9D8B030D-6E8A-4147-A177-3AD203B41FA5}">
                      <a16:colId xmlns:a16="http://schemas.microsoft.com/office/drawing/2014/main" val="294162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</a:rPr>
                        <a:t>Stage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Description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SQL equivalent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0927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$project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Select keys, remove keys, rename keys, modify keys</a:t>
                      </a:r>
                    </a:p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($</a:t>
                      </a:r>
                      <a:r>
                        <a:rPr lang="en-US" sz="1800" u="none" strike="noStrike" dirty="0" err="1">
                          <a:effectLst/>
                        </a:rPr>
                        <a:t>toUpper</a:t>
                      </a:r>
                      <a:r>
                        <a:rPr lang="en-US" sz="1800" u="none" strike="noStrike" dirty="0">
                          <a:effectLst/>
                        </a:rPr>
                        <a:t>, $</a:t>
                      </a:r>
                      <a:r>
                        <a:rPr lang="en-US" sz="1800" u="none" strike="noStrike" dirty="0" err="1">
                          <a:effectLst/>
                        </a:rPr>
                        <a:t>toLower</a:t>
                      </a:r>
                      <a:r>
                        <a:rPr lang="en-US" sz="1800" u="none" strike="noStrike" dirty="0">
                          <a:effectLst/>
                        </a:rPr>
                        <a:t>, $add, $multiply)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SELECT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2500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$match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Filter (find)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WHERE, HAVING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28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$group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Aggregate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GROUP BY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880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$sort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Order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ORDER BY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2854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$skip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Offset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OFFSET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399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$unwind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Break arrays into elements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(similar to JOIN)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6594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/>
                        <a:t>$lookup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outer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join with other collection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 IN 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Subselect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2339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$limit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Limit results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LIMIT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0340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$facet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 aggregations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 aggregated fields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0610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$bucket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Groups results into buckets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NTILE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6552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25821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8366760" y="2293571"/>
            <a:ext cx="370332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rgbClr val="000000"/>
                </a:solidFill>
                <a:latin typeface="Helvetica Neue"/>
              </a:rPr>
              <a:t>SELECT </a:t>
            </a:r>
          </a:p>
          <a:p>
            <a:r>
              <a:rPr lang="en-US" sz="2500" dirty="0">
                <a:solidFill>
                  <a:srgbClr val="000000"/>
                </a:solidFill>
                <a:latin typeface="Helvetica Neue"/>
              </a:rPr>
              <a:t>b, 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Helvetica Neue"/>
              </a:rPr>
              <a:t>COUNT(*) as count </a:t>
            </a:r>
          </a:p>
          <a:p>
            <a:r>
              <a:rPr lang="en-US" sz="2500" dirty="0">
                <a:solidFill>
                  <a:srgbClr val="000000"/>
                </a:solidFill>
                <a:latin typeface="Helvetica Neue"/>
              </a:rPr>
              <a:t>FROM </a:t>
            </a:r>
            <a:r>
              <a:rPr lang="en-US" sz="2500" dirty="0">
                <a:solidFill>
                  <a:srgbClr val="FF0000"/>
                </a:solidFill>
                <a:latin typeface="Helvetica Neue"/>
              </a:rPr>
              <a:t>sample</a:t>
            </a:r>
            <a:r>
              <a:rPr lang="en-US" sz="2500" dirty="0">
                <a:solidFill>
                  <a:srgbClr val="000000"/>
                </a:solidFill>
                <a:latin typeface="Helvetica Neue"/>
              </a:rPr>
              <a:t> </a:t>
            </a:r>
          </a:p>
          <a:p>
            <a:r>
              <a:rPr lang="en-US" sz="2500" dirty="0">
                <a:solidFill>
                  <a:schemeClr val="accent1"/>
                </a:solidFill>
                <a:latin typeface="Helvetica Neue"/>
              </a:rPr>
              <a:t>WHERE a &gt; 100 </a:t>
            </a:r>
          </a:p>
          <a:p>
            <a:r>
              <a:rPr lang="en-US" sz="2500" dirty="0">
                <a:solidFill>
                  <a:schemeClr val="accent6"/>
                </a:solidFill>
                <a:latin typeface="Helvetica Neue"/>
              </a:rPr>
              <a:t>GROUP BY b</a:t>
            </a:r>
          </a:p>
          <a:p>
            <a:r>
              <a:rPr lang="en-US" sz="2500" dirty="0">
                <a:solidFill>
                  <a:schemeClr val="accent2"/>
                </a:solidFill>
                <a:latin typeface="Helvetica Neue"/>
              </a:rPr>
              <a:t>HAVING count &lt; 20 </a:t>
            </a:r>
          </a:p>
          <a:p>
            <a:r>
              <a:rPr lang="en-US" sz="2500" dirty="0">
                <a:solidFill>
                  <a:srgbClr val="00B0F0"/>
                </a:solidFill>
                <a:latin typeface="Helvetica Neue"/>
              </a:rPr>
              <a:t>ORDER BY b ASC</a:t>
            </a:r>
          </a:p>
          <a:p>
            <a:r>
              <a:rPr lang="en-US" sz="2500" dirty="0">
                <a:solidFill>
                  <a:srgbClr val="FFC000"/>
                </a:solidFill>
                <a:latin typeface="Helvetica Neue"/>
              </a:rPr>
              <a:t>LIMIT 10</a:t>
            </a:r>
            <a:endParaRPr lang="en-US" sz="2500" dirty="0">
              <a:solidFill>
                <a:srgbClr val="FFC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3944" y="2217293"/>
            <a:ext cx="749503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/>
              <a:t>db.</a:t>
            </a:r>
            <a:r>
              <a:rPr lang="en-US" sz="2200" dirty="0" err="1">
                <a:solidFill>
                  <a:srgbClr val="FF0000"/>
                </a:solidFill>
              </a:rPr>
              <a:t>sample</a:t>
            </a:r>
            <a:r>
              <a:rPr lang="en-US" sz="2200" dirty="0" err="1"/>
              <a:t>.aggregate</a:t>
            </a:r>
            <a:r>
              <a:rPr lang="en-US" sz="2200" dirty="0"/>
              <a:t>(</a:t>
            </a:r>
          </a:p>
          <a:p>
            <a:r>
              <a:rPr lang="en-US" sz="2200" dirty="0"/>
              <a:t>    [</a:t>
            </a:r>
          </a:p>
          <a:p>
            <a:r>
              <a:rPr lang="en-US" sz="2200" dirty="0"/>
              <a:t>        </a:t>
            </a:r>
            <a:r>
              <a:rPr lang="en-US" sz="2200" dirty="0">
                <a:solidFill>
                  <a:schemeClr val="accent1"/>
                </a:solidFill>
              </a:rPr>
              <a:t>{ $match : { "a" : { "$</a:t>
            </a:r>
            <a:r>
              <a:rPr lang="en-US" sz="2200" dirty="0" err="1">
                <a:solidFill>
                  <a:schemeClr val="accent1"/>
                </a:solidFill>
              </a:rPr>
              <a:t>gt</a:t>
            </a:r>
            <a:r>
              <a:rPr lang="en-US" sz="2200" dirty="0">
                <a:solidFill>
                  <a:schemeClr val="accent1"/>
                </a:solidFill>
              </a:rPr>
              <a:t>" : 100 } } },</a:t>
            </a:r>
          </a:p>
          <a:p>
            <a:r>
              <a:rPr lang="en-US" sz="2200" dirty="0"/>
              <a:t>        { </a:t>
            </a:r>
            <a:r>
              <a:rPr lang="en-US" sz="2200" dirty="0">
                <a:solidFill>
                  <a:schemeClr val="accent6"/>
                </a:solidFill>
              </a:rPr>
              <a:t>$group : { "_id" :"$b",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"count" : {$sum: 1} } </a:t>
            </a:r>
            <a:r>
              <a:rPr lang="en-US" sz="2200" dirty="0"/>
              <a:t>}, </a:t>
            </a:r>
          </a:p>
          <a:p>
            <a:r>
              <a:rPr lang="en-US" sz="2200" dirty="0"/>
              <a:t>        { $project : { "_id" : 0, "b" : "$_id", "count" : "$count" } }, </a:t>
            </a:r>
          </a:p>
          <a:p>
            <a:r>
              <a:rPr lang="en-US" sz="2200" dirty="0"/>
              <a:t>        </a:t>
            </a:r>
            <a:r>
              <a:rPr lang="en-US" sz="2200" dirty="0">
                <a:solidFill>
                  <a:schemeClr val="accent2"/>
                </a:solidFill>
              </a:rPr>
              <a:t>{ $match : { "count" : { $</a:t>
            </a:r>
            <a:r>
              <a:rPr lang="en-US" sz="2200" dirty="0" err="1">
                <a:solidFill>
                  <a:schemeClr val="accent2"/>
                </a:solidFill>
              </a:rPr>
              <a:t>lt</a:t>
            </a:r>
            <a:r>
              <a:rPr lang="en-US" sz="2200" dirty="0">
                <a:solidFill>
                  <a:schemeClr val="accent2"/>
                </a:solidFill>
              </a:rPr>
              <a:t> : </a:t>
            </a:r>
            <a:r>
              <a:rPr lang="ro-RO" sz="2200" dirty="0">
                <a:solidFill>
                  <a:schemeClr val="accent2"/>
                </a:solidFill>
              </a:rPr>
              <a:t>2</a:t>
            </a:r>
            <a:r>
              <a:rPr lang="en-US" sz="2200" dirty="0">
                <a:solidFill>
                  <a:schemeClr val="accent2"/>
                </a:solidFill>
              </a:rPr>
              <a:t>0 } } },</a:t>
            </a:r>
          </a:p>
          <a:p>
            <a:r>
              <a:rPr lang="en-US" sz="2200" dirty="0"/>
              <a:t>        </a:t>
            </a:r>
            <a:r>
              <a:rPr lang="en-US" sz="2200" dirty="0">
                <a:solidFill>
                  <a:srgbClr val="00B0F0"/>
                </a:solidFill>
              </a:rPr>
              <a:t>{ $sort: {b:1}},</a:t>
            </a:r>
          </a:p>
          <a:p>
            <a:r>
              <a:rPr lang="en-US" sz="2200" dirty="0">
                <a:solidFill>
                  <a:srgbClr val="FFC000"/>
                </a:solidFill>
              </a:rPr>
              <a:t>        { $limit: 10}</a:t>
            </a:r>
          </a:p>
          <a:p>
            <a:r>
              <a:rPr lang="en-US" sz="2200" dirty="0"/>
              <a:t>    ]</a:t>
            </a:r>
          </a:p>
          <a:p>
            <a:r>
              <a:rPr lang="en-US" sz="22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87630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$group - _id - simple or compound</a:t>
            </a:r>
          </a:p>
          <a:p>
            <a:pPr lvl="1" fontAlgn="base"/>
            <a:r>
              <a:rPr lang="en-US" dirty="0"/>
              <a:t>$sum ( SQL - SUM() or COUNT() )</a:t>
            </a:r>
          </a:p>
          <a:p>
            <a:pPr lvl="1" fontAlgn="base"/>
            <a:r>
              <a:rPr lang="en-US" dirty="0"/>
              <a:t>$</a:t>
            </a:r>
            <a:r>
              <a:rPr lang="en-US" dirty="0" err="1"/>
              <a:t>avg</a:t>
            </a:r>
            <a:endParaRPr lang="en-US" dirty="0"/>
          </a:p>
          <a:p>
            <a:pPr lvl="1" fontAlgn="base"/>
            <a:r>
              <a:rPr lang="en-US" dirty="0"/>
              <a:t>$min - $max</a:t>
            </a:r>
          </a:p>
          <a:p>
            <a:pPr lvl="1" fontAlgn="base"/>
            <a:r>
              <a:rPr lang="en-US" dirty="0"/>
              <a:t>$push - push to array</a:t>
            </a:r>
          </a:p>
          <a:p>
            <a:pPr lvl="1" fontAlgn="base"/>
            <a:r>
              <a:rPr lang="en-US" dirty="0"/>
              <a:t>$</a:t>
            </a:r>
            <a:r>
              <a:rPr lang="en-US" dirty="0" err="1"/>
              <a:t>addToSet</a:t>
            </a:r>
            <a:r>
              <a:rPr lang="en-US" dirty="0"/>
              <a:t> - unique push with array</a:t>
            </a:r>
          </a:p>
          <a:p>
            <a:pPr lvl="1" fontAlgn="base"/>
            <a:r>
              <a:rPr lang="en-US" dirty="0"/>
              <a:t>$first - require to sort first to have sense</a:t>
            </a:r>
          </a:p>
          <a:p>
            <a:pPr lvl="1" fontAlgn="base"/>
            <a:r>
              <a:rPr lang="en-US" dirty="0"/>
              <a:t>$last - require to sort first to have sense</a:t>
            </a:r>
          </a:p>
          <a:p>
            <a:pPr lvl="1" fontAlgn="base"/>
            <a:r>
              <a:rPr lang="en-US" dirty="0"/>
              <a:t>can use multiple group stages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1415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1F3B9-6682-44F0-B61A-0AEC98D4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1B970-A9AA-47E6-A87F-AAF0F6C2D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usage stops after a stage that can’t use an index</a:t>
            </a:r>
          </a:p>
          <a:p>
            <a:r>
              <a:rPr lang="en-US" dirty="0"/>
              <a:t>{</a:t>
            </a:r>
            <a:r>
              <a:rPr lang="en-US" dirty="0" err="1"/>
              <a:t>explain:true</a:t>
            </a:r>
            <a:r>
              <a:rPr lang="en-US" dirty="0"/>
              <a:t>}</a:t>
            </a:r>
          </a:p>
          <a:p>
            <a:r>
              <a:rPr lang="en-US" dirty="0"/>
              <a:t>Put the stages that use indexes in the front</a:t>
            </a:r>
          </a:p>
          <a:p>
            <a:r>
              <a:rPr lang="en-US" dirty="0"/>
              <a:t>Limit &amp; sort – in the front and near each other – top-k sort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168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Aggregations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Results limited per document (16MB)</a:t>
            </a:r>
          </a:p>
          <a:p>
            <a:pPr lvl="1" fontAlgn="base"/>
            <a:r>
              <a:rPr lang="en-US" dirty="0"/>
              <a:t>Use $limit and $project to reduce size</a:t>
            </a:r>
          </a:p>
          <a:p>
            <a:pPr fontAlgn="base"/>
            <a:r>
              <a:rPr lang="en-US" dirty="0"/>
              <a:t>Uses more memory max 100MB per stage </a:t>
            </a:r>
          </a:p>
          <a:p>
            <a:pPr lvl="1" fontAlgn="base"/>
            <a:r>
              <a:rPr lang="en-US" dirty="0"/>
              <a:t>Large stages should use indexes</a:t>
            </a:r>
          </a:p>
          <a:p>
            <a:pPr lvl="1" fontAlgn="base"/>
            <a:r>
              <a:rPr lang="en-US" dirty="0"/>
              <a:t>early matches are recommended</a:t>
            </a:r>
          </a:p>
          <a:p>
            <a:pPr lvl="1" fontAlgn="base"/>
            <a:r>
              <a:rPr lang="en-US" dirty="0"/>
              <a:t>{"</a:t>
            </a:r>
            <a:r>
              <a:rPr lang="en-US" dirty="0" err="1"/>
              <a:t>allowDiskUse</a:t>
            </a:r>
            <a:r>
              <a:rPr lang="en-US" dirty="0"/>
              <a:t>" : true} – bigger stages, but slower, for batch usages</a:t>
            </a:r>
          </a:p>
          <a:p>
            <a:pPr fontAlgn="base"/>
            <a:r>
              <a:rPr lang="en-US" dirty="0"/>
              <a:t>On </a:t>
            </a:r>
            <a:r>
              <a:rPr lang="en-US" dirty="0" err="1"/>
              <a:t>sharded</a:t>
            </a:r>
            <a:r>
              <a:rPr lang="en-US" dirty="0"/>
              <a:t> environment</a:t>
            </a:r>
          </a:p>
          <a:p>
            <a:pPr lvl="1" fontAlgn="base"/>
            <a:r>
              <a:rPr lang="en-US" dirty="0"/>
              <a:t>after the </a:t>
            </a:r>
            <a:r>
              <a:rPr lang="en-US" b="1" dirty="0"/>
              <a:t>first group or sort</a:t>
            </a:r>
            <a:r>
              <a:rPr lang="en-US" dirty="0"/>
              <a:t>, results are gathered on the mongos</a:t>
            </a:r>
          </a:p>
        </p:txBody>
      </p:sp>
    </p:spTree>
    <p:extLst>
      <p:ext uri="{BB962C8B-B14F-4D97-AF65-F5344CB8AC3E}">
        <p14:creationId xmlns:p14="http://schemas.microsoft.com/office/powerpoint/2010/main" val="876687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One-to-one – with embedding</a:t>
            </a:r>
          </a:p>
          <a:p>
            <a:pPr lvl="1"/>
            <a:r>
              <a:rPr lang="en-US" dirty="0"/>
              <a:t>embed the related data</a:t>
            </a:r>
          </a:p>
          <a:p>
            <a:pPr lvl="1"/>
            <a:r>
              <a:rPr lang="en-US" dirty="0"/>
              <a:t>application will take care of the consistency</a:t>
            </a:r>
          </a:p>
          <a:p>
            <a:endParaRPr lang="en-US" dirty="0"/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Fast retrieval</a:t>
            </a:r>
          </a:p>
          <a:p>
            <a:pPr lvl="1"/>
            <a:r>
              <a:rPr lang="en-US" dirty="0"/>
              <a:t>Atomic updates</a:t>
            </a:r>
          </a:p>
          <a:p>
            <a:pPr lvl="1"/>
            <a:r>
              <a:rPr lang="en-US" dirty="0"/>
              <a:t>Fewer queries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010143" y="1027906"/>
            <a:ext cx="1261872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441578" y="1027906"/>
            <a:ext cx="126187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010143" y="3553016"/>
            <a:ext cx="2693307" cy="19516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Person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272016" y="4071652"/>
            <a:ext cx="126187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8" name="Right Arrow 7"/>
          <p:cNvSpPr/>
          <p:nvPr/>
        </p:nvSpPr>
        <p:spPr>
          <a:xfrm rot="5400000">
            <a:off x="9073331" y="2545176"/>
            <a:ext cx="566929" cy="411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983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One-to-many – with embedding</a:t>
            </a:r>
          </a:p>
          <a:p>
            <a:pPr lvl="1"/>
            <a:r>
              <a:rPr lang="en-US" dirty="0"/>
              <a:t>embed the related data</a:t>
            </a:r>
          </a:p>
          <a:p>
            <a:pPr lvl="1"/>
            <a:r>
              <a:rPr lang="en-US" dirty="0"/>
              <a:t>have in mind document growth (16MB limit)</a:t>
            </a:r>
          </a:p>
          <a:p>
            <a:pPr lvl="1"/>
            <a:r>
              <a:rPr lang="en-US" dirty="0"/>
              <a:t>fit your business need</a:t>
            </a:r>
          </a:p>
          <a:p>
            <a:pPr lvl="1"/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8010143" y="1027906"/>
            <a:ext cx="3252216" cy="1201737"/>
            <a:chOff x="8010143" y="1027906"/>
            <a:chExt cx="3252216" cy="1201737"/>
          </a:xfrm>
        </p:grpSpPr>
        <p:sp>
          <p:nvSpPr>
            <p:cNvPr id="32" name="Rounded Rectangle 31"/>
            <p:cNvSpPr/>
            <p:nvPr/>
          </p:nvSpPr>
          <p:spPr>
            <a:xfrm>
              <a:off x="9763540" y="1315243"/>
              <a:ext cx="1498819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Address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8010143" y="1027906"/>
              <a:ext cx="3099816" cy="1049337"/>
              <a:chOff x="8010143" y="1027906"/>
              <a:chExt cx="3099816" cy="1049337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9611140" y="1162843"/>
                <a:ext cx="1498819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Address</a:t>
                </a:r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8010143" y="1027906"/>
                <a:ext cx="1261872" cy="91440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Post</a:t>
                </a:r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9441577" y="1027906"/>
                <a:ext cx="1498819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Comment 1</a:t>
                </a:r>
              </a:p>
            </p:txBody>
          </p:sp>
        </p:grpSp>
      </p:grpSp>
      <p:sp>
        <p:nvSpPr>
          <p:cNvPr id="8" name="Right Arrow 7"/>
          <p:cNvSpPr/>
          <p:nvPr/>
        </p:nvSpPr>
        <p:spPr>
          <a:xfrm rot="5400000">
            <a:off x="9073331" y="2545176"/>
            <a:ext cx="566929" cy="411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3846094" y="3553016"/>
            <a:ext cx="3099816" cy="1951672"/>
            <a:chOff x="3846094" y="3553016"/>
            <a:chExt cx="3099816" cy="1951672"/>
          </a:xfrm>
        </p:grpSpPr>
        <p:sp>
          <p:nvSpPr>
            <p:cNvPr id="14" name="Rounded Rectangle 13"/>
            <p:cNvSpPr/>
            <p:nvPr/>
          </p:nvSpPr>
          <p:spPr>
            <a:xfrm>
              <a:off x="3846094" y="3553016"/>
              <a:ext cx="3099816" cy="195167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Post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156569" y="4187891"/>
              <a:ext cx="1498819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Address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987006" y="4052954"/>
              <a:ext cx="1498819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Comment 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96002" y="4037079"/>
              <a:ext cx="758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First n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233897" y="432548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3653424" y="5762501"/>
            <a:ext cx="3678464" cy="914400"/>
            <a:chOff x="3556770" y="5801970"/>
            <a:chExt cx="3678464" cy="914400"/>
          </a:xfrm>
        </p:grpSpPr>
        <p:sp>
          <p:nvSpPr>
            <p:cNvPr id="23" name="Rounded Rectangle 22"/>
            <p:cNvSpPr/>
            <p:nvPr/>
          </p:nvSpPr>
          <p:spPr>
            <a:xfrm>
              <a:off x="3556770" y="5801970"/>
              <a:ext cx="1498819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Comment 1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736415" y="5801970"/>
              <a:ext cx="1498819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Comment m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4320" y="60046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010143" y="3518443"/>
            <a:ext cx="3099816" cy="1951672"/>
            <a:chOff x="8010143" y="3518443"/>
            <a:chExt cx="3099816" cy="1951672"/>
          </a:xfrm>
        </p:grpSpPr>
        <p:sp>
          <p:nvSpPr>
            <p:cNvPr id="6" name="Rounded Rectangle 5"/>
            <p:cNvSpPr/>
            <p:nvPr/>
          </p:nvSpPr>
          <p:spPr>
            <a:xfrm>
              <a:off x="8010143" y="3518443"/>
              <a:ext cx="3099816" cy="195167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Post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9476707" y="4324416"/>
              <a:ext cx="1498819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Address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9324307" y="4172016"/>
              <a:ext cx="1498819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Address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9154744" y="4037079"/>
              <a:ext cx="1498819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Comment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672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One-to-many – with referencing	</a:t>
            </a:r>
          </a:p>
          <a:p>
            <a:pPr lvl="1"/>
            <a:r>
              <a:rPr lang="en-US" dirty="0"/>
              <a:t>make sure you reference correctly</a:t>
            </a:r>
          </a:p>
          <a:p>
            <a:pPr lvl="1"/>
            <a:r>
              <a:rPr lang="en-US" dirty="0"/>
              <a:t>when too much duplication</a:t>
            </a:r>
          </a:p>
          <a:p>
            <a:pPr lvl="1"/>
            <a:r>
              <a:rPr lang="en-US" dirty="0"/>
              <a:t>complex relations</a:t>
            </a:r>
          </a:p>
          <a:p>
            <a:pPr lvl="1"/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255808" y="697279"/>
            <a:ext cx="3680093" cy="1201737"/>
            <a:chOff x="6255808" y="697279"/>
            <a:chExt cx="3680093" cy="1201737"/>
          </a:xfrm>
        </p:grpSpPr>
        <p:sp>
          <p:nvSpPr>
            <p:cNvPr id="21" name="Rounded Rectangle 20"/>
            <p:cNvSpPr/>
            <p:nvPr/>
          </p:nvSpPr>
          <p:spPr>
            <a:xfrm>
              <a:off x="8477831" y="984616"/>
              <a:ext cx="145807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Address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8325431" y="832216"/>
              <a:ext cx="145807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Address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255808" y="697279"/>
              <a:ext cx="1461914" cy="9144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Publisher 1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155868" y="697279"/>
              <a:ext cx="145807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Book 1</a:t>
              </a:r>
            </a:p>
          </p:txBody>
        </p:sp>
      </p:grpSp>
      <p:sp>
        <p:nvSpPr>
          <p:cNvPr id="8" name="Right Arrow 7"/>
          <p:cNvSpPr/>
          <p:nvPr/>
        </p:nvSpPr>
        <p:spPr>
          <a:xfrm rot="5400000">
            <a:off x="7666663" y="2341945"/>
            <a:ext cx="566929" cy="411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4162988" y="3473292"/>
            <a:ext cx="3554734" cy="2223420"/>
            <a:chOff x="4162988" y="3473292"/>
            <a:chExt cx="3554734" cy="2223420"/>
          </a:xfrm>
        </p:grpSpPr>
        <p:sp>
          <p:nvSpPr>
            <p:cNvPr id="13" name="Rounded Rectangle 12"/>
            <p:cNvSpPr/>
            <p:nvPr/>
          </p:nvSpPr>
          <p:spPr>
            <a:xfrm>
              <a:off x="4162988" y="3473292"/>
              <a:ext cx="3554734" cy="222342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Publisher 1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140959" y="4430299"/>
              <a:ext cx="1458070" cy="914400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Address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988559" y="4277899"/>
              <a:ext cx="1458070" cy="914400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Address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818996" y="4142962"/>
              <a:ext cx="1458070" cy="914400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Book 1 Ref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155868" y="3464148"/>
            <a:ext cx="3554734" cy="2223420"/>
            <a:chOff x="8155868" y="3464148"/>
            <a:chExt cx="3554734" cy="2223420"/>
          </a:xfrm>
        </p:grpSpPr>
        <p:sp>
          <p:nvSpPr>
            <p:cNvPr id="16" name="Rounded Rectangle 15"/>
            <p:cNvSpPr/>
            <p:nvPr/>
          </p:nvSpPr>
          <p:spPr>
            <a:xfrm>
              <a:off x="8155868" y="3464148"/>
              <a:ext cx="3554734" cy="222342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Book 1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9673213" y="4118658"/>
              <a:ext cx="1751042" cy="914400"/>
            </a:xfrm>
            <a:prstGeom prst="roundRect">
              <a:avLst/>
            </a:prstGeom>
            <a:solidFill>
              <a:schemeClr val="accent6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Publisher 1 Ref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21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C5E3-F5B6-4C58-8A23-9C21F4C3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D7DE1-588A-4065-9CD5-E709A7407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Daemon</a:t>
            </a:r>
          </a:p>
          <a:p>
            <a:r>
              <a:rPr lang="en-US" dirty="0"/>
              <a:t>Core server</a:t>
            </a:r>
          </a:p>
          <a:p>
            <a:r>
              <a:rPr lang="en-US" dirty="0"/>
              <a:t>Handles</a:t>
            </a:r>
          </a:p>
          <a:p>
            <a:pPr lvl="1"/>
            <a:r>
              <a:rPr lang="en-US" dirty="0"/>
              <a:t>connections</a:t>
            </a:r>
          </a:p>
          <a:p>
            <a:pPr lvl="1"/>
            <a:r>
              <a:rPr lang="en-US" dirty="0"/>
              <a:t>requests</a:t>
            </a:r>
          </a:p>
          <a:p>
            <a:r>
              <a:rPr lang="en-US" dirty="0"/>
              <a:t>Persists data</a:t>
            </a:r>
          </a:p>
          <a:p>
            <a:r>
              <a:rPr lang="en-US" dirty="0"/>
              <a:t>Configuration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5A6594-6119-4B6A-ACA6-C33831E2F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243" y="1310481"/>
            <a:ext cx="702945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0039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D7290-5DC0-471A-B58B-D696130AF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EC90E-0D79-4A42-B699-B9021B358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9712" cy="4351338"/>
          </a:xfrm>
        </p:spPr>
        <p:txBody>
          <a:bodyPr/>
          <a:lstStyle/>
          <a:p>
            <a:r>
              <a:rPr lang="en-US" dirty="0"/>
              <a:t>Subset Pattern</a:t>
            </a:r>
          </a:p>
          <a:p>
            <a:pPr lvl="1"/>
            <a:r>
              <a:rPr lang="en-US" dirty="0"/>
              <a:t>top 5 reviews embedded</a:t>
            </a:r>
          </a:p>
          <a:p>
            <a:pPr lvl="1"/>
            <a:r>
              <a:rPr lang="en-US" dirty="0"/>
              <a:t>10 most recent comments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C3E85F-8677-48BC-8A31-8B5BB58F8C32}"/>
              </a:ext>
            </a:extLst>
          </p:cNvPr>
          <p:cNvSpPr txBox="1"/>
          <p:nvPr/>
        </p:nvSpPr>
        <p:spPr>
          <a:xfrm>
            <a:off x="5078557" y="932967"/>
            <a:ext cx="153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5760"/>
            <a:r>
              <a:rPr lang="en-US" b="1" dirty="0"/>
              <a:t>Movies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499296A3-E4DA-48F4-AAF0-D043E5177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935332"/>
            <a:ext cx="5603488" cy="286232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title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altLang="en-US" sz="20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Star Wars</a:t>
            </a:r>
            <a:r>
              <a:rPr lang="en-US" altLang="en-US" sz="20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director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altLang="en-US" sz="20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George Lucas</a:t>
            </a:r>
            <a:r>
              <a:rPr lang="en-US" altLang="en-US" sz="20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reviews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[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{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stars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details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"lorem ipsum ...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{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stars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details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"lorem ipsum ...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{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stars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details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"lorem ipsum ...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]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FD1D917C-5ED0-4820-88FD-A9FB72C77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797654"/>
            <a:ext cx="5752171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stars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details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"lorem ipsum ...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altLang="en-US" sz="2000" dirty="0">
                <a:solidFill>
                  <a:srgbClr val="830091"/>
                </a:solidFill>
                <a:latin typeface="JetBrains Mono"/>
              </a:rPr>
              <a:t>stars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en-US" sz="2000" dirty="0">
                <a:solidFill>
                  <a:srgbClr val="830091"/>
                </a:solidFill>
                <a:latin typeface="JetBrains Mono"/>
              </a:rPr>
              <a:t>details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"lorem ipsum ...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altLang="en-US" sz="2000" dirty="0">
                <a:solidFill>
                  <a:srgbClr val="830091"/>
                </a:solidFill>
                <a:latin typeface="JetBrains Mono"/>
              </a:rPr>
              <a:t>stars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en-US" sz="2000" dirty="0">
                <a:solidFill>
                  <a:srgbClr val="830091"/>
                </a:solidFill>
                <a:latin typeface="JetBrains Mono"/>
              </a:rPr>
              <a:t>details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"lorem ipsum ...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altLang="en-US" sz="2000" dirty="0">
                <a:solidFill>
                  <a:srgbClr val="830091"/>
                </a:solidFill>
                <a:latin typeface="JetBrains Mono"/>
              </a:rPr>
              <a:t>stars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en-US" sz="2000" dirty="0">
                <a:solidFill>
                  <a:srgbClr val="830091"/>
                </a:solidFill>
                <a:latin typeface="JetBrains Mono"/>
              </a:rPr>
              <a:t>details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"lorem ipsum ...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…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altLang="en-US" sz="2000" dirty="0">
                <a:solidFill>
                  <a:srgbClr val="830091"/>
                </a:solidFill>
                <a:latin typeface="JetBrains Mono"/>
              </a:rPr>
              <a:t>stars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en-US" sz="2000" dirty="0">
                <a:solidFill>
                  <a:srgbClr val="830091"/>
                </a:solidFill>
                <a:latin typeface="JetBrains Mono"/>
              </a:rPr>
              <a:t>details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"lorem ipsum ...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FBF7A0-580F-4188-9E4F-DFE2BDCB3257}"/>
              </a:ext>
            </a:extLst>
          </p:cNvPr>
          <p:cNvSpPr/>
          <p:nvPr/>
        </p:nvSpPr>
        <p:spPr>
          <a:xfrm>
            <a:off x="5078557" y="3797654"/>
            <a:ext cx="966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65760"/>
            <a:r>
              <a:rPr lang="en-US" b="1" dirty="0"/>
              <a:t>Reviews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0374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4482-9480-4489-9D80-1EAC33DE2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2250D-5B1A-49E0-89A4-9850C23DF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705349" cy="1425575"/>
          </a:xfrm>
        </p:spPr>
        <p:txBody>
          <a:bodyPr>
            <a:normAutofit/>
          </a:bodyPr>
          <a:lstStyle/>
          <a:p>
            <a:r>
              <a:rPr lang="en-US" dirty="0"/>
              <a:t>Extended Reference Pattern</a:t>
            </a:r>
          </a:p>
          <a:p>
            <a:pPr lvl="1"/>
            <a:r>
              <a:rPr lang="en-US" dirty="0"/>
              <a:t>a partial copy stored</a:t>
            </a:r>
          </a:p>
          <a:p>
            <a:pPr lvl="1"/>
            <a:r>
              <a:rPr lang="en-US" dirty="0"/>
              <a:t>the most read data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B64D4D5-0B3C-410C-BD6C-36DDF412F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0" y="3429000"/>
            <a:ext cx="5232400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_id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"John Doe"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street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"123 main St"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"Somewhere"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country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"Someplace"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date_of_birth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ISODate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"1970-01-01"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...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7D2E6E9-1614-4C6F-BE33-5F373BAAD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8450" y="1587072"/>
            <a:ext cx="4705350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_id: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ObjectId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&gt;"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date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ISODate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"2022-01-01"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customer_id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"John Doe"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street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"123 main St"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"Somewhere"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country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"Someplace"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order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[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{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product_id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123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...} 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],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...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2C15B538-DBF2-40F5-98CE-694412605E0B}"/>
              </a:ext>
            </a:extLst>
          </p:cNvPr>
          <p:cNvSpPr/>
          <p:nvPr/>
        </p:nvSpPr>
        <p:spPr>
          <a:xfrm>
            <a:off x="3419475" y="4171950"/>
            <a:ext cx="266700" cy="1104900"/>
          </a:xfrm>
          <a:prstGeom prst="rightBrace">
            <a:avLst>
              <a:gd name="adj1" fmla="val 8333"/>
              <a:gd name="adj2" fmla="val 482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72DE402E-3731-42D1-B1A6-7D872D4C58C9}"/>
              </a:ext>
            </a:extLst>
          </p:cNvPr>
          <p:cNvSpPr/>
          <p:nvPr/>
        </p:nvSpPr>
        <p:spPr>
          <a:xfrm>
            <a:off x="6581776" y="2943225"/>
            <a:ext cx="266700" cy="11525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D878E1-A123-424F-880E-06290D5011C7}"/>
              </a:ext>
            </a:extLst>
          </p:cNvPr>
          <p:cNvCxnSpPr>
            <a:stCxn id="7" idx="1"/>
            <a:endCxn id="8" idx="1"/>
          </p:cNvCxnSpPr>
          <p:nvPr/>
        </p:nvCxnSpPr>
        <p:spPr>
          <a:xfrm flipV="1">
            <a:off x="3686175" y="3519488"/>
            <a:ext cx="2895601" cy="1185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8AEA286-D94F-4831-9143-A2A70C5761A3}"/>
              </a:ext>
            </a:extLst>
          </p:cNvPr>
          <p:cNvSpPr txBox="1"/>
          <p:nvPr/>
        </p:nvSpPr>
        <p:spPr>
          <a:xfrm>
            <a:off x="927489" y="3234809"/>
            <a:ext cx="153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5760"/>
            <a:r>
              <a:rPr lang="en-US" b="1" dirty="0"/>
              <a:t>Customers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527E61-9B8B-4BC6-853E-BDF0255CE410}"/>
              </a:ext>
            </a:extLst>
          </p:cNvPr>
          <p:cNvSpPr txBox="1"/>
          <p:nvPr/>
        </p:nvSpPr>
        <p:spPr>
          <a:xfrm>
            <a:off x="6848476" y="1456293"/>
            <a:ext cx="153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5760"/>
            <a:r>
              <a:rPr lang="en-US" b="1" dirty="0"/>
              <a:t>Orders</a:t>
            </a:r>
          </a:p>
        </p:txBody>
      </p:sp>
    </p:spTree>
    <p:extLst>
      <p:ext uri="{BB962C8B-B14F-4D97-AF65-F5344CB8AC3E}">
        <p14:creationId xmlns:p14="http://schemas.microsoft.com/office/powerpoint/2010/main" val="7078271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5DE1-9AE8-4FD2-8394-118DFAD0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0EB18-4C69-4C78-A288-96EC812DC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53100" cy="2403475"/>
          </a:xfrm>
        </p:spPr>
        <p:txBody>
          <a:bodyPr/>
          <a:lstStyle/>
          <a:p>
            <a:r>
              <a:rPr lang="en-US" dirty="0"/>
              <a:t>Schema Versioning Pattern</a:t>
            </a:r>
          </a:p>
          <a:p>
            <a:pPr lvl="1"/>
            <a:r>
              <a:rPr lang="en-US" dirty="0"/>
              <a:t>Support schema evolution v1, v2, …</a:t>
            </a:r>
          </a:p>
          <a:p>
            <a:pPr lvl="1"/>
            <a:r>
              <a:rPr lang="en-US" dirty="0"/>
              <a:t>Take actions at read/write</a:t>
            </a:r>
          </a:p>
          <a:p>
            <a:pPr lvl="1"/>
            <a:r>
              <a:rPr lang="en-US" dirty="0"/>
              <a:t>Update in bulk</a:t>
            </a:r>
          </a:p>
          <a:p>
            <a:pPr lvl="1"/>
            <a:r>
              <a:rPr lang="en-US" dirty="0"/>
              <a:t>No downtime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DF8AF096-4A33-428B-AB87-2103D1A14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1" y="3754575"/>
            <a:ext cx="4343400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_id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ObjectId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&gt;"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"Darth Vader"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home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"503-555-0100"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work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"503-555-0110"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mobile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"503-555-0120"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B50CD81C-8B6D-444A-87C6-7205AB5C4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325" y="2490162"/>
            <a:ext cx="4524375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_id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ObjectId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&gt;"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schema_version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"Anakin Skywalker (Retired)"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contact_method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[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{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work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"503-555-0210"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{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mobile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"503-555-0220"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{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twitter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"@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anakinskywalker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{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skype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AlwaysWithYou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]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3310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D31AE-010B-45AB-86F4-91A9E1295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3F1B0-EEC5-4834-B301-60540BD73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1150" cy="4351338"/>
          </a:xfrm>
        </p:spPr>
        <p:txBody>
          <a:bodyPr/>
          <a:lstStyle/>
          <a:p>
            <a:r>
              <a:rPr lang="en-US" dirty="0"/>
              <a:t>Bucket Pattern</a:t>
            </a:r>
          </a:p>
          <a:p>
            <a:pPr lvl="1"/>
            <a:r>
              <a:rPr lang="en-US" dirty="0"/>
              <a:t>Docs per time unit per entity</a:t>
            </a:r>
          </a:p>
          <a:p>
            <a:pPr lvl="1"/>
            <a:r>
              <a:rPr lang="en-US" dirty="0"/>
              <a:t>Bigger documents</a:t>
            </a:r>
          </a:p>
          <a:p>
            <a:pPr lvl="1"/>
            <a:r>
              <a:rPr lang="en-US" dirty="0"/>
              <a:t>Intervals that make sense</a:t>
            </a:r>
          </a:p>
          <a:p>
            <a:pPr lvl="1"/>
            <a:r>
              <a:rPr lang="en-US" dirty="0"/>
              <a:t>Reduce size</a:t>
            </a:r>
          </a:p>
          <a:p>
            <a:pPr lvl="1"/>
            <a:r>
              <a:rPr lang="en-US" dirty="0"/>
              <a:t>Increase speed of retrieval for related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* Timeseries 5.0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205DB34-90A9-46E9-849F-3CD29A763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449" y="1549390"/>
            <a:ext cx="7343776" cy="3416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sensor_id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12345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start_date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ISODate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"2019-01-31T10:00:00"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end_date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ISODate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"2019-01-31T10:59:59"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measurements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[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{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timestamp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ISODate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"2019-01-31T10:00:00"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temperature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40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{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timestamp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ISODate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"2019-01-31T10:01:00"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temperature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40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…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{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timestamp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ISODate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"2019-01-31T10:42:00"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temperature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],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transaction_count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113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D8D8-473D-449E-B667-534260E08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92424-2872-44BF-8DAB-7D7A57F7B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Computed Pattern</a:t>
            </a:r>
          </a:p>
          <a:p>
            <a:pPr lvl="1"/>
            <a:r>
              <a:rPr lang="en-US" dirty="0"/>
              <a:t>On update – do summary update (sum, average,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Never recompute what you can precompute – less CPU</a:t>
            </a:r>
          </a:p>
          <a:p>
            <a:pPr lvl="1"/>
            <a:r>
              <a:rPr lang="en-US" dirty="0"/>
              <a:t>Reads are often more common than writes</a:t>
            </a:r>
          </a:p>
          <a:p>
            <a:pPr lvl="1"/>
            <a:r>
              <a:rPr lang="en-US" dirty="0"/>
              <a:t>Compute on write is less work than compute on read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Add a review with score for a movie</a:t>
            </a:r>
          </a:p>
          <a:p>
            <a:pPr lvl="1"/>
            <a:r>
              <a:rPr lang="en-US" dirty="0"/>
              <a:t>Update the movie average score</a:t>
            </a:r>
          </a:p>
        </p:txBody>
      </p:sp>
    </p:spTree>
    <p:extLst>
      <p:ext uri="{BB962C8B-B14F-4D97-AF65-F5344CB8AC3E}">
        <p14:creationId xmlns:p14="http://schemas.microsoft.com/office/powerpoint/2010/main" val="12516183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C797B-C1D9-4ABA-842E-C15DDE85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01121-E66A-47E8-AF9C-1C7EF5728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000500" cy="1870075"/>
          </a:xfrm>
        </p:spPr>
        <p:txBody>
          <a:bodyPr/>
          <a:lstStyle/>
          <a:p>
            <a:r>
              <a:rPr lang="en-US" dirty="0"/>
              <a:t>Attribute Pattern</a:t>
            </a:r>
          </a:p>
          <a:p>
            <a:pPr lvl="1"/>
            <a:r>
              <a:rPr lang="en-US" dirty="0"/>
              <a:t>Easier indexing</a:t>
            </a:r>
          </a:p>
          <a:p>
            <a:pPr lvl="1"/>
            <a:r>
              <a:rPr lang="en-US" dirty="0"/>
              <a:t>More clear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9711D2F-426D-40D0-90AF-F224B3852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96" y="3803689"/>
            <a:ext cx="5088701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title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"Star Wars"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director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"George Lucas"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...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release_US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ISODate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"1977-05-20T01:00:00"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release_France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ISODate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"1977-10-19T01:00:00"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release_Italy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ISODate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"1977-10-20T01:00:00"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release_UK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ISODate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"1977-12-27T01:00:00"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...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222902F-E749-4581-81E3-4539C8422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3186" y="2972692"/>
            <a:ext cx="6343018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title: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"Star Wars"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director: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"George Lucas"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…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releases: [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{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location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"USA"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ISODate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"1977-05-20T01:00:00"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},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{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location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"France"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ISODate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"1977-10-19T01:00:00"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},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{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location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Italy"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ISODate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"1977-10-20T01:00:00"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},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{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location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"UK"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ISODate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"1977-12-27T01:00:00"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)},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…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],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…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7313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885D-1371-421A-9339-256E63A20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89D92-5E80-405A-A41F-3CF9923FC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97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5E124-3456-43C3-8DDC-81EA31092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FA4-F38E-4D28-98D6-409C9D300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arguments / config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32BA2F-1E72-4E07-9325-EA934AF1E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266052"/>
              </p:ext>
            </p:extLst>
          </p:nvPr>
        </p:nvGraphicFramePr>
        <p:xfrm>
          <a:off x="1917327" y="2710180"/>
          <a:ext cx="8127999" cy="3601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83646">
                  <a:extLst>
                    <a:ext uri="{9D8B030D-6E8A-4147-A177-3AD203B41FA5}">
                      <a16:colId xmlns:a16="http://schemas.microsoft.com/office/drawing/2014/main" val="1351075079"/>
                    </a:ext>
                  </a:extLst>
                </a:gridCol>
                <a:gridCol w="3635020">
                  <a:extLst>
                    <a:ext uri="{9D8B030D-6E8A-4147-A177-3AD203B41FA5}">
                      <a16:colId xmlns:a16="http://schemas.microsoft.com/office/drawing/2014/main" val="308571992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38288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CLI 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Config File option (</a:t>
                      </a:r>
                      <a:r>
                        <a:rPr lang="en-US" dirty="0" err="1"/>
                        <a:t>yaml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177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--port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net.port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632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  <a:r>
                        <a:rPr lang="en-US" dirty="0" err="1"/>
                        <a:t>dbpath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/data/</a:t>
                      </a:r>
                      <a:r>
                        <a:rPr lang="en-US" dirty="0" err="1"/>
                        <a:t>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storage.dbPath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6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  <a:r>
                        <a:rPr lang="en-US" dirty="0" err="1"/>
                        <a:t>logpath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/var/log/mongodb/mongod.log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systemLog.path</a:t>
                      </a:r>
                      <a:endParaRPr lang="en-US" dirty="0"/>
                    </a:p>
                    <a:p>
                      <a:r>
                        <a:rPr lang="en-US" dirty="0" err="1"/>
                        <a:t>systemLog.destination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04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  <a:r>
                        <a:rPr lang="en-US" dirty="0" err="1"/>
                        <a:t>bind_ip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127.0.0.1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net.bind_ip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05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--auth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security.authorization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37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  <a:r>
                        <a:rPr lang="en-US" dirty="0" err="1"/>
                        <a:t>replSet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replication.replSetName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22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--fork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processManagement.fork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049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--config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mongod.conf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599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793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303B4-F8DE-4980-8934-6DAA36EA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</a:t>
            </a:r>
            <a:r>
              <a:rPr lang="en-US" dirty="0"/>
              <a:t> – File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F73D23-3D60-4A80-A3B5-9196B07DE232}"/>
              </a:ext>
            </a:extLst>
          </p:cNvPr>
          <p:cNvSpPr/>
          <p:nvPr/>
        </p:nvSpPr>
        <p:spPr>
          <a:xfrm>
            <a:off x="619776" y="2438130"/>
            <a:ext cx="23311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WiredTiger.wt</a:t>
            </a:r>
            <a:endParaRPr lang="en-US" dirty="0"/>
          </a:p>
          <a:p>
            <a:r>
              <a:rPr lang="en-US" dirty="0" err="1"/>
              <a:t>WiredTiger.turtle</a:t>
            </a:r>
            <a:endParaRPr lang="en-US" dirty="0"/>
          </a:p>
          <a:p>
            <a:r>
              <a:rPr lang="en-US" dirty="0" err="1"/>
              <a:t>WiredTiger.lock</a:t>
            </a:r>
            <a:endParaRPr lang="en-US" dirty="0"/>
          </a:p>
          <a:p>
            <a:r>
              <a:rPr lang="en-US" dirty="0" err="1"/>
              <a:t>WiredTigerHS.wt</a:t>
            </a:r>
            <a:endParaRPr lang="en-US" dirty="0"/>
          </a:p>
          <a:p>
            <a:r>
              <a:rPr lang="en-US" dirty="0" err="1"/>
              <a:t>WiredTiger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2476A1-A3C5-4655-BBDD-93EE3D7BD6CD}"/>
              </a:ext>
            </a:extLst>
          </p:cNvPr>
          <p:cNvSpPr/>
          <p:nvPr/>
        </p:nvSpPr>
        <p:spPr>
          <a:xfrm>
            <a:off x="7770452" y="2438130"/>
            <a:ext cx="36011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storage.bson</a:t>
            </a:r>
            <a:endParaRPr lang="en-US" dirty="0"/>
          </a:p>
          <a:p>
            <a:r>
              <a:rPr lang="en-US" dirty="0" err="1"/>
              <a:t>sizeStorer.wt</a:t>
            </a:r>
            <a:endParaRPr lang="en-US" dirty="0"/>
          </a:p>
          <a:p>
            <a:r>
              <a:rPr lang="en-US" b="1" dirty="0" err="1"/>
              <a:t>mongod.lock</a:t>
            </a:r>
            <a:r>
              <a:rPr lang="en-US" dirty="0"/>
              <a:t> - PID</a:t>
            </a:r>
          </a:p>
          <a:p>
            <a:r>
              <a:rPr lang="en-US" dirty="0"/>
              <a:t>_</a:t>
            </a:r>
            <a:r>
              <a:rPr lang="en-US" dirty="0" err="1"/>
              <a:t>mdb_catalog.wt</a:t>
            </a: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journal</a:t>
            </a:r>
          </a:p>
          <a:p>
            <a:pPr marL="285750" indent="-285750">
              <a:buFontTx/>
              <a:buChar char="-"/>
            </a:pPr>
            <a:r>
              <a:rPr lang="en-US" dirty="0"/>
              <a:t>WiredTigerLog.00001</a:t>
            </a:r>
          </a:p>
          <a:p>
            <a:pPr marL="285750" indent="-285750">
              <a:buFontTx/>
              <a:buChar char="-"/>
            </a:pPr>
            <a:r>
              <a:rPr lang="en-US" dirty="0"/>
              <a:t>WiredTigerLog.00002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diagnostic.data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07B6A3-4FC8-4B7A-8418-E95946E8FA80}"/>
              </a:ext>
            </a:extLst>
          </p:cNvPr>
          <p:cNvSpPr/>
          <p:nvPr/>
        </p:nvSpPr>
        <p:spPr>
          <a:xfrm>
            <a:off x="612422" y="4164739"/>
            <a:ext cx="40794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collection-4--2974913367345649407.wt</a:t>
            </a:r>
          </a:p>
          <a:p>
            <a:r>
              <a:rPr lang="en-US" dirty="0"/>
              <a:t>collection-2--2974913367345649407.wt</a:t>
            </a:r>
          </a:p>
          <a:p>
            <a:r>
              <a:rPr lang="en-US" dirty="0"/>
              <a:t>collection-0--2974913367345649407.wt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80298C42-3684-4C16-BC28-4C52DE1631BF}"/>
              </a:ext>
            </a:extLst>
          </p:cNvPr>
          <p:cNvSpPr/>
          <p:nvPr/>
        </p:nvSpPr>
        <p:spPr>
          <a:xfrm>
            <a:off x="2950931" y="2438130"/>
            <a:ext cx="338666" cy="14773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B7E0E3-921E-4508-96DC-82CB0F441A41}"/>
              </a:ext>
            </a:extLst>
          </p:cNvPr>
          <p:cNvSpPr txBox="1"/>
          <p:nvPr/>
        </p:nvSpPr>
        <p:spPr>
          <a:xfrm>
            <a:off x="3535015" y="3013826"/>
            <a:ext cx="158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Storage engine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58D370D-405D-4B40-8559-CB059FE8D35D}"/>
              </a:ext>
            </a:extLst>
          </p:cNvPr>
          <p:cNvSpPr/>
          <p:nvPr/>
        </p:nvSpPr>
        <p:spPr>
          <a:xfrm>
            <a:off x="4609083" y="4164739"/>
            <a:ext cx="349953" cy="9001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CE8AF6-AC44-4495-AE7A-EBF7C4C5A066}"/>
              </a:ext>
            </a:extLst>
          </p:cNvPr>
          <p:cNvSpPr txBox="1"/>
          <p:nvPr/>
        </p:nvSpPr>
        <p:spPr>
          <a:xfrm>
            <a:off x="5114144" y="4507327"/>
            <a:ext cx="118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collections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2A2738A-EC46-4E16-AB80-A6B75999AC9A}"/>
              </a:ext>
            </a:extLst>
          </p:cNvPr>
          <p:cNvSpPr/>
          <p:nvPr/>
        </p:nvSpPr>
        <p:spPr>
          <a:xfrm>
            <a:off x="4609083" y="5401451"/>
            <a:ext cx="349953" cy="10415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40DA2D-185A-49BA-84CE-20DF8BB6804A}"/>
              </a:ext>
            </a:extLst>
          </p:cNvPr>
          <p:cNvSpPr txBox="1"/>
          <p:nvPr/>
        </p:nvSpPr>
        <p:spPr>
          <a:xfrm>
            <a:off x="5114144" y="5744039"/>
            <a:ext cx="89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54A87D-9FDB-4218-9E6D-E55028285C13}"/>
              </a:ext>
            </a:extLst>
          </p:cNvPr>
          <p:cNvSpPr txBox="1"/>
          <p:nvPr/>
        </p:nvSpPr>
        <p:spPr>
          <a:xfrm>
            <a:off x="7770452" y="5737556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tmp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/mongodb-27017.sock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34C1FF-F9B2-4970-9643-585001A7E6AA}"/>
              </a:ext>
            </a:extLst>
          </p:cNvPr>
          <p:cNvSpPr txBox="1"/>
          <p:nvPr/>
        </p:nvSpPr>
        <p:spPr>
          <a:xfrm>
            <a:off x="612422" y="1604520"/>
            <a:ext cx="1352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/data/</a:t>
            </a:r>
            <a:r>
              <a:rPr lang="en-US" sz="2400" b="1" dirty="0" err="1"/>
              <a:t>db</a:t>
            </a:r>
            <a:endParaRPr lang="en-US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BE888D-DE61-45AA-9AF8-831F5896DE98}"/>
              </a:ext>
            </a:extLst>
          </p:cNvPr>
          <p:cNvSpPr/>
          <p:nvPr/>
        </p:nvSpPr>
        <p:spPr>
          <a:xfrm>
            <a:off x="619776" y="5337350"/>
            <a:ext cx="41920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index-6--2974913367345649407.wt</a:t>
            </a:r>
          </a:p>
          <a:p>
            <a:r>
              <a:rPr lang="en-US" dirty="0"/>
              <a:t>index-5--2974913367345649407.wt</a:t>
            </a:r>
          </a:p>
          <a:p>
            <a:r>
              <a:rPr lang="en-US" dirty="0"/>
              <a:t>index-3--2974913367345649407.wt</a:t>
            </a:r>
          </a:p>
          <a:p>
            <a:r>
              <a:rPr lang="en-US" dirty="0"/>
              <a:t>index-1--2974913367345649407.wt</a:t>
            </a:r>
          </a:p>
        </p:txBody>
      </p:sp>
    </p:spTree>
    <p:extLst>
      <p:ext uri="{BB962C8B-B14F-4D97-AF65-F5344CB8AC3E}">
        <p14:creationId xmlns:p14="http://schemas.microsoft.com/office/powerpoint/2010/main" val="978231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8C230-4E83-45F3-9974-F6E8D4CF4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mongosh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5EA204-D3A1-4CF6-B974-0DFDB49BD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178" y="2052602"/>
            <a:ext cx="8735644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7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05F7C-E9A5-49C5-9BCA-D8DE57C9E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</a:t>
            </a:r>
            <a:r>
              <a:rPr lang="en-US" dirty="0"/>
              <a:t>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2C912-4354-4853-B6EF-449A25BBD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db.&lt;method&gt;()</a:t>
            </a:r>
          </a:p>
          <a:p>
            <a:pPr lvl="1"/>
            <a:r>
              <a:rPr lang="en-US" dirty="0"/>
              <a:t>Shell helpers</a:t>
            </a:r>
          </a:p>
          <a:p>
            <a:pPr lvl="2"/>
            <a:r>
              <a:rPr lang="en-US" dirty="0"/>
              <a:t>db.&lt;collection&gt;.&lt;method&gt;()</a:t>
            </a:r>
          </a:p>
          <a:p>
            <a:pPr lvl="2"/>
            <a:r>
              <a:rPr lang="en-US" dirty="0" err="1"/>
              <a:t>createUser</a:t>
            </a:r>
            <a:r>
              <a:rPr lang="en-US" dirty="0"/>
              <a:t>, </a:t>
            </a:r>
            <a:r>
              <a:rPr lang="en-US" dirty="0" err="1"/>
              <a:t>dropUser</a:t>
            </a:r>
            <a:endParaRPr lang="en-US" dirty="0"/>
          </a:p>
          <a:p>
            <a:pPr lvl="2"/>
            <a:r>
              <a:rPr lang="en-US" dirty="0" err="1"/>
              <a:t>createCollection</a:t>
            </a:r>
            <a:r>
              <a:rPr lang="en-US" dirty="0"/>
              <a:t>, </a:t>
            </a:r>
            <a:r>
              <a:rPr lang="en-US" dirty="0" err="1"/>
              <a:t>renameCollection</a:t>
            </a:r>
            <a:endParaRPr lang="en-US" dirty="0"/>
          </a:p>
          <a:p>
            <a:pPr lvl="2"/>
            <a:r>
              <a:rPr lang="en-US" dirty="0"/>
              <a:t>collection – </a:t>
            </a:r>
            <a:r>
              <a:rPr lang="en-US" dirty="0" err="1"/>
              <a:t>createIndex</a:t>
            </a:r>
            <a:r>
              <a:rPr lang="en-US" dirty="0"/>
              <a:t>, </a:t>
            </a:r>
            <a:r>
              <a:rPr lang="en-US" dirty="0" err="1"/>
              <a:t>dropIndex</a:t>
            </a:r>
            <a:endParaRPr lang="en-US" dirty="0"/>
          </a:p>
          <a:p>
            <a:pPr lvl="2"/>
            <a:r>
              <a:rPr lang="en-US" dirty="0" err="1"/>
              <a:t>dropDatabase</a:t>
            </a:r>
            <a:endParaRPr lang="en-US" dirty="0"/>
          </a:p>
          <a:p>
            <a:pPr lvl="2"/>
            <a:r>
              <a:rPr lang="en-US" dirty="0" err="1"/>
              <a:t>serverStatus</a:t>
            </a:r>
            <a:endParaRPr lang="en-US" dirty="0"/>
          </a:p>
          <a:p>
            <a:pPr lvl="1"/>
            <a:r>
              <a:rPr lang="en-US" dirty="0" err="1"/>
              <a:t>runCommand</a:t>
            </a:r>
            <a:r>
              <a:rPr lang="en-US" dirty="0"/>
              <a:t> – run anything from drivers</a:t>
            </a:r>
          </a:p>
          <a:p>
            <a:r>
              <a:rPr lang="en-US" dirty="0" err="1"/>
              <a:t>rs</a:t>
            </a:r>
            <a:r>
              <a:rPr lang="en-US" dirty="0"/>
              <a:t>.&lt;method&gt;()</a:t>
            </a:r>
          </a:p>
          <a:p>
            <a:r>
              <a:rPr lang="en-US" dirty="0"/>
              <a:t>sh.&lt;method&gt;()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709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10665-9279-404D-B7B9-E9CF1F0FF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A140C-47CA-4C09-AB02-0EBEF0AC6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db.getProfilingStatus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{ was: 0, </a:t>
            </a:r>
            <a:r>
              <a:rPr lang="en-US" dirty="0" err="1"/>
              <a:t>slowms</a:t>
            </a:r>
            <a:r>
              <a:rPr lang="en-US" dirty="0"/>
              <a:t>: 100, </a:t>
            </a:r>
            <a:r>
              <a:rPr lang="en-US" dirty="0" err="1"/>
              <a:t>sampleRate</a:t>
            </a:r>
            <a:r>
              <a:rPr lang="en-US" dirty="0"/>
              <a:t>: 1, ok: 1 }</a:t>
            </a:r>
          </a:p>
          <a:p>
            <a:r>
              <a:rPr lang="en-US" dirty="0" err="1"/>
              <a:t>db.setProfilingLevel</a:t>
            </a:r>
            <a:r>
              <a:rPr lang="en-US" dirty="0"/>
              <a:t>(1)</a:t>
            </a:r>
          </a:p>
          <a:p>
            <a:r>
              <a:rPr lang="en-US" dirty="0" err="1"/>
              <a:t>db.setProfilingLevel</a:t>
            </a:r>
            <a:r>
              <a:rPr lang="en-US" dirty="0"/>
              <a:t>(1,{slowms:0, sampleRate:0.5})</a:t>
            </a:r>
          </a:p>
          <a:p>
            <a:r>
              <a:rPr lang="en-US" dirty="0" err="1"/>
              <a:t>db.system.profile.find</a:t>
            </a:r>
            <a:r>
              <a:rPr lang="en-US" dirty="0"/>
              <a:t>()</a:t>
            </a:r>
          </a:p>
          <a:p>
            <a:r>
              <a:rPr lang="en-US" dirty="0" err="1"/>
              <a:t>db.setProfilingLevel</a:t>
            </a:r>
            <a:r>
              <a:rPr lang="en-US" dirty="0"/>
              <a:t>(2)</a:t>
            </a:r>
          </a:p>
          <a:p>
            <a:r>
              <a:rPr lang="en-US" dirty="0" err="1"/>
              <a:t>db.setProfilingLevel</a:t>
            </a:r>
            <a:r>
              <a:rPr lang="en-US" dirty="0"/>
              <a:t>(0)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6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4391</TotalTime>
  <Words>5120</Words>
  <Application>Microsoft Office PowerPoint</Application>
  <PresentationFormat>Widescreen</PresentationFormat>
  <Paragraphs>859</Paragraphs>
  <Slides>46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Calibri Light</vt:lpstr>
      <vt:lpstr>Helvetica Neue</vt:lpstr>
      <vt:lpstr>JetBrains Mono</vt:lpstr>
      <vt:lpstr>Wingdings</vt:lpstr>
      <vt:lpstr>Office Theme</vt:lpstr>
      <vt:lpstr>MongoDB</vt:lpstr>
      <vt:lpstr>Agenda</vt:lpstr>
      <vt:lpstr>Basic Cluster Administration</vt:lpstr>
      <vt:lpstr>mongod</vt:lpstr>
      <vt:lpstr>mongod</vt:lpstr>
      <vt:lpstr>mongod – File Structure</vt:lpstr>
      <vt:lpstr>mongosh</vt:lpstr>
      <vt:lpstr>mongod interactions</vt:lpstr>
      <vt:lpstr>Profiling</vt:lpstr>
      <vt:lpstr>Server tools</vt:lpstr>
      <vt:lpstr>Storage Engines</vt:lpstr>
      <vt:lpstr>WiredTiger Journaling</vt:lpstr>
      <vt:lpstr>Replication</vt:lpstr>
      <vt:lpstr>Replication</vt:lpstr>
      <vt:lpstr>Replication internals</vt:lpstr>
      <vt:lpstr>Write concern</vt:lpstr>
      <vt:lpstr>Write concern</vt:lpstr>
      <vt:lpstr>Replication - Read Preference</vt:lpstr>
      <vt:lpstr>Read Concern Levels</vt:lpstr>
      <vt:lpstr>Sharding</vt:lpstr>
      <vt:lpstr>Cluster architecture</vt:lpstr>
      <vt:lpstr>Shard keys</vt:lpstr>
      <vt:lpstr>Choosing a shard key</vt:lpstr>
      <vt:lpstr>Shard queries</vt:lpstr>
      <vt:lpstr>Indexes</vt:lpstr>
      <vt:lpstr>B-Tree</vt:lpstr>
      <vt:lpstr>LSM Tree</vt:lpstr>
      <vt:lpstr>Query explain</vt:lpstr>
      <vt:lpstr>Indexes best practices</vt:lpstr>
      <vt:lpstr>PowerPoint Presentation</vt:lpstr>
      <vt:lpstr>CRUD optimization</vt:lpstr>
      <vt:lpstr>Aggregation</vt:lpstr>
      <vt:lpstr>Aggregation example</vt:lpstr>
      <vt:lpstr>Grouping options</vt:lpstr>
      <vt:lpstr>Index usage</vt:lpstr>
      <vt:lpstr>Aggregations limitations</vt:lpstr>
      <vt:lpstr>Data modelling</vt:lpstr>
      <vt:lpstr>Data modelling</vt:lpstr>
      <vt:lpstr>Data modelling</vt:lpstr>
      <vt:lpstr>Design Patterns</vt:lpstr>
      <vt:lpstr>Design Patterns</vt:lpstr>
      <vt:lpstr>Design Patterns</vt:lpstr>
      <vt:lpstr>Design Patterns</vt:lpstr>
      <vt:lpstr>Design Patterns</vt:lpstr>
      <vt:lpstr>Design Patterns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Ovidiu Anicai | eMAG, Technology</dc:creator>
  <cp:lastModifiedBy>Ovidiu Anicai | eMAG, Technology</cp:lastModifiedBy>
  <cp:revision>434</cp:revision>
  <dcterms:created xsi:type="dcterms:W3CDTF">2023-09-14T08:20:29Z</dcterms:created>
  <dcterms:modified xsi:type="dcterms:W3CDTF">2023-09-20T14:18:32Z</dcterms:modified>
</cp:coreProperties>
</file>