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256" r:id="rId5"/>
    <p:sldId id="257" r:id="rId6"/>
    <p:sldId id="309" r:id="rId7"/>
    <p:sldId id="313" r:id="rId8"/>
    <p:sldId id="314" r:id="rId9"/>
    <p:sldId id="310" r:id="rId10"/>
    <p:sldId id="311" r:id="rId11"/>
    <p:sldId id="312" r:id="rId12"/>
    <p:sldId id="258" r:id="rId13"/>
    <p:sldId id="259" r:id="rId14"/>
    <p:sldId id="260" r:id="rId15"/>
    <p:sldId id="265" r:id="rId16"/>
    <p:sldId id="266" r:id="rId17"/>
    <p:sldId id="267" r:id="rId18"/>
    <p:sldId id="268" r:id="rId19"/>
    <p:sldId id="269" r:id="rId20"/>
    <p:sldId id="330" r:id="rId21"/>
    <p:sldId id="304" r:id="rId22"/>
    <p:sldId id="315" r:id="rId23"/>
    <p:sldId id="318" r:id="rId24"/>
    <p:sldId id="319" r:id="rId25"/>
    <p:sldId id="320" r:id="rId26"/>
    <p:sldId id="321" r:id="rId27"/>
    <p:sldId id="333" r:id="rId28"/>
    <p:sldId id="335" r:id="rId29"/>
    <p:sldId id="278" r:id="rId30"/>
    <p:sldId id="322" r:id="rId31"/>
    <p:sldId id="323" r:id="rId32"/>
    <p:sldId id="331" r:id="rId33"/>
    <p:sldId id="332" r:id="rId34"/>
    <p:sldId id="281" r:id="rId35"/>
    <p:sldId id="287" r:id="rId36"/>
    <p:sldId id="286" r:id="rId37"/>
    <p:sldId id="288" r:id="rId38"/>
    <p:sldId id="324" r:id="rId39"/>
    <p:sldId id="325" r:id="rId40"/>
    <p:sldId id="326" r:id="rId41"/>
    <p:sldId id="327" r:id="rId42"/>
    <p:sldId id="328" r:id="rId43"/>
    <p:sldId id="329" r:id="rId44"/>
    <p:sldId id="293" r:id="rId45"/>
    <p:sldId id="294" r:id="rId46"/>
    <p:sldId id="334" r:id="rId47"/>
    <p:sldId id="295" r:id="rId48"/>
    <p:sldId id="296" r:id="rId49"/>
    <p:sldId id="316" r:id="rId50"/>
    <p:sldId id="291" r:id="rId51"/>
    <p:sldId id="290" r:id="rId52"/>
    <p:sldId id="292" r:id="rId53"/>
    <p:sldId id="289" r:id="rId54"/>
    <p:sldId id="298" r:id="rId55"/>
    <p:sldId id="297" r:id="rId56"/>
    <p:sldId id="299" r:id="rId57"/>
    <p:sldId id="300" r:id="rId58"/>
    <p:sldId id="302" r:id="rId59"/>
    <p:sldId id="301" r:id="rId60"/>
    <p:sldId id="305" r:id="rId61"/>
    <p:sldId id="317" r:id="rId62"/>
    <p:sldId id="307" r:id="rId63"/>
    <p:sldId id="30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831"/>
    <a:srgbClr val="BDD7EF"/>
    <a:srgbClr val="F9CBAD"/>
    <a:srgbClr val="B3510F"/>
    <a:srgbClr val="2A86C0"/>
    <a:srgbClr val="5B9CD5"/>
    <a:srgbClr val="5B9BD5"/>
    <a:srgbClr val="067D17"/>
    <a:srgbClr val="8300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2" autoAdjust="0"/>
    <p:restoredTop sz="77408" autoAdjust="0"/>
  </p:normalViewPr>
  <p:slideViewPr>
    <p:cSldViewPr snapToGrid="0">
      <p:cViewPr varScale="1">
        <p:scale>
          <a:sx n="74" d="100"/>
          <a:sy n="74" d="100"/>
        </p:scale>
        <p:origin x="11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2D011-C33F-4FA7-8206-73FFF10CFAB0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44120-E9D2-4480-A7F1-4AC98ED2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query-document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ObjectId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-comparis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al_connectiv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reference/operator/query-logical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typ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reference/operator/query-evaluatio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-array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-array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-array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ata-modeling-introduc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ggreg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group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aggregation-pipeline-limits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reference/limits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-a-node-in-binary-tree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tree-traversals-inorder-preorder-and-postorder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database-btree-indexing-in-sqlite#:~:text=If%20no%20indexing%20is%20used,to%20the%20actual%20data%20record.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dexes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cursor.explai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ongodb.com/manual/core/query-plans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plic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plica-set-sync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ad-preference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replica-set-write-concern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ongodb.com/manual/core/causal-consistency-read-write-concerns/index.html" TargetMode="External"/><Relationship Id="rId4" Type="http://schemas.openxmlformats.org/officeDocument/2006/relationships/hyperlink" Target="https://docs.mongodb.com/manual/reference/write-concern/index.html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sharding-shard-key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ap-theorem-and-distributed-database-management-systems-5c2be977950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deploy-shard-cluster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sharding-shard-key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master/bundles/DoctrineMongoDBBundle/index.html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https://db-engines.com/en/ranking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82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– JSON (BSON) object, PHP Associative arrays, Python Dictionaries</a:t>
            </a:r>
          </a:p>
          <a:p>
            <a:endParaRPr lang="en-US" dirty="0"/>
          </a:p>
          <a:p>
            <a:r>
              <a:rPr lang="en-US" dirty="0"/>
              <a:t>http://bsonspec.org/spec.html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https://docs.mongodb.com/manual/reference/sql-comparison/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!! https://docs.atlas.mongodb.com/reference/unsupported-commands/</a:t>
            </a:r>
          </a:p>
          <a:p>
            <a:endParaRPr lang="en-US" dirty="0"/>
          </a:p>
          <a:p>
            <a:r>
              <a:rPr lang="en-US" dirty="0"/>
              <a:t>echo "DBQuery.prototype._</a:t>
            </a:r>
            <a:r>
              <a:rPr lang="en-US" dirty="0" err="1"/>
              <a:t>prettyShell</a:t>
            </a:r>
            <a:r>
              <a:rPr lang="en-US" dirty="0"/>
              <a:t> = true" &gt;&gt; ~/.mongorc.js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0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https://docs.mongodb.com/manual/reference/mongo-shell/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/>
              <a:t>echo DBQuery.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</a:t>
            </a:r>
            <a:r>
              <a:rPr lang="en-US" dirty="0"/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prettyShell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dirty="0"/>
              <a:t> &gt;&gt; ~/.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mongorc</a:t>
            </a:r>
            <a:r>
              <a:rPr lang="en-US" dirty="0"/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https://docs.mongodb.com/manual/reference/method/ObjectId/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picture - AgendaSchema.png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5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1 - Remus, 2 - Cum </a:t>
            </a:r>
            <a:r>
              <a:rPr lang="en-US" dirty="0" err="1"/>
              <a:t>facilitezi</a:t>
            </a:r>
            <a:r>
              <a:rPr lang="en-US" dirty="0"/>
              <a:t> </a:t>
            </a:r>
            <a:r>
              <a:rPr lang="en-US" dirty="0" err="1"/>
              <a:t>fericirea</a:t>
            </a:r>
            <a:r>
              <a:rPr lang="en-US" dirty="0"/>
              <a:t>, 3 - 56, 4 - 3, 5 – 1</a:t>
            </a:r>
          </a:p>
          <a:p>
            <a:r>
              <a:rPr lang="en-US" dirty="0"/>
              <a:t>Projection Author name</a:t>
            </a:r>
          </a:p>
          <a:p>
            <a:endParaRPr lang="en-US" dirty="0"/>
          </a:p>
          <a:p>
            <a:r>
              <a:rPr lang="ro-RO" dirty="0">
                <a:hlinkClick r:id="rId3"/>
              </a:rPr>
              <a:t>https://docs.mongodb.com/manual/reference/operator/query-comparison/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https://stackoverflow.com/questions/4966203/mongo-query-question-gt-lt</a:t>
            </a:r>
          </a:p>
          <a:p>
            <a:endParaRPr lang="en-US" dirty="0"/>
          </a:p>
          <a:p>
            <a:r>
              <a:rPr lang="en-US" dirty="0"/>
              <a:t>Syntax: </a:t>
            </a:r>
            <a:r>
              <a:rPr lang="en-US" dirty="0">
                <a:solidFill>
                  <a:srgbClr val="FF0000"/>
                </a:solidFill>
              </a:rPr>
              <a:t>{field:{$</a:t>
            </a:r>
            <a:r>
              <a:rPr lang="en-US" dirty="0" err="1">
                <a:solidFill>
                  <a:srgbClr val="FF0000"/>
                </a:solidFill>
              </a:rPr>
              <a:t>operator:value</a:t>
            </a:r>
            <a:r>
              <a:rPr lang="en-US" dirty="0">
                <a:solidFill>
                  <a:srgbClr val="FF0000"/>
                </a:solidFill>
              </a:rPr>
              <a:t>}}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gt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gte</a:t>
            </a:r>
            <a:r>
              <a:rPr lang="en-US" dirty="0">
                <a:solidFill>
                  <a:srgbClr val="FF0000"/>
                </a:solidFill>
              </a:rPr>
              <a:t> - greater then (or equals) 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lt</a:t>
            </a:r>
            <a:r>
              <a:rPr lang="en-US" b="1" dirty="0">
                <a:solidFill>
                  <a:srgbClr val="FF0000"/>
                </a:solidFill>
              </a:rPr>
              <a:t>, $</a:t>
            </a:r>
            <a:r>
              <a:rPr lang="en-US" b="1" dirty="0" err="1">
                <a:solidFill>
                  <a:srgbClr val="FF0000"/>
                </a:solidFill>
              </a:rPr>
              <a:t>lte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 lower than (or equals)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$ne</a:t>
            </a:r>
            <a:r>
              <a:rPr lang="en-US" dirty="0">
                <a:solidFill>
                  <a:srgbClr val="FF0000"/>
                </a:solidFill>
              </a:rPr>
              <a:t> - not equals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$in</a:t>
            </a:r>
            <a:r>
              <a:rPr lang="en-US" dirty="0">
                <a:solidFill>
                  <a:srgbClr val="FF0000"/>
                </a:solidFill>
              </a:rPr>
              <a:t> - value in an array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nin</a:t>
            </a:r>
            <a:r>
              <a:rPr lang="en-US" dirty="0">
                <a:solidFill>
                  <a:srgbClr val="FF0000"/>
                </a:solidFill>
              </a:rPr>
              <a:t> - value does not exist in an array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/>
              <a:t>$and</a:t>
            </a:r>
            <a:r>
              <a:rPr lang="en-US" dirty="0"/>
              <a:t> -  {$and:[conditions]} - joins clauses with a logical AND operator (all conditions must be true)</a:t>
            </a:r>
          </a:p>
          <a:p>
            <a:pPr fontAlgn="base"/>
            <a:r>
              <a:rPr lang="en-US" b="1" dirty="0"/>
              <a:t>$or </a:t>
            </a:r>
            <a:r>
              <a:rPr lang="en-US" dirty="0"/>
              <a:t>- {$or:[conditions]} - joins clauses with a logical OR operator (at least one condition must be true)</a:t>
            </a:r>
          </a:p>
          <a:p>
            <a:pPr fontAlgn="base"/>
            <a:r>
              <a:rPr lang="en-US" b="1" dirty="0"/>
              <a:t>$nor</a:t>
            </a:r>
            <a:r>
              <a:rPr lang="en-US" dirty="0"/>
              <a:t> -  {$nor:[conditions]} - returns the documents that fail to match both clauses</a:t>
            </a:r>
          </a:p>
          <a:p>
            <a:r>
              <a:rPr lang="en-US" b="1" dirty="0"/>
              <a:t>$not </a:t>
            </a:r>
            <a:r>
              <a:rPr lang="en-US" dirty="0"/>
              <a:t>- {field: {$not:{conditions}}} negates a query expression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https://en.wikipedia.org/wiki/Logical_connective</a:t>
            </a:r>
            <a:endParaRPr lang="en-US" dirty="0"/>
          </a:p>
          <a:p>
            <a:endParaRPr lang="en-US" dirty="0"/>
          </a:p>
          <a:p>
            <a:r>
              <a:rPr lang="ro-RO" dirty="0">
                <a:hlinkClick r:id="rId4"/>
              </a:rPr>
              <a:t>https://docs.mongodb.com/manual/reference/operator/query-logical/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6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/>
              <a:t>$exists</a:t>
            </a:r>
            <a:r>
              <a:rPr lang="en-US" dirty="0"/>
              <a:t> - {field:{$</a:t>
            </a:r>
            <a:r>
              <a:rPr lang="en-US" dirty="0" err="1"/>
              <a:t>exists:bool</a:t>
            </a:r>
            <a:r>
              <a:rPr lang="en-US" dirty="0"/>
              <a:t>}} matches documents that have the specified field</a:t>
            </a:r>
          </a:p>
          <a:p>
            <a:r>
              <a:rPr lang="en-US" b="1" dirty="0"/>
              <a:t>$type</a:t>
            </a:r>
            <a:r>
              <a:rPr lang="en-US" dirty="0"/>
              <a:t> - matches document with the specified type (integer - 2 = string, 1 = double...)</a:t>
            </a:r>
          </a:p>
          <a:p>
            <a:r>
              <a:rPr lang="en-US" dirty="0">
                <a:hlinkClick r:id="rId3"/>
              </a:rPr>
              <a:t>https://docs.mongodb.com/manual/reference/operator/query/type/</a:t>
            </a:r>
            <a:endParaRPr lang="en-US" dirty="0"/>
          </a:p>
          <a:p>
            <a:endParaRPr lang="en-US" dirty="0"/>
          </a:p>
          <a:p>
            <a:pPr fontAlgn="base"/>
            <a:r>
              <a:rPr lang="en-US" b="1" dirty="0"/>
              <a:t>$mod</a:t>
            </a:r>
            <a:r>
              <a:rPr lang="en-US" dirty="0"/>
              <a:t> - performs a modulo on the values specified and returns the one who match the reminder - { field: { $mod: [ divisor, remainder ] } }</a:t>
            </a:r>
          </a:p>
          <a:p>
            <a:pPr fontAlgn="base"/>
            <a:r>
              <a:rPr lang="en-US" b="1" dirty="0"/>
              <a:t>$regex</a:t>
            </a:r>
            <a:r>
              <a:rPr lang="en-US" dirty="0"/>
              <a:t> - select documents that match the specified regular expression</a:t>
            </a:r>
          </a:p>
          <a:p>
            <a:pPr fontAlgn="base"/>
            <a:r>
              <a:rPr lang="en-US" b="1" dirty="0"/>
              <a:t>$text</a:t>
            </a:r>
            <a:r>
              <a:rPr lang="en-US" dirty="0"/>
              <a:t> - performs a text search - requires a text index </a:t>
            </a:r>
          </a:p>
          <a:p>
            <a:pPr lvl="1" fontAlgn="base"/>
            <a:r>
              <a:rPr lang="en-US" dirty="0"/>
              <a:t>{ $text: { $search: &lt;string&gt;, $language: &lt;string&gt; } }</a:t>
            </a:r>
          </a:p>
          <a:p>
            <a:pPr fontAlgn="base"/>
            <a:r>
              <a:rPr lang="en-US" b="1" dirty="0"/>
              <a:t>$where</a:t>
            </a:r>
            <a:r>
              <a:rPr lang="en-US" dirty="0"/>
              <a:t> - matches documents that satisfy a JavaScript expression</a:t>
            </a:r>
          </a:p>
          <a:p>
            <a:pPr lvl="1" fontAlgn="base"/>
            <a:r>
              <a:rPr lang="en-US" dirty="0"/>
              <a:t>"</a:t>
            </a:r>
            <a:r>
              <a:rPr lang="en-US" dirty="0" err="1"/>
              <a:t>this.credits</a:t>
            </a:r>
            <a:r>
              <a:rPr lang="en-US" dirty="0"/>
              <a:t> == </a:t>
            </a:r>
            <a:r>
              <a:rPr lang="en-US" dirty="0" err="1"/>
              <a:t>this.debits</a:t>
            </a:r>
            <a:r>
              <a:rPr lang="en-US" dirty="0"/>
              <a:t> || </a:t>
            </a:r>
            <a:r>
              <a:rPr lang="en-US" dirty="0" err="1"/>
              <a:t>this.credits</a:t>
            </a:r>
            <a:r>
              <a:rPr lang="en-US" dirty="0"/>
              <a:t> &gt; </a:t>
            </a:r>
            <a:r>
              <a:rPr lang="en-US" dirty="0" err="1"/>
              <a:t>this.debits</a:t>
            </a:r>
            <a:r>
              <a:rPr lang="en-US" dirty="0"/>
              <a:t>"</a:t>
            </a:r>
          </a:p>
          <a:p>
            <a:pPr lvl="1" fontAlgn="base"/>
            <a:r>
              <a:rPr lang="en-US" dirty="0"/>
              <a:t>function() { return (</a:t>
            </a:r>
            <a:r>
              <a:rPr lang="en-US" dirty="0" err="1"/>
              <a:t>this.credits</a:t>
            </a:r>
            <a:r>
              <a:rPr lang="en-US" dirty="0"/>
              <a:t> == </a:t>
            </a:r>
            <a:r>
              <a:rPr lang="en-US" dirty="0" err="1"/>
              <a:t>this.debits</a:t>
            </a:r>
            <a:r>
              <a:rPr lang="en-US" dirty="0"/>
              <a:t> || </a:t>
            </a:r>
            <a:r>
              <a:rPr lang="en-US" dirty="0" err="1"/>
              <a:t>this.credits</a:t>
            </a:r>
            <a:r>
              <a:rPr lang="en-US" dirty="0"/>
              <a:t> &gt; </a:t>
            </a:r>
            <a:r>
              <a:rPr lang="en-US" dirty="0" err="1"/>
              <a:t>this.debits</a:t>
            </a:r>
            <a:r>
              <a:rPr lang="en-US" dirty="0"/>
              <a:t> )</a:t>
            </a:r>
          </a:p>
          <a:p>
            <a:r>
              <a:rPr lang="en-US" dirty="0"/>
              <a:t>http://docs.mongodb.org/manual/reference/operator/query/text/#op._S_text</a:t>
            </a:r>
          </a:p>
          <a:p>
            <a:r>
              <a:rPr lang="en-US" dirty="0"/>
              <a:t>http://docs.mongodb.org/manual/reference/operator/query/where/#op._S_where</a:t>
            </a:r>
          </a:p>
          <a:p>
            <a:r>
              <a:rPr lang="en-US" dirty="0"/>
              <a:t>https://docs.mongodb.com/manual/reference/operator/query/expr/ </a:t>
            </a:r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geoIntersects</a:t>
            </a:r>
            <a:r>
              <a:rPr lang="en-US" dirty="0"/>
              <a:t> - selects geometries that intersect with a </a:t>
            </a:r>
            <a:r>
              <a:rPr lang="en-US" dirty="0" err="1"/>
              <a:t>GeoJSON</a:t>
            </a:r>
            <a:r>
              <a:rPr lang="en-US" dirty="0"/>
              <a:t> geometry</a:t>
            </a:r>
          </a:p>
          <a:p>
            <a:pPr lvl="1" fontAlgn="base"/>
            <a:r>
              <a:rPr lang="en-US" dirty="0"/>
              <a:t>field:{$</a:t>
            </a:r>
            <a:r>
              <a:rPr lang="en-US" dirty="0" err="1"/>
              <a:t>geoIntersects</a:t>
            </a:r>
            <a:r>
              <a:rPr lang="en-US" dirty="0"/>
              <a:t>:{$geometry:{</a:t>
            </a:r>
            <a:r>
              <a:rPr lang="en-US" dirty="0" err="1"/>
              <a:t>type:GeoJSON</a:t>
            </a:r>
            <a:r>
              <a:rPr lang="en-US" dirty="0"/>
              <a:t>, coordinates:[[</a:t>
            </a:r>
            <a:r>
              <a:rPr lang="en-US" dirty="0" err="1"/>
              <a:t>x,y</a:t>
            </a:r>
            <a:r>
              <a:rPr lang="en-US" dirty="0"/>
              <a:t>],...]}}}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geoWithin</a:t>
            </a:r>
            <a:r>
              <a:rPr lang="en-US" dirty="0"/>
              <a:t> - select geometries within a bounding </a:t>
            </a:r>
            <a:r>
              <a:rPr lang="en-US" dirty="0" err="1"/>
              <a:t>GeoJSON</a:t>
            </a:r>
            <a:r>
              <a:rPr lang="en-US" dirty="0"/>
              <a:t> geometry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nearSphere</a:t>
            </a:r>
            <a:r>
              <a:rPr lang="en-US" b="1" dirty="0"/>
              <a:t> </a:t>
            </a:r>
            <a:r>
              <a:rPr lang="en-US" dirty="0"/>
              <a:t>- calculates geospatial proximity to a point on a sphere</a:t>
            </a:r>
          </a:p>
          <a:p>
            <a:pPr lvl="1" fontAlgn="base"/>
            <a:r>
              <a:rPr lang="en-US" dirty="0"/>
              <a:t>{$</a:t>
            </a:r>
            <a:r>
              <a:rPr lang="en-US" dirty="0" err="1"/>
              <a:t>nearSphere</a:t>
            </a:r>
            <a:r>
              <a:rPr lang="en-US" dirty="0"/>
              <a:t>:{$geometry:{</a:t>
            </a:r>
            <a:r>
              <a:rPr lang="en-US" dirty="0" err="1"/>
              <a:t>type:”Point”,coordinates</a:t>
            </a:r>
            <a:r>
              <a:rPr lang="en-US" dirty="0"/>
              <a:t>:[</a:t>
            </a:r>
            <a:r>
              <a:rPr lang="en-US" dirty="0" err="1"/>
              <a:t>long,lat</a:t>
            </a:r>
            <a:r>
              <a:rPr lang="en-US" dirty="0"/>
              <a:t>]}, $</a:t>
            </a:r>
            <a:r>
              <a:rPr lang="en-US" dirty="0" err="1"/>
              <a:t>minDistance</a:t>
            </a:r>
            <a:r>
              <a:rPr lang="en-US" dirty="0"/>
              <a:t>:&lt;</a:t>
            </a:r>
            <a:r>
              <a:rPr lang="en-US" dirty="0" err="1"/>
              <a:t>dist</a:t>
            </a:r>
            <a:r>
              <a:rPr lang="en-US" dirty="0"/>
              <a:t> in m&gt;, $</a:t>
            </a:r>
            <a:r>
              <a:rPr lang="en-US" dirty="0" err="1"/>
              <a:t>maxDistance</a:t>
            </a:r>
            <a:r>
              <a:rPr lang="en-US" dirty="0"/>
              <a:t>:&lt;</a:t>
            </a:r>
            <a:r>
              <a:rPr lang="en-US" dirty="0" err="1"/>
              <a:t>dist</a:t>
            </a:r>
            <a:r>
              <a:rPr lang="en-US" dirty="0"/>
              <a:t> in m&gt;}}</a:t>
            </a:r>
          </a:p>
          <a:p>
            <a:pPr lvl="1" fontAlgn="base"/>
            <a:r>
              <a:rPr lang="en-US" dirty="0"/>
              <a:t>2.6 {$</a:t>
            </a:r>
            <a:r>
              <a:rPr lang="en-US" dirty="0" err="1"/>
              <a:t>nearSphere</a:t>
            </a:r>
            <a:r>
              <a:rPr lang="en-US" dirty="0"/>
              <a:t>:[</a:t>
            </a:r>
            <a:r>
              <a:rPr lang="en-US" dirty="0" err="1"/>
              <a:t>x,y</a:t>
            </a:r>
            <a:r>
              <a:rPr lang="en-US" dirty="0"/>
              <a:t>]}, $</a:t>
            </a:r>
            <a:r>
              <a:rPr lang="en-US" dirty="0" err="1"/>
              <a:t>minDistance</a:t>
            </a:r>
            <a:r>
              <a:rPr lang="en-US" dirty="0"/>
              <a:t>:&lt;</a:t>
            </a:r>
            <a:r>
              <a:rPr lang="en-US" dirty="0" err="1"/>
              <a:t>dist</a:t>
            </a:r>
            <a:r>
              <a:rPr lang="en-US" dirty="0"/>
              <a:t> in rad&gt;, $</a:t>
            </a:r>
            <a:r>
              <a:rPr lang="en-US" dirty="0" err="1"/>
              <a:t>maxDistance</a:t>
            </a:r>
            <a:r>
              <a:rPr lang="en-US" dirty="0"/>
              <a:t>:&lt;</a:t>
            </a:r>
            <a:r>
              <a:rPr lang="en-US" dirty="0" err="1"/>
              <a:t>dist</a:t>
            </a:r>
            <a:r>
              <a:rPr lang="en-US" dirty="0"/>
              <a:t> in rad&gt;</a:t>
            </a:r>
          </a:p>
          <a:p>
            <a:pPr fontAlgn="base"/>
            <a:r>
              <a:rPr lang="en-US" b="1" dirty="0"/>
              <a:t>$near</a:t>
            </a:r>
            <a:r>
              <a:rPr lang="en-US" dirty="0"/>
              <a:t> calculates geospatial proximity to a point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/>
              <a:t>maxDistance</a:t>
            </a:r>
            <a:r>
              <a:rPr lang="en-US" dirty="0"/>
              <a:t> in radians for both</a:t>
            </a:r>
          </a:p>
          <a:p>
            <a:r>
              <a:rPr lang="en-US" dirty="0"/>
              <a:t>http://docs.mongodb.org/manual/reference/operator/query/nearSphere/#op._S_nearSphere</a:t>
            </a:r>
          </a:p>
          <a:p>
            <a:r>
              <a:rPr lang="en-US" dirty="0"/>
              <a:t>http://docs.mongodb.org/manual/reference/operator/query/near/#op._S_near</a:t>
            </a:r>
          </a:p>
          <a:p>
            <a:endParaRPr lang="en-US" b="1" dirty="0"/>
          </a:p>
          <a:p>
            <a:r>
              <a:rPr lang="ro-RO" dirty="0">
                <a:hlinkClick r:id="rId4"/>
              </a:rPr>
              <a:t>https://docs.mongodb.com/manual/reference/operator/query-evaluation/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Relational: </a:t>
            </a:r>
            <a:r>
              <a:rPr lang="en-US" dirty="0" err="1"/>
              <a:t>mysql</a:t>
            </a:r>
            <a:r>
              <a:rPr lang="en-US" dirty="0"/>
              <a:t> (</a:t>
            </a:r>
            <a:r>
              <a:rPr lang="en-US" dirty="0" err="1"/>
              <a:t>mariadb</a:t>
            </a:r>
            <a:r>
              <a:rPr lang="en-US" dirty="0"/>
              <a:t>), </a:t>
            </a:r>
            <a:r>
              <a:rPr lang="en-US" dirty="0" err="1"/>
              <a:t>postgresql</a:t>
            </a:r>
            <a:r>
              <a:rPr lang="en-US" dirty="0"/>
              <a:t>, oracle,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r>
              <a:rPr lang="en-US" dirty="0"/>
              <a:t>Document: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CouchDb</a:t>
            </a:r>
            <a:endParaRPr lang="en-US" dirty="0"/>
          </a:p>
          <a:p>
            <a:r>
              <a:rPr lang="en-US" dirty="0"/>
              <a:t>Column: Cassandra, </a:t>
            </a:r>
          </a:p>
          <a:p>
            <a:endParaRPr lang="en-US" dirty="0"/>
          </a:p>
          <a:p>
            <a:r>
              <a:rPr lang="en-US" dirty="0"/>
              <a:t>https://katacoda.com/datastax/courses/cassandra-try-it-out/cassandra-cql-crud</a:t>
            </a:r>
          </a:p>
          <a:p>
            <a:r>
              <a:rPr lang="en-US" dirty="0"/>
              <a:t>https://try.redis.io/</a:t>
            </a:r>
          </a:p>
          <a:p>
            <a:r>
              <a:rPr lang="en-US" dirty="0"/>
              <a:t>https://neo4j.com/sandbox/</a:t>
            </a:r>
          </a:p>
          <a:p>
            <a:r>
              <a:rPr lang="en-US" dirty="0"/>
              <a:t>https://mongoplayground.net/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https://couchbase.live/</a:t>
            </a:r>
            <a:endParaRPr lang="en-US" dirty="0">
              <a:effectLst/>
            </a:endParaRPr>
          </a:p>
          <a:p>
            <a:r>
              <a:rPr lang="en-US" dirty="0"/>
              <a:t>https://www.db-fiddle.com/</a:t>
            </a:r>
          </a:p>
          <a:p>
            <a:r>
              <a:rPr lang="en-US" dirty="0"/>
              <a:t>https://cloud.google.com/bigquery/public-data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9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pipeline for cleaning up large scale website traffic</a:t>
            </a:r>
            <a:endParaRPr lang="en-US" dirty="0"/>
          </a:p>
          <a:p>
            <a:r>
              <a:rPr lang="en-US" dirty="0"/>
              <a:t>2 – 14</a:t>
            </a:r>
          </a:p>
          <a:p>
            <a:r>
              <a:rPr lang="en-US" dirty="0"/>
              <a:t>3 – 11</a:t>
            </a:r>
          </a:p>
          <a:p>
            <a:endParaRPr lang="en-US" dirty="0"/>
          </a:p>
          <a:p>
            <a:pPr fontAlgn="base"/>
            <a:r>
              <a:rPr lang="en-US" b="1" dirty="0"/>
              <a:t>$all </a:t>
            </a:r>
            <a:r>
              <a:rPr lang="en-US" dirty="0"/>
              <a:t>- {field:{$</a:t>
            </a:r>
            <a:r>
              <a:rPr lang="en-US" dirty="0" err="1"/>
              <a:t>all:values</a:t>
            </a:r>
            <a:r>
              <a:rPr lang="en-US" dirty="0"/>
              <a:t>}} - matches arrays that contain all elements from the query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elemMatch</a:t>
            </a:r>
            <a:r>
              <a:rPr lang="en-US" dirty="0"/>
              <a:t> - {field:{$</a:t>
            </a:r>
            <a:r>
              <a:rPr lang="en-US" dirty="0" err="1"/>
              <a:t>elemMatch</a:t>
            </a:r>
            <a:r>
              <a:rPr lang="en-US" dirty="0"/>
              <a:t>:{subqueries}}} - matches documents if element in array </a:t>
            </a:r>
            <a:r>
              <a:rPr lang="en-US" dirty="0" err="1"/>
              <a:t>mathes</a:t>
            </a:r>
            <a:r>
              <a:rPr lang="en-US" dirty="0"/>
              <a:t> all conditions</a:t>
            </a:r>
          </a:p>
          <a:p>
            <a:pPr fontAlgn="base"/>
            <a:r>
              <a:rPr lang="en-US" b="1" dirty="0"/>
              <a:t>$size </a:t>
            </a:r>
            <a:r>
              <a:rPr lang="en-US" dirty="0"/>
              <a:t>- {field:{$</a:t>
            </a:r>
            <a:r>
              <a:rPr lang="en-US" dirty="0" err="1"/>
              <a:t>size:int</a:t>
            </a:r>
            <a:r>
              <a:rPr lang="en-US" dirty="0"/>
              <a:t>}} - selects array keys with specified size</a:t>
            </a:r>
          </a:p>
          <a:p>
            <a:endParaRPr lang="en-US" dirty="0"/>
          </a:p>
          <a:p>
            <a:r>
              <a:rPr lang="ro-RO" dirty="0">
                <a:hlinkClick r:id="rId3"/>
              </a:rPr>
              <a:t>https://docs.mongodb.com/manual/reference/operator/query-array/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4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https://docs.mongodb.com/manual/reference/operator/query-array/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o-RO" dirty="0">
                <a:hlinkClick r:id="rId3"/>
              </a:rPr>
              <a:t>https://docs.mongodb.com/manual/reference/operator/update/</a:t>
            </a:r>
            <a:endParaRPr lang="en-US" b="0" dirty="0"/>
          </a:p>
          <a:p>
            <a:pPr fontAlgn="base"/>
            <a:r>
              <a:rPr lang="en-US" b="0" dirty="0" err="1"/>
              <a:t>db.getCollection</a:t>
            </a:r>
            <a:r>
              <a:rPr lang="en-US" b="0" dirty="0"/>
              <a:t>('agenda').update({track:"</a:t>
            </a:r>
            <a:r>
              <a:rPr lang="en-US" b="0" dirty="0" err="1"/>
              <a:t>vr</a:t>
            </a:r>
            <a:r>
              <a:rPr lang="en-US" b="0" dirty="0"/>
              <a:t>"},{$</a:t>
            </a:r>
            <a:r>
              <a:rPr lang="en-US" b="0" dirty="0" err="1"/>
              <a:t>inc</a:t>
            </a:r>
            <a:r>
              <a:rPr lang="en-US" b="0" dirty="0"/>
              <a:t>:{likes:2}}, {</a:t>
            </a:r>
            <a:r>
              <a:rPr lang="en-US" b="0" dirty="0" err="1"/>
              <a:t>multi:true</a:t>
            </a:r>
            <a:r>
              <a:rPr lang="en-US" b="0" dirty="0"/>
              <a:t>})</a:t>
            </a:r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$set</a:t>
            </a:r>
            <a:r>
              <a:rPr lang="en-US" dirty="0"/>
              <a:t> - sets the value for fields in a document </a:t>
            </a:r>
          </a:p>
          <a:p>
            <a:pPr fontAlgn="base"/>
            <a:r>
              <a:rPr lang="en-US" b="1" dirty="0"/>
              <a:t>$unset </a:t>
            </a:r>
            <a:r>
              <a:rPr lang="en-US" dirty="0"/>
              <a:t>- removes specified fields from a document </a:t>
            </a:r>
          </a:p>
          <a:p>
            <a:pPr lvl="1" fontAlgn="base"/>
            <a:r>
              <a:rPr lang="en-US" dirty="0"/>
              <a:t>{ $unset: { quantity: "", </a:t>
            </a:r>
            <a:r>
              <a:rPr lang="en-US" dirty="0" err="1"/>
              <a:t>instock</a:t>
            </a:r>
            <a:r>
              <a:rPr lang="en-US" dirty="0"/>
              <a:t>: "" } }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inc</a:t>
            </a:r>
            <a:r>
              <a:rPr lang="en-US" b="1" dirty="0"/>
              <a:t> </a:t>
            </a:r>
            <a:r>
              <a:rPr lang="en-US" dirty="0"/>
              <a:t>- { $</a:t>
            </a:r>
            <a:r>
              <a:rPr lang="en-US" dirty="0" err="1"/>
              <a:t>inc</a:t>
            </a:r>
            <a:r>
              <a:rPr lang="en-US" dirty="0"/>
              <a:t>: { &lt;field1&gt;: &lt;amount1&gt;, ... } } - increments the field by specified amount</a:t>
            </a:r>
          </a:p>
          <a:p>
            <a:pPr fontAlgn="base"/>
            <a:r>
              <a:rPr lang="en-US" b="1" dirty="0"/>
              <a:t>$rename</a:t>
            </a:r>
            <a:r>
              <a:rPr lang="en-US" dirty="0"/>
              <a:t> - rename a field</a:t>
            </a:r>
            <a:endParaRPr lang="en-US" b="1" dirty="0"/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currentDate</a:t>
            </a:r>
            <a:r>
              <a:rPr lang="en-US" dirty="0"/>
              <a:t> - {$</a:t>
            </a:r>
            <a:r>
              <a:rPr lang="en-US" dirty="0" err="1"/>
              <a:t>currentDate</a:t>
            </a:r>
            <a:r>
              <a:rPr lang="en-US" dirty="0"/>
              <a:t>:{</a:t>
            </a:r>
            <a:r>
              <a:rPr lang="en-US" dirty="0" err="1"/>
              <a:t>field:true</a:t>
            </a:r>
            <a:r>
              <a:rPr lang="en-US" dirty="0"/>
              <a:t>|{$</a:t>
            </a:r>
            <a:r>
              <a:rPr lang="en-US" dirty="0" err="1"/>
              <a:t>type:”timestamp</a:t>
            </a:r>
            <a:r>
              <a:rPr lang="en-US" dirty="0"/>
              <a:t>”}}} </a:t>
            </a:r>
          </a:p>
          <a:p>
            <a:pPr lvl="1" fontAlgn="base"/>
            <a:r>
              <a:rPr lang="en-US" dirty="0"/>
              <a:t>sets the field to current date or timestamp</a:t>
            </a:r>
          </a:p>
          <a:p>
            <a:pPr fontAlgn="base"/>
            <a:r>
              <a:rPr lang="en-US" b="1" dirty="0"/>
              <a:t>$max</a:t>
            </a:r>
            <a:r>
              <a:rPr lang="en-US" dirty="0"/>
              <a:t> - updates the field if value is greater then existing</a:t>
            </a:r>
          </a:p>
          <a:p>
            <a:pPr fontAlgn="base"/>
            <a:r>
              <a:rPr lang="en-US" b="1" dirty="0"/>
              <a:t>$min</a:t>
            </a:r>
            <a:r>
              <a:rPr lang="en-US" dirty="0"/>
              <a:t> - updates the field if value is lower then existing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mul</a:t>
            </a:r>
            <a:r>
              <a:rPr lang="en-US" dirty="0"/>
              <a:t> - { $</a:t>
            </a:r>
            <a:r>
              <a:rPr lang="en-US" dirty="0" err="1"/>
              <a:t>mul</a:t>
            </a:r>
            <a:r>
              <a:rPr lang="en-US" dirty="0"/>
              <a:t>: { field: &lt;number&gt; } } - </a:t>
            </a:r>
            <a:r>
              <a:rPr lang="en-US" dirty="0" err="1"/>
              <a:t>multipy</a:t>
            </a:r>
            <a:r>
              <a:rPr lang="en-US" dirty="0"/>
              <a:t> the value of the field by the specified value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setOnInsert</a:t>
            </a:r>
            <a:r>
              <a:rPr lang="en-US" b="1" dirty="0"/>
              <a:t> </a:t>
            </a:r>
            <a:r>
              <a:rPr lang="en-US" dirty="0"/>
              <a:t>- set field only if it is an insert operation - no effect on existing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9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https://docs.mongodb.com/manual/reference/operator/update-array/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http://docs.mongodb.org/manual/reference/operator/update/addToSet/</a:t>
            </a:r>
          </a:p>
          <a:p>
            <a:endParaRPr lang="en-US" dirty="0"/>
          </a:p>
          <a:p>
            <a:r>
              <a:rPr lang="en-US" dirty="0"/>
              <a:t>db. </a:t>
            </a:r>
            <a:r>
              <a:rPr lang="en-US" dirty="0" err="1"/>
              <a:t>agenda.update</a:t>
            </a:r>
            <a:r>
              <a:rPr lang="en-US" dirty="0"/>
              <a:t>({'</a:t>
            </a:r>
            <a:r>
              <a:rPr lang="en-US" dirty="0" err="1"/>
              <a:t>comments.name':'Alexandra</a:t>
            </a:r>
            <a:r>
              <a:rPr lang="en-US" dirty="0"/>
              <a:t>'}, {$</a:t>
            </a:r>
            <a:r>
              <a:rPr lang="en-US" dirty="0" err="1"/>
              <a:t>inc</a:t>
            </a:r>
            <a:r>
              <a:rPr lang="en-US" dirty="0"/>
              <a:t>: {'comments.$.votes':1}})</a:t>
            </a:r>
          </a:p>
          <a:p>
            <a:endParaRPr lang="en-US" dirty="0"/>
          </a:p>
          <a:p>
            <a:pPr fontAlgn="base"/>
            <a:r>
              <a:rPr lang="en-US" b="1" dirty="0"/>
              <a:t>$</a:t>
            </a:r>
            <a:r>
              <a:rPr lang="en-US" dirty="0"/>
              <a:t> - placeholder for the first matched array condition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addToSet</a:t>
            </a:r>
            <a:r>
              <a:rPr lang="en-US" b="1" dirty="0"/>
              <a:t> </a:t>
            </a:r>
            <a:r>
              <a:rPr lang="en-US" dirty="0"/>
              <a:t>- adds element to array if it doesn’t exist</a:t>
            </a:r>
          </a:p>
          <a:p>
            <a:pPr fontAlgn="base"/>
            <a:r>
              <a:rPr lang="en-US" b="1" dirty="0"/>
              <a:t>$pop</a:t>
            </a:r>
            <a:r>
              <a:rPr lang="en-US" dirty="0"/>
              <a:t> - { $pop: { &lt;field&gt;: &lt;-1 | 1&gt;, ... } } - removes first(-1) or last(1) element from array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pullAll</a:t>
            </a:r>
            <a:r>
              <a:rPr lang="en-US" dirty="0"/>
              <a:t> - removes all matching values from an array</a:t>
            </a:r>
          </a:p>
          <a:p>
            <a:pPr fontAlgn="base"/>
            <a:r>
              <a:rPr lang="en-US" b="1" dirty="0"/>
              <a:t>$pull </a:t>
            </a:r>
            <a:r>
              <a:rPr lang="en-US" dirty="0"/>
              <a:t>- { $pull: { &lt;field1&gt;: &lt;</a:t>
            </a:r>
            <a:r>
              <a:rPr lang="en-US" dirty="0" err="1"/>
              <a:t>value|query</a:t>
            </a:r>
            <a:r>
              <a:rPr lang="en-US" dirty="0"/>
              <a:t>&gt;, ... } } - removes all array elements that match a query</a:t>
            </a:r>
          </a:p>
          <a:p>
            <a:pPr fontAlgn="base"/>
            <a:r>
              <a:rPr lang="en-US" b="1" dirty="0"/>
              <a:t>$push</a:t>
            </a:r>
            <a:r>
              <a:rPr lang="en-US" dirty="0"/>
              <a:t> - adds </a:t>
            </a:r>
            <a:r>
              <a:rPr lang="en-US" b="1" dirty="0"/>
              <a:t>one</a:t>
            </a:r>
            <a:r>
              <a:rPr lang="en-US" dirty="0"/>
              <a:t> item to an array - { $push: { &lt;field1&gt;: &lt;value1&gt;, ... }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pushAll</a:t>
            </a:r>
            <a:r>
              <a:rPr lang="en-US" dirty="0"/>
              <a:t> (deprecated) – use  { $push: { field: { $each: [values]} } }</a:t>
            </a:r>
          </a:p>
          <a:p>
            <a:pPr fontAlgn="base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0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1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https://docs.mongodb.com/manual/core/data-modeling-introduction/</a:t>
            </a:r>
            <a:endParaRPr lang="en-US" dirty="0"/>
          </a:p>
          <a:p>
            <a:r>
              <a:rPr lang="ro-RO" dirty="0"/>
              <a:t>https://university.mongodb.com/courses/catalog?focus=Architect%20Courses</a:t>
            </a:r>
            <a:endParaRPr lang="en-US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5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16MB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6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www.mongodb.com</a:t>
            </a:r>
            <a:r>
              <a:rPr lang="en-US" dirty="0"/>
              <a:t>/blog/post/building-with-patterns-a-summary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9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https://www.youtube.com/watch?v=3GHZd0zv170</a:t>
            </a:r>
          </a:p>
          <a:p>
            <a:r>
              <a:rPr lang="en-US" dirty="0"/>
              <a:t>https://www.slideshare.net/secret/LMBSzqBNoYkBmV</a:t>
            </a:r>
          </a:p>
          <a:p>
            <a:r>
              <a:rPr lang="en-US" dirty="0"/>
              <a:t>https://www.mongodb.com/blog/post/building-with-patterns-a-summary</a:t>
            </a:r>
          </a:p>
          <a:p>
            <a:r>
              <a:rPr lang="en-US" dirty="0"/>
              <a:t>https://www.mongodb.com/blog/post/building-with-patterns-the-subset-pattern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is a language build in the 70s for querying</a:t>
            </a:r>
            <a:r>
              <a:rPr lang="en-US" baseline="0" dirty="0"/>
              <a:t> data from relational databases</a:t>
            </a:r>
          </a:p>
          <a:p>
            <a:r>
              <a:rPr lang="en-US" baseline="0" dirty="0"/>
              <a:t>Atomic – all or nothing saving rule</a:t>
            </a:r>
          </a:p>
          <a:p>
            <a:r>
              <a:rPr lang="en-US" baseline="0" dirty="0"/>
              <a:t>Consistent – interrupted changes are reverted, no defined rules or constrains will be broken</a:t>
            </a:r>
          </a:p>
          <a:p>
            <a:r>
              <a:rPr lang="en-US" baseline="0" dirty="0"/>
              <a:t>Durable – a committed transaction will remain in the system even if the system crashes after</a:t>
            </a:r>
          </a:p>
          <a:p>
            <a:r>
              <a:rPr lang="en-US" baseline="0" dirty="0"/>
              <a:t>Isolated – two transactions will not affect each other</a:t>
            </a:r>
          </a:p>
          <a:p>
            <a:r>
              <a:rPr lang="en-US" dirty="0"/>
              <a:t>The data is structured in a normalized manner (don’t duplicate</a:t>
            </a:r>
            <a:r>
              <a:rPr lang="en-US" baseline="0" dirty="0"/>
              <a:t> rule</a:t>
            </a:r>
            <a:r>
              <a:rPr lang="en-US" dirty="0"/>
              <a:t>) and to fetch all related data you need to join</a:t>
            </a:r>
          </a:p>
          <a:p>
            <a:r>
              <a:rPr lang="en-US" dirty="0"/>
              <a:t>Schema is specified from the beginning and doesn’t change that often. Alters are normally expensive.</a:t>
            </a:r>
          </a:p>
          <a:p>
            <a:r>
              <a:rPr lang="en-US" dirty="0"/>
              <a:t>The data is organized in tables and stored in rows</a:t>
            </a:r>
          </a:p>
          <a:p>
            <a:r>
              <a:rPr lang="en-US" dirty="0"/>
              <a:t>To scale the system you normally need bigger (more expensive)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5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https://www.mongodb.com/blog/post/building-with-patterns-the-extended-reference-pattern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7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https://www.mongodb.com/blog/post/building-with-patterns-the-schema-versioning-pattern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9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https://www.mongodb.com/blog/post/building-with-patterns-the-bucket-pattern</a:t>
            </a:r>
          </a:p>
          <a:p>
            <a:r>
              <a:rPr lang="en-US" dirty="0"/>
              <a:t>https://www.mongodb.com/docs/manual/core/timeseries-collections/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= 5, value = 22, time = Date('2020-05-11')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db.iot.updateOne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 "sensor":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reading.sensor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 "$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200 } },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"$push": { "readings": { "v": value, "t": time } 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"$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1 } 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true })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"_id":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("abcd12340101"), "sensor": 5,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3,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"readings": [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{"v": 11, "t": Date("2020-05-09")},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{"v": 81, "t": Date("2020-05-10")},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{"v": 22, "t": Date("2020-05-11")}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}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3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https://www.mongodb.com/blog/post/building-with-patterns-the-computed-pattern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6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https://www.mongodb.com/blog/post/building-with-patterns-the-attribute-pattern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www.mongodb.com</a:t>
            </a:r>
            <a:r>
              <a:rPr lang="en-US" dirty="0"/>
              <a:t>/blog/post/building-with-patterns-a-summary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1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https://docs.mongodb.com/manual/aggregation/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https://docs.mongodb.com/manual/reference/sql-comparison/</a:t>
            </a:r>
          </a:p>
          <a:p>
            <a:r>
              <a:rPr lang="en-US" dirty="0"/>
              <a:t>https://docs.mongodb.com/manual/reference/sql-aggregation-comparison/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9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2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7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https://docs.mongodb.com/manual/reference/operator/aggregation/group/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2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https://docs.mongodb.com/manual/core/aggregation-pipeline-limits/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ro-RO" dirty="0">
                <a:hlinkClick r:id="rId4"/>
              </a:rPr>
              <a:t>https://docs.mongodb.com/manual/reference/limits/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 databases came</a:t>
            </a:r>
            <a:r>
              <a:rPr lang="en-US" baseline="0" dirty="0"/>
              <a:t> as a response to the growing needs of new technologies.</a:t>
            </a:r>
            <a:endParaRPr lang="en-US" dirty="0"/>
          </a:p>
          <a:p>
            <a:r>
              <a:rPr lang="en-US" dirty="0"/>
              <a:t>There are different</a:t>
            </a:r>
            <a:r>
              <a:rPr lang="en-US" baseline="0" dirty="0"/>
              <a:t> query paradigms for most databases, some try to mimic subsets from SQL</a:t>
            </a:r>
          </a:p>
          <a:p>
            <a:r>
              <a:rPr lang="en-US" baseline="0" dirty="0"/>
              <a:t>By concept transactions and joins should be avoided</a:t>
            </a:r>
          </a:p>
          <a:p>
            <a:r>
              <a:rPr lang="en-US" baseline="0" dirty="0"/>
              <a:t>Schema is not normally enforced and is updated when a new type of item arrives – in production you will probably have some rules about the schema</a:t>
            </a:r>
          </a:p>
          <a:p>
            <a:r>
              <a:rPr lang="en-US" dirty="0"/>
              <a:t>The data is structured in different forms</a:t>
            </a:r>
          </a:p>
          <a:p>
            <a:r>
              <a:rPr lang="en-US" dirty="0"/>
              <a:t>Scaling is normally done</a:t>
            </a:r>
            <a:r>
              <a:rPr lang="en-US" baseline="0" dirty="0"/>
              <a:t> by adding more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7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https://www.geeksforgeeks.org/search-a-node-in-binary-tree/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ro-RO" dirty="0">
                <a:hlinkClick r:id="rId4"/>
              </a:rPr>
              <a:t>https://www.geeksforgeeks.org/tree-traversals-inorder-preorder-and-postorder/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7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https://dzone.com/articles/database-btree-indexing-in-sqlite#:~:text=If%20no%20indexing%20is%20used,to%20the%20actual%20data%20record.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0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https://docs.mongodb.com/manual/indexes/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4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https://docs.mongodb.com/manual/reference/method/cursor.explain/</a:t>
            </a:r>
            <a:endParaRPr lang="en-US" dirty="0"/>
          </a:p>
          <a:p>
            <a:r>
              <a:rPr lang="ro-RO" dirty="0">
                <a:hlinkClick r:id="rId4"/>
              </a:rPr>
              <a:t>https://docs.mongodb.com/manual/core/query-plans/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3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https://docs.mongodb.com/manual/replication/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Portainer</a:t>
            </a:r>
            <a:r>
              <a:rPr lang="en-US" dirty="0"/>
              <a:t> -&gt; App </a:t>
            </a:r>
            <a:r>
              <a:rPr lang="en-US" dirty="0" err="1"/>
              <a:t>Templaces</a:t>
            </a:r>
            <a:r>
              <a:rPr lang="en-US" dirty="0"/>
              <a:t> -&gt; Mongo </a:t>
            </a:r>
            <a:r>
              <a:rPr lang="en-US" dirty="0" err="1"/>
              <a:t>replicaset</a:t>
            </a:r>
            <a:endParaRPr lang="en-US" dirty="0"/>
          </a:p>
          <a:p>
            <a:r>
              <a:rPr lang="en-US" dirty="0"/>
              <a:t>   mongo –u root</a:t>
            </a:r>
          </a:p>
          <a:p>
            <a:r>
              <a:rPr lang="en-US" dirty="0"/>
              <a:t>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password123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rs.status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5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>
                <a:hlinkClick r:id="rId3"/>
              </a:rPr>
              <a:t>https://docs.mongodb.com/manual/core/replica-set-sync/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2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https://docs.mongodb.com/manual/core/read-preference/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3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https://docs.mongodb.com/manual/core/replica-set-write-concern/</a:t>
            </a:r>
            <a:endParaRPr lang="en-US" dirty="0"/>
          </a:p>
          <a:p>
            <a:r>
              <a:rPr lang="ro-RO" dirty="0">
                <a:hlinkClick r:id="rId4"/>
              </a:rPr>
              <a:t>https://docs.mongodb.com/manual/reference/write-concern/index.html</a:t>
            </a:r>
            <a:endParaRPr lang="en-US" dirty="0"/>
          </a:p>
          <a:p>
            <a:r>
              <a:rPr lang="ro-RO" dirty="0">
                <a:hlinkClick r:id="rId5"/>
              </a:rPr>
              <a:t>https://docs.mongodb.com/manual/core/causal-consistency-read-write-concerns/index.html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4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https://docs.mongodb.com/manual/sharding/</a:t>
            </a:r>
            <a:endParaRPr lang="en-US" dirty="0"/>
          </a:p>
          <a:p>
            <a:r>
              <a:rPr lang="en-US" dirty="0"/>
              <a:t>https://docs.mongodb.com/manual/tutorial/sharding-segmenting-data-by-location/</a:t>
            </a:r>
          </a:p>
          <a:p>
            <a:r>
              <a:rPr lang="en-US" dirty="0"/>
              <a:t>https://docs.mongodb.com/manual/tutorial/sharding-tiered-hardware-for-varying-slas/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44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https://docs.mongodb.com/manual/core/sharding-shard-key/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node goes down, the system has to be able to still</a:t>
            </a:r>
            <a:r>
              <a:rPr lang="en-US" baseline="0" dirty="0"/>
              <a:t> respond to the customer</a:t>
            </a:r>
          </a:p>
          <a:p>
            <a:endParaRPr lang="en-US" baseline="0" dirty="0"/>
          </a:p>
          <a:p>
            <a:r>
              <a:rPr lang="en-US" dirty="0">
                <a:hlinkClick r:id="rId3"/>
              </a:rPr>
              <a:t>https://towardsdatascience.com/cap-theorem-and-distributed-database-management-systems-5c2be977950e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9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https://docs.mongodb.com/manual/tutorial/deploy-shard-cluster/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3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https://docs.mongodb.com/manual/core/sharding-shard-key/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62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https://symfony.com/doc/master/bundles/DoctrineMongoDBBundle/index.html</a:t>
            </a:r>
            <a:endParaRPr lang="en-US" dirty="0"/>
          </a:p>
          <a:p>
            <a:r>
              <a:rPr lang="en-US" dirty="0"/>
              <a:t>Composer</a:t>
            </a:r>
          </a:p>
          <a:p>
            <a:r>
              <a:rPr lang="en-US" dirty="0"/>
              <a:t>Bundles</a:t>
            </a:r>
          </a:p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3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https://colab.research.google.com/drive/1FMuzD2rfAaORIy02FeLOGMeyueAOg1OC?usp=sharing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update is done after is replicated on all nodes. The next read will get the latest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client</a:t>
            </a:r>
            <a:r>
              <a:rPr lang="en-US" baseline="0" dirty="0"/>
              <a:t> will get a response (success/failure) regardless of the state of any individual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Main Focus |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CA | The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| and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| AP |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writes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|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old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| CP |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|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inconsistent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http://robertgreiner.com/2014/08/cap-theorem-revisited/</a:t>
            </a:r>
          </a:p>
          <a:p>
            <a:r>
              <a:rPr lang="en-US" dirty="0"/>
              <a:t>C – A read is guaranteed to return the most recent write for a given client</a:t>
            </a:r>
          </a:p>
          <a:p>
            <a:r>
              <a:rPr lang="en-US" dirty="0"/>
              <a:t>A – A non-failing</a:t>
            </a:r>
            <a:r>
              <a:rPr lang="en-US" baseline="0" dirty="0"/>
              <a:t> node will return a reasonable response within a reasonable amount of time</a:t>
            </a:r>
            <a:endParaRPr lang="en-US" dirty="0"/>
          </a:p>
          <a:p>
            <a:r>
              <a:rPr lang="en-US" dirty="0"/>
              <a:t>P – The system</a:t>
            </a:r>
            <a:r>
              <a:rPr lang="en-US" baseline="0" dirty="0"/>
              <a:t> will continue to function when a network partition occur</a:t>
            </a:r>
            <a:endParaRPr lang="en-US" dirty="0"/>
          </a:p>
          <a:p>
            <a:endParaRPr lang="en-US" dirty="0"/>
          </a:p>
          <a:p>
            <a:r>
              <a:rPr lang="en-US" dirty="0"/>
              <a:t>CP: Mongo (d), </a:t>
            </a:r>
            <a:r>
              <a:rPr lang="en-US" dirty="0" err="1"/>
              <a:t>Redis</a:t>
            </a:r>
            <a:r>
              <a:rPr lang="en-US" dirty="0"/>
              <a:t> (</a:t>
            </a:r>
            <a:r>
              <a:rPr lang="en-US" dirty="0" err="1"/>
              <a:t>kv</a:t>
            </a:r>
            <a:r>
              <a:rPr lang="en-US" dirty="0"/>
              <a:t>), </a:t>
            </a:r>
            <a:r>
              <a:rPr lang="en-US" dirty="0" err="1"/>
              <a:t>Memcache</a:t>
            </a:r>
            <a:r>
              <a:rPr lang="en-US" dirty="0"/>
              <a:t> (</a:t>
            </a:r>
            <a:r>
              <a:rPr lang="en-US" dirty="0" err="1"/>
              <a:t>kv</a:t>
            </a:r>
            <a:r>
              <a:rPr lang="en-US" dirty="0"/>
              <a:t>)</a:t>
            </a:r>
          </a:p>
          <a:p>
            <a:r>
              <a:rPr lang="en-US" dirty="0"/>
              <a:t>AP: Cassandra (c), </a:t>
            </a:r>
            <a:r>
              <a:rPr lang="en-US" dirty="0" err="1"/>
              <a:t>CouchDB</a:t>
            </a:r>
            <a:r>
              <a:rPr lang="en-US" dirty="0"/>
              <a:t> (d), </a:t>
            </a:r>
            <a:r>
              <a:rPr lang="en-US" dirty="0" err="1"/>
              <a:t>DynamoDB</a:t>
            </a:r>
            <a:r>
              <a:rPr lang="en-US" dirty="0"/>
              <a:t> (</a:t>
            </a:r>
            <a:r>
              <a:rPr lang="en-US" dirty="0" err="1"/>
              <a:t>kv</a:t>
            </a:r>
            <a:r>
              <a:rPr lang="en-US" dirty="0"/>
              <a:t>)</a:t>
            </a:r>
          </a:p>
          <a:p>
            <a:r>
              <a:rPr lang="en-US" dirty="0"/>
              <a:t>AC: MySQL (r), SQL Server (r), Oracle (r), </a:t>
            </a:r>
            <a:r>
              <a:rPr lang="en-US" dirty="0" err="1"/>
              <a:t>ElasticSearch</a:t>
            </a:r>
            <a:r>
              <a:rPr lang="en-US" dirty="0"/>
              <a:t> (d)</a:t>
            </a:r>
          </a:p>
          <a:p>
            <a:endParaRPr lang="en-US" dirty="0"/>
          </a:p>
          <a:p>
            <a:r>
              <a:rPr lang="en-US" dirty="0"/>
              <a:t>(r) – relational (d) – document (c) – columnar (</a:t>
            </a:r>
            <a:r>
              <a:rPr lang="en-US" dirty="0" err="1"/>
              <a:t>kv</a:t>
            </a:r>
            <a:r>
              <a:rPr lang="en-US" dirty="0"/>
              <a:t>) – </a:t>
            </a:r>
            <a:r>
              <a:rPr lang="en-US" dirty="0" err="1"/>
              <a:t>kee</a:t>
            </a:r>
            <a:r>
              <a:rPr lang="en-US" dirty="0"/>
              <a:t>-value</a:t>
            </a:r>
          </a:p>
          <a:p>
            <a:endParaRPr lang="en-US" dirty="0"/>
          </a:p>
          <a:p>
            <a:r>
              <a:rPr lang="en-US" dirty="0"/>
              <a:t>https://stackoverflow.com/questions/11292215/where-does-mongodb-stand-in-the-cap-theorem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https://github.com/mongodb/mongo</a:t>
            </a:r>
          </a:p>
          <a:p>
            <a:r>
              <a:rPr lang="en-US" dirty="0"/>
              <a:t>Release 11 Feb 2009 – by 10gen, now MongoDB </a:t>
            </a:r>
            <a:r>
              <a:rPr lang="en-US" dirty="0" err="1"/>
              <a:t>Inc</a:t>
            </a:r>
            <a:endParaRPr lang="en-US" dirty="0"/>
          </a:p>
          <a:p>
            <a:r>
              <a:rPr lang="en-US" dirty="0"/>
              <a:t>Latest stable version 4.2</a:t>
            </a:r>
          </a:p>
          <a:p>
            <a:endParaRPr lang="en-US" dirty="0"/>
          </a:p>
          <a:p>
            <a:r>
              <a:rPr lang="en-US" dirty="0"/>
              <a:t>https://docs.mongodb.com/manual/release-notes/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https://db-engines.com/en/system/MongoDB</a:t>
            </a:r>
          </a:p>
          <a:p>
            <a:r>
              <a:rPr lang="en-US" dirty="0"/>
              <a:t>https://www.crunchbase.com/organization/mongodb-inc/timeline/timeline#section-recent-news-activity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44120-E9D2-4480-A7F1-4AC98ED2A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4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DDD73-2140-43B7-AEA1-D658FAF50E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094" y="613736"/>
            <a:ext cx="1554480" cy="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6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BD278-98C4-4367-A95F-34EBE46289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032" y="247976"/>
            <a:ext cx="1554480" cy="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AD51-733F-4AE4-83DA-74785C8F355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FD66-CF2B-49B0-9F99-45134302C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vimihai/mongodb-worksho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products/compass" TargetMode="External"/><Relationship Id="rId4" Type="http://schemas.openxmlformats.org/officeDocument/2006/relationships/hyperlink" Target="https://www.mongodb.com/cloud/atla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MongoDB </a:t>
            </a:r>
            <a:r>
              <a:rPr lang="en-US" dirty="0"/>
              <a:t>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Anicai</a:t>
            </a:r>
            <a:r>
              <a:rPr lang="en-US" dirty="0"/>
              <a:t> Ovidiu</a:t>
            </a:r>
          </a:p>
        </p:txBody>
      </p:sp>
      <p:pic>
        <p:nvPicPr>
          <p:cNvPr id="5" name="Picture 14" descr="Image result for mongod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37" y="2365441"/>
            <a:ext cx="3790240" cy="10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3C4CB-4F6B-45B9-AAB8-2BCC207011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74" y="-225560"/>
            <a:ext cx="1364841" cy="15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7737" y="2274838"/>
            <a:ext cx="7916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MongoDB (from “hu</a:t>
            </a:r>
            <a:r>
              <a:rPr lang="en-US" sz="3600" b="1" dirty="0"/>
              <a:t>mongo</a:t>
            </a:r>
            <a:r>
              <a:rPr lang="en-US" sz="3600" dirty="0"/>
              <a:t>us”) is a</a:t>
            </a:r>
          </a:p>
          <a:p>
            <a:pPr algn="ctr"/>
            <a:r>
              <a:rPr lang="en-US" sz="3600" dirty="0"/>
              <a:t>scalable, high-performance, open source,</a:t>
            </a:r>
          </a:p>
          <a:p>
            <a:pPr algn="ctr"/>
            <a:r>
              <a:rPr lang="en-US" sz="3600" dirty="0"/>
              <a:t>schema-free, document database.</a:t>
            </a:r>
          </a:p>
          <a:p>
            <a:pPr algn="r"/>
            <a:r>
              <a:rPr lang="en-US" sz="3600" i="1" dirty="0"/>
              <a:t>mongodb.org</a:t>
            </a:r>
          </a:p>
        </p:txBody>
      </p:sp>
    </p:spTree>
    <p:extLst>
      <p:ext uri="{BB962C8B-B14F-4D97-AF65-F5344CB8AC3E}">
        <p14:creationId xmlns:p14="http://schemas.microsoft.com/office/powerpoint/2010/main" val="145025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</a:t>
            </a:r>
          </a:p>
          <a:p>
            <a:pPr lvl="1"/>
            <a:r>
              <a:rPr lang="en-US" dirty="0"/>
              <a:t>≠ PDF or Word</a:t>
            </a:r>
          </a:p>
          <a:p>
            <a:pPr lvl="1"/>
            <a:r>
              <a:rPr lang="en-US" dirty="0"/>
              <a:t>Associative array - JSON</a:t>
            </a:r>
          </a:p>
          <a:p>
            <a:r>
              <a:rPr lang="en-US" dirty="0"/>
              <a:t>Embedded documents and arrays</a:t>
            </a:r>
          </a:p>
          <a:p>
            <a:r>
              <a:rPr lang="en-US" dirty="0"/>
              <a:t>Dynamic schema</a:t>
            </a:r>
          </a:p>
          <a:p>
            <a:r>
              <a:rPr lang="en-US" dirty="0"/>
              <a:t>BSON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53" y="1573633"/>
            <a:ext cx="5785917" cy="43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Easy to use</a:t>
            </a:r>
            <a:r>
              <a:rPr lang="en-US" dirty="0"/>
              <a:t> - simple installation, configuration and maintenance, great native drivers</a:t>
            </a:r>
          </a:p>
          <a:p>
            <a:r>
              <a:rPr lang="en-US" b="1" dirty="0"/>
              <a:t>Flexibility</a:t>
            </a:r>
            <a:r>
              <a:rPr lang="en-US" dirty="0"/>
              <a:t> - BSON documents, </a:t>
            </a:r>
            <a:r>
              <a:rPr lang="en-US" dirty="0" err="1"/>
              <a:t>schemaless</a:t>
            </a:r>
            <a:r>
              <a:rPr lang="en-US" dirty="0"/>
              <a:t>, natively maps to programming languages &amp; </a:t>
            </a:r>
            <a:r>
              <a:rPr lang="en-US" dirty="0" err="1"/>
              <a:t>oop</a:t>
            </a:r>
            <a:endParaRPr lang="en-US" dirty="0"/>
          </a:p>
          <a:p>
            <a:r>
              <a:rPr lang="en-US" b="1" dirty="0"/>
              <a:t>Speed/Scaling</a:t>
            </a:r>
            <a:r>
              <a:rPr lang="en-US" dirty="0"/>
              <a:t> - embedded documents keep data together, easy to scale, auto </a:t>
            </a:r>
            <a:r>
              <a:rPr lang="en-US" dirty="0" err="1"/>
              <a:t>sharding</a:t>
            </a:r>
            <a:r>
              <a:rPr lang="en-US" dirty="0"/>
              <a:t>, increase capacity with no downtime</a:t>
            </a:r>
          </a:p>
          <a:p>
            <a:r>
              <a:rPr lang="en-US" b="1" dirty="0"/>
              <a:t>Power</a:t>
            </a:r>
            <a:r>
              <a:rPr lang="en-US" dirty="0"/>
              <a:t> - secondary indexes, dynamic queries, rich updates, </a:t>
            </a:r>
            <a:r>
              <a:rPr lang="en-US" dirty="0" err="1"/>
              <a:t>upserts</a:t>
            </a:r>
            <a:r>
              <a:rPr lang="en-US" dirty="0"/>
              <a:t>, aggregation</a:t>
            </a:r>
          </a:p>
        </p:txBody>
      </p:sp>
    </p:spTree>
    <p:extLst>
      <p:ext uri="{BB962C8B-B14F-4D97-AF65-F5344CB8AC3E}">
        <p14:creationId xmlns:p14="http://schemas.microsoft.com/office/powerpoint/2010/main" val="48883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75073"/>
              </p:ext>
            </p:extLst>
          </p:nvPr>
        </p:nvGraphicFramePr>
        <p:xfrm>
          <a:off x="838200" y="1586099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5189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072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Table,</a:t>
                      </a:r>
                      <a:r>
                        <a:rPr lang="en-US" baseline="0" dirty="0"/>
                        <a:t>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1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$lookup or Embedded</a:t>
                      </a:r>
                      <a:r>
                        <a:rPr lang="en-US" baseline="0" dirty="0"/>
                        <a:t> 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1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2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Implicit at first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8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5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3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9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BY, COUNT,</a:t>
                      </a:r>
                      <a:r>
                        <a:rPr lang="en-US" baseline="0" dirty="0"/>
                        <a:t> … other aggregations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aggregate([  ... pipeline …  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6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needed for</a:t>
                      </a:r>
                      <a:r>
                        <a:rPr lang="en-US" baseline="0" dirty="0"/>
                        <a:t> the schema </a:t>
                      </a:r>
                    </a:p>
                    <a:p>
                      <a:r>
                        <a:rPr lang="en-US" baseline="0" dirty="0"/>
                        <a:t>- </a:t>
                      </a:r>
                      <a:r>
                        <a:rPr lang="en-US" baseline="0" dirty="0" err="1"/>
                        <a:t>updateMany</a:t>
                      </a:r>
                      <a:r>
                        <a:rPr lang="en-US" baseline="0" dirty="0"/>
                        <a:t>() for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7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ovimihai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mongodb</a:t>
            </a:r>
            <a:r>
              <a:rPr lang="en-US" sz="2400" dirty="0">
                <a:hlinkClick r:id="rId3"/>
              </a:rPr>
              <a:t>-workshop</a:t>
            </a:r>
            <a:endParaRPr lang="en-US" sz="2400" dirty="0"/>
          </a:p>
          <a:p>
            <a:r>
              <a:rPr lang="en-US" sz="2400" dirty="0"/>
              <a:t>Follow the instructions in the Readme.md</a:t>
            </a:r>
          </a:p>
          <a:p>
            <a:pPr lvl="1"/>
            <a:r>
              <a:rPr lang="en-US" sz="2000" dirty="0"/>
              <a:t>Install Studio 3T free</a:t>
            </a:r>
          </a:p>
          <a:p>
            <a:pPr lvl="1"/>
            <a:r>
              <a:rPr lang="en-US" sz="2000" dirty="0"/>
              <a:t>Connect to your MongoDB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0E6E6-BCBB-41C1-BFC6-4A69720F4674}"/>
              </a:ext>
            </a:extLst>
          </p:cNvPr>
          <p:cNvSpPr/>
          <p:nvPr/>
        </p:nvSpPr>
        <p:spPr>
          <a:xfrm>
            <a:off x="1110823" y="4507076"/>
            <a:ext cx="8885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mongodb://</a:t>
            </a:r>
            <a:r>
              <a:rPr lang="en-US" sz="3200" b="1" dirty="0">
                <a:solidFill>
                  <a:srgbClr val="00B050"/>
                </a:solidFill>
              </a:rPr>
              <a:t>user</a:t>
            </a:r>
            <a:r>
              <a:rPr lang="en-US" sz="3200" b="1" dirty="0"/>
              <a:t>: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pass</a:t>
            </a:r>
            <a:r>
              <a:rPr lang="en-US" sz="3200" b="1" dirty="0"/>
              <a:t>@hostname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:27017</a:t>
            </a:r>
            <a:r>
              <a:rPr lang="en-US" sz="3200" b="1" dirty="0"/>
              <a:t>/db_name</a:t>
            </a:r>
          </a:p>
        </p:txBody>
      </p:sp>
    </p:spTree>
    <p:extLst>
      <p:ext uri="{BB962C8B-B14F-4D97-AF65-F5344CB8AC3E}">
        <p14:creationId xmlns:p14="http://schemas.microsoft.com/office/powerpoint/2010/main" val="263794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console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01264"/>
              </p:ext>
            </p:extLst>
          </p:nvPr>
        </p:nvGraphicFramePr>
        <p:xfrm>
          <a:off x="755904" y="2794889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59">
                  <a:extLst>
                    <a:ext uri="{9D8B030D-6E8A-4147-A177-3AD203B41FA5}">
                      <a16:colId xmlns:a16="http://schemas.microsoft.com/office/drawing/2014/main" val="2681938199"/>
                    </a:ext>
                  </a:extLst>
                </a:gridCol>
                <a:gridCol w="4995041">
                  <a:extLst>
                    <a:ext uri="{9D8B030D-6E8A-4147-A177-3AD203B41FA5}">
                      <a16:colId xmlns:a16="http://schemas.microsoft.com/office/drawing/2014/main" val="3765865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9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 databases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 active database – </a:t>
                      </a:r>
                      <a:r>
                        <a:rPr lang="en-US" b="1" dirty="0" err="1"/>
                        <a:t>db</a:t>
                      </a:r>
                      <a:r>
                        <a:rPr lang="en-US" dirty="0"/>
                        <a:t> object will point to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the users for the current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roles for the current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5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profiler information (slow queries log)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722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922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7801" y="1792224"/>
            <a:ext cx="422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--host localhost:27017 -u user -p password</a:t>
            </a:r>
          </a:p>
        </p:txBody>
      </p:sp>
    </p:spTree>
    <p:extLst>
      <p:ext uri="{BB962C8B-B14F-4D97-AF65-F5344CB8AC3E}">
        <p14:creationId xmlns:p14="http://schemas.microsoft.com/office/powerpoint/2010/main" val="31260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311960"/>
              </p:ext>
            </p:extLst>
          </p:nvPr>
        </p:nvGraphicFramePr>
        <p:xfrm>
          <a:off x="838200" y="2136521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59">
                  <a:extLst>
                    <a:ext uri="{9D8B030D-6E8A-4147-A177-3AD203B41FA5}">
                      <a16:colId xmlns:a16="http://schemas.microsoft.com/office/drawing/2014/main" val="3750207303"/>
                    </a:ext>
                  </a:extLst>
                </a:gridCol>
                <a:gridCol w="4995041">
                  <a:extLst>
                    <a:ext uri="{9D8B030D-6E8A-4147-A177-3AD203B41FA5}">
                      <a16:colId xmlns:a16="http://schemas.microsoft.com/office/drawing/2014/main" val="220089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database selector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db.getCollection</a:t>
                      </a:r>
                      <a:r>
                        <a:rPr lang="en-US" dirty="0"/>
                        <a:t>(“test”) == </a:t>
                      </a:r>
                      <a:r>
                        <a:rPr lang="en-US" dirty="0" err="1"/>
                        <a:t>db.test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selector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db.test.insert</a:t>
                      </a:r>
                      <a:r>
                        <a:rPr lang="en-US" dirty="0"/>
                        <a:t>({ a: 1, b: 12, c: “foo”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</a:t>
                      </a:r>
                      <a:r>
                        <a:rPr lang="en-US" baseline="0" dirty="0"/>
                        <a:t> a collection (creates if not exists)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0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db.test.find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in a</a:t>
                      </a:r>
                      <a:r>
                        <a:rPr lang="en-US" baseline="0" dirty="0"/>
                        <a:t> 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7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db.test.insert</a:t>
                      </a:r>
                      <a:r>
                        <a:rPr lang="en-US" dirty="0"/>
                        <a:t>({ a: 2, b: 22, d: { e:0.5, f: new Date() }})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more into</a:t>
                      </a:r>
                      <a:r>
                        <a:rPr lang="en-US" baseline="0" dirty="0"/>
                        <a:t> a 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db.test.find</a:t>
                      </a:r>
                      <a:r>
                        <a:rPr lang="en-US" dirty="0"/>
                        <a:t>({a:2})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all documents where the field a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db.test.update</a:t>
                      </a:r>
                      <a:r>
                        <a:rPr lang="en-US" dirty="0"/>
                        <a:t>({a:2},{$set:{b:13}})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document where a=2 set  b=13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7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db.test.remove</a:t>
                      </a:r>
                      <a:r>
                        <a:rPr lang="en-US" dirty="0"/>
                        <a:t>({a:1})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document where a=1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6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db.test.drop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Drops the entire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F30-4C23-47EB-8951-55004AF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translated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37118-864C-49C8-B9FC-9902FFFF991E}"/>
              </a:ext>
            </a:extLst>
          </p:cNvPr>
          <p:cNvSpPr/>
          <p:nvPr/>
        </p:nvSpPr>
        <p:spPr>
          <a:xfrm>
            <a:off x="8366760" y="2293571"/>
            <a:ext cx="37033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SELECT </a:t>
            </a:r>
          </a:p>
          <a:p>
            <a:r>
              <a:rPr lang="en-US" sz="2500" dirty="0" err="1">
                <a:solidFill>
                  <a:srgbClr val="FFC000"/>
                </a:solidFill>
                <a:latin typeface="Helvetica Neue"/>
              </a:rPr>
              <a:t>a,b</a:t>
            </a:r>
            <a:endParaRPr lang="en-US" sz="2500" dirty="0">
              <a:solidFill>
                <a:srgbClr val="FFC000"/>
              </a:solidFill>
              <a:latin typeface="Helvetica Neue"/>
            </a:endParaRPr>
          </a:p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FROM </a:t>
            </a:r>
            <a:r>
              <a:rPr lang="en-US" sz="2500" dirty="0">
                <a:solidFill>
                  <a:srgbClr val="FF0000"/>
                </a:solidFill>
                <a:latin typeface="Helvetica Neue"/>
              </a:rPr>
              <a:t>sample</a:t>
            </a:r>
            <a:r>
              <a:rPr lang="en-US" sz="25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r>
              <a:rPr lang="en-US" sz="2500" dirty="0">
                <a:solidFill>
                  <a:srgbClr val="5B9BD5"/>
                </a:solidFill>
                <a:latin typeface="Helvetica Neue"/>
              </a:rPr>
              <a:t>WHERE a = 1 </a:t>
            </a:r>
          </a:p>
          <a:p>
            <a:r>
              <a:rPr lang="en-US" sz="2500" dirty="0">
                <a:solidFill>
                  <a:srgbClr val="00B050"/>
                </a:solidFill>
                <a:latin typeface="Helvetica Neue"/>
              </a:rPr>
              <a:t>ORDER BY a DESC</a:t>
            </a:r>
          </a:p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LIMIT 1</a:t>
            </a:r>
          </a:p>
          <a:p>
            <a:r>
              <a:rPr lang="en-US" sz="2500" dirty="0">
                <a:solidFill>
                  <a:schemeClr val="accent2"/>
                </a:solidFill>
                <a:latin typeface="Helvetica Neue"/>
              </a:rPr>
              <a:t>OFFSET 1</a:t>
            </a:r>
            <a:endParaRPr lang="en-US" sz="2500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02E7C-4811-40BB-BC30-A9F919BCF4D2}"/>
              </a:ext>
            </a:extLst>
          </p:cNvPr>
          <p:cNvSpPr/>
          <p:nvPr/>
        </p:nvSpPr>
        <p:spPr>
          <a:xfrm>
            <a:off x="1031699" y="2962985"/>
            <a:ext cx="50643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db.</a:t>
            </a:r>
            <a:r>
              <a:rPr lang="en-US" sz="2200" dirty="0" err="1">
                <a:solidFill>
                  <a:srgbClr val="FF0000"/>
                </a:solidFill>
              </a:rPr>
              <a:t>sample</a:t>
            </a:r>
            <a:r>
              <a:rPr lang="en-US" sz="2200" dirty="0" err="1"/>
              <a:t>.find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5B9BD5"/>
                </a:solidFill>
              </a:rPr>
              <a:t>{a: 1}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C000"/>
                </a:solidFill>
              </a:rPr>
              <a:t>{a:1, b:1, _id:0} </a:t>
            </a:r>
            <a:r>
              <a:rPr lang="en-US" sz="2200" dirty="0"/>
              <a:t>)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.limit(1)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chemeClr val="accent2"/>
                </a:solidFill>
              </a:rPr>
              <a:t>.skip(1)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.sort({a: -1})</a:t>
            </a:r>
          </a:p>
        </p:txBody>
      </p:sp>
    </p:spTree>
    <p:extLst>
      <p:ext uri="{BB962C8B-B14F-4D97-AF65-F5344CB8AC3E}">
        <p14:creationId xmlns:p14="http://schemas.microsoft.com/office/powerpoint/2010/main" val="289088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ObjectId</a:t>
            </a:r>
            <a:r>
              <a:rPr lang="en-US" dirty="0"/>
              <a:t> - _id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Autogenrated</a:t>
            </a:r>
            <a:r>
              <a:rPr lang="en-US" dirty="0"/>
              <a:t> on inserts if not provided</a:t>
            </a:r>
          </a:p>
          <a:p>
            <a:r>
              <a:rPr lang="en-US" dirty="0"/>
              <a:t>Unique per Shard - guarantee</a:t>
            </a:r>
          </a:p>
          <a:p>
            <a:r>
              <a:rPr lang="en-US" dirty="0"/>
              <a:t>Composed from</a:t>
            </a:r>
          </a:p>
          <a:p>
            <a:pPr lvl="1"/>
            <a:r>
              <a:rPr lang="en-US" dirty="0"/>
              <a:t>a 4-byte Unix timestamp,</a:t>
            </a:r>
          </a:p>
          <a:p>
            <a:pPr lvl="1"/>
            <a:r>
              <a:rPr lang="en-US" dirty="0"/>
              <a:t>a 5-byte random value</a:t>
            </a:r>
          </a:p>
          <a:p>
            <a:pPr lvl="1"/>
            <a:r>
              <a:rPr lang="en-US" dirty="0"/>
              <a:t>a 3-byte counter/machine, starting with a random value.</a:t>
            </a:r>
          </a:p>
          <a:p>
            <a:r>
              <a:rPr lang="en-US" dirty="0"/>
              <a:t>Incremental – it contains a 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5488" y="1788703"/>
            <a:ext cx="699820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"_id": </a:t>
            </a:r>
            <a:r>
              <a:rPr kumimoji="0" lang="en-US" altLang="en-US" sz="14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"5bcc90f43314cad845f3d34b"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"title":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"Cyber-security for the next generation, autonomous cars"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"description":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car of tomorrow has a multitude of highly..."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"tags":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"next"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"start": </a:t>
            </a:r>
            <a:r>
              <a:rPr kumimoji="0" lang="en-US" altLang="en-US" sz="14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"2018-11-27T15:00:00.000Z"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"end": </a:t>
            </a:r>
            <a:r>
              <a:rPr kumimoji="0" lang="en-US" altLang="en-US" sz="14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"2018-11-27T15:45:00.000Z"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"likes":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86.0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"shares":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72.0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"track":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"speakers":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"Sorin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Micodin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"company"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Veoneer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"System engineer"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553456" y="2840236"/>
            <a:ext cx="603504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"comments":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"name":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"Gabriel"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"body":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mollis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rhoncus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"date": </a:t>
            </a:r>
            <a:r>
              <a:rPr kumimoji="0" lang="en-US" altLang="en-US" sz="14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"2018-11-27T20:40:00.000Z"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"votes":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3.0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"name":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"Nicolae"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"body":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torquent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diam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vehicula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torquent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"date": </a:t>
            </a:r>
            <a:r>
              <a:rPr kumimoji="0" lang="en-US" altLang="en-US" sz="14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ISODate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"2018-11-27T17:37:00.000Z"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594DB6"/>
                </a:solidFill>
                <a:effectLst/>
                <a:latin typeface="Consolas" panose="020B0609020204030204" pitchFamily="49" charset="0"/>
              </a:rPr>
              <a:t>"votes":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686" y="160403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5055" y="594877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Conference agenda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0671" y="2767084"/>
            <a:ext cx="0" cy="38790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8686" y="1604037"/>
            <a:ext cx="0" cy="38790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9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CRUD - Queries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{field:{$</a:t>
            </a:r>
            <a:r>
              <a:rPr lang="en-US" dirty="0" err="1"/>
              <a:t>operator:value</a:t>
            </a:r>
            <a:r>
              <a:rPr lang="en-US" dirty="0"/>
              <a:t>}}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gt</a:t>
            </a:r>
            <a:r>
              <a:rPr lang="en-US" b="1" dirty="0"/>
              <a:t>, $</a:t>
            </a:r>
            <a:r>
              <a:rPr lang="en-US" b="1" dirty="0" err="1"/>
              <a:t>gte</a:t>
            </a:r>
            <a:r>
              <a:rPr lang="en-US" dirty="0"/>
              <a:t> - greater then (or equals) 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lt</a:t>
            </a:r>
            <a:r>
              <a:rPr lang="en-US" b="1" dirty="0"/>
              <a:t>, $</a:t>
            </a:r>
            <a:r>
              <a:rPr lang="en-US" b="1" dirty="0" err="1"/>
              <a:t>lte</a:t>
            </a:r>
            <a:r>
              <a:rPr lang="en-US" b="1" dirty="0"/>
              <a:t> </a:t>
            </a:r>
            <a:r>
              <a:rPr lang="en-US" dirty="0"/>
              <a:t>- lower than (or equals)</a:t>
            </a:r>
          </a:p>
          <a:p>
            <a:pPr fontAlgn="base"/>
            <a:r>
              <a:rPr lang="en-US" b="1" dirty="0"/>
              <a:t>$ne</a:t>
            </a:r>
            <a:r>
              <a:rPr lang="en-US" dirty="0"/>
              <a:t> - not equals</a:t>
            </a:r>
          </a:p>
          <a:p>
            <a:pPr fontAlgn="base"/>
            <a:r>
              <a:rPr lang="en-US" b="1" dirty="0"/>
              <a:t>$in</a:t>
            </a:r>
            <a:r>
              <a:rPr lang="en-US" dirty="0"/>
              <a:t> - value in an array (at least one)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nin</a:t>
            </a:r>
            <a:r>
              <a:rPr lang="en-US" dirty="0"/>
              <a:t> - value does not exist in an array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9345" y="1329236"/>
            <a:ext cx="51184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than 96 likes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Less than or equals to 2 likes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Track not “cloud” or “leadership” (c)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Comments by Alexandra or Loredana (c)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Shares between 6 and 10 (c)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50351" y="1690688"/>
            <a:ext cx="0" cy="387906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$and</a:t>
            </a:r>
            <a:r>
              <a:rPr lang="en-US" dirty="0"/>
              <a:t> -  {$and:[conditions]}</a:t>
            </a:r>
          </a:p>
          <a:p>
            <a:pPr fontAlgn="base"/>
            <a:r>
              <a:rPr lang="en-US" b="1" dirty="0"/>
              <a:t>$or </a:t>
            </a:r>
            <a:r>
              <a:rPr lang="en-US" dirty="0"/>
              <a:t>- {$or:[conditions]}</a:t>
            </a:r>
          </a:p>
          <a:p>
            <a:pPr fontAlgn="base"/>
            <a:r>
              <a:rPr lang="en-US" b="1" dirty="0"/>
              <a:t>$nor</a:t>
            </a:r>
            <a:r>
              <a:rPr lang="en-US" dirty="0"/>
              <a:t> -  {$nor:[conditions]}</a:t>
            </a:r>
          </a:p>
          <a:p>
            <a:r>
              <a:rPr lang="en-US" b="1" dirty="0"/>
              <a:t>$not </a:t>
            </a:r>
            <a:r>
              <a:rPr lang="en-US" dirty="0"/>
              <a:t>- {field: {$not:{conditions}}}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82191" y="1690688"/>
            <a:ext cx="2928175" cy="1962912"/>
            <a:chOff x="7856977" y="1818142"/>
            <a:chExt cx="2928175" cy="1962912"/>
          </a:xfrm>
        </p:grpSpPr>
        <p:grpSp>
          <p:nvGrpSpPr>
            <p:cNvPr id="20" name="Group 19"/>
            <p:cNvGrpSpPr/>
            <p:nvPr/>
          </p:nvGrpSpPr>
          <p:grpSpPr>
            <a:xfrm>
              <a:off x="7856977" y="1818142"/>
              <a:ext cx="2928175" cy="1962912"/>
              <a:chOff x="7851648" y="1133856"/>
              <a:chExt cx="2928175" cy="196291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851648" y="1133856"/>
                <a:ext cx="2928175" cy="1962912"/>
                <a:chOff x="7851648" y="1133856"/>
                <a:chExt cx="2928175" cy="1962912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7851648" y="1133856"/>
                  <a:ext cx="1962912" cy="196291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8816911" y="1133856"/>
                  <a:ext cx="1962912" cy="196291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Freeform 14"/>
              <p:cNvSpPr/>
              <p:nvPr/>
            </p:nvSpPr>
            <p:spPr>
              <a:xfrm>
                <a:off x="8816912" y="1261312"/>
                <a:ext cx="997649" cy="1708003"/>
              </a:xfrm>
              <a:custGeom>
                <a:avLst/>
                <a:gdLst>
                  <a:gd name="connsiteX0" fmla="*/ 498825 w 997649"/>
                  <a:gd name="connsiteY0" fmla="*/ 0 h 1708003"/>
                  <a:gd name="connsiteX1" fmla="*/ 564934 w 997649"/>
                  <a:gd name="connsiteY1" fmla="*/ 40162 h 1708003"/>
                  <a:gd name="connsiteX2" fmla="*/ 997649 w 997649"/>
                  <a:gd name="connsiteY2" fmla="*/ 854001 h 1708003"/>
                  <a:gd name="connsiteX3" fmla="*/ 564934 w 997649"/>
                  <a:gd name="connsiteY3" fmla="*/ 1667840 h 1708003"/>
                  <a:gd name="connsiteX4" fmla="*/ 498825 w 997649"/>
                  <a:gd name="connsiteY4" fmla="*/ 1708003 h 1708003"/>
                  <a:gd name="connsiteX5" fmla="*/ 432715 w 997649"/>
                  <a:gd name="connsiteY5" fmla="*/ 1667840 h 1708003"/>
                  <a:gd name="connsiteX6" fmla="*/ 0 w 997649"/>
                  <a:gd name="connsiteY6" fmla="*/ 854001 h 1708003"/>
                  <a:gd name="connsiteX7" fmla="*/ 432715 w 997649"/>
                  <a:gd name="connsiteY7" fmla="*/ 40162 h 170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7649" h="1708003">
                    <a:moveTo>
                      <a:pt x="498825" y="0"/>
                    </a:moveTo>
                    <a:lnTo>
                      <a:pt x="564934" y="40162"/>
                    </a:lnTo>
                    <a:cubicBezTo>
                      <a:pt x="826003" y="216537"/>
                      <a:pt x="997649" y="515224"/>
                      <a:pt x="997649" y="854001"/>
                    </a:cubicBezTo>
                    <a:cubicBezTo>
                      <a:pt x="997649" y="1192778"/>
                      <a:pt x="826003" y="1491465"/>
                      <a:pt x="564934" y="1667840"/>
                    </a:cubicBezTo>
                    <a:lnTo>
                      <a:pt x="498825" y="1708003"/>
                    </a:lnTo>
                    <a:lnTo>
                      <a:pt x="432715" y="1667840"/>
                    </a:lnTo>
                    <a:cubicBezTo>
                      <a:pt x="171646" y="1491465"/>
                      <a:pt x="0" y="1192778"/>
                      <a:pt x="0" y="854001"/>
                    </a:cubicBezTo>
                    <a:cubicBezTo>
                      <a:pt x="0" y="515224"/>
                      <a:pt x="171646" y="216537"/>
                      <a:pt x="432715" y="40162"/>
                    </a:cubicBezTo>
                    <a:close/>
                  </a:path>
                </a:pathLst>
              </a:custGeom>
              <a:solidFill>
                <a:srgbClr val="FF3D4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888512" y="2522018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AND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88190" y="4102926"/>
            <a:ext cx="2928175" cy="1962912"/>
            <a:chOff x="7851648" y="4214051"/>
            <a:chExt cx="2928175" cy="1962912"/>
          </a:xfrm>
        </p:grpSpPr>
        <p:grpSp>
          <p:nvGrpSpPr>
            <p:cNvPr id="21" name="Group 20"/>
            <p:cNvGrpSpPr/>
            <p:nvPr/>
          </p:nvGrpSpPr>
          <p:grpSpPr>
            <a:xfrm>
              <a:off x="7851648" y="4214051"/>
              <a:ext cx="2928175" cy="1962912"/>
              <a:chOff x="7851648" y="4118705"/>
              <a:chExt cx="2928175" cy="196291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851648" y="4118705"/>
                <a:ext cx="2928175" cy="1962912"/>
                <a:chOff x="7851648" y="1133856"/>
                <a:chExt cx="2928175" cy="1962912"/>
              </a:xfrm>
              <a:solidFill>
                <a:srgbClr val="FF3D44"/>
              </a:solidFill>
            </p:grpSpPr>
            <p:sp>
              <p:nvSpPr>
                <p:cNvPr id="17" name="Oval 16"/>
                <p:cNvSpPr/>
                <p:nvPr/>
              </p:nvSpPr>
              <p:spPr>
                <a:xfrm>
                  <a:off x="7851648" y="1133856"/>
                  <a:ext cx="1962912" cy="1962912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8816911" y="1133856"/>
                  <a:ext cx="1962912" cy="1962912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Freeform 18"/>
              <p:cNvSpPr/>
              <p:nvPr/>
            </p:nvSpPr>
            <p:spPr>
              <a:xfrm>
                <a:off x="8822241" y="4246159"/>
                <a:ext cx="997649" cy="1708003"/>
              </a:xfrm>
              <a:custGeom>
                <a:avLst/>
                <a:gdLst>
                  <a:gd name="connsiteX0" fmla="*/ 498825 w 997649"/>
                  <a:gd name="connsiteY0" fmla="*/ 0 h 1708003"/>
                  <a:gd name="connsiteX1" fmla="*/ 564934 w 997649"/>
                  <a:gd name="connsiteY1" fmla="*/ 40162 h 1708003"/>
                  <a:gd name="connsiteX2" fmla="*/ 997649 w 997649"/>
                  <a:gd name="connsiteY2" fmla="*/ 854001 h 1708003"/>
                  <a:gd name="connsiteX3" fmla="*/ 564934 w 997649"/>
                  <a:gd name="connsiteY3" fmla="*/ 1667840 h 1708003"/>
                  <a:gd name="connsiteX4" fmla="*/ 498825 w 997649"/>
                  <a:gd name="connsiteY4" fmla="*/ 1708003 h 1708003"/>
                  <a:gd name="connsiteX5" fmla="*/ 432715 w 997649"/>
                  <a:gd name="connsiteY5" fmla="*/ 1667840 h 1708003"/>
                  <a:gd name="connsiteX6" fmla="*/ 0 w 997649"/>
                  <a:gd name="connsiteY6" fmla="*/ 854001 h 1708003"/>
                  <a:gd name="connsiteX7" fmla="*/ 432715 w 997649"/>
                  <a:gd name="connsiteY7" fmla="*/ 40162 h 170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7649" h="1708003">
                    <a:moveTo>
                      <a:pt x="498825" y="0"/>
                    </a:moveTo>
                    <a:lnTo>
                      <a:pt x="564934" y="40162"/>
                    </a:lnTo>
                    <a:cubicBezTo>
                      <a:pt x="826003" y="216537"/>
                      <a:pt x="997649" y="515224"/>
                      <a:pt x="997649" y="854001"/>
                    </a:cubicBezTo>
                    <a:cubicBezTo>
                      <a:pt x="997649" y="1192778"/>
                      <a:pt x="826003" y="1491465"/>
                      <a:pt x="564934" y="1667840"/>
                    </a:cubicBezTo>
                    <a:lnTo>
                      <a:pt x="498825" y="1708003"/>
                    </a:lnTo>
                    <a:lnTo>
                      <a:pt x="432715" y="1667840"/>
                    </a:lnTo>
                    <a:cubicBezTo>
                      <a:pt x="171646" y="1491465"/>
                      <a:pt x="0" y="1192778"/>
                      <a:pt x="0" y="854001"/>
                    </a:cubicBezTo>
                    <a:cubicBezTo>
                      <a:pt x="0" y="515224"/>
                      <a:pt x="171646" y="216537"/>
                      <a:pt x="432715" y="40162"/>
                    </a:cubicBezTo>
                    <a:close/>
                  </a:path>
                </a:pathLst>
              </a:custGeom>
              <a:solidFill>
                <a:srgbClr val="FF3D4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006716" y="4910444"/>
              <a:ext cx="628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OR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84928" y="3927475"/>
            <a:ext cx="3644900" cy="2565400"/>
            <a:chOff x="4673600" y="4038600"/>
            <a:chExt cx="3644900" cy="2565400"/>
          </a:xfrm>
        </p:grpSpPr>
        <p:sp>
          <p:nvSpPr>
            <p:cNvPr id="32" name="Rectangle 31"/>
            <p:cNvSpPr/>
            <p:nvPr/>
          </p:nvSpPr>
          <p:spPr>
            <a:xfrm>
              <a:off x="4673600" y="4038600"/>
              <a:ext cx="3644900" cy="2565400"/>
            </a:xfrm>
            <a:prstGeom prst="rect">
              <a:avLst/>
            </a:prstGeom>
            <a:solidFill>
              <a:srgbClr val="FF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031962" y="4348988"/>
              <a:ext cx="2928175" cy="1962912"/>
              <a:chOff x="4944291" y="4348988"/>
              <a:chExt cx="2928175" cy="196291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909554" y="4348988"/>
                <a:ext cx="1962912" cy="19629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4291" y="4348988"/>
                <a:ext cx="1962912" cy="19629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925748" y="4468961"/>
                <a:ext cx="997649" cy="1708003"/>
              </a:xfrm>
              <a:custGeom>
                <a:avLst/>
                <a:gdLst>
                  <a:gd name="connsiteX0" fmla="*/ 498825 w 997649"/>
                  <a:gd name="connsiteY0" fmla="*/ 0 h 1708003"/>
                  <a:gd name="connsiteX1" fmla="*/ 564935 w 997649"/>
                  <a:gd name="connsiteY1" fmla="*/ 40163 h 1708003"/>
                  <a:gd name="connsiteX2" fmla="*/ 997649 w 997649"/>
                  <a:gd name="connsiteY2" fmla="*/ 854001 h 1708003"/>
                  <a:gd name="connsiteX3" fmla="*/ 564935 w 997649"/>
                  <a:gd name="connsiteY3" fmla="*/ 1667840 h 1708003"/>
                  <a:gd name="connsiteX4" fmla="*/ 498825 w 997649"/>
                  <a:gd name="connsiteY4" fmla="*/ 1708003 h 1708003"/>
                  <a:gd name="connsiteX5" fmla="*/ 432715 w 997649"/>
                  <a:gd name="connsiteY5" fmla="*/ 1667840 h 1708003"/>
                  <a:gd name="connsiteX6" fmla="*/ 0 w 997649"/>
                  <a:gd name="connsiteY6" fmla="*/ 854001 h 1708003"/>
                  <a:gd name="connsiteX7" fmla="*/ 432715 w 997649"/>
                  <a:gd name="connsiteY7" fmla="*/ 40163 h 170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7649" h="1708003">
                    <a:moveTo>
                      <a:pt x="498825" y="0"/>
                    </a:moveTo>
                    <a:lnTo>
                      <a:pt x="564935" y="40163"/>
                    </a:lnTo>
                    <a:cubicBezTo>
                      <a:pt x="826004" y="216537"/>
                      <a:pt x="997649" y="515224"/>
                      <a:pt x="997649" y="854001"/>
                    </a:cubicBezTo>
                    <a:cubicBezTo>
                      <a:pt x="997649" y="1192778"/>
                      <a:pt x="826004" y="1491465"/>
                      <a:pt x="564935" y="1667840"/>
                    </a:cubicBezTo>
                    <a:lnTo>
                      <a:pt x="498825" y="1708003"/>
                    </a:lnTo>
                    <a:lnTo>
                      <a:pt x="432715" y="1667840"/>
                    </a:lnTo>
                    <a:cubicBezTo>
                      <a:pt x="171646" y="1491465"/>
                      <a:pt x="0" y="1192778"/>
                      <a:pt x="0" y="854001"/>
                    </a:cubicBezTo>
                    <a:cubicBezTo>
                      <a:pt x="0" y="515224"/>
                      <a:pt x="171646" y="216537"/>
                      <a:pt x="432715" y="40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75826" y="5052864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1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Element: </a:t>
            </a:r>
            <a:r>
              <a:rPr lang="en-US" b="1" dirty="0"/>
              <a:t>$exists, $type</a:t>
            </a:r>
          </a:p>
          <a:p>
            <a:r>
              <a:rPr lang="en-US" dirty="0"/>
              <a:t>Evaluation: </a:t>
            </a:r>
            <a:r>
              <a:rPr lang="en-US" b="1" dirty="0"/>
              <a:t>$mod, $regex, $text, $where, $expr</a:t>
            </a:r>
            <a:endParaRPr lang="en-US" dirty="0"/>
          </a:p>
          <a:p>
            <a:r>
              <a:rPr lang="en-US" dirty="0" err="1"/>
              <a:t>Geospacial</a:t>
            </a:r>
            <a:r>
              <a:rPr lang="en-US" dirty="0"/>
              <a:t>: </a:t>
            </a:r>
            <a:r>
              <a:rPr lang="en-US" b="1" dirty="0"/>
              <a:t>$</a:t>
            </a:r>
            <a:r>
              <a:rPr lang="en-US" b="1" dirty="0" err="1"/>
              <a:t>geoIntersects</a:t>
            </a:r>
            <a:r>
              <a:rPr lang="en-US" b="1" dirty="0"/>
              <a:t>, $</a:t>
            </a:r>
            <a:r>
              <a:rPr lang="en-US" b="1" dirty="0" err="1"/>
              <a:t>geoWithin</a:t>
            </a:r>
            <a:r>
              <a:rPr lang="en-US" b="1" dirty="0"/>
              <a:t>, $</a:t>
            </a:r>
            <a:r>
              <a:rPr lang="en-US" b="1" dirty="0" err="1"/>
              <a:t>nearSphere</a:t>
            </a:r>
            <a:r>
              <a:rPr lang="en-US" b="1" dirty="0"/>
              <a:t>, $near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80560"/>
            <a:ext cx="58439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</a:t>
            </a:r>
          </a:p>
          <a:p>
            <a:pPr marL="342900" indent="-342900">
              <a:buAutoNum type="arabicPeriod"/>
            </a:pPr>
            <a:r>
              <a:rPr lang="en-US" sz="2800" dirty="0"/>
              <a:t>Without description</a:t>
            </a:r>
          </a:p>
          <a:p>
            <a:pPr marL="342900" indent="-342900">
              <a:buAutoNum type="arabicPeriod"/>
            </a:pPr>
            <a:r>
              <a:rPr lang="en-US" sz="2800" dirty="0"/>
              <a:t>With start as date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$all </a:t>
            </a:r>
            <a:r>
              <a:rPr lang="en-US" dirty="0"/>
              <a:t>- {field:{$</a:t>
            </a:r>
            <a:r>
              <a:rPr lang="en-US" dirty="0" err="1"/>
              <a:t>all:values</a:t>
            </a:r>
            <a:r>
              <a:rPr lang="en-US" dirty="0"/>
              <a:t>}} - matches arrays that contain all elements from the query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elemMatch</a:t>
            </a:r>
            <a:r>
              <a:rPr lang="en-US" dirty="0"/>
              <a:t> - {field:{$</a:t>
            </a:r>
            <a:r>
              <a:rPr lang="en-US" dirty="0" err="1"/>
              <a:t>elemMatch</a:t>
            </a:r>
            <a:r>
              <a:rPr lang="en-US" dirty="0"/>
              <a:t>:{subqueries}}} - matches documents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element in array</a:t>
            </a:r>
            <a:r>
              <a:rPr lang="en-US" dirty="0"/>
              <a:t> </a:t>
            </a:r>
            <a:r>
              <a:rPr lang="en-US" dirty="0" err="1"/>
              <a:t>mathes</a:t>
            </a:r>
            <a:r>
              <a:rPr lang="en-US" dirty="0"/>
              <a:t> all conditions</a:t>
            </a:r>
          </a:p>
          <a:p>
            <a:pPr fontAlgn="base"/>
            <a:r>
              <a:rPr lang="en-US" b="1" dirty="0"/>
              <a:t>$size </a:t>
            </a:r>
            <a:r>
              <a:rPr lang="en-US" dirty="0"/>
              <a:t>- {field:{$</a:t>
            </a:r>
            <a:r>
              <a:rPr lang="en-US" dirty="0" err="1"/>
              <a:t>size:int</a:t>
            </a:r>
            <a:r>
              <a:rPr lang="en-US" dirty="0"/>
              <a:t>}} - selects array keys with specified size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80560"/>
            <a:ext cx="742902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Examples</a:t>
            </a:r>
          </a:p>
          <a:p>
            <a:pPr marL="342900" indent="-342900">
              <a:buAutoNum type="arabicPeriod"/>
            </a:pPr>
            <a:r>
              <a:rPr lang="en-US" sz="2800" dirty="0"/>
              <a:t>Tags both: “traffic” and “scale”</a:t>
            </a:r>
          </a:p>
          <a:p>
            <a:pPr marL="342900" indent="-342900">
              <a:buAutoNum type="arabicPeriod"/>
            </a:pPr>
            <a:r>
              <a:rPr lang="en-US" sz="2800" dirty="0"/>
              <a:t>Comments by Radu that have 18 votes</a:t>
            </a:r>
          </a:p>
          <a:p>
            <a:pPr marL="342900" indent="-342900">
              <a:buAutoNum type="arabicPeriod"/>
            </a:pPr>
            <a:r>
              <a:rPr lang="en-US" sz="2800" dirty="0"/>
              <a:t>comments votes between 9 and 10 inclusive (c)</a:t>
            </a:r>
          </a:p>
          <a:p>
            <a:pPr marL="342900" indent="-342900">
              <a:buAutoNum type="arabicPeriod"/>
            </a:pPr>
            <a:r>
              <a:rPr lang="en-US" sz="2800" dirty="0"/>
              <a:t>exactly 2 comments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45B8850-8C33-420D-AD07-11A5041D0C5A}"/>
              </a:ext>
            </a:extLst>
          </p:cNvPr>
          <p:cNvSpPr/>
          <p:nvPr/>
        </p:nvSpPr>
        <p:spPr>
          <a:xfrm>
            <a:off x="1339850" y="2786743"/>
            <a:ext cx="4584700" cy="1088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2AD749-6838-4116-91C1-100D155B8E55}"/>
              </a:ext>
            </a:extLst>
          </p:cNvPr>
          <p:cNvGrpSpPr/>
          <p:nvPr/>
        </p:nvGrpSpPr>
        <p:grpSpPr>
          <a:xfrm>
            <a:off x="1545773" y="838982"/>
            <a:ext cx="340158" cy="4005161"/>
            <a:chOff x="1545773" y="838982"/>
            <a:chExt cx="340158" cy="40051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3E05CE-C853-4185-BA39-CBDC98070887}"/>
                </a:ext>
              </a:extLst>
            </p:cNvPr>
            <p:cNvSpPr/>
            <p:nvPr/>
          </p:nvSpPr>
          <p:spPr>
            <a:xfrm>
              <a:off x="1545773" y="1306286"/>
              <a:ext cx="337457" cy="337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AAA457-5331-4C87-98DB-D9265B6F7E0C}"/>
                </a:ext>
              </a:extLst>
            </p:cNvPr>
            <p:cNvSpPr/>
            <p:nvPr/>
          </p:nvSpPr>
          <p:spPr>
            <a:xfrm>
              <a:off x="1545773" y="2373086"/>
              <a:ext cx="337457" cy="337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C4167E-84E9-455B-AFEC-86DA13C29E0B}"/>
                </a:ext>
              </a:extLst>
            </p:cNvPr>
            <p:cNvSpPr/>
            <p:nvPr/>
          </p:nvSpPr>
          <p:spPr>
            <a:xfrm>
              <a:off x="1545773" y="2906486"/>
              <a:ext cx="337457" cy="337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C14D9C-7457-4818-883D-A1B74F44F5AA}"/>
                </a:ext>
              </a:extLst>
            </p:cNvPr>
            <p:cNvSpPr/>
            <p:nvPr/>
          </p:nvSpPr>
          <p:spPr>
            <a:xfrm>
              <a:off x="1545773" y="3973286"/>
              <a:ext cx="337457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C08F13-8FD3-4C92-97A2-76037B507A33}"/>
                </a:ext>
              </a:extLst>
            </p:cNvPr>
            <p:cNvSpPr/>
            <p:nvPr/>
          </p:nvSpPr>
          <p:spPr>
            <a:xfrm>
              <a:off x="1545773" y="4506686"/>
              <a:ext cx="337457" cy="337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EEF30C-F6C0-4C4F-A6A3-F47CCF07A4F6}"/>
                </a:ext>
              </a:extLst>
            </p:cNvPr>
            <p:cNvSpPr txBox="1"/>
            <p:nvPr/>
          </p:nvSpPr>
          <p:spPr>
            <a:xfrm>
              <a:off x="1545773" y="8389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34EBF6-9830-46EB-AEB5-C75A690129DA}"/>
              </a:ext>
            </a:extLst>
          </p:cNvPr>
          <p:cNvGrpSpPr/>
          <p:nvPr/>
        </p:nvGrpSpPr>
        <p:grpSpPr>
          <a:xfrm>
            <a:off x="2318658" y="838982"/>
            <a:ext cx="349776" cy="5071961"/>
            <a:chOff x="2318658" y="838982"/>
            <a:chExt cx="349776" cy="50719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B9645C-C103-43EF-929B-D36707548ACC}"/>
                </a:ext>
              </a:extLst>
            </p:cNvPr>
            <p:cNvSpPr/>
            <p:nvPr/>
          </p:nvSpPr>
          <p:spPr>
            <a:xfrm>
              <a:off x="2318658" y="3439886"/>
              <a:ext cx="337457" cy="3374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A06121-EA98-4F50-88FF-A2CBF432461A}"/>
                </a:ext>
              </a:extLst>
            </p:cNvPr>
            <p:cNvSpPr/>
            <p:nvPr/>
          </p:nvSpPr>
          <p:spPr>
            <a:xfrm>
              <a:off x="2318658" y="3973286"/>
              <a:ext cx="337457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D24733-D24D-4040-A1D4-8DACC7BA2C0F}"/>
                </a:ext>
              </a:extLst>
            </p:cNvPr>
            <p:cNvSpPr/>
            <p:nvPr/>
          </p:nvSpPr>
          <p:spPr>
            <a:xfrm>
              <a:off x="2318658" y="5040086"/>
              <a:ext cx="337457" cy="337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D8D0C-36C7-46F5-80A7-BCF5740C215D}"/>
                </a:ext>
              </a:extLst>
            </p:cNvPr>
            <p:cNvSpPr/>
            <p:nvPr/>
          </p:nvSpPr>
          <p:spPr>
            <a:xfrm>
              <a:off x="2318658" y="5573486"/>
              <a:ext cx="337457" cy="3374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BF0438-3E3B-4604-A281-37A2794B04CD}"/>
                </a:ext>
              </a:extLst>
            </p:cNvPr>
            <p:cNvSpPr txBox="1"/>
            <p:nvPr/>
          </p:nvSpPr>
          <p:spPr>
            <a:xfrm>
              <a:off x="2318658" y="83898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62F31-0D1C-4DE1-9315-1F1722D4D9E1}"/>
              </a:ext>
            </a:extLst>
          </p:cNvPr>
          <p:cNvGrpSpPr/>
          <p:nvPr/>
        </p:nvGrpSpPr>
        <p:grpSpPr>
          <a:xfrm>
            <a:off x="3102429" y="838982"/>
            <a:ext cx="337457" cy="3471761"/>
            <a:chOff x="3102429" y="838982"/>
            <a:chExt cx="337457" cy="347176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1C3F2B-3F4F-414A-A6F3-E242ED4DCD56}"/>
                </a:ext>
              </a:extLst>
            </p:cNvPr>
            <p:cNvSpPr/>
            <p:nvPr/>
          </p:nvSpPr>
          <p:spPr>
            <a:xfrm>
              <a:off x="3102429" y="1306286"/>
              <a:ext cx="337457" cy="337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5DFF9F-E0B8-45AF-B4C3-7678BC03EA01}"/>
                </a:ext>
              </a:extLst>
            </p:cNvPr>
            <p:cNvSpPr/>
            <p:nvPr/>
          </p:nvSpPr>
          <p:spPr>
            <a:xfrm>
              <a:off x="3102429" y="1839686"/>
              <a:ext cx="337457" cy="3374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B4568FE-2627-4F13-9F2F-8350869414D0}"/>
                </a:ext>
              </a:extLst>
            </p:cNvPr>
            <p:cNvSpPr/>
            <p:nvPr/>
          </p:nvSpPr>
          <p:spPr>
            <a:xfrm>
              <a:off x="3102429" y="3439886"/>
              <a:ext cx="337457" cy="3374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6BE5FA-5245-4095-8656-C18CB3DFBB1B}"/>
                </a:ext>
              </a:extLst>
            </p:cNvPr>
            <p:cNvSpPr/>
            <p:nvPr/>
          </p:nvSpPr>
          <p:spPr>
            <a:xfrm>
              <a:off x="3102429" y="3973286"/>
              <a:ext cx="337457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04CDFB-206F-4759-B7C4-AF0062864B15}"/>
                </a:ext>
              </a:extLst>
            </p:cNvPr>
            <p:cNvSpPr txBox="1"/>
            <p:nvPr/>
          </p:nvSpPr>
          <p:spPr>
            <a:xfrm>
              <a:off x="3120314" y="838982"/>
              <a:ext cx="301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2A41A0-D826-467B-B01F-345349B03539}"/>
              </a:ext>
            </a:extLst>
          </p:cNvPr>
          <p:cNvGrpSpPr/>
          <p:nvPr/>
        </p:nvGrpSpPr>
        <p:grpSpPr>
          <a:xfrm>
            <a:off x="3875314" y="838982"/>
            <a:ext cx="349776" cy="5071961"/>
            <a:chOff x="3875314" y="838982"/>
            <a:chExt cx="349776" cy="507196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0E7570-FB64-4208-919E-02768D1E6A45}"/>
                </a:ext>
              </a:extLst>
            </p:cNvPr>
            <p:cNvSpPr/>
            <p:nvPr/>
          </p:nvSpPr>
          <p:spPr>
            <a:xfrm>
              <a:off x="3875314" y="3973286"/>
              <a:ext cx="337457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A1B150-5BC8-4B4D-905C-D71927368535}"/>
                </a:ext>
              </a:extLst>
            </p:cNvPr>
            <p:cNvSpPr/>
            <p:nvPr/>
          </p:nvSpPr>
          <p:spPr>
            <a:xfrm>
              <a:off x="3875314" y="4506686"/>
              <a:ext cx="337457" cy="337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F710D5-68D1-4859-8EEE-DBF41F695BF5}"/>
                </a:ext>
              </a:extLst>
            </p:cNvPr>
            <p:cNvSpPr/>
            <p:nvPr/>
          </p:nvSpPr>
          <p:spPr>
            <a:xfrm>
              <a:off x="3875314" y="5573486"/>
              <a:ext cx="337457" cy="3374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65CFDD-EA18-4B52-B264-4280E671133B}"/>
                </a:ext>
              </a:extLst>
            </p:cNvPr>
            <p:cNvSpPr txBox="1"/>
            <p:nvPr/>
          </p:nvSpPr>
          <p:spPr>
            <a:xfrm>
              <a:off x="3875314" y="83898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81C17A4-0B44-46E4-AF34-9A46387FFBA4}"/>
              </a:ext>
            </a:extLst>
          </p:cNvPr>
          <p:cNvGrpSpPr/>
          <p:nvPr/>
        </p:nvGrpSpPr>
        <p:grpSpPr>
          <a:xfrm>
            <a:off x="4626430" y="816820"/>
            <a:ext cx="340158" cy="1893723"/>
            <a:chOff x="4626430" y="816820"/>
            <a:chExt cx="340158" cy="189372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22A51C-9D96-4827-BC9C-051AD6D8D51F}"/>
                </a:ext>
              </a:extLst>
            </p:cNvPr>
            <p:cNvSpPr/>
            <p:nvPr/>
          </p:nvSpPr>
          <p:spPr>
            <a:xfrm>
              <a:off x="4626430" y="1306286"/>
              <a:ext cx="337457" cy="337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9141B2B-54C6-471C-976F-3CD792821AE2}"/>
                </a:ext>
              </a:extLst>
            </p:cNvPr>
            <p:cNvSpPr/>
            <p:nvPr/>
          </p:nvSpPr>
          <p:spPr>
            <a:xfrm>
              <a:off x="4626430" y="2373086"/>
              <a:ext cx="337457" cy="337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E6C8B5-ABC0-4800-9A3C-6CFDAA4FB7D3}"/>
                </a:ext>
              </a:extLst>
            </p:cNvPr>
            <p:cNvSpPr txBox="1"/>
            <p:nvPr/>
          </p:nvSpPr>
          <p:spPr>
            <a:xfrm>
              <a:off x="4626430" y="8168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BC1878-B8EA-459B-BD9A-217AD4BCABE2}"/>
              </a:ext>
            </a:extLst>
          </p:cNvPr>
          <p:cNvGrpSpPr/>
          <p:nvPr/>
        </p:nvGrpSpPr>
        <p:grpSpPr>
          <a:xfrm>
            <a:off x="5399315" y="838982"/>
            <a:ext cx="337457" cy="5071961"/>
            <a:chOff x="5399315" y="838982"/>
            <a:chExt cx="337457" cy="507196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7868CD-51E1-450A-AA1D-09F67E099DC2}"/>
                </a:ext>
              </a:extLst>
            </p:cNvPr>
            <p:cNvSpPr/>
            <p:nvPr/>
          </p:nvSpPr>
          <p:spPr>
            <a:xfrm>
              <a:off x="5399315" y="1839686"/>
              <a:ext cx="337457" cy="3374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8FDAB9-BA89-4486-8A06-D5D56079E9B2}"/>
                </a:ext>
              </a:extLst>
            </p:cNvPr>
            <p:cNvSpPr/>
            <p:nvPr/>
          </p:nvSpPr>
          <p:spPr>
            <a:xfrm>
              <a:off x="5399315" y="2373086"/>
              <a:ext cx="337457" cy="3374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CB7D03-1C48-4E11-BEFA-F577578BCA7D}"/>
                </a:ext>
              </a:extLst>
            </p:cNvPr>
            <p:cNvSpPr/>
            <p:nvPr/>
          </p:nvSpPr>
          <p:spPr>
            <a:xfrm>
              <a:off x="5399315" y="3973286"/>
              <a:ext cx="337457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7C9D3E-141F-4777-9A45-170BBFB7023D}"/>
                </a:ext>
              </a:extLst>
            </p:cNvPr>
            <p:cNvSpPr/>
            <p:nvPr/>
          </p:nvSpPr>
          <p:spPr>
            <a:xfrm>
              <a:off x="5399315" y="5040086"/>
              <a:ext cx="337457" cy="337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FB2BA8-7D7D-4BB8-B60A-2026F882E845}"/>
                </a:ext>
              </a:extLst>
            </p:cNvPr>
            <p:cNvSpPr/>
            <p:nvPr/>
          </p:nvSpPr>
          <p:spPr>
            <a:xfrm>
              <a:off x="5399315" y="5573486"/>
              <a:ext cx="337457" cy="3374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9CA3D3-3A6B-43D5-928C-97162264CA90}"/>
                </a:ext>
              </a:extLst>
            </p:cNvPr>
            <p:cNvSpPr txBox="1"/>
            <p:nvPr/>
          </p:nvSpPr>
          <p:spPr>
            <a:xfrm>
              <a:off x="5417200" y="838982"/>
              <a:ext cx="282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5FE46E6-37C3-478F-9527-4A80EB1A51B3}"/>
              </a:ext>
            </a:extLst>
          </p:cNvPr>
          <p:cNvCxnSpPr>
            <a:cxnSpLocks/>
          </p:cNvCxnSpPr>
          <p:nvPr/>
        </p:nvCxnSpPr>
        <p:spPr>
          <a:xfrm>
            <a:off x="6183086" y="2775857"/>
            <a:ext cx="0" cy="3124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42E4C9-8D97-4039-A038-D49BDCA1D7C1}"/>
              </a:ext>
            </a:extLst>
          </p:cNvPr>
          <p:cNvCxnSpPr>
            <a:cxnSpLocks/>
          </p:cNvCxnSpPr>
          <p:nvPr/>
        </p:nvCxnSpPr>
        <p:spPr>
          <a:xfrm flipV="1">
            <a:off x="6063344" y="1186542"/>
            <a:ext cx="0" cy="270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82DDB59-445C-448F-ADEA-5ECDD0EDF6C7}"/>
              </a:ext>
            </a:extLst>
          </p:cNvPr>
          <p:cNvSpPr/>
          <p:nvPr/>
        </p:nvSpPr>
        <p:spPr>
          <a:xfrm>
            <a:off x="6882886" y="1306286"/>
            <a:ext cx="2391719" cy="2391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9A22E2A-3B87-4CC9-844E-B973FFB7CDB1}"/>
              </a:ext>
            </a:extLst>
          </p:cNvPr>
          <p:cNvSpPr/>
          <p:nvPr/>
        </p:nvSpPr>
        <p:spPr>
          <a:xfrm>
            <a:off x="7832666" y="1306285"/>
            <a:ext cx="2391719" cy="2391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9240438-224C-414A-8D81-69897A8A20AA}"/>
              </a:ext>
            </a:extLst>
          </p:cNvPr>
          <p:cNvSpPr txBox="1"/>
          <p:nvPr/>
        </p:nvSpPr>
        <p:spPr>
          <a:xfrm>
            <a:off x="8138438" y="2020082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13062E-A47C-4DC7-BA74-209E35F5EE33}"/>
              </a:ext>
            </a:extLst>
          </p:cNvPr>
          <p:cNvSpPr txBox="1"/>
          <p:nvPr/>
        </p:nvSpPr>
        <p:spPr>
          <a:xfrm>
            <a:off x="8595053" y="202008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BED77E-2ADC-472F-AF15-5009823E4346}"/>
              </a:ext>
            </a:extLst>
          </p:cNvPr>
          <p:cNvSpPr txBox="1"/>
          <p:nvPr/>
        </p:nvSpPr>
        <p:spPr>
          <a:xfrm>
            <a:off x="8153402" y="2537154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96C88D-505A-409B-B8B8-2CB6277EDDCD}"/>
              </a:ext>
            </a:extLst>
          </p:cNvPr>
          <p:cNvSpPr txBox="1"/>
          <p:nvPr/>
        </p:nvSpPr>
        <p:spPr>
          <a:xfrm>
            <a:off x="9533520" y="2547647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F25B57C-34D9-4E50-A471-B911D014CAEB}"/>
              </a:ext>
            </a:extLst>
          </p:cNvPr>
          <p:cNvSpPr txBox="1"/>
          <p:nvPr/>
        </p:nvSpPr>
        <p:spPr>
          <a:xfrm>
            <a:off x="7167183" y="2633555"/>
            <a:ext cx="26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3C8824-08BE-43FB-BC90-20DDEADC4E28}"/>
              </a:ext>
            </a:extLst>
          </p:cNvPr>
          <p:cNvSpPr txBox="1"/>
          <p:nvPr/>
        </p:nvSpPr>
        <p:spPr>
          <a:xfrm>
            <a:off x="8595053" y="2547647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A960BD6-61A7-438C-BD8A-08E48414AEA1}"/>
              </a:ext>
            </a:extLst>
          </p:cNvPr>
          <p:cNvSpPr txBox="1"/>
          <p:nvPr/>
        </p:nvSpPr>
        <p:spPr>
          <a:xfrm>
            <a:off x="7389756" y="1590879"/>
            <a:ext cx="59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$</a:t>
            </a:r>
            <a:r>
              <a:rPr lang="en-US" sz="2400" b="1" dirty="0" err="1"/>
              <a:t>gt</a:t>
            </a:r>
            <a:endParaRPr lang="en-US" sz="2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4F4614-9C62-413D-A219-60EF3B6FE9A5}"/>
              </a:ext>
            </a:extLst>
          </p:cNvPr>
          <p:cNvSpPr txBox="1"/>
          <p:nvPr/>
        </p:nvSpPr>
        <p:spPr>
          <a:xfrm>
            <a:off x="9220893" y="1590879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$</a:t>
            </a:r>
            <a:r>
              <a:rPr lang="en-US" sz="2400" b="1" dirty="0" err="1"/>
              <a:t>lt</a:t>
            </a:r>
            <a:endParaRPr lang="en-US" sz="2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E30C9A-86A7-461E-9036-DCB47399B143}"/>
              </a:ext>
            </a:extLst>
          </p:cNvPr>
          <p:cNvSpPr txBox="1"/>
          <p:nvPr/>
        </p:nvSpPr>
        <p:spPr>
          <a:xfrm>
            <a:off x="7518634" y="4675414"/>
            <a:ext cx="301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$</a:t>
            </a:r>
            <a:r>
              <a:rPr lang="en-US" sz="2400" b="1" dirty="0" err="1"/>
              <a:t>elemMatch</a:t>
            </a:r>
            <a:r>
              <a:rPr lang="en-US" b="1" dirty="0"/>
              <a:t> =&gt; a, b,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07D7D-BCEF-6641-9748-4435A45A3634}"/>
              </a:ext>
            </a:extLst>
          </p:cNvPr>
          <p:cNvSpPr txBox="1"/>
          <p:nvPr/>
        </p:nvSpPr>
        <p:spPr>
          <a:xfrm>
            <a:off x="677974" y="1213009"/>
            <a:ext cx="495649" cy="4852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ro-R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ro-R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  <p:bldP spid="1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6020A17-60F5-DB4F-8AC7-9E966EFD24E1}"/>
              </a:ext>
            </a:extLst>
          </p:cNvPr>
          <p:cNvSpPr/>
          <p:nvPr/>
        </p:nvSpPr>
        <p:spPr>
          <a:xfrm>
            <a:off x="631904" y="1979996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3AE886E-2E0A-6D4A-B63E-A16413847C45}"/>
              </a:ext>
            </a:extLst>
          </p:cNvPr>
          <p:cNvSpPr/>
          <p:nvPr/>
        </p:nvSpPr>
        <p:spPr>
          <a:xfrm>
            <a:off x="631904" y="3214140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7EA76C-33E1-3B45-84B3-9B874C528101}"/>
              </a:ext>
            </a:extLst>
          </p:cNvPr>
          <p:cNvSpPr/>
          <p:nvPr/>
        </p:nvSpPr>
        <p:spPr>
          <a:xfrm rot="5400000">
            <a:off x="871464" y="2278898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EED490-B14B-2A4B-9EB0-72DDC2DFE4E8}"/>
              </a:ext>
            </a:extLst>
          </p:cNvPr>
          <p:cNvSpPr/>
          <p:nvPr/>
        </p:nvSpPr>
        <p:spPr>
          <a:xfrm>
            <a:off x="1462663" y="22788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4D6AF12D-BB3B-BC43-B764-A30E5FD04744}"/>
              </a:ext>
            </a:extLst>
          </p:cNvPr>
          <p:cNvSpPr/>
          <p:nvPr/>
        </p:nvSpPr>
        <p:spPr>
          <a:xfrm>
            <a:off x="2025058" y="2278898"/>
            <a:ext cx="360000" cy="360000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0D909D-30D4-454F-A3A3-E69174D74A96}"/>
              </a:ext>
            </a:extLst>
          </p:cNvPr>
          <p:cNvSpPr/>
          <p:nvPr/>
        </p:nvSpPr>
        <p:spPr>
          <a:xfrm rot="5400000">
            <a:off x="2005210" y="3513042"/>
            <a:ext cx="360000" cy="3600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CA1B17-1984-F843-99AE-729595BE7A79}"/>
              </a:ext>
            </a:extLst>
          </p:cNvPr>
          <p:cNvSpPr/>
          <p:nvPr/>
        </p:nvSpPr>
        <p:spPr>
          <a:xfrm>
            <a:off x="631904" y="4448284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03DDCF2-989B-644E-AA61-9C6B2BCD9597}"/>
              </a:ext>
            </a:extLst>
          </p:cNvPr>
          <p:cNvSpPr/>
          <p:nvPr/>
        </p:nvSpPr>
        <p:spPr>
          <a:xfrm>
            <a:off x="631904" y="5691965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984621-42BB-5A44-A3D6-659EF9C67077}"/>
              </a:ext>
            </a:extLst>
          </p:cNvPr>
          <p:cNvSpPr/>
          <p:nvPr/>
        </p:nvSpPr>
        <p:spPr>
          <a:xfrm rot="5400000">
            <a:off x="1462382" y="4747186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00178A-F3C3-064D-9580-68BB2E30D61E}"/>
              </a:ext>
            </a:extLst>
          </p:cNvPr>
          <p:cNvSpPr/>
          <p:nvPr/>
        </p:nvSpPr>
        <p:spPr>
          <a:xfrm>
            <a:off x="876805" y="5990867"/>
            <a:ext cx="360000" cy="360000"/>
          </a:xfrm>
          <a:prstGeom prst="ellipse">
            <a:avLst/>
          </a:prstGeom>
          <a:solidFill>
            <a:srgbClr val="5CA83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9A382A58-399D-4749-9A29-38D480107EC7}"/>
              </a:ext>
            </a:extLst>
          </p:cNvPr>
          <p:cNvSpPr/>
          <p:nvPr/>
        </p:nvSpPr>
        <p:spPr>
          <a:xfrm>
            <a:off x="876805" y="3513042"/>
            <a:ext cx="360000" cy="3600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92A2AF-D425-9F4C-8292-FCD0177760B1}"/>
              </a:ext>
            </a:extLst>
          </p:cNvPr>
          <p:cNvSpPr/>
          <p:nvPr/>
        </p:nvSpPr>
        <p:spPr>
          <a:xfrm>
            <a:off x="867143" y="4747186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B00B16-CD0E-5C48-8FDF-A92E92502727}"/>
              </a:ext>
            </a:extLst>
          </p:cNvPr>
          <p:cNvSpPr/>
          <p:nvPr/>
        </p:nvSpPr>
        <p:spPr>
          <a:xfrm>
            <a:off x="2004940" y="474718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5D3EA2-72D6-C443-B684-2FAA7EA11E73}"/>
              </a:ext>
            </a:extLst>
          </p:cNvPr>
          <p:cNvSpPr/>
          <p:nvPr/>
        </p:nvSpPr>
        <p:spPr>
          <a:xfrm rot="5400000">
            <a:off x="1462663" y="599086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32FBB-7770-A247-AF0A-DCA7A079129A}"/>
              </a:ext>
            </a:extLst>
          </p:cNvPr>
          <p:cNvSpPr txBox="1"/>
          <p:nvPr/>
        </p:nvSpPr>
        <p:spPr>
          <a:xfrm>
            <a:off x="3157491" y="898422"/>
            <a:ext cx="219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shape.type</a:t>
            </a:r>
            <a:r>
              <a:rPr lang="ro-RO" dirty="0"/>
              <a:t>: „</a:t>
            </a:r>
            <a:r>
              <a:rPr lang="ro-RO" dirty="0" err="1"/>
              <a:t>square</a:t>
            </a:r>
            <a:r>
              <a:rPr lang="ro-RO" dirty="0"/>
              <a:t>”</a:t>
            </a:r>
          </a:p>
          <a:p>
            <a:r>
              <a:rPr lang="ro-RO" dirty="0" err="1"/>
              <a:t>shape.color</a:t>
            </a:r>
            <a:r>
              <a:rPr lang="ro-RO" dirty="0"/>
              <a:t>: „</a:t>
            </a:r>
            <a:r>
              <a:rPr lang="ro-RO" dirty="0" err="1"/>
              <a:t>yellow</a:t>
            </a:r>
            <a:r>
              <a:rPr lang="ro-RO" dirty="0"/>
              <a:t>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E02EA-F9AB-D445-984B-EEED235BDADA}"/>
              </a:ext>
            </a:extLst>
          </p:cNvPr>
          <p:cNvSpPr txBox="1"/>
          <p:nvPr/>
        </p:nvSpPr>
        <p:spPr>
          <a:xfrm>
            <a:off x="5790576" y="759922"/>
            <a:ext cx="188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shape</a:t>
            </a:r>
            <a:r>
              <a:rPr lang="ro-RO" dirty="0"/>
              <a:t>: { </a:t>
            </a:r>
          </a:p>
          <a:p>
            <a:r>
              <a:rPr lang="ro-RO" dirty="0"/>
              <a:t>    </a:t>
            </a:r>
            <a:r>
              <a:rPr lang="ro-RO" dirty="0" err="1"/>
              <a:t>type</a:t>
            </a:r>
            <a:r>
              <a:rPr lang="ro-RO" dirty="0"/>
              <a:t>: „</a:t>
            </a:r>
            <a:r>
              <a:rPr lang="ro-RO" dirty="0" err="1"/>
              <a:t>square</a:t>
            </a:r>
            <a:r>
              <a:rPr lang="ro-RO" dirty="0"/>
              <a:t>”, </a:t>
            </a:r>
          </a:p>
          <a:p>
            <a:r>
              <a:rPr lang="ro-RO" dirty="0"/>
              <a:t>    color: „</a:t>
            </a:r>
            <a:r>
              <a:rPr lang="ro-RO" dirty="0" err="1"/>
              <a:t>yellow</a:t>
            </a:r>
            <a:r>
              <a:rPr lang="ro-RO" dirty="0"/>
              <a:t>” }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B2F8F89-62B6-D841-B9B0-39003E50CAF4}"/>
              </a:ext>
            </a:extLst>
          </p:cNvPr>
          <p:cNvSpPr/>
          <p:nvPr/>
        </p:nvSpPr>
        <p:spPr>
          <a:xfrm>
            <a:off x="1462382" y="1041587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F06A80-8A54-DA4D-94BE-6114C8256D48}"/>
              </a:ext>
            </a:extLst>
          </p:cNvPr>
          <p:cNvSpPr txBox="1"/>
          <p:nvPr/>
        </p:nvSpPr>
        <p:spPr>
          <a:xfrm>
            <a:off x="8119860" y="759922"/>
            <a:ext cx="2284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shape</a:t>
            </a:r>
            <a:r>
              <a:rPr lang="ro-RO" dirty="0"/>
              <a:t>: { $</a:t>
            </a:r>
            <a:r>
              <a:rPr lang="ro-RO" dirty="0" err="1"/>
              <a:t>elemMatch</a:t>
            </a:r>
            <a:r>
              <a:rPr lang="ro-RO" dirty="0"/>
              <a:t>: </a:t>
            </a:r>
          </a:p>
          <a:p>
            <a:r>
              <a:rPr lang="ro-RO" dirty="0"/>
              <a:t>   { </a:t>
            </a:r>
            <a:r>
              <a:rPr lang="ro-RO" dirty="0" err="1"/>
              <a:t>type</a:t>
            </a:r>
            <a:r>
              <a:rPr lang="ro-RO" dirty="0"/>
              <a:t>: „</a:t>
            </a:r>
            <a:r>
              <a:rPr lang="ro-RO" dirty="0" err="1"/>
              <a:t>square</a:t>
            </a:r>
            <a:r>
              <a:rPr lang="ro-RO" dirty="0"/>
              <a:t>”, </a:t>
            </a:r>
          </a:p>
          <a:p>
            <a:r>
              <a:rPr lang="ro-RO" dirty="0"/>
              <a:t>     color: „</a:t>
            </a:r>
            <a:r>
              <a:rPr lang="ro-RO" dirty="0" err="1"/>
              <a:t>yellow</a:t>
            </a:r>
            <a:r>
              <a:rPr lang="ro-RO" dirty="0"/>
              <a:t>” } }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697702D-5DAE-C746-A09C-FD0B1564A8E1}"/>
              </a:ext>
            </a:extLst>
          </p:cNvPr>
          <p:cNvSpPr/>
          <p:nvPr/>
        </p:nvSpPr>
        <p:spPr>
          <a:xfrm>
            <a:off x="3315622" y="1979996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D7764D-83C8-B148-B2EF-B135AD26D80F}"/>
              </a:ext>
            </a:extLst>
          </p:cNvPr>
          <p:cNvSpPr/>
          <p:nvPr/>
        </p:nvSpPr>
        <p:spPr>
          <a:xfrm rot="5400000">
            <a:off x="3555182" y="2278898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CFA338-75E4-F545-BC55-79A1D2520389}"/>
              </a:ext>
            </a:extLst>
          </p:cNvPr>
          <p:cNvSpPr/>
          <p:nvPr/>
        </p:nvSpPr>
        <p:spPr>
          <a:xfrm>
            <a:off x="4146381" y="22788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5EBCB090-61A9-7F4D-87CD-B1E58BAF97E8}"/>
              </a:ext>
            </a:extLst>
          </p:cNvPr>
          <p:cNvSpPr/>
          <p:nvPr/>
        </p:nvSpPr>
        <p:spPr>
          <a:xfrm>
            <a:off x="4708776" y="2278898"/>
            <a:ext cx="360000" cy="360000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571656D-2F8B-4145-8A4E-34CDEC713A73}"/>
              </a:ext>
            </a:extLst>
          </p:cNvPr>
          <p:cNvSpPr/>
          <p:nvPr/>
        </p:nvSpPr>
        <p:spPr>
          <a:xfrm>
            <a:off x="3315622" y="4448284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1317B0-201D-4A4D-92F5-1E2DBBBE24CF}"/>
              </a:ext>
            </a:extLst>
          </p:cNvPr>
          <p:cNvSpPr/>
          <p:nvPr/>
        </p:nvSpPr>
        <p:spPr>
          <a:xfrm rot="5400000">
            <a:off x="4146100" y="4747186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F03865-6661-8942-97D6-E6C2E96649B6}"/>
              </a:ext>
            </a:extLst>
          </p:cNvPr>
          <p:cNvSpPr/>
          <p:nvPr/>
        </p:nvSpPr>
        <p:spPr>
          <a:xfrm>
            <a:off x="3550861" y="4747186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722290-E07E-7F45-9992-49E13124CC0F}"/>
              </a:ext>
            </a:extLst>
          </p:cNvPr>
          <p:cNvSpPr/>
          <p:nvPr/>
        </p:nvSpPr>
        <p:spPr>
          <a:xfrm>
            <a:off x="4688658" y="474718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FA7B329-1BC1-ED44-9CD9-6BC198126BBB}"/>
              </a:ext>
            </a:extLst>
          </p:cNvPr>
          <p:cNvSpPr/>
          <p:nvPr/>
        </p:nvSpPr>
        <p:spPr>
          <a:xfrm>
            <a:off x="8119860" y="1979996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3270C3-8E8B-C74D-89BE-AE63C096DA89}"/>
              </a:ext>
            </a:extLst>
          </p:cNvPr>
          <p:cNvSpPr/>
          <p:nvPr/>
        </p:nvSpPr>
        <p:spPr>
          <a:xfrm rot="5400000">
            <a:off x="8359420" y="2278898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7CB9F5-EBC1-9044-A60E-0C824C16322D}"/>
              </a:ext>
            </a:extLst>
          </p:cNvPr>
          <p:cNvSpPr/>
          <p:nvPr/>
        </p:nvSpPr>
        <p:spPr>
          <a:xfrm>
            <a:off x="8950619" y="22788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DCA6F77A-F337-384B-856A-0C2AD1E5944B}"/>
              </a:ext>
            </a:extLst>
          </p:cNvPr>
          <p:cNvSpPr/>
          <p:nvPr/>
        </p:nvSpPr>
        <p:spPr>
          <a:xfrm>
            <a:off x="9513014" y="2278898"/>
            <a:ext cx="360000" cy="360000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A0C001A-E3A3-F041-9CAB-DD895B959330}"/>
              </a:ext>
            </a:extLst>
          </p:cNvPr>
          <p:cNvSpPr/>
          <p:nvPr/>
        </p:nvSpPr>
        <p:spPr>
          <a:xfrm>
            <a:off x="8119860" y="4448284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27EAE1-484C-504F-9BF6-F80D102649B9}"/>
              </a:ext>
            </a:extLst>
          </p:cNvPr>
          <p:cNvSpPr/>
          <p:nvPr/>
        </p:nvSpPr>
        <p:spPr>
          <a:xfrm rot="5400000">
            <a:off x="8950338" y="4747186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050B087-1F3B-164C-B974-B15C361357C5}"/>
              </a:ext>
            </a:extLst>
          </p:cNvPr>
          <p:cNvSpPr/>
          <p:nvPr/>
        </p:nvSpPr>
        <p:spPr>
          <a:xfrm>
            <a:off x="8355099" y="4747186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5549128-40E5-924B-9B0A-5AB51FD59238}"/>
              </a:ext>
            </a:extLst>
          </p:cNvPr>
          <p:cNvSpPr/>
          <p:nvPr/>
        </p:nvSpPr>
        <p:spPr>
          <a:xfrm>
            <a:off x="9492896" y="474718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ED21071-8A5D-C049-BB59-0635DB0DEA0D}"/>
              </a:ext>
            </a:extLst>
          </p:cNvPr>
          <p:cNvSpPr/>
          <p:nvPr/>
        </p:nvSpPr>
        <p:spPr>
          <a:xfrm>
            <a:off x="3315622" y="5691965"/>
            <a:ext cx="1915313" cy="957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D65D7D2-E4C5-084E-8CF1-E6A9615AF6FA}"/>
              </a:ext>
            </a:extLst>
          </p:cNvPr>
          <p:cNvSpPr/>
          <p:nvPr/>
        </p:nvSpPr>
        <p:spPr>
          <a:xfrm>
            <a:off x="3560523" y="5990867"/>
            <a:ext cx="360000" cy="360000"/>
          </a:xfrm>
          <a:prstGeom prst="ellipse">
            <a:avLst/>
          </a:prstGeom>
          <a:solidFill>
            <a:srgbClr val="5CA83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4B8EB2-38EC-4A43-847C-EE4F34BF995E}"/>
              </a:ext>
            </a:extLst>
          </p:cNvPr>
          <p:cNvSpPr/>
          <p:nvPr/>
        </p:nvSpPr>
        <p:spPr>
          <a:xfrm rot="5400000">
            <a:off x="4146381" y="5990867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9D15608-6830-9846-97F3-0AB0A840850D}"/>
              </a:ext>
            </a:extLst>
          </p:cNvPr>
          <p:cNvSpPr/>
          <p:nvPr/>
        </p:nvSpPr>
        <p:spPr>
          <a:xfrm>
            <a:off x="1441007" y="3513042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5EC14FA1-86A1-D44A-95B8-AB29995819E7}"/>
              </a:ext>
            </a:extLst>
          </p:cNvPr>
          <p:cNvSpPr/>
          <p:nvPr/>
        </p:nvSpPr>
        <p:spPr>
          <a:xfrm>
            <a:off x="2025058" y="5990867"/>
            <a:ext cx="360000" cy="360000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9EB4D68D-3736-874F-9C45-7A9A74368B94}"/>
              </a:ext>
            </a:extLst>
          </p:cNvPr>
          <p:cNvSpPr/>
          <p:nvPr/>
        </p:nvSpPr>
        <p:spPr>
          <a:xfrm>
            <a:off x="4732239" y="5990867"/>
            <a:ext cx="360000" cy="360000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619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4" grpId="0"/>
      <p:bldP spid="55" grpId="0" animBg="1"/>
      <p:bldP spid="57" grpId="0" animBg="1"/>
      <p:bldP spid="58" grpId="0" animBg="1"/>
      <p:bldP spid="59" grpId="0" animBg="1"/>
      <p:bldP spid="62" grpId="0" animBg="1"/>
      <p:bldP spid="64" grpId="0" animBg="1"/>
      <p:bldP spid="67" grpId="0" animBg="1"/>
      <p:bldP spid="68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0" grpId="0" animBg="1"/>
      <p:bldP spid="83" grpId="0" animBg="1"/>
      <p:bldP spid="84" grpId="0" animBg="1"/>
      <p:bldP spid="87" grpId="0" animBg="1"/>
      <p:bldP spid="88" grpId="0" animBg="1"/>
      <p:bldP spid="89" grpId="0" animBg="1"/>
      <p:bldP spid="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$</a:t>
            </a:r>
            <a:r>
              <a:rPr lang="en-US" dirty="0"/>
              <a:t> projects first element matched in an array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elemMatch</a:t>
            </a:r>
            <a:r>
              <a:rPr lang="en-US" b="1" dirty="0"/>
              <a:t> </a:t>
            </a:r>
            <a:r>
              <a:rPr lang="en-US" dirty="0"/>
              <a:t>- projects the </a:t>
            </a:r>
            <a:r>
              <a:rPr lang="en-US" b="1" dirty="0"/>
              <a:t>first </a:t>
            </a:r>
            <a:r>
              <a:rPr lang="en-US" dirty="0"/>
              <a:t>in the array that matches the conditions (can be on multiple fields)</a:t>
            </a:r>
          </a:p>
          <a:p>
            <a:pPr fontAlgn="base"/>
            <a:r>
              <a:rPr lang="en-US" b="1" dirty="0"/>
              <a:t>$meta</a:t>
            </a:r>
            <a:r>
              <a:rPr lang="en-US" dirty="0"/>
              <a:t> (2.6) - {field:{$meta:”</a:t>
            </a:r>
            <a:r>
              <a:rPr lang="en-US" dirty="0" err="1"/>
              <a:t>textScore</a:t>
            </a:r>
            <a:r>
              <a:rPr lang="en-US" dirty="0"/>
              <a:t>”}} - Projects documents scores assigned during $text operation (maybe future other meta data)</a:t>
            </a:r>
          </a:p>
          <a:p>
            <a:r>
              <a:rPr lang="en-US" b="1" dirty="0"/>
              <a:t>$slice</a:t>
            </a:r>
            <a:r>
              <a:rPr lang="en-US" dirty="0"/>
              <a:t> - {field:{$slice: </a:t>
            </a:r>
            <a:r>
              <a:rPr lang="en-US" dirty="0" err="1"/>
              <a:t>int|array</a:t>
            </a:r>
            <a:r>
              <a:rPr lang="en-US" dirty="0"/>
              <a:t>}} limits the number of elements projected from an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222856"/>
            <a:ext cx="8024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</a:t>
            </a:r>
          </a:p>
          <a:p>
            <a:pPr marL="342900" indent="-342900">
              <a:buAutoNum type="arabicPeriod"/>
            </a:pPr>
            <a:r>
              <a:rPr lang="en-US" sz="2800" dirty="0"/>
              <a:t>Comments with more than 18 votes</a:t>
            </a:r>
          </a:p>
          <a:p>
            <a:pPr marL="342900" indent="-342900">
              <a:buAutoNum type="arabicPeriod"/>
            </a:pPr>
            <a:r>
              <a:rPr lang="en-US" sz="2800" dirty="0"/>
              <a:t>Only first comment for 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5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Atomic per document</a:t>
            </a:r>
          </a:p>
          <a:p>
            <a:r>
              <a:rPr lang="en-US" b="1" dirty="0"/>
              <a:t>$set</a:t>
            </a:r>
            <a:r>
              <a:rPr lang="en-US" dirty="0"/>
              <a:t>,</a:t>
            </a:r>
            <a:r>
              <a:rPr lang="en-US" b="1" dirty="0"/>
              <a:t> $unset</a:t>
            </a:r>
            <a:r>
              <a:rPr lang="en-US" dirty="0"/>
              <a:t>,</a:t>
            </a:r>
            <a:r>
              <a:rPr lang="en-US" b="1" dirty="0"/>
              <a:t> $rename</a:t>
            </a:r>
          </a:p>
          <a:p>
            <a:r>
              <a:rPr lang="en-US" b="1" dirty="0"/>
              <a:t>$</a:t>
            </a:r>
            <a:r>
              <a:rPr lang="en-US" b="1" dirty="0" err="1"/>
              <a:t>inc</a:t>
            </a:r>
            <a:r>
              <a:rPr lang="en-US" b="1" dirty="0"/>
              <a:t>, $</a:t>
            </a:r>
            <a:r>
              <a:rPr lang="en-US" b="1" dirty="0" err="1"/>
              <a:t>currentDate</a:t>
            </a:r>
            <a:endParaRPr lang="en-US" b="1" dirty="0"/>
          </a:p>
          <a:p>
            <a:r>
              <a:rPr lang="en-US" b="1" dirty="0"/>
              <a:t>$min</a:t>
            </a:r>
            <a:r>
              <a:rPr lang="en-US" dirty="0"/>
              <a:t>,</a:t>
            </a:r>
            <a:r>
              <a:rPr lang="en-US" b="1" dirty="0"/>
              <a:t> $max</a:t>
            </a:r>
            <a:r>
              <a:rPr lang="en-US" dirty="0"/>
              <a:t>,</a:t>
            </a:r>
            <a:r>
              <a:rPr lang="en-US" b="1" dirty="0"/>
              <a:t> $</a:t>
            </a:r>
            <a:r>
              <a:rPr lang="en-US" b="1" dirty="0" err="1"/>
              <a:t>mul</a:t>
            </a:r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setOnInsert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Examples</a:t>
            </a:r>
          </a:p>
          <a:p>
            <a:pPr marL="0" indent="0">
              <a:buNone/>
            </a:pPr>
            <a:r>
              <a:rPr lang="en-US" dirty="0"/>
              <a:t>Add 2 likes to all presentations from the “</a:t>
            </a:r>
            <a:r>
              <a:rPr lang="en-US" dirty="0" err="1"/>
              <a:t>vr</a:t>
            </a:r>
            <a:r>
              <a:rPr lang="en-US" dirty="0"/>
              <a:t>” track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1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- Array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8046"/>
          </a:xfrm>
        </p:spPr>
        <p:txBody>
          <a:bodyPr/>
          <a:lstStyle/>
          <a:p>
            <a:pPr fontAlgn="base"/>
            <a:r>
              <a:rPr lang="en-US" b="1" dirty="0"/>
              <a:t>$</a:t>
            </a:r>
            <a:r>
              <a:rPr lang="en-US" dirty="0"/>
              <a:t> - placeholder for the first matched array condition</a:t>
            </a:r>
          </a:p>
          <a:p>
            <a:pPr fontAlgn="base"/>
            <a:r>
              <a:rPr lang="en-US" b="1" dirty="0"/>
              <a:t>$</a:t>
            </a:r>
            <a:r>
              <a:rPr lang="en-US" b="1" dirty="0" err="1"/>
              <a:t>addToSet</a:t>
            </a:r>
            <a:r>
              <a:rPr lang="en-US" b="1" dirty="0"/>
              <a:t> </a:t>
            </a:r>
            <a:r>
              <a:rPr lang="en-US" dirty="0"/>
              <a:t>- adds element to array if it doesn’t exist</a:t>
            </a:r>
          </a:p>
          <a:p>
            <a:pPr fontAlgn="base"/>
            <a:r>
              <a:rPr lang="en-US" b="1" dirty="0"/>
              <a:t>$push, $pop</a:t>
            </a:r>
            <a:r>
              <a:rPr lang="en-US" dirty="0"/>
              <a:t>, </a:t>
            </a:r>
            <a:r>
              <a:rPr lang="en-US" b="1" dirty="0"/>
              <a:t>$pull</a:t>
            </a:r>
            <a:r>
              <a:rPr lang="en-US" dirty="0"/>
              <a:t> (match)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8727"/>
            <a:ext cx="6639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Examples</a:t>
            </a:r>
          </a:p>
          <a:p>
            <a:pPr marL="342900" indent="-342900">
              <a:buAutoNum type="arabicPeriod"/>
            </a:pPr>
            <a:r>
              <a:rPr lang="en-US" sz="2800" dirty="0"/>
              <a:t>Increment votes for the second comment</a:t>
            </a:r>
          </a:p>
          <a:p>
            <a:pPr marL="342900" indent="-342900">
              <a:buAutoNum type="arabicPeriod"/>
            </a:pPr>
            <a:r>
              <a:rPr lang="en-US" sz="2800" dirty="0"/>
              <a:t>Add tag “concurrency” to presentation</a:t>
            </a:r>
          </a:p>
          <a:p>
            <a:r>
              <a:rPr lang="en-US" sz="2800" dirty="0"/>
              <a:t>with tag “parallelism”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75D10-D091-4FD6-8392-99D841CF4C02}"/>
              </a:ext>
            </a:extLst>
          </p:cNvPr>
          <p:cNvGrpSpPr/>
          <p:nvPr/>
        </p:nvGrpSpPr>
        <p:grpSpPr>
          <a:xfrm>
            <a:off x="7985559" y="1136060"/>
            <a:ext cx="3852479" cy="3368038"/>
            <a:chOff x="6045920" y="3313929"/>
            <a:chExt cx="3852479" cy="3368038"/>
          </a:xfrm>
        </p:grpSpPr>
        <p:sp>
          <p:nvSpPr>
            <p:cNvPr id="5" name="Dreptunghi 13">
              <a:extLst>
                <a:ext uri="{FF2B5EF4-FFF2-40B4-BE49-F238E27FC236}">
                  <a16:creationId xmlns:a16="http://schemas.microsoft.com/office/drawing/2014/main" id="{BA6FEDE1-B228-445F-A9D5-B9993E6B8E56}"/>
                </a:ext>
              </a:extLst>
            </p:cNvPr>
            <p:cNvSpPr/>
            <p:nvPr/>
          </p:nvSpPr>
          <p:spPr>
            <a:xfrm rot="5460000">
              <a:off x="7564749" y="3233339"/>
              <a:ext cx="410308" cy="656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6" name="Dreptunghi 14">
              <a:extLst>
                <a:ext uri="{FF2B5EF4-FFF2-40B4-BE49-F238E27FC236}">
                  <a16:creationId xmlns:a16="http://schemas.microsoft.com/office/drawing/2014/main" id="{B22100B0-983E-4E00-AB97-97D0C5AC14AC}"/>
                </a:ext>
              </a:extLst>
            </p:cNvPr>
            <p:cNvSpPr/>
            <p:nvPr/>
          </p:nvSpPr>
          <p:spPr>
            <a:xfrm rot="5460000">
              <a:off x="7564749" y="4014389"/>
              <a:ext cx="410308" cy="656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" name="Dreptunghi 15">
              <a:extLst>
                <a:ext uri="{FF2B5EF4-FFF2-40B4-BE49-F238E27FC236}">
                  <a16:creationId xmlns:a16="http://schemas.microsoft.com/office/drawing/2014/main" id="{BCFC6A2D-9AEC-492D-9E73-6939BF129797}"/>
                </a:ext>
              </a:extLst>
            </p:cNvPr>
            <p:cNvSpPr/>
            <p:nvPr/>
          </p:nvSpPr>
          <p:spPr>
            <a:xfrm rot="5460000">
              <a:off x="7564749" y="4671614"/>
              <a:ext cx="410308" cy="656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Dreptunghi 16">
              <a:extLst>
                <a:ext uri="{FF2B5EF4-FFF2-40B4-BE49-F238E27FC236}">
                  <a16:creationId xmlns:a16="http://schemas.microsoft.com/office/drawing/2014/main" id="{AAD4A02D-C741-43BA-A09E-5D265E446A16}"/>
                </a:ext>
              </a:extLst>
            </p:cNvPr>
            <p:cNvSpPr/>
            <p:nvPr/>
          </p:nvSpPr>
          <p:spPr>
            <a:xfrm rot="5460000">
              <a:off x="7564749" y="5452664"/>
              <a:ext cx="410308" cy="656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" name="Dreptunghi 17">
              <a:extLst>
                <a:ext uri="{FF2B5EF4-FFF2-40B4-BE49-F238E27FC236}">
                  <a16:creationId xmlns:a16="http://schemas.microsoft.com/office/drawing/2014/main" id="{2E56806C-C6D6-4AA9-8EB1-D027425A5312}"/>
                </a:ext>
              </a:extLst>
            </p:cNvPr>
            <p:cNvSpPr/>
            <p:nvPr/>
          </p:nvSpPr>
          <p:spPr>
            <a:xfrm rot="5460000">
              <a:off x="7564749" y="6081314"/>
              <a:ext cx="410308" cy="656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0" name="CasetăText 18">
              <a:extLst>
                <a:ext uri="{FF2B5EF4-FFF2-40B4-BE49-F238E27FC236}">
                  <a16:creationId xmlns:a16="http://schemas.microsoft.com/office/drawing/2014/main" id="{47BFFD50-32AE-447A-A598-7B0501039B1C}"/>
                </a:ext>
              </a:extLst>
            </p:cNvPr>
            <p:cNvSpPr txBox="1"/>
            <p:nvPr/>
          </p:nvSpPr>
          <p:spPr>
            <a:xfrm>
              <a:off x="6045920" y="6158747"/>
              <a:ext cx="119575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/>
                <a:t>push</a:t>
              </a:r>
              <a:endParaRPr lang="ro-RO" sz="2800" dirty="0">
                <a:cs typeface="Calibri"/>
              </a:endParaRPr>
            </a:p>
          </p:txBody>
        </p:sp>
        <p:sp>
          <p:nvSpPr>
            <p:cNvPr id="11" name="CasetăText 19">
              <a:extLst>
                <a:ext uri="{FF2B5EF4-FFF2-40B4-BE49-F238E27FC236}">
                  <a16:creationId xmlns:a16="http://schemas.microsoft.com/office/drawing/2014/main" id="{D9D4AC96-DED6-453C-ADDD-14107CFE2AE2}"/>
                </a:ext>
              </a:extLst>
            </p:cNvPr>
            <p:cNvSpPr txBox="1"/>
            <p:nvPr/>
          </p:nvSpPr>
          <p:spPr>
            <a:xfrm>
              <a:off x="8692862" y="3313929"/>
              <a:ext cx="119575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/>
                <a:t>pop (-1)</a:t>
              </a:r>
              <a:endParaRPr lang="ro-RO" sz="2400" dirty="0">
                <a:cs typeface="Calibri"/>
              </a:endParaRPr>
            </a:p>
          </p:txBody>
        </p:sp>
        <p:cxnSp>
          <p:nvCxnSpPr>
            <p:cNvPr id="13" name="Conector drept cu săgeată 21">
              <a:extLst>
                <a:ext uri="{FF2B5EF4-FFF2-40B4-BE49-F238E27FC236}">
                  <a16:creationId xmlns:a16="http://schemas.microsoft.com/office/drawing/2014/main" id="{A0A7F476-B7D0-4F23-B3BB-463BEC532BD9}"/>
                </a:ext>
              </a:extLst>
            </p:cNvPr>
            <p:cNvCxnSpPr>
              <a:cxnSpLocks/>
            </p:cNvCxnSpPr>
            <p:nvPr/>
          </p:nvCxnSpPr>
          <p:spPr>
            <a:xfrm>
              <a:off x="6926682" y="6406039"/>
              <a:ext cx="412140" cy="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cu săgeată 23">
              <a:extLst>
                <a:ext uri="{FF2B5EF4-FFF2-40B4-BE49-F238E27FC236}">
                  <a16:creationId xmlns:a16="http://schemas.microsoft.com/office/drawing/2014/main" id="{83405993-8AC6-45F7-8113-B6DAA5383672}"/>
                </a:ext>
              </a:extLst>
            </p:cNvPr>
            <p:cNvCxnSpPr>
              <a:cxnSpLocks/>
            </p:cNvCxnSpPr>
            <p:nvPr/>
          </p:nvCxnSpPr>
          <p:spPr>
            <a:xfrm>
              <a:off x="8191201" y="3561221"/>
              <a:ext cx="412140" cy="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setăText 19">
              <a:extLst>
                <a:ext uri="{FF2B5EF4-FFF2-40B4-BE49-F238E27FC236}">
                  <a16:creationId xmlns:a16="http://schemas.microsoft.com/office/drawing/2014/main" id="{D9D4AC96-DED6-453C-ADDD-14107CFE2AE2}"/>
                </a:ext>
              </a:extLst>
            </p:cNvPr>
            <p:cNvSpPr txBox="1"/>
            <p:nvPr/>
          </p:nvSpPr>
          <p:spPr>
            <a:xfrm>
              <a:off x="8702645" y="6158747"/>
              <a:ext cx="119575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/>
                <a:t>pop (1)</a:t>
              </a:r>
              <a:endParaRPr lang="ro-RO" sz="2400" dirty="0">
                <a:cs typeface="Calibri"/>
              </a:endParaRPr>
            </a:p>
          </p:txBody>
        </p:sp>
        <p:cxnSp>
          <p:nvCxnSpPr>
            <p:cNvPr id="16" name="Conector drept cu săgeată 23">
              <a:extLst>
                <a:ext uri="{FF2B5EF4-FFF2-40B4-BE49-F238E27FC236}">
                  <a16:creationId xmlns:a16="http://schemas.microsoft.com/office/drawing/2014/main" id="{83405993-8AC6-45F7-8113-B6DAA5383672}"/>
                </a:ext>
              </a:extLst>
            </p:cNvPr>
            <p:cNvCxnSpPr>
              <a:cxnSpLocks/>
            </p:cNvCxnSpPr>
            <p:nvPr/>
          </p:nvCxnSpPr>
          <p:spPr>
            <a:xfrm>
              <a:off x="8200984" y="6406039"/>
              <a:ext cx="412140" cy="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3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4A12-A2AD-499F-A949-73AFB1EB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C0E5F-AB80-462D-AE25-BB9D61A7AA63}"/>
              </a:ext>
            </a:extLst>
          </p:cNvPr>
          <p:cNvSpPr/>
          <p:nvPr/>
        </p:nvSpPr>
        <p:spPr>
          <a:xfrm>
            <a:off x="898218" y="5394217"/>
            <a:ext cx="1071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"drive"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46E6D-AA07-423A-A20A-F68C745A1985}"/>
              </a:ext>
            </a:extLst>
          </p:cNvPr>
          <p:cNvSpPr/>
          <p:nvPr/>
        </p:nvSpPr>
        <p:spPr>
          <a:xfrm>
            <a:off x="581920" y="5877565"/>
            <a:ext cx="17043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"innovation"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tăText 18">
            <a:extLst>
              <a:ext uri="{FF2B5EF4-FFF2-40B4-BE49-F238E27FC236}">
                <a16:creationId xmlns:a16="http://schemas.microsoft.com/office/drawing/2014/main" id="{1E2E447C-832D-45AE-A6E2-BF4EC2E2D703}"/>
              </a:ext>
            </a:extLst>
          </p:cNvPr>
          <p:cNvSpPr txBox="1"/>
          <p:nvPr/>
        </p:nvSpPr>
        <p:spPr>
          <a:xfrm>
            <a:off x="923032" y="1807527"/>
            <a:ext cx="1538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$push</a:t>
            </a:r>
            <a:endParaRPr lang="ro-RO" sz="2800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76347-8935-4176-AC25-9A10971F328C}"/>
              </a:ext>
            </a:extLst>
          </p:cNvPr>
          <p:cNvSpPr/>
          <p:nvPr/>
        </p:nvSpPr>
        <p:spPr>
          <a:xfrm>
            <a:off x="1046511" y="3473557"/>
            <a:ext cx="76632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"ai"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setăText 18">
            <a:extLst>
              <a:ext uri="{FF2B5EF4-FFF2-40B4-BE49-F238E27FC236}">
                <a16:creationId xmlns:a16="http://schemas.microsoft.com/office/drawing/2014/main" id="{AD748B21-24F6-4B06-B752-48EE199FFEE9}"/>
              </a:ext>
            </a:extLst>
          </p:cNvPr>
          <p:cNvSpPr txBox="1"/>
          <p:nvPr/>
        </p:nvSpPr>
        <p:spPr>
          <a:xfrm>
            <a:off x="10092711" y="1846899"/>
            <a:ext cx="11078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Stack</a:t>
            </a:r>
            <a:endParaRPr lang="ro-RO" sz="28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8AE8E-0B50-4AA4-9A99-C81C1DDB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27" y="2746357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rept cu săgeată 21">
            <a:extLst>
              <a:ext uri="{FF2B5EF4-FFF2-40B4-BE49-F238E27FC236}">
                <a16:creationId xmlns:a16="http://schemas.microsoft.com/office/drawing/2014/main" id="{F3B8F5E4-403A-41DC-8754-6931131D04FF}"/>
              </a:ext>
            </a:extLst>
          </p:cNvPr>
          <p:cNvCxnSpPr>
            <a:cxnSpLocks/>
          </p:cNvCxnSpPr>
          <p:nvPr/>
        </p:nvCxnSpPr>
        <p:spPr>
          <a:xfrm flipH="1">
            <a:off x="1425268" y="4167683"/>
            <a:ext cx="4404" cy="58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DFB93-1298-4060-B2F0-4763E716F8ED}"/>
              </a:ext>
            </a:extLst>
          </p:cNvPr>
          <p:cNvSpPr/>
          <p:nvPr/>
        </p:nvSpPr>
        <p:spPr>
          <a:xfrm>
            <a:off x="3051357" y="5394217"/>
            <a:ext cx="1071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"drive"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B2720-B213-446F-AE9F-F93A5A90658C}"/>
              </a:ext>
            </a:extLst>
          </p:cNvPr>
          <p:cNvSpPr/>
          <p:nvPr/>
        </p:nvSpPr>
        <p:spPr>
          <a:xfrm>
            <a:off x="2735059" y="5877565"/>
            <a:ext cx="17043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"innovation"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29998-8E80-4CB0-888B-70DBB4A78EE5}"/>
              </a:ext>
            </a:extLst>
          </p:cNvPr>
          <p:cNvSpPr/>
          <p:nvPr/>
        </p:nvSpPr>
        <p:spPr>
          <a:xfrm>
            <a:off x="3055761" y="3473557"/>
            <a:ext cx="10629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46927C-04D9-4DDD-B123-B1D3D1411C82}"/>
              </a:ext>
            </a:extLst>
          </p:cNvPr>
          <p:cNvSpPr/>
          <p:nvPr/>
        </p:nvSpPr>
        <p:spPr>
          <a:xfrm>
            <a:off x="3204054" y="4910869"/>
            <a:ext cx="76632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"ai"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Conector drept cu săgeată 21">
            <a:extLst>
              <a:ext uri="{FF2B5EF4-FFF2-40B4-BE49-F238E27FC236}">
                <a16:creationId xmlns:a16="http://schemas.microsoft.com/office/drawing/2014/main" id="{DDC89A69-359D-4223-951A-566B9FC7AF37}"/>
              </a:ext>
            </a:extLst>
          </p:cNvPr>
          <p:cNvCxnSpPr>
            <a:cxnSpLocks/>
          </p:cNvCxnSpPr>
          <p:nvPr/>
        </p:nvCxnSpPr>
        <p:spPr>
          <a:xfrm flipH="1">
            <a:off x="3578301" y="4167684"/>
            <a:ext cx="4404" cy="58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5009-107B-4B5D-8E8C-7118122BD61A}"/>
              </a:ext>
            </a:extLst>
          </p:cNvPr>
          <p:cNvSpPr/>
          <p:nvPr/>
        </p:nvSpPr>
        <p:spPr>
          <a:xfrm>
            <a:off x="6526710" y="5389612"/>
            <a:ext cx="1071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"drive"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A3B10-1305-42CD-B3E9-6E6B10DC1CDC}"/>
              </a:ext>
            </a:extLst>
          </p:cNvPr>
          <p:cNvSpPr/>
          <p:nvPr/>
        </p:nvSpPr>
        <p:spPr>
          <a:xfrm>
            <a:off x="6210412" y="5872960"/>
            <a:ext cx="17043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"innovation"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80DE9-874E-4B46-84EC-C67782B0CD3E}"/>
              </a:ext>
            </a:extLst>
          </p:cNvPr>
          <p:cNvSpPr/>
          <p:nvPr/>
        </p:nvSpPr>
        <p:spPr>
          <a:xfrm>
            <a:off x="6526710" y="4422916"/>
            <a:ext cx="10629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558CB7-208C-475A-B149-0DFA061F838D}"/>
              </a:ext>
            </a:extLst>
          </p:cNvPr>
          <p:cNvSpPr/>
          <p:nvPr/>
        </p:nvSpPr>
        <p:spPr>
          <a:xfrm>
            <a:off x="6679407" y="4906264"/>
            <a:ext cx="76632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"ai"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Conector drept cu săgeată 21">
            <a:extLst>
              <a:ext uri="{FF2B5EF4-FFF2-40B4-BE49-F238E27FC236}">
                <a16:creationId xmlns:a16="http://schemas.microsoft.com/office/drawing/2014/main" id="{6151D2BF-4BC9-4527-B28E-3ADCDB822100}"/>
              </a:ext>
            </a:extLst>
          </p:cNvPr>
          <p:cNvCxnSpPr>
            <a:cxnSpLocks/>
          </p:cNvCxnSpPr>
          <p:nvPr/>
        </p:nvCxnSpPr>
        <p:spPr>
          <a:xfrm flipV="1">
            <a:off x="7027270" y="3658223"/>
            <a:ext cx="0" cy="58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18">
            <a:extLst>
              <a:ext uri="{FF2B5EF4-FFF2-40B4-BE49-F238E27FC236}">
                <a16:creationId xmlns:a16="http://schemas.microsoft.com/office/drawing/2014/main" id="{D3B7EAC8-DB58-4177-B801-7368DB66BBFF}"/>
              </a:ext>
            </a:extLst>
          </p:cNvPr>
          <p:cNvSpPr txBox="1"/>
          <p:nvPr/>
        </p:nvSpPr>
        <p:spPr>
          <a:xfrm>
            <a:off x="6096000" y="1846980"/>
            <a:ext cx="14211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$pop(1)</a:t>
            </a:r>
            <a:endParaRPr lang="ro-RO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6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slidesharecdn.com/iforum-sqlvsnosql-150418133743-conversion-gate01/95/iforum-2015-sql-vs-nosql-7-638.jpg?cb=142936457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t="6415" r="4709" b="3306"/>
          <a:stretch/>
        </p:blipFill>
        <p:spPr bwMode="auto">
          <a:xfrm>
            <a:off x="2059456" y="625570"/>
            <a:ext cx="7721576" cy="57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4288" y="853853"/>
            <a:ext cx="2414016" cy="731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" y="1348723"/>
            <a:ext cx="1846385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0" b="38401"/>
          <a:stretch/>
        </p:blipFill>
        <p:spPr>
          <a:xfrm>
            <a:off x="340834" y="3852462"/>
            <a:ext cx="1590853" cy="349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1" y="2586974"/>
            <a:ext cx="1445001" cy="1085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5" y="5749559"/>
            <a:ext cx="1305525" cy="875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917" y="4228343"/>
            <a:ext cx="1871719" cy="7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31601"/>
          <a:stretch/>
        </p:blipFill>
        <p:spPr>
          <a:xfrm>
            <a:off x="196764" y="5137249"/>
            <a:ext cx="1798807" cy="647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36945" r="9491" b="37201"/>
          <a:stretch/>
        </p:blipFill>
        <p:spPr>
          <a:xfrm>
            <a:off x="9775964" y="2269748"/>
            <a:ext cx="2359152" cy="571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30889" r="17556" b="34000"/>
          <a:stretch/>
        </p:blipFill>
        <p:spPr>
          <a:xfrm>
            <a:off x="9775964" y="1229886"/>
            <a:ext cx="2283241" cy="8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7780-BE8A-48DC-83AE-5A961CB0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queue</a:t>
            </a:r>
          </a:p>
        </p:txBody>
      </p:sp>
      <p:pic>
        <p:nvPicPr>
          <p:cNvPr id="2050" name="Picture 2" descr="https://image.shutterstock.com/image-vector/african-americans-people-stand-queue-260nw-1718754949.jpg">
            <a:extLst>
              <a:ext uri="{FF2B5EF4-FFF2-40B4-BE49-F238E27FC236}">
                <a16:creationId xmlns:a16="http://schemas.microsoft.com/office/drawing/2014/main" id="{E74D9141-FBBA-45A9-8382-1541BFE0E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20599" r="6850" b="17097"/>
          <a:stretch/>
        </p:blipFill>
        <p:spPr bwMode="auto">
          <a:xfrm>
            <a:off x="8131277" y="3217053"/>
            <a:ext cx="3588775" cy="16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tăText 18">
            <a:extLst>
              <a:ext uri="{FF2B5EF4-FFF2-40B4-BE49-F238E27FC236}">
                <a16:creationId xmlns:a16="http://schemas.microsoft.com/office/drawing/2014/main" id="{F375D88B-9396-408D-902F-C253B1B88F1E}"/>
              </a:ext>
            </a:extLst>
          </p:cNvPr>
          <p:cNvSpPr txBox="1"/>
          <p:nvPr/>
        </p:nvSpPr>
        <p:spPr>
          <a:xfrm>
            <a:off x="9371759" y="2178122"/>
            <a:ext cx="14928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Queue</a:t>
            </a:r>
            <a:endParaRPr lang="ro-RO" sz="28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26EB6-AEC5-4FDB-9FA0-EE407D731BE5}"/>
              </a:ext>
            </a:extLst>
          </p:cNvPr>
          <p:cNvSpPr/>
          <p:nvPr/>
        </p:nvSpPr>
        <p:spPr>
          <a:xfrm>
            <a:off x="3592895" y="2256780"/>
            <a:ext cx="1071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"drive"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A65F8-56D8-4DE2-BFF9-B2A993004029}"/>
              </a:ext>
            </a:extLst>
          </p:cNvPr>
          <p:cNvSpPr/>
          <p:nvPr/>
        </p:nvSpPr>
        <p:spPr>
          <a:xfrm>
            <a:off x="4917591" y="2256780"/>
            <a:ext cx="17043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"innovation"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setăText 18">
            <a:extLst>
              <a:ext uri="{FF2B5EF4-FFF2-40B4-BE49-F238E27FC236}">
                <a16:creationId xmlns:a16="http://schemas.microsoft.com/office/drawing/2014/main" id="{E027EF8C-7651-414D-B3A8-9CC802F15B2F}"/>
              </a:ext>
            </a:extLst>
          </p:cNvPr>
          <p:cNvSpPr txBox="1"/>
          <p:nvPr/>
        </p:nvSpPr>
        <p:spPr>
          <a:xfrm>
            <a:off x="413676" y="2178122"/>
            <a:ext cx="1119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$push</a:t>
            </a:r>
            <a:endParaRPr lang="ro-RO" sz="28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2AAAE-4327-4D56-87F4-FA1EED2811E4}"/>
              </a:ext>
            </a:extLst>
          </p:cNvPr>
          <p:cNvSpPr/>
          <p:nvPr/>
        </p:nvSpPr>
        <p:spPr>
          <a:xfrm>
            <a:off x="1813087" y="2256780"/>
            <a:ext cx="76632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"ai"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Conector drept cu săgeată 21">
            <a:extLst>
              <a:ext uri="{FF2B5EF4-FFF2-40B4-BE49-F238E27FC236}">
                <a16:creationId xmlns:a16="http://schemas.microsoft.com/office/drawing/2014/main" id="{3940578A-185D-4C46-BA0C-3891FE8F6DA3}"/>
              </a:ext>
            </a:extLst>
          </p:cNvPr>
          <p:cNvCxnSpPr>
            <a:cxnSpLocks/>
          </p:cNvCxnSpPr>
          <p:nvPr/>
        </p:nvCxnSpPr>
        <p:spPr>
          <a:xfrm>
            <a:off x="2817845" y="2450084"/>
            <a:ext cx="44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82F30-7C35-42A9-AF37-03E0C667E317}"/>
              </a:ext>
            </a:extLst>
          </p:cNvPr>
          <p:cNvSpPr/>
          <p:nvPr/>
        </p:nvSpPr>
        <p:spPr>
          <a:xfrm>
            <a:off x="692210" y="3784555"/>
            <a:ext cx="10629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asetăText 18">
            <a:extLst>
              <a:ext uri="{FF2B5EF4-FFF2-40B4-BE49-F238E27FC236}">
                <a16:creationId xmlns:a16="http://schemas.microsoft.com/office/drawing/2014/main" id="{02A8AE5F-E063-4856-830C-16F840F8FDE1}"/>
              </a:ext>
            </a:extLst>
          </p:cNvPr>
          <p:cNvSpPr txBox="1"/>
          <p:nvPr/>
        </p:nvSpPr>
        <p:spPr>
          <a:xfrm>
            <a:off x="7400359" y="5460956"/>
            <a:ext cx="1704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$pop(-1)</a:t>
            </a:r>
            <a:endParaRPr lang="ro-RO" sz="2800" dirty="0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92016B-51C2-4EC2-AA89-E415358CF4E3}"/>
              </a:ext>
            </a:extLst>
          </p:cNvPr>
          <p:cNvSpPr/>
          <p:nvPr/>
        </p:nvSpPr>
        <p:spPr>
          <a:xfrm>
            <a:off x="3592895" y="3791263"/>
            <a:ext cx="1071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"drive"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B1D96D-908E-44E7-9C25-B609ECDB42A3}"/>
              </a:ext>
            </a:extLst>
          </p:cNvPr>
          <p:cNvSpPr/>
          <p:nvPr/>
        </p:nvSpPr>
        <p:spPr>
          <a:xfrm>
            <a:off x="4917591" y="3791263"/>
            <a:ext cx="17043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"innovation"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7D1A41-BBD2-4652-9CC0-444178CD4447}"/>
              </a:ext>
            </a:extLst>
          </p:cNvPr>
          <p:cNvSpPr/>
          <p:nvPr/>
        </p:nvSpPr>
        <p:spPr>
          <a:xfrm>
            <a:off x="2573593" y="3791263"/>
            <a:ext cx="76632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"ai"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Conector drept cu săgeată 21">
            <a:extLst>
              <a:ext uri="{FF2B5EF4-FFF2-40B4-BE49-F238E27FC236}">
                <a16:creationId xmlns:a16="http://schemas.microsoft.com/office/drawing/2014/main" id="{B385C42D-7626-4F76-BA1B-3120F1944248}"/>
              </a:ext>
            </a:extLst>
          </p:cNvPr>
          <p:cNvCxnSpPr>
            <a:cxnSpLocks/>
          </p:cNvCxnSpPr>
          <p:nvPr/>
        </p:nvCxnSpPr>
        <p:spPr>
          <a:xfrm>
            <a:off x="1874858" y="3977070"/>
            <a:ext cx="44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C0B8771-85F1-403C-9CFE-819B6483C97A}"/>
              </a:ext>
            </a:extLst>
          </p:cNvPr>
          <p:cNvSpPr/>
          <p:nvPr/>
        </p:nvSpPr>
        <p:spPr>
          <a:xfrm>
            <a:off x="1260239" y="5508482"/>
            <a:ext cx="10629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7A332B-4CE9-4B33-AFA8-D3E04BFF97AA}"/>
              </a:ext>
            </a:extLst>
          </p:cNvPr>
          <p:cNvSpPr/>
          <p:nvPr/>
        </p:nvSpPr>
        <p:spPr>
          <a:xfrm>
            <a:off x="3595429" y="5508482"/>
            <a:ext cx="1071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"drive"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BC59E0-24D7-4AF9-9E52-9BAE45BADA41}"/>
              </a:ext>
            </a:extLst>
          </p:cNvPr>
          <p:cNvSpPr/>
          <p:nvPr/>
        </p:nvSpPr>
        <p:spPr>
          <a:xfrm>
            <a:off x="4920125" y="5508482"/>
            <a:ext cx="170431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"innovation"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1431C1-0665-48A3-901F-826BD68D125D}"/>
              </a:ext>
            </a:extLst>
          </p:cNvPr>
          <p:cNvSpPr/>
          <p:nvPr/>
        </p:nvSpPr>
        <p:spPr>
          <a:xfrm>
            <a:off x="2576127" y="5508482"/>
            <a:ext cx="76632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"ai"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Conector drept cu săgeată 21">
            <a:extLst>
              <a:ext uri="{FF2B5EF4-FFF2-40B4-BE49-F238E27FC236}">
                <a16:creationId xmlns:a16="http://schemas.microsoft.com/office/drawing/2014/main" id="{8BEB0FE7-83E1-4541-B4E3-5C5EA85C24EC}"/>
              </a:ext>
            </a:extLst>
          </p:cNvPr>
          <p:cNvCxnSpPr>
            <a:cxnSpLocks/>
          </p:cNvCxnSpPr>
          <p:nvPr/>
        </p:nvCxnSpPr>
        <p:spPr>
          <a:xfrm>
            <a:off x="6788254" y="5722566"/>
            <a:ext cx="44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5" grpId="0" animBg="1"/>
      <p:bldP spid="23" grpId="0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$push</a:t>
            </a:r>
            <a:r>
              <a:rPr lang="en-US" dirty="0"/>
              <a:t> - adds </a:t>
            </a:r>
            <a:r>
              <a:rPr lang="en-US" b="1" dirty="0"/>
              <a:t>one</a:t>
            </a:r>
            <a:r>
              <a:rPr lang="en-US" dirty="0"/>
              <a:t> item to an array - { $push: { &lt;field1&gt;: &lt;value1&gt;, ... }</a:t>
            </a:r>
          </a:p>
          <a:p>
            <a:pPr marL="457200" lvl="1" indent="0" fontAlgn="base">
              <a:buNone/>
            </a:pPr>
            <a:r>
              <a:rPr lang="en-US" dirty="0"/>
              <a:t>can be used in conjunction with $each, $sort and $slice for multiple elements</a:t>
            </a:r>
          </a:p>
          <a:p>
            <a:pPr marL="457200" lvl="1" indent="0" fontAlgn="base">
              <a:buNone/>
            </a:pPr>
            <a:r>
              <a:rPr lang="en-US" dirty="0"/>
              <a:t>$push: {</a:t>
            </a:r>
            <a:br>
              <a:rPr lang="en-US" dirty="0"/>
            </a:br>
            <a:r>
              <a:rPr lang="en-US" dirty="0"/>
              <a:t>      comments: {</a:t>
            </a:r>
            <a:br>
              <a:rPr lang="en-US" dirty="0"/>
            </a:br>
            <a:r>
              <a:rPr lang="en-US" dirty="0"/>
              <a:t>         $each: [ {</a:t>
            </a:r>
            <a:r>
              <a:rPr lang="en-US" dirty="0" err="1"/>
              <a:t>body:”comment</a:t>
            </a:r>
            <a:r>
              <a:rPr lang="en-US" dirty="0"/>
              <a:t> 1”, date: new Date()},</a:t>
            </a:r>
          </a:p>
          <a:p>
            <a:pPr marL="457200" lvl="1" indent="0" fontAlgn="base">
              <a:buNone/>
            </a:pPr>
            <a:r>
              <a:rPr lang="en-US" dirty="0"/>
              <a:t>		    {</a:t>
            </a:r>
            <a:r>
              <a:rPr lang="en-US" dirty="0" err="1"/>
              <a:t>body:”comment</a:t>
            </a:r>
            <a:r>
              <a:rPr lang="en-US" dirty="0"/>
              <a:t> 2”, date: new Date()}],</a:t>
            </a:r>
            <a:br>
              <a:rPr lang="en-US" dirty="0"/>
            </a:br>
            <a:r>
              <a:rPr lang="en-US" dirty="0"/>
              <a:t>         $sort: { date: -1 },</a:t>
            </a:r>
            <a:br>
              <a:rPr lang="en-US" dirty="0"/>
            </a:br>
            <a:r>
              <a:rPr lang="en-US" dirty="0"/>
              <a:t>         $slice: 3</a:t>
            </a:r>
            <a:br>
              <a:rPr lang="en-US" dirty="0"/>
            </a:br>
            <a:r>
              <a:rPr lang="en-US" dirty="0"/>
              <a:t>      }</a:t>
            </a:r>
            <a:br>
              <a:rPr lang="en-US" dirty="0"/>
            </a:br>
            <a:r>
              <a:rPr lang="en-US" dirty="0"/>
              <a:t>    }</a:t>
            </a:r>
          </a:p>
          <a:p>
            <a:pPr marL="457200" lvl="1" indent="0" fontAlgn="base">
              <a:buNone/>
            </a:pPr>
            <a:r>
              <a:rPr lang="en-US" dirty="0"/>
              <a:t>this will keep the highest 3 scores after pushing 3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One-to-one – with embedding</a:t>
            </a:r>
          </a:p>
          <a:p>
            <a:pPr lvl="1"/>
            <a:r>
              <a:rPr lang="en-US" dirty="0"/>
              <a:t>embed the related data</a:t>
            </a:r>
          </a:p>
          <a:p>
            <a:pPr lvl="1"/>
            <a:r>
              <a:rPr lang="en-US" dirty="0"/>
              <a:t>application will take care of the consistency</a:t>
            </a:r>
          </a:p>
          <a:p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 retrieval</a:t>
            </a:r>
          </a:p>
          <a:p>
            <a:pPr lvl="1"/>
            <a:r>
              <a:rPr lang="en-US" dirty="0"/>
              <a:t>Atomic updates</a:t>
            </a:r>
          </a:p>
          <a:p>
            <a:pPr lvl="1"/>
            <a:r>
              <a:rPr lang="en-US" dirty="0"/>
              <a:t>Fewer queries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10143" y="1027906"/>
            <a:ext cx="1261872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441578" y="1027906"/>
            <a:ext cx="12618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10143" y="3553016"/>
            <a:ext cx="2693307" cy="1951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72016" y="4071652"/>
            <a:ext cx="12618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9073331" y="2545176"/>
            <a:ext cx="56692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– with embedding</a:t>
            </a:r>
          </a:p>
          <a:p>
            <a:pPr lvl="1"/>
            <a:r>
              <a:rPr lang="en-US" dirty="0"/>
              <a:t>embed the related data</a:t>
            </a:r>
          </a:p>
          <a:p>
            <a:pPr lvl="1"/>
            <a:r>
              <a:rPr lang="en-US" dirty="0"/>
              <a:t>have in mind document growth (16MB limit)</a:t>
            </a:r>
          </a:p>
          <a:p>
            <a:pPr lvl="1"/>
            <a:r>
              <a:rPr lang="en-US" dirty="0"/>
              <a:t>fit your business need</a:t>
            </a:r>
          </a:p>
          <a:p>
            <a:pPr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8010143" y="1027906"/>
            <a:ext cx="3252216" cy="1201737"/>
            <a:chOff x="8010143" y="1027906"/>
            <a:chExt cx="3252216" cy="1201737"/>
          </a:xfrm>
        </p:grpSpPr>
        <p:sp>
          <p:nvSpPr>
            <p:cNvPr id="32" name="Rounded Rectangle 31"/>
            <p:cNvSpPr/>
            <p:nvPr/>
          </p:nvSpPr>
          <p:spPr>
            <a:xfrm>
              <a:off x="9763540" y="1315243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010143" y="1027906"/>
              <a:ext cx="3099816" cy="1049337"/>
              <a:chOff x="8010143" y="1027906"/>
              <a:chExt cx="3099816" cy="104933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611140" y="1162843"/>
                <a:ext cx="1498819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Address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8010143" y="1027906"/>
                <a:ext cx="1261872" cy="9144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9441577" y="1027906"/>
                <a:ext cx="1498819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Comment 1</a:t>
                </a:r>
              </a:p>
            </p:txBody>
          </p:sp>
        </p:grpSp>
      </p:grpSp>
      <p:sp>
        <p:nvSpPr>
          <p:cNvPr id="8" name="Right Arrow 7"/>
          <p:cNvSpPr/>
          <p:nvPr/>
        </p:nvSpPr>
        <p:spPr>
          <a:xfrm rot="5400000">
            <a:off x="9073331" y="2545176"/>
            <a:ext cx="56692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846094" y="3553016"/>
            <a:ext cx="3099816" cy="1951672"/>
            <a:chOff x="3846094" y="3553016"/>
            <a:chExt cx="3099816" cy="1951672"/>
          </a:xfrm>
        </p:grpSpPr>
        <p:sp>
          <p:nvSpPr>
            <p:cNvPr id="14" name="Rounded Rectangle 13"/>
            <p:cNvSpPr/>
            <p:nvPr/>
          </p:nvSpPr>
          <p:spPr>
            <a:xfrm>
              <a:off x="3846094" y="3553016"/>
              <a:ext cx="3099816" cy="19516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56569" y="4187891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87006" y="4052954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6002" y="4037079"/>
              <a:ext cx="758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First 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233897" y="43254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653424" y="5762501"/>
            <a:ext cx="3678464" cy="914400"/>
            <a:chOff x="3556770" y="5801970"/>
            <a:chExt cx="3678464" cy="914400"/>
          </a:xfrm>
        </p:grpSpPr>
        <p:sp>
          <p:nvSpPr>
            <p:cNvPr id="23" name="Rounded Rectangle 22"/>
            <p:cNvSpPr/>
            <p:nvPr/>
          </p:nvSpPr>
          <p:spPr>
            <a:xfrm>
              <a:off x="3556770" y="5801970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36415" y="5801970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4320" y="60046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10143" y="3518443"/>
            <a:ext cx="3099816" cy="1951672"/>
            <a:chOff x="8010143" y="3518443"/>
            <a:chExt cx="3099816" cy="1951672"/>
          </a:xfrm>
        </p:grpSpPr>
        <p:sp>
          <p:nvSpPr>
            <p:cNvPr id="6" name="Rounded Rectangle 5"/>
            <p:cNvSpPr/>
            <p:nvPr/>
          </p:nvSpPr>
          <p:spPr>
            <a:xfrm>
              <a:off x="8010143" y="3518443"/>
              <a:ext cx="3099816" cy="19516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476707" y="4324416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324307" y="4172016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154744" y="4037079"/>
              <a:ext cx="1498819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Comment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7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– with referencing	</a:t>
            </a:r>
          </a:p>
          <a:p>
            <a:pPr lvl="1"/>
            <a:r>
              <a:rPr lang="en-US" dirty="0"/>
              <a:t>make sure you reference correctly</a:t>
            </a:r>
          </a:p>
          <a:p>
            <a:pPr lvl="1"/>
            <a:r>
              <a:rPr lang="en-US" dirty="0"/>
              <a:t>when too much duplication</a:t>
            </a:r>
          </a:p>
          <a:p>
            <a:pPr lvl="1"/>
            <a:r>
              <a:rPr lang="en-US" dirty="0"/>
              <a:t>complex relations</a:t>
            </a:r>
          </a:p>
          <a:p>
            <a:pPr lvl="1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55808" y="697279"/>
            <a:ext cx="3680093" cy="1201737"/>
            <a:chOff x="6255808" y="697279"/>
            <a:chExt cx="3680093" cy="1201737"/>
          </a:xfrm>
        </p:grpSpPr>
        <p:sp>
          <p:nvSpPr>
            <p:cNvPr id="21" name="Rounded Rectangle 20"/>
            <p:cNvSpPr/>
            <p:nvPr/>
          </p:nvSpPr>
          <p:spPr>
            <a:xfrm>
              <a:off x="8477831" y="984616"/>
              <a:ext cx="145807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325431" y="832216"/>
              <a:ext cx="145807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255808" y="697279"/>
              <a:ext cx="146191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55868" y="697279"/>
              <a:ext cx="145807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 1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7666663" y="2341945"/>
            <a:ext cx="56692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62988" y="3473292"/>
            <a:ext cx="3554734" cy="2223420"/>
            <a:chOff x="4162988" y="3473292"/>
            <a:chExt cx="3554734" cy="2223420"/>
          </a:xfrm>
        </p:grpSpPr>
        <p:sp>
          <p:nvSpPr>
            <p:cNvPr id="13" name="Rounded Rectangle 12"/>
            <p:cNvSpPr/>
            <p:nvPr/>
          </p:nvSpPr>
          <p:spPr>
            <a:xfrm>
              <a:off x="4162988" y="3473292"/>
              <a:ext cx="3554734" cy="222342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Publisher 1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40959" y="4430299"/>
              <a:ext cx="145807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88559" y="4277899"/>
              <a:ext cx="145807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18996" y="4142962"/>
              <a:ext cx="1458070" cy="91440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 1 Ref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55868" y="3464148"/>
            <a:ext cx="3554734" cy="2223420"/>
            <a:chOff x="8155868" y="3464148"/>
            <a:chExt cx="3554734" cy="2223420"/>
          </a:xfrm>
        </p:grpSpPr>
        <p:sp>
          <p:nvSpPr>
            <p:cNvPr id="16" name="Rounded Rectangle 15"/>
            <p:cNvSpPr/>
            <p:nvPr/>
          </p:nvSpPr>
          <p:spPr>
            <a:xfrm>
              <a:off x="8155868" y="3464148"/>
              <a:ext cx="3554734" cy="22234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Book 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673213" y="4118658"/>
              <a:ext cx="1751042" cy="9144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Publisher 1 Ref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290-5DC0-471A-B58B-D696130A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C90E-0D79-4A42-B699-B9021B35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9712" cy="4351338"/>
          </a:xfrm>
        </p:spPr>
        <p:txBody>
          <a:bodyPr/>
          <a:lstStyle/>
          <a:p>
            <a:r>
              <a:rPr lang="en-US" dirty="0"/>
              <a:t>Subset Pattern</a:t>
            </a:r>
          </a:p>
          <a:p>
            <a:pPr lvl="1"/>
            <a:r>
              <a:rPr lang="en-US" dirty="0"/>
              <a:t>top 5 reviews embedded</a:t>
            </a:r>
          </a:p>
          <a:p>
            <a:pPr lvl="1"/>
            <a:r>
              <a:rPr lang="en-US" dirty="0"/>
              <a:t>10 most recent comments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3E85F-8677-48BC-8A31-8B5BB58F8C32}"/>
              </a:ext>
            </a:extLst>
          </p:cNvPr>
          <p:cNvSpPr txBox="1"/>
          <p:nvPr/>
        </p:nvSpPr>
        <p:spPr>
          <a:xfrm>
            <a:off x="5078557" y="932967"/>
            <a:ext cx="1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b="1" dirty="0"/>
              <a:t>Movies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99296A3-E4DA-48F4-AAF0-D043E517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35332"/>
            <a:ext cx="560348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Star Wars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director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George Lucas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D1D917C-5ED0-4820-88FD-A9FB72C7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97654"/>
            <a:ext cx="575217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stars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en-US" sz="2000" dirty="0">
                <a:solidFill>
                  <a:srgbClr val="830091"/>
                </a:solidFill>
                <a:latin typeface="JetBrains Mono"/>
              </a:rPr>
              <a:t>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"lorem ipsum ...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BF7A0-580F-4188-9E4F-DFE2BDCB3257}"/>
              </a:ext>
            </a:extLst>
          </p:cNvPr>
          <p:cNvSpPr/>
          <p:nvPr/>
        </p:nvSpPr>
        <p:spPr>
          <a:xfrm>
            <a:off x="5078557" y="3797654"/>
            <a:ext cx="96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5760"/>
            <a:r>
              <a:rPr lang="en-US" b="1" dirty="0"/>
              <a:t>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37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4482-9480-4489-9D80-1EAC33DE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250D-5B1A-49E0-89A4-9850C23D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5349" cy="1425575"/>
          </a:xfrm>
        </p:spPr>
        <p:txBody>
          <a:bodyPr>
            <a:normAutofit/>
          </a:bodyPr>
          <a:lstStyle/>
          <a:p>
            <a:r>
              <a:rPr lang="en-US" dirty="0"/>
              <a:t>Extended Reference Pattern</a:t>
            </a:r>
          </a:p>
          <a:p>
            <a:pPr lvl="1"/>
            <a:r>
              <a:rPr lang="en-US" dirty="0"/>
              <a:t>a partial copy stored</a:t>
            </a:r>
          </a:p>
          <a:p>
            <a:pPr lvl="1"/>
            <a:r>
              <a:rPr lang="en-US" dirty="0"/>
              <a:t>the most read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64D4D5-0B3C-410C-BD6C-36DDF412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3429000"/>
            <a:ext cx="52324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 Doe"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street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 main 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"Somewhere"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"Someplace"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date_of_birth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D2E6E9-1614-4C6F-BE33-5F373BAA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1587072"/>
            <a:ext cx="470535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_id: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"2022-01-01"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customer_id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 Doe"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street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 main 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"Somewhere"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"Someplace"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product_id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...}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C15B538-DBF2-40F5-98CE-694412605E0B}"/>
              </a:ext>
            </a:extLst>
          </p:cNvPr>
          <p:cNvSpPr/>
          <p:nvPr/>
        </p:nvSpPr>
        <p:spPr>
          <a:xfrm>
            <a:off x="3419475" y="4171950"/>
            <a:ext cx="266700" cy="1104900"/>
          </a:xfrm>
          <a:prstGeom prst="rightBrace">
            <a:avLst>
              <a:gd name="adj1" fmla="val 8333"/>
              <a:gd name="adj2" fmla="val 48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2DE402E-3731-42D1-B1A6-7D872D4C58C9}"/>
              </a:ext>
            </a:extLst>
          </p:cNvPr>
          <p:cNvSpPr/>
          <p:nvPr/>
        </p:nvSpPr>
        <p:spPr>
          <a:xfrm>
            <a:off x="6581776" y="2943225"/>
            <a:ext cx="266700" cy="115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878E1-A123-424F-880E-06290D5011C7}"/>
              </a:ext>
            </a:extLst>
          </p:cNvPr>
          <p:cNvCxnSpPr>
            <a:stCxn id="7" idx="1"/>
            <a:endCxn id="8" idx="1"/>
          </p:cNvCxnSpPr>
          <p:nvPr/>
        </p:nvCxnSpPr>
        <p:spPr>
          <a:xfrm flipV="1">
            <a:off x="3686175" y="3519488"/>
            <a:ext cx="2895601" cy="118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AEA286-D94F-4831-9143-A2A70C5761A3}"/>
              </a:ext>
            </a:extLst>
          </p:cNvPr>
          <p:cNvSpPr txBox="1"/>
          <p:nvPr/>
        </p:nvSpPr>
        <p:spPr>
          <a:xfrm>
            <a:off x="927489" y="3234809"/>
            <a:ext cx="1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b="1" dirty="0"/>
              <a:t>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27E61-9B8B-4BC6-853E-BDF0255CE410}"/>
              </a:ext>
            </a:extLst>
          </p:cNvPr>
          <p:cNvSpPr txBox="1"/>
          <p:nvPr/>
        </p:nvSpPr>
        <p:spPr>
          <a:xfrm>
            <a:off x="6848476" y="1456293"/>
            <a:ext cx="1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760"/>
            <a:r>
              <a:rPr lang="en-US" b="1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707827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5DE1-9AE8-4FD2-8394-118DFAD0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EB18-4C69-4C78-A288-96EC812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2403475"/>
          </a:xfrm>
        </p:spPr>
        <p:txBody>
          <a:bodyPr/>
          <a:lstStyle/>
          <a:p>
            <a:r>
              <a:rPr lang="en-US" dirty="0"/>
              <a:t>Schema Versioning Pattern</a:t>
            </a:r>
          </a:p>
          <a:p>
            <a:pPr lvl="1"/>
            <a:r>
              <a:rPr lang="en-US" dirty="0"/>
              <a:t>Support schema evolution v1, v2, …</a:t>
            </a:r>
          </a:p>
          <a:p>
            <a:pPr lvl="1"/>
            <a:r>
              <a:rPr lang="en-US" dirty="0"/>
              <a:t>Take actions at read/write</a:t>
            </a:r>
          </a:p>
          <a:p>
            <a:pPr lvl="1"/>
            <a:r>
              <a:rPr lang="en-US" dirty="0"/>
              <a:t>Update in bulk</a:t>
            </a:r>
          </a:p>
          <a:p>
            <a:pPr lvl="1"/>
            <a:r>
              <a:rPr lang="en-US" dirty="0"/>
              <a:t>No downtime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8AF096-4A33-428B-AB87-2103D1A1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1" y="3754575"/>
            <a:ext cx="43434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"Darth Vader"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home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"503-555-0100"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"503-555-0110"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"503-555-0120"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50CD81C-8B6D-444A-87C6-7205AB5C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2490162"/>
            <a:ext cx="4524375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ObjectId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schema_version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"Anakin Skywalker (Retired)"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contact_method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"503-555-0210"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"503-555-0220"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twitter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anakinskywalker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skype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AlwaysWithYou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31AE-010B-45AB-86F4-91A9E129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F1B0-EEC5-4834-B301-60540BD7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r>
              <a:rPr lang="en-US" dirty="0"/>
              <a:t>Bucket Pattern</a:t>
            </a:r>
          </a:p>
          <a:p>
            <a:pPr lvl="1"/>
            <a:r>
              <a:rPr lang="en-US" dirty="0"/>
              <a:t>Docs per time unit per entity</a:t>
            </a:r>
          </a:p>
          <a:p>
            <a:pPr lvl="1"/>
            <a:r>
              <a:rPr lang="en-US" dirty="0"/>
              <a:t>Bigger documents</a:t>
            </a:r>
          </a:p>
          <a:p>
            <a:pPr lvl="1"/>
            <a:r>
              <a:rPr lang="en-US" dirty="0"/>
              <a:t>Intervals that make sense</a:t>
            </a:r>
          </a:p>
          <a:p>
            <a:pPr lvl="1"/>
            <a:r>
              <a:rPr lang="en-US" dirty="0"/>
              <a:t>Reduce size</a:t>
            </a:r>
          </a:p>
          <a:p>
            <a:pPr lvl="1"/>
            <a:r>
              <a:rPr lang="en-US" dirty="0"/>
              <a:t>Increase speed of retrieval for related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 Timeseries 5.0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05DB34-90A9-46E9-849F-3CD29A763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49" y="1549390"/>
            <a:ext cx="734377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sensor_id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12345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start_date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end_date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"2019-01-31T10:59:59"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measurements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"2019-01-31T10:01:00"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…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"2019-01-31T10:42:00"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transaction_count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1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D8D8-473D-449E-B667-534260E0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2424-2872-44BF-8DAB-7D7A57F7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Pattern</a:t>
            </a:r>
          </a:p>
          <a:p>
            <a:pPr lvl="1"/>
            <a:r>
              <a:rPr lang="en-US" dirty="0"/>
              <a:t>On update – do summary update (sum, average,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Never recompute what you can precompute – less CPU</a:t>
            </a:r>
          </a:p>
          <a:p>
            <a:pPr lvl="1"/>
            <a:r>
              <a:rPr lang="en-US" dirty="0"/>
              <a:t>Reads are often more common than writes</a:t>
            </a:r>
          </a:p>
          <a:p>
            <a:pPr lvl="1"/>
            <a:r>
              <a:rPr lang="en-US" dirty="0"/>
              <a:t>Compute on write is less work than compute on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review with score for a movie</a:t>
            </a:r>
          </a:p>
          <a:p>
            <a:pPr lvl="1"/>
            <a:r>
              <a:rPr lang="en-US" dirty="0"/>
              <a:t>Update the movie average score</a:t>
            </a:r>
          </a:p>
        </p:txBody>
      </p:sp>
    </p:spTree>
    <p:extLst>
      <p:ext uri="{BB962C8B-B14F-4D97-AF65-F5344CB8AC3E}">
        <p14:creationId xmlns:p14="http://schemas.microsoft.com/office/powerpoint/2010/main" val="125161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ACID transactions</a:t>
            </a:r>
          </a:p>
          <a:p>
            <a:r>
              <a:rPr lang="en-US" dirty="0"/>
              <a:t>Relational - Joins</a:t>
            </a:r>
          </a:p>
          <a:p>
            <a:r>
              <a:rPr lang="en-US" dirty="0"/>
              <a:t>Structured data - strict schema</a:t>
            </a:r>
          </a:p>
          <a:p>
            <a:r>
              <a:rPr lang="en-US" dirty="0"/>
              <a:t>Table - Row</a:t>
            </a:r>
          </a:p>
          <a:p>
            <a:r>
              <a:rPr lang="en-US" dirty="0"/>
              <a:t>Vertical scaling</a:t>
            </a:r>
          </a:p>
          <a:p>
            <a:r>
              <a:rPr lang="en-US" dirty="0"/>
              <a:t>Usages: Web, Mobile, Enterprise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3145" y="2691168"/>
            <a:ext cx="5938345" cy="262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Atomicity – all or nothing</a:t>
            </a:r>
          </a:p>
          <a:p>
            <a:r>
              <a:rPr lang="en-US" dirty="0"/>
              <a:t>Consistency – only valid data is saved</a:t>
            </a:r>
          </a:p>
          <a:p>
            <a:r>
              <a:rPr lang="en-US" dirty="0"/>
              <a:t>Isolation – not affecting other</a:t>
            </a:r>
          </a:p>
          <a:p>
            <a:r>
              <a:rPr lang="en-US" dirty="0"/>
              <a:t>Durability – written data can’t be lost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5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797B-C1D9-4ABA-842E-C15DDE8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1121-E66A-47E8-AF9C-1C7EF572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00500" cy="1870075"/>
          </a:xfrm>
        </p:spPr>
        <p:txBody>
          <a:bodyPr/>
          <a:lstStyle/>
          <a:p>
            <a:r>
              <a:rPr lang="en-US" dirty="0"/>
              <a:t>Attribute Pattern</a:t>
            </a:r>
          </a:p>
          <a:p>
            <a:pPr lvl="1"/>
            <a:r>
              <a:rPr lang="en-US" dirty="0"/>
              <a:t>Easier indexing</a:t>
            </a:r>
          </a:p>
          <a:p>
            <a:pPr lvl="1"/>
            <a:r>
              <a:rPr lang="en-US" dirty="0"/>
              <a:t>More clear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711D2F-426D-40D0-90AF-F224B385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6" y="3803689"/>
            <a:ext cx="508870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 Wars"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director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"George Lucas"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"1977-05-20T01:00:00"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release_France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"1977-10-19T01:00:00"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release_Italy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release_UK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"1977-12-27T01:00:00"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22902F-E749-4581-81E3-4539C842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186" y="2972692"/>
            <a:ext cx="634301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title: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"Star Wars"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director: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"George Lucas"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releases: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"1977-05-20T01:00:00"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"France"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"1977-10-19T01:00:00"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Italy"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"1977-10-20T01:00:00"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"UK"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ISODate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"1977-12-27T01:00:00"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)},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…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],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…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31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907850"/>
              </p:ext>
            </p:extLst>
          </p:nvPr>
        </p:nvGraphicFramePr>
        <p:xfrm>
          <a:off x="1010412" y="1698752"/>
          <a:ext cx="997197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68">
                  <a:extLst>
                    <a:ext uri="{9D8B030D-6E8A-4147-A177-3AD203B41FA5}">
                      <a16:colId xmlns:a16="http://schemas.microsoft.com/office/drawing/2014/main" val="3496801888"/>
                    </a:ext>
                  </a:extLst>
                </a:gridCol>
                <a:gridCol w="5168047">
                  <a:extLst>
                    <a:ext uri="{9D8B030D-6E8A-4147-A177-3AD203B41FA5}">
                      <a16:colId xmlns:a16="http://schemas.microsoft.com/office/drawing/2014/main" val="3992680211"/>
                    </a:ext>
                  </a:extLst>
                </a:gridCol>
                <a:gridCol w="3755856">
                  <a:extLst>
                    <a:ext uri="{9D8B030D-6E8A-4147-A177-3AD203B41FA5}">
                      <a16:colId xmlns:a16="http://schemas.microsoft.com/office/drawing/2014/main" val="29416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Stage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SQL equivalent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9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 keys, remove keys, rename keys, modify keys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($</a:t>
                      </a:r>
                      <a:r>
                        <a:rPr lang="en-US" sz="1800" u="none" strike="noStrike" dirty="0" err="1">
                          <a:effectLst/>
                        </a:rPr>
                        <a:t>toUpper</a:t>
                      </a:r>
                      <a:r>
                        <a:rPr lang="en-US" sz="1800" u="none" strike="noStrike" dirty="0">
                          <a:effectLst/>
                        </a:rPr>
                        <a:t>, $</a:t>
                      </a:r>
                      <a:r>
                        <a:rPr lang="en-US" sz="1800" u="none" strike="noStrike" dirty="0" err="1">
                          <a:effectLst/>
                        </a:rPr>
                        <a:t>toLower</a:t>
                      </a:r>
                      <a:r>
                        <a:rPr lang="en-US" sz="1800" u="none" strike="noStrike" dirty="0">
                          <a:effectLst/>
                        </a:rPr>
                        <a:t>, $add, $multiply)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50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$match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Filter (find)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WHERE, HAVING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28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$group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Aggregate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GROUP BY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80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$sort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ORDER 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8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$skip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9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$unwind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Break arrays into elements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(similar to JOIN)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5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$lookup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outer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 with other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IN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Subselect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33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$limit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Limit results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LIMIT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3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$facet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 aggregations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aggregated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61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$bucket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 results into buckets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5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582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6760" y="2293571"/>
            <a:ext cx="37033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SELECT </a:t>
            </a:r>
          </a:p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b,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COUNT(*) as count </a:t>
            </a:r>
          </a:p>
          <a:p>
            <a:r>
              <a:rPr lang="en-US" sz="2500" dirty="0">
                <a:solidFill>
                  <a:srgbClr val="000000"/>
                </a:solidFill>
                <a:latin typeface="Helvetica Neue"/>
              </a:rPr>
              <a:t>FROM </a:t>
            </a:r>
            <a:r>
              <a:rPr lang="en-US" sz="2500" dirty="0">
                <a:solidFill>
                  <a:srgbClr val="FF0000"/>
                </a:solidFill>
                <a:latin typeface="Helvetica Neue"/>
              </a:rPr>
              <a:t>sample</a:t>
            </a:r>
            <a:r>
              <a:rPr lang="en-US" sz="25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r>
              <a:rPr lang="en-US" sz="2500" dirty="0">
                <a:solidFill>
                  <a:schemeClr val="accent1"/>
                </a:solidFill>
                <a:latin typeface="Helvetica Neue"/>
              </a:rPr>
              <a:t>WHERE a &gt; 100 </a:t>
            </a:r>
          </a:p>
          <a:p>
            <a:r>
              <a:rPr lang="en-US" sz="2500" dirty="0">
                <a:solidFill>
                  <a:schemeClr val="accent6"/>
                </a:solidFill>
                <a:latin typeface="Helvetica Neue"/>
              </a:rPr>
              <a:t>GROUP BY b</a:t>
            </a:r>
          </a:p>
          <a:p>
            <a:r>
              <a:rPr lang="en-US" sz="2500" dirty="0">
                <a:solidFill>
                  <a:schemeClr val="accent2"/>
                </a:solidFill>
                <a:latin typeface="Helvetica Neue"/>
              </a:rPr>
              <a:t>HAVING count &lt; 20 </a:t>
            </a:r>
          </a:p>
          <a:p>
            <a:r>
              <a:rPr lang="en-US" sz="2500" dirty="0">
                <a:solidFill>
                  <a:srgbClr val="00B0F0"/>
                </a:solidFill>
                <a:latin typeface="Helvetica Neue"/>
              </a:rPr>
              <a:t>ORDER BY b ASC</a:t>
            </a:r>
          </a:p>
          <a:p>
            <a:r>
              <a:rPr lang="en-US" sz="2500" dirty="0">
                <a:solidFill>
                  <a:srgbClr val="FFC000"/>
                </a:solidFill>
                <a:latin typeface="Helvetica Neue"/>
              </a:rPr>
              <a:t>LIMIT 10</a:t>
            </a:r>
            <a:endParaRPr lang="en-US" sz="25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944" y="2217293"/>
            <a:ext cx="74950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db.</a:t>
            </a:r>
            <a:r>
              <a:rPr lang="en-US" sz="2200" dirty="0" err="1">
                <a:solidFill>
                  <a:srgbClr val="FF0000"/>
                </a:solidFill>
              </a:rPr>
              <a:t>sample</a:t>
            </a:r>
            <a:r>
              <a:rPr lang="en-US" sz="2200" dirty="0" err="1"/>
              <a:t>.aggregate</a:t>
            </a:r>
            <a:r>
              <a:rPr lang="en-US" sz="2200" dirty="0"/>
              <a:t>(</a:t>
            </a:r>
          </a:p>
          <a:p>
            <a:r>
              <a:rPr lang="en-US" sz="2200" dirty="0"/>
              <a:t>    [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accent1"/>
                </a:solidFill>
              </a:rPr>
              <a:t>{ $match : { "a" : { "$</a:t>
            </a:r>
            <a:r>
              <a:rPr lang="en-US" sz="2200" dirty="0" err="1">
                <a:solidFill>
                  <a:schemeClr val="accent1"/>
                </a:solidFill>
              </a:rPr>
              <a:t>gt</a:t>
            </a:r>
            <a:r>
              <a:rPr lang="en-US" sz="2200" dirty="0">
                <a:solidFill>
                  <a:schemeClr val="accent1"/>
                </a:solidFill>
              </a:rPr>
              <a:t>" : 100 } } },</a:t>
            </a:r>
          </a:p>
          <a:p>
            <a:r>
              <a:rPr lang="en-US" sz="2200" dirty="0"/>
              <a:t>        { </a:t>
            </a:r>
            <a:r>
              <a:rPr lang="en-US" sz="2200" dirty="0">
                <a:solidFill>
                  <a:schemeClr val="accent6"/>
                </a:solidFill>
              </a:rPr>
              <a:t>$group : { "_id" :"$b",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"count" : {$sum: 1} } </a:t>
            </a:r>
            <a:r>
              <a:rPr lang="en-US" sz="2200" dirty="0"/>
              <a:t>}, </a:t>
            </a:r>
          </a:p>
          <a:p>
            <a:r>
              <a:rPr lang="en-US" sz="2200" dirty="0"/>
              <a:t>        { $project : { "_id" : 0, "b" : "$_id", "count" : "$count" } }, 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accent2"/>
                </a:solidFill>
              </a:rPr>
              <a:t>{ $match : { "count" : { $</a:t>
            </a:r>
            <a:r>
              <a:rPr lang="en-US" sz="2200" dirty="0" err="1">
                <a:solidFill>
                  <a:schemeClr val="accent2"/>
                </a:solidFill>
              </a:rPr>
              <a:t>lt</a:t>
            </a:r>
            <a:r>
              <a:rPr lang="en-US" sz="2200" dirty="0">
                <a:solidFill>
                  <a:schemeClr val="accent2"/>
                </a:solidFill>
              </a:rPr>
              <a:t> : </a:t>
            </a:r>
            <a:r>
              <a:rPr lang="ro-RO" sz="2200" dirty="0">
                <a:solidFill>
                  <a:schemeClr val="accent2"/>
                </a:solidFill>
              </a:rPr>
              <a:t>2</a:t>
            </a:r>
            <a:r>
              <a:rPr lang="en-US" sz="2200" dirty="0">
                <a:solidFill>
                  <a:schemeClr val="accent2"/>
                </a:solidFill>
              </a:rPr>
              <a:t>0 } } },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rgbClr val="00B0F0"/>
                </a:solidFill>
              </a:rPr>
              <a:t>{ $sort: {b:1}},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{ $limit: 10}</a:t>
            </a:r>
          </a:p>
          <a:p>
            <a:r>
              <a:rPr lang="en-US" sz="2200" dirty="0"/>
              <a:t>    ]</a:t>
            </a:r>
          </a:p>
          <a:p>
            <a:r>
              <a:rPr lang="en-US" sz="2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763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0CD0-E6FF-45CD-9D8E-0ADD5DE1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C04A-3078-468D-8B98-A777ECEA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$group - _id - simple or compound</a:t>
            </a:r>
          </a:p>
          <a:p>
            <a:pPr lvl="1" fontAlgn="base"/>
            <a:r>
              <a:rPr lang="en-US" dirty="0"/>
              <a:t>$sum ( SQL - SUM() or COUNT() )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/>
              <a:t>avg</a:t>
            </a:r>
            <a:endParaRPr lang="en-US" dirty="0"/>
          </a:p>
          <a:p>
            <a:pPr lvl="1" fontAlgn="base"/>
            <a:r>
              <a:rPr lang="en-US" dirty="0"/>
              <a:t>$min - $max</a:t>
            </a:r>
          </a:p>
          <a:p>
            <a:pPr lvl="1" fontAlgn="base"/>
            <a:r>
              <a:rPr lang="en-US" dirty="0"/>
              <a:t>$push - push to array</a:t>
            </a:r>
          </a:p>
          <a:p>
            <a:pPr lvl="1" fontAlgn="base"/>
            <a:r>
              <a:rPr lang="en-US" dirty="0"/>
              <a:t>$</a:t>
            </a:r>
            <a:r>
              <a:rPr lang="en-US" dirty="0" err="1"/>
              <a:t>addToSet</a:t>
            </a:r>
            <a:r>
              <a:rPr lang="en-US" dirty="0"/>
              <a:t> - unique push with array</a:t>
            </a:r>
          </a:p>
          <a:p>
            <a:pPr lvl="1" fontAlgn="base"/>
            <a:r>
              <a:rPr lang="en-US" dirty="0"/>
              <a:t>$first - require to sort first to have sense</a:t>
            </a:r>
          </a:p>
          <a:p>
            <a:pPr lvl="1" fontAlgn="base"/>
            <a:r>
              <a:rPr lang="en-US" dirty="0"/>
              <a:t>$last - require to sort first to have sense</a:t>
            </a:r>
          </a:p>
          <a:p>
            <a:pPr lvl="1" fontAlgn="base"/>
            <a:r>
              <a:rPr lang="en-US" dirty="0"/>
              <a:t>can use multiple group stages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41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Results limited per document (16MB)</a:t>
            </a:r>
          </a:p>
          <a:p>
            <a:pPr fontAlgn="base"/>
            <a:r>
              <a:rPr lang="en-US" dirty="0"/>
              <a:t>Uses more memory max 100MB per stage – early matches are recommended</a:t>
            </a:r>
          </a:p>
          <a:p>
            <a:pPr fontAlgn="base"/>
            <a:r>
              <a:rPr lang="en-US" dirty="0"/>
              <a:t>{"</a:t>
            </a:r>
            <a:r>
              <a:rPr lang="en-US" dirty="0" err="1"/>
              <a:t>allowDiskUse</a:t>
            </a:r>
            <a:r>
              <a:rPr lang="en-US" dirty="0"/>
              <a:t>" : true} – bigger stages, but slower</a:t>
            </a:r>
          </a:p>
          <a:p>
            <a:pPr fontAlgn="base"/>
            <a:r>
              <a:rPr lang="en-US" dirty="0"/>
              <a:t>On </a:t>
            </a:r>
            <a:r>
              <a:rPr lang="en-US" dirty="0" err="1"/>
              <a:t>sharded</a:t>
            </a:r>
            <a:r>
              <a:rPr lang="en-US" dirty="0"/>
              <a:t> environment - after the </a:t>
            </a:r>
            <a:r>
              <a:rPr lang="en-US" b="1" dirty="0"/>
              <a:t>first group or sort</a:t>
            </a:r>
            <a:r>
              <a:rPr lang="en-US" dirty="0"/>
              <a:t> are gathered on the mongos</a:t>
            </a:r>
          </a:p>
        </p:txBody>
      </p:sp>
    </p:spTree>
    <p:extLst>
      <p:ext uri="{BB962C8B-B14F-4D97-AF65-F5344CB8AC3E}">
        <p14:creationId xmlns:p14="http://schemas.microsoft.com/office/powerpoint/2010/main" val="876687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965057" y="800977"/>
            <a:ext cx="7756753" cy="4361793"/>
            <a:chOff x="2433143" y="386557"/>
            <a:chExt cx="7756753" cy="4361793"/>
          </a:xfrm>
        </p:grpSpPr>
        <p:sp>
          <p:nvSpPr>
            <p:cNvPr id="4" name="Oval 3"/>
            <p:cNvSpPr/>
            <p:nvPr/>
          </p:nvSpPr>
          <p:spPr>
            <a:xfrm>
              <a:off x="5181600" y="386557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47543" y="2062957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20909" y="2018808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33143" y="3833950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261943" y="3833950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06509" y="3833950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935309" y="3833950"/>
              <a:ext cx="914400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12" name="Straight Connector 11"/>
            <p:cNvCxnSpPr>
              <a:stCxn id="4" idx="3"/>
              <a:endCxn id="6" idx="7"/>
            </p:cNvCxnSpPr>
            <p:nvPr/>
          </p:nvCxnSpPr>
          <p:spPr>
            <a:xfrm flipH="1">
              <a:off x="4128032" y="1167046"/>
              <a:ext cx="1187479" cy="1029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5"/>
              <a:endCxn id="7" idx="1"/>
            </p:cNvCxnSpPr>
            <p:nvPr/>
          </p:nvCxnSpPr>
          <p:spPr>
            <a:xfrm>
              <a:off x="5962089" y="1167046"/>
              <a:ext cx="1192731" cy="98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1" idx="0"/>
            </p:cNvCxnSpPr>
            <p:nvPr/>
          </p:nvCxnSpPr>
          <p:spPr>
            <a:xfrm>
              <a:off x="7801398" y="2799297"/>
              <a:ext cx="591111" cy="103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  <a:endCxn id="10" idx="0"/>
            </p:cNvCxnSpPr>
            <p:nvPr/>
          </p:nvCxnSpPr>
          <p:spPr>
            <a:xfrm flipH="1">
              <a:off x="6563709" y="2799297"/>
              <a:ext cx="591111" cy="103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5"/>
              <a:endCxn id="9" idx="0"/>
            </p:cNvCxnSpPr>
            <p:nvPr/>
          </p:nvCxnSpPr>
          <p:spPr>
            <a:xfrm>
              <a:off x="4128032" y="2843446"/>
              <a:ext cx="591111" cy="990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3"/>
              <a:endCxn id="8" idx="0"/>
            </p:cNvCxnSpPr>
            <p:nvPr/>
          </p:nvCxnSpPr>
          <p:spPr>
            <a:xfrm flipH="1">
              <a:off x="2890343" y="2843446"/>
              <a:ext cx="591111" cy="990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091518" y="2670292"/>
              <a:ext cx="109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log 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27890" y="5465379"/>
            <a:ext cx="6400799" cy="919448"/>
            <a:chOff x="2427890" y="5465379"/>
            <a:chExt cx="6400799" cy="919448"/>
          </a:xfrm>
        </p:grpSpPr>
        <p:sp>
          <p:nvSpPr>
            <p:cNvPr id="23" name="Rectangle 22"/>
            <p:cNvSpPr/>
            <p:nvPr/>
          </p:nvSpPr>
          <p:spPr>
            <a:xfrm>
              <a:off x="2427890" y="5470427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42290" y="5470427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1943" y="5465379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76343" y="5465379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80236" y="5469487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94636" y="5469487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14289" y="5465984"/>
              <a:ext cx="914400" cy="9144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430764" y="559941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691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690688"/>
            <a:ext cx="86391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31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sz="2200" dirty="0"/>
              <a:t>Stored on disk and memory (if they fit)</a:t>
            </a:r>
          </a:p>
          <a:p>
            <a:r>
              <a:rPr lang="en-US" sz="2200" dirty="0"/>
              <a:t>Make writes slower</a:t>
            </a:r>
          </a:p>
          <a:p>
            <a:r>
              <a:rPr lang="en-US" sz="2200" dirty="0"/>
              <a:t>Order matters</a:t>
            </a:r>
          </a:p>
          <a:p>
            <a:r>
              <a:rPr lang="en-US" sz="2600" dirty="0"/>
              <a:t>Creation</a:t>
            </a:r>
          </a:p>
          <a:p>
            <a:pPr lvl="2"/>
            <a:r>
              <a:rPr lang="en-US" sz="1800" dirty="0"/>
              <a:t>Hybrid (Foreground &amp; Background)</a:t>
            </a:r>
          </a:p>
          <a:p>
            <a:pPr lvl="2"/>
            <a:r>
              <a:rPr lang="en-US" sz="1800" dirty="0"/>
              <a:t>On secondary</a:t>
            </a:r>
          </a:p>
          <a:p>
            <a:pPr lvl="1"/>
            <a:r>
              <a:rPr lang="en-US" sz="2200" dirty="0"/>
              <a:t>Syntax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createIndex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getIndexes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dropIndex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hint()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indexStats</a:t>
            </a:r>
            <a:endParaRPr lang="en-US" dirty="0"/>
          </a:p>
          <a:p>
            <a:pPr lvl="2"/>
            <a:r>
              <a:rPr lang="en-US" dirty="0"/>
              <a:t>explain("</a:t>
            </a:r>
            <a:r>
              <a:rPr lang="en-US" dirty="0" err="1"/>
              <a:t>executionStats</a:t>
            </a:r>
            <a:r>
              <a:rPr lang="en-US" dirty="0"/>
              <a:t>")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sz="2200" dirty="0"/>
              <a:t>Types</a:t>
            </a:r>
          </a:p>
          <a:p>
            <a:pPr lvl="1"/>
            <a:r>
              <a:rPr lang="en-US" sz="2200" dirty="0"/>
              <a:t>Single Field – {a: 1}</a:t>
            </a:r>
          </a:p>
          <a:p>
            <a:pPr lvl="1"/>
            <a:r>
              <a:rPr lang="en-US" sz="2200" dirty="0"/>
              <a:t>Compound – {a: 1, b: -1}</a:t>
            </a:r>
          </a:p>
          <a:p>
            <a:pPr lvl="1"/>
            <a:r>
              <a:rPr lang="en-US" sz="2200" dirty="0"/>
              <a:t>Multi key – {tags: 1}</a:t>
            </a:r>
          </a:p>
          <a:p>
            <a:pPr lvl="1"/>
            <a:r>
              <a:rPr lang="en-US" sz="2200" dirty="0"/>
              <a:t>Unique</a:t>
            </a:r>
          </a:p>
          <a:p>
            <a:pPr lvl="1"/>
            <a:r>
              <a:rPr lang="en-US" sz="2200" dirty="0"/>
              <a:t>Sparse</a:t>
            </a:r>
          </a:p>
          <a:p>
            <a:pPr lvl="1"/>
            <a:r>
              <a:rPr lang="en-US" sz="2200" dirty="0"/>
              <a:t>Partial – with query</a:t>
            </a:r>
          </a:p>
          <a:p>
            <a:pPr lvl="1"/>
            <a:r>
              <a:rPr lang="en-US" sz="2200" dirty="0"/>
              <a:t>TTL – expire</a:t>
            </a:r>
          </a:p>
          <a:p>
            <a:pPr lvl="1"/>
            <a:r>
              <a:rPr lang="en-US" sz="2200" dirty="0"/>
              <a:t>Text – </a:t>
            </a:r>
            <a:r>
              <a:rPr lang="en-US" sz="2200" dirty="0" err="1"/>
              <a:t>fulltext</a:t>
            </a:r>
            <a:r>
              <a:rPr lang="en-US" sz="2200" dirty="0"/>
              <a:t> search</a:t>
            </a:r>
          </a:p>
          <a:p>
            <a:pPr lvl="1"/>
            <a:r>
              <a:rPr lang="en-US" sz="2200" dirty="0"/>
              <a:t>Hash</a:t>
            </a:r>
          </a:p>
          <a:p>
            <a:pPr lvl="1"/>
            <a:r>
              <a:rPr lang="en-US" sz="2200" dirty="0"/>
              <a:t>Geospatial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8965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winningPlan</a:t>
            </a:r>
            <a:r>
              <a:rPr lang="en-US" dirty="0"/>
              <a:t> – used index: </a:t>
            </a:r>
            <a:r>
              <a:rPr lang="ro-RO" dirty="0"/>
              <a:t>COLLSCAN | IXSCAN </a:t>
            </a:r>
            <a:endParaRPr lang="en-US" dirty="0"/>
          </a:p>
          <a:p>
            <a:r>
              <a:rPr lang="en-US" dirty="0" err="1"/>
              <a:t>rejectedPlans</a:t>
            </a:r>
            <a:endParaRPr lang="en-US" dirty="0"/>
          </a:p>
          <a:p>
            <a:r>
              <a:rPr lang="en-US" dirty="0" err="1"/>
              <a:t>executionStats</a:t>
            </a:r>
            <a:endParaRPr lang="en-US" dirty="0"/>
          </a:p>
          <a:p>
            <a:pPr lvl="1"/>
            <a:r>
              <a:rPr lang="en-US" dirty="0" err="1"/>
              <a:t>executionTimeMillis</a:t>
            </a:r>
            <a:r>
              <a:rPr lang="en-US" dirty="0"/>
              <a:t> – time it took</a:t>
            </a:r>
          </a:p>
          <a:p>
            <a:pPr lvl="1"/>
            <a:r>
              <a:rPr lang="en-US" dirty="0" err="1"/>
              <a:t>totalKeysExamined</a:t>
            </a:r>
            <a:r>
              <a:rPr lang="en-US" dirty="0"/>
              <a:t> – keys read</a:t>
            </a:r>
          </a:p>
          <a:p>
            <a:pPr lvl="1"/>
            <a:r>
              <a:rPr lang="en-US" dirty="0" err="1"/>
              <a:t>totalDocsExamined</a:t>
            </a:r>
            <a:r>
              <a:rPr lang="en-US" dirty="0"/>
              <a:t> – documents read</a:t>
            </a:r>
          </a:p>
          <a:p>
            <a:pPr lvl="1"/>
            <a:r>
              <a:rPr lang="en-US" dirty="0" err="1"/>
              <a:t>executionStages</a:t>
            </a:r>
            <a:endParaRPr lang="en-US" dirty="0"/>
          </a:p>
          <a:p>
            <a:pPr lvl="1"/>
            <a:r>
              <a:rPr lang="en-US" dirty="0" err="1"/>
              <a:t>nReturned</a:t>
            </a:r>
            <a:r>
              <a:rPr lang="en-US" dirty="0"/>
              <a:t> –number of elements returned</a:t>
            </a:r>
          </a:p>
        </p:txBody>
      </p:sp>
    </p:spTree>
    <p:extLst>
      <p:ext uri="{BB962C8B-B14F-4D97-AF65-F5344CB8AC3E}">
        <p14:creationId xmlns:p14="http://schemas.microsoft.com/office/powerpoint/2010/main" val="33768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query paradigms</a:t>
            </a:r>
          </a:p>
          <a:p>
            <a:r>
              <a:rPr lang="en-US" dirty="0"/>
              <a:t>No transactions</a:t>
            </a:r>
          </a:p>
          <a:p>
            <a:r>
              <a:rPr lang="en-US" dirty="0"/>
              <a:t>No joins</a:t>
            </a:r>
          </a:p>
          <a:p>
            <a:r>
              <a:rPr lang="en-US" dirty="0"/>
              <a:t>Flexible schema</a:t>
            </a:r>
          </a:p>
          <a:p>
            <a:r>
              <a:rPr lang="en-US" dirty="0"/>
              <a:t>Collection – Document (nested), Key – Value, Graph, Column store</a:t>
            </a:r>
          </a:p>
          <a:p>
            <a:r>
              <a:rPr lang="en-US" dirty="0"/>
              <a:t>Horizontal scaling - distributed</a:t>
            </a:r>
          </a:p>
          <a:p>
            <a:r>
              <a:rPr lang="en-US" dirty="0"/>
              <a:t>Usage: Social, </a:t>
            </a:r>
            <a:r>
              <a:rPr lang="en-US" dirty="0" err="1"/>
              <a:t>IoT</a:t>
            </a:r>
            <a:r>
              <a:rPr lang="en-US" dirty="0"/>
              <a:t>, Gaming, Web, Mobile, Enterprise</a:t>
            </a:r>
          </a:p>
        </p:txBody>
      </p:sp>
    </p:spTree>
    <p:extLst>
      <p:ext uri="{BB962C8B-B14F-4D97-AF65-F5344CB8AC3E}">
        <p14:creationId xmlns:p14="http://schemas.microsoft.com/office/powerpoint/2010/main" val="2404059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01" y="1581944"/>
            <a:ext cx="5867400" cy="4838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Increase </a:t>
            </a:r>
            <a:r>
              <a:rPr lang="en-US" dirty="0" err="1"/>
              <a:t>Availiability</a:t>
            </a:r>
            <a:endParaRPr lang="en-US" dirty="0"/>
          </a:p>
          <a:p>
            <a:pPr lvl="1"/>
            <a:r>
              <a:rPr lang="en-US" dirty="0"/>
              <a:t>Provide Fault tolerance</a:t>
            </a:r>
          </a:p>
          <a:p>
            <a:pPr lvl="1"/>
            <a:r>
              <a:rPr lang="en-US" dirty="0"/>
              <a:t>At least 3 nodes</a:t>
            </a:r>
          </a:p>
          <a:p>
            <a:pPr lvl="1"/>
            <a:r>
              <a:rPr lang="en-US" dirty="0"/>
              <a:t>Node types</a:t>
            </a:r>
          </a:p>
          <a:p>
            <a:pPr lvl="2"/>
            <a:r>
              <a:rPr lang="en-US" dirty="0"/>
              <a:t>Regular – Primary/Secondary</a:t>
            </a:r>
          </a:p>
          <a:p>
            <a:pPr lvl="2"/>
            <a:r>
              <a:rPr lang="en-US" dirty="0"/>
              <a:t>Arbiter</a:t>
            </a:r>
          </a:p>
          <a:p>
            <a:pPr lvl="2"/>
            <a:r>
              <a:rPr lang="en-US" dirty="0"/>
              <a:t>Delayed (disaster recovery)</a:t>
            </a:r>
          </a:p>
          <a:p>
            <a:pPr lvl="2"/>
            <a:r>
              <a:rPr lang="en-US" dirty="0"/>
              <a:t>Hidden (analytics)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4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81651" cy="4351338"/>
          </a:xfrm>
        </p:spPr>
        <p:txBody>
          <a:bodyPr/>
          <a:lstStyle/>
          <a:p>
            <a:r>
              <a:rPr lang="en-US" dirty="0" err="1"/>
              <a:t>OpLog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capped collection</a:t>
            </a:r>
          </a:p>
          <a:p>
            <a:pPr lvl="1"/>
            <a:r>
              <a:rPr lang="en-US" dirty="0"/>
              <a:t>5% of free disk space</a:t>
            </a:r>
          </a:p>
          <a:p>
            <a:pPr lvl="1"/>
            <a:r>
              <a:rPr lang="en-US" dirty="0"/>
              <a:t>990MB – 50GB</a:t>
            </a:r>
          </a:p>
          <a:p>
            <a:pPr lvl="1"/>
            <a:r>
              <a:rPr lang="en-US" dirty="0"/>
              <a:t>on failure can </a:t>
            </a:r>
            <a:r>
              <a:rPr lang="en-US" dirty="0" err="1"/>
              <a:t>reaply</a:t>
            </a:r>
            <a:r>
              <a:rPr lang="en-US" dirty="0"/>
              <a:t> based on size</a:t>
            </a:r>
          </a:p>
          <a:p>
            <a:pPr lvl="1"/>
            <a:r>
              <a:rPr lang="en-US" dirty="0"/>
              <a:t>local.oplog.rs</a:t>
            </a:r>
          </a:p>
          <a:p>
            <a:pPr lvl="1"/>
            <a:r>
              <a:rPr lang="en-US" dirty="0"/>
              <a:t>operations in </a:t>
            </a:r>
            <a:r>
              <a:rPr lang="en-US" dirty="0" err="1"/>
              <a:t>OpLog</a:t>
            </a:r>
            <a:r>
              <a:rPr lang="en-US" dirty="0"/>
              <a:t> are idempotent</a:t>
            </a:r>
          </a:p>
          <a:p>
            <a:pPr lvl="2"/>
            <a:r>
              <a:rPr lang="en-US" dirty="0"/>
              <a:t>delete from 1 to 5 =&gt; delete 1,2,3,4,5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74083" y="931828"/>
            <a:ext cx="3686175" cy="5334000"/>
            <a:chOff x="6935824" y="871538"/>
            <a:chExt cx="3686175" cy="5334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5824" y="871538"/>
              <a:ext cx="3686175" cy="5334000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>
            <a:xfrm>
              <a:off x="7889277" y="3265227"/>
              <a:ext cx="948018" cy="186633"/>
            </a:xfrm>
            <a:prstGeom prst="roundRect">
              <a:avLst/>
            </a:prstGeom>
            <a:solidFill>
              <a:srgbClr val="2A86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OpLog</a:t>
              </a:r>
              <a:endParaRPr lang="en-US" sz="15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889277" y="4534462"/>
              <a:ext cx="948018" cy="186633"/>
            </a:xfrm>
            <a:prstGeom prst="roundRect">
              <a:avLst/>
            </a:prstGeom>
            <a:solidFill>
              <a:srgbClr val="5CA8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OpLog</a:t>
              </a:r>
              <a:endParaRPr lang="en-US" sz="15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889277" y="5578964"/>
              <a:ext cx="948018" cy="186633"/>
            </a:xfrm>
            <a:prstGeom prst="roundRect">
              <a:avLst/>
            </a:prstGeom>
            <a:solidFill>
              <a:srgbClr val="5CA8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/>
                <a:t>OpLog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423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- Read Preference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primary - always from primary</a:t>
            </a:r>
          </a:p>
          <a:p>
            <a:pPr fontAlgn="base"/>
            <a:r>
              <a:rPr lang="en-US" dirty="0"/>
              <a:t>secondary - not from primary, just </a:t>
            </a:r>
            <a:r>
              <a:rPr lang="en-US" dirty="0" err="1"/>
              <a:t>secondaries</a:t>
            </a:r>
            <a:endParaRPr lang="en-US" dirty="0"/>
          </a:p>
          <a:p>
            <a:pPr fontAlgn="base"/>
            <a:r>
              <a:rPr lang="en-US" dirty="0" err="1"/>
              <a:t>secondaryPrefered</a:t>
            </a:r>
            <a:r>
              <a:rPr lang="en-US" dirty="0"/>
              <a:t> - from secondary, but primary allowed</a:t>
            </a:r>
          </a:p>
          <a:p>
            <a:pPr fontAlgn="base"/>
            <a:r>
              <a:rPr lang="en-US" dirty="0" err="1"/>
              <a:t>primaryPrefered</a:t>
            </a:r>
            <a:r>
              <a:rPr lang="en-US" dirty="0"/>
              <a:t>, primary </a:t>
            </a:r>
            <a:r>
              <a:rPr lang="en-US" dirty="0" err="1"/>
              <a:t>prefered</a:t>
            </a:r>
            <a:r>
              <a:rPr lang="en-US" dirty="0"/>
              <a:t>, but secondary allowed</a:t>
            </a:r>
          </a:p>
          <a:p>
            <a:pPr fontAlgn="base"/>
            <a:r>
              <a:rPr lang="en-US" dirty="0"/>
              <a:t>nearest (by ping response)</a:t>
            </a:r>
          </a:p>
          <a:p>
            <a:pPr fontAlgn="base"/>
            <a:r>
              <a:rPr lang="en-US" dirty="0"/>
              <a:t>tag (e.g. geographic)</a:t>
            </a:r>
          </a:p>
        </p:txBody>
      </p:sp>
    </p:spTree>
    <p:extLst>
      <p:ext uri="{BB962C8B-B14F-4D97-AF65-F5344CB8AC3E}">
        <p14:creationId xmlns:p14="http://schemas.microsoft.com/office/powerpoint/2010/main" val="2577025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 concern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56" y="802379"/>
            <a:ext cx="4914900" cy="50387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17773"/>
              </p:ext>
            </p:extLst>
          </p:nvPr>
        </p:nvGraphicFramePr>
        <p:xfrm>
          <a:off x="468631" y="3224339"/>
          <a:ext cx="6300215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04">
                  <a:extLst>
                    <a:ext uri="{9D8B030D-6E8A-4147-A177-3AD203B41FA5}">
                      <a16:colId xmlns:a16="http://schemas.microsoft.com/office/drawing/2014/main" val="2149733154"/>
                    </a:ext>
                  </a:extLst>
                </a:gridCol>
                <a:gridCol w="366078">
                  <a:extLst>
                    <a:ext uri="{9D8B030D-6E8A-4147-A177-3AD203B41FA5}">
                      <a16:colId xmlns:a16="http://schemas.microsoft.com/office/drawing/2014/main" val="3310837864"/>
                    </a:ext>
                  </a:extLst>
                </a:gridCol>
                <a:gridCol w="5004733">
                  <a:extLst>
                    <a:ext uri="{9D8B030D-6E8A-4147-A177-3AD203B41FA5}">
                      <a16:colId xmlns:a16="http://schemas.microsoft.com/office/drawing/2014/main" val="839554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j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166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fire and forget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602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acknowledge (query check, indexes not violated)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1894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written to journal, query checked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7430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same as above (w=0 ignored)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70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2, 3, ...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waits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for the specified number of nodes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9321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majority</a:t>
                      </a:r>
                      <a:endParaRPr lang="en-US" sz="1800" b="1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for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good consistency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57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tag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j-lt"/>
                        </a:rPr>
                        <a:t>waits for a specific node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38098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8631" y="1810435"/>
            <a:ext cx="6008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 – written to journal - on disk</a:t>
            </a:r>
          </a:p>
          <a:p>
            <a:r>
              <a:rPr lang="en-US" sz="2800" dirty="0"/>
              <a:t>w – write has propagated – in memory</a:t>
            </a:r>
          </a:p>
        </p:txBody>
      </p:sp>
    </p:spTree>
    <p:extLst>
      <p:ext uri="{BB962C8B-B14F-4D97-AF65-F5344CB8AC3E}">
        <p14:creationId xmlns:p14="http://schemas.microsoft.com/office/powerpoint/2010/main" val="38898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7936" cy="4351338"/>
          </a:xfrm>
        </p:spPr>
        <p:txBody>
          <a:bodyPr/>
          <a:lstStyle/>
          <a:p>
            <a:r>
              <a:rPr lang="en-US" dirty="0"/>
              <a:t>Horizontal data scaling by partitioning across machines, datacenters, continents</a:t>
            </a:r>
          </a:p>
          <a:p>
            <a:r>
              <a:rPr lang="en-US" dirty="0"/>
              <a:t>Automatic</a:t>
            </a:r>
          </a:p>
          <a:p>
            <a:r>
              <a:rPr lang="en-US" dirty="0"/>
              <a:t>On database or collection level </a:t>
            </a:r>
          </a:p>
          <a:p>
            <a:r>
              <a:rPr lang="en-US" dirty="0"/>
              <a:t>Data is split in resizable chunks</a:t>
            </a:r>
          </a:p>
          <a:p>
            <a:r>
              <a:rPr lang="en-US" dirty="0"/>
              <a:t>Can define Shard Zones (Geo, Hardware)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90" y="1690688"/>
            <a:ext cx="3848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86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(or start with) an index</a:t>
            </a:r>
          </a:p>
          <a:p>
            <a:r>
              <a:rPr lang="en-US" dirty="0"/>
              <a:t>Is immutable (until 4.2)</a:t>
            </a:r>
          </a:p>
          <a:p>
            <a:r>
              <a:rPr lang="en-US" dirty="0"/>
              <a:t>Can’t be multi-key index</a:t>
            </a:r>
          </a:p>
          <a:p>
            <a:r>
              <a:rPr lang="en-US" dirty="0"/>
              <a:t>Required in insert</a:t>
            </a:r>
          </a:p>
          <a:p>
            <a:r>
              <a:rPr lang="en-US" dirty="0"/>
              <a:t>Should use in updates</a:t>
            </a:r>
          </a:p>
          <a:p>
            <a:r>
              <a:rPr lang="en-US" dirty="0"/>
              <a:t>No other unique keys but shard keys</a:t>
            </a:r>
          </a:p>
          <a:p>
            <a:r>
              <a:rPr lang="en-US" dirty="0"/>
              <a:t>Operations without the shard keys are scattered on all shards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79" y="2258994"/>
            <a:ext cx="717332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22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1907" cy="4351338"/>
          </a:xfrm>
        </p:spPr>
        <p:txBody>
          <a:bodyPr/>
          <a:lstStyle/>
          <a:p>
            <a:r>
              <a:rPr lang="en-US" dirty="0" err="1"/>
              <a:t>MongoS</a:t>
            </a:r>
            <a:r>
              <a:rPr lang="en-US" dirty="0"/>
              <a:t> will receive all queries</a:t>
            </a:r>
          </a:p>
          <a:p>
            <a:r>
              <a:rPr lang="en-US" dirty="0"/>
              <a:t>Based on the </a:t>
            </a:r>
            <a:r>
              <a:rPr lang="en-US" dirty="0" err="1"/>
              <a:t>Config</a:t>
            </a:r>
            <a:r>
              <a:rPr lang="en-US" dirty="0"/>
              <a:t> Servers will route the requests to the proper Shard</a:t>
            </a:r>
          </a:p>
          <a:p>
            <a:r>
              <a:rPr lang="en-US" dirty="0"/>
              <a:t> Defined by Shard keys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07" y="2292350"/>
            <a:ext cx="5810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shard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 cardinality – concatenate if needed</a:t>
            </a:r>
          </a:p>
          <a:p>
            <a:r>
              <a:rPr lang="en-US" dirty="0"/>
              <a:t>Avoid </a:t>
            </a:r>
            <a:r>
              <a:rPr lang="en-US" dirty="0" err="1"/>
              <a:t>hotspoting</a:t>
            </a:r>
            <a:endParaRPr lang="en-US" dirty="0"/>
          </a:p>
          <a:p>
            <a:pPr lvl="1"/>
            <a:r>
              <a:rPr lang="en-US" dirty="0"/>
              <a:t>NO timestamps or any incremental values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Orders - {vendor, </a:t>
            </a:r>
            <a:r>
              <a:rPr lang="en-US" dirty="0" err="1"/>
              <a:t>order_date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User albums – usernames can have a good distribution</a:t>
            </a:r>
          </a:p>
          <a:p>
            <a:pPr lvl="1"/>
            <a:r>
              <a:rPr lang="en-US" dirty="0"/>
              <a:t>You can’t find one good – hashed key</a:t>
            </a:r>
          </a:p>
        </p:txBody>
      </p:sp>
    </p:spTree>
    <p:extLst>
      <p:ext uri="{BB962C8B-B14F-4D97-AF65-F5344CB8AC3E}">
        <p14:creationId xmlns:p14="http://schemas.microsoft.com/office/powerpoint/2010/main" val="1606063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Symfony</a:t>
            </a:r>
            <a:r>
              <a:rPr lang="en-US" dirty="0"/>
              <a:t> integration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"doctrine/</a:t>
            </a:r>
            <a:r>
              <a:rPr lang="en-US" dirty="0" err="1"/>
              <a:t>mongodb</a:t>
            </a:r>
            <a:r>
              <a:rPr lang="en-US" dirty="0"/>
              <a:t>-</a:t>
            </a:r>
            <a:r>
              <a:rPr lang="en-US" dirty="0" err="1"/>
              <a:t>odm</a:t>
            </a:r>
            <a:r>
              <a:rPr lang="en-US" dirty="0"/>
              <a:t>-bundle": "^4.0"</a:t>
            </a:r>
          </a:p>
          <a:p>
            <a:r>
              <a:rPr lang="en-US" dirty="0"/>
              <a:t>Doctrine\Bundle\</a:t>
            </a:r>
            <a:r>
              <a:rPr lang="en-US" dirty="0" err="1"/>
              <a:t>MongoDBBundle</a:t>
            </a:r>
            <a:r>
              <a:rPr lang="en-US" dirty="0"/>
              <a:t>\</a:t>
            </a:r>
            <a:r>
              <a:rPr lang="en-US" dirty="0" err="1"/>
              <a:t>DoctrineMongoDBBundle</a:t>
            </a:r>
            <a:r>
              <a:rPr lang="en-US" dirty="0"/>
              <a:t>::class =&gt; ['all' =&gt; true],</a:t>
            </a:r>
          </a:p>
          <a:p>
            <a:r>
              <a:rPr lang="en-US" dirty="0" err="1"/>
              <a:t>doctrine_mongodb.yaml</a:t>
            </a:r>
            <a:endParaRPr lang="en-US" dirty="0"/>
          </a:p>
          <a:p>
            <a:r>
              <a:rPr lang="en-US" dirty="0"/>
              <a:t>ORM -&gt; ODM</a:t>
            </a:r>
          </a:p>
          <a:p>
            <a:r>
              <a:rPr lang="en-US" dirty="0"/>
              <a:t>Entity -&gt; Document</a:t>
            </a:r>
          </a:p>
          <a:p>
            <a:r>
              <a:rPr lang="en-US" dirty="0"/>
              <a:t>Column -&gt; Field</a:t>
            </a:r>
          </a:p>
          <a:p>
            <a:r>
              <a:rPr lang="en-US" dirty="0"/>
              <a:t>Controller: </a:t>
            </a:r>
            <a:r>
              <a:rPr lang="en-US" dirty="0" err="1"/>
              <a:t>EntityManagerInterface</a:t>
            </a:r>
            <a:r>
              <a:rPr lang="en-US" dirty="0"/>
              <a:t> $</a:t>
            </a:r>
            <a:r>
              <a:rPr lang="en-US" dirty="0" err="1"/>
              <a:t>em</a:t>
            </a:r>
            <a:r>
              <a:rPr lang="en-US" dirty="0"/>
              <a:t> -&gt; </a:t>
            </a:r>
            <a:r>
              <a:rPr lang="en-US" dirty="0" err="1"/>
              <a:t>DocumentManager</a:t>
            </a:r>
            <a:r>
              <a:rPr lang="en-US" dirty="0"/>
              <a:t> $</a:t>
            </a:r>
            <a:r>
              <a:rPr lang="en-US" dirty="0" err="1"/>
              <a:t>dm</a:t>
            </a:r>
            <a:endParaRPr lang="en-US" dirty="0"/>
          </a:p>
          <a:p>
            <a:r>
              <a:rPr lang="en-US" dirty="0"/>
              <a:t>Form: </a:t>
            </a:r>
            <a:r>
              <a:rPr lang="en-US" dirty="0" err="1"/>
              <a:t>EntityType</a:t>
            </a:r>
            <a:r>
              <a:rPr lang="en-US" dirty="0"/>
              <a:t>::class -&gt; </a:t>
            </a:r>
            <a:r>
              <a:rPr lang="en-US" dirty="0" err="1"/>
              <a:t>DocumentType</a:t>
            </a:r>
            <a:r>
              <a:rPr lang="en-US" dirty="0"/>
              <a:t>::class</a:t>
            </a:r>
          </a:p>
        </p:txBody>
      </p:sp>
    </p:spTree>
    <p:extLst>
      <p:ext uri="{BB962C8B-B14F-4D97-AF65-F5344CB8AC3E}">
        <p14:creationId xmlns:p14="http://schemas.microsoft.com/office/powerpoint/2010/main" val="8722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Mongo University</a:t>
            </a:r>
            <a:endParaRPr lang="en-US" dirty="0"/>
          </a:p>
          <a:p>
            <a:r>
              <a:rPr lang="en-US" dirty="0">
                <a:hlinkClick r:id="rId4"/>
              </a:rPr>
              <a:t>MongoDB Atlas </a:t>
            </a:r>
            <a:r>
              <a:rPr lang="en-US" dirty="0"/>
              <a:t>– free cluster and cluster management</a:t>
            </a:r>
          </a:p>
          <a:p>
            <a:r>
              <a:rPr lang="en-US" dirty="0">
                <a:hlinkClick r:id="rId5"/>
              </a:rPr>
              <a:t>MongoDB Compass </a:t>
            </a:r>
            <a:r>
              <a:rPr lang="en-US" dirty="0"/>
              <a:t>– GUI, explore data</a:t>
            </a:r>
          </a:p>
          <a:p>
            <a:r>
              <a:rPr lang="en-US" dirty="0"/>
              <a:t>Studio 3T</a:t>
            </a:r>
          </a:p>
        </p:txBody>
      </p:sp>
    </p:spTree>
    <p:extLst>
      <p:ext uri="{BB962C8B-B14F-4D97-AF65-F5344CB8AC3E}">
        <p14:creationId xmlns:p14="http://schemas.microsoft.com/office/powerpoint/2010/main" val="337135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tolerance</a:t>
            </a:r>
          </a:p>
        </p:txBody>
      </p:sp>
      <p:sp>
        <p:nvSpPr>
          <p:cNvPr id="4" name="Oval 3"/>
          <p:cNvSpPr/>
          <p:nvPr/>
        </p:nvSpPr>
        <p:spPr>
          <a:xfrm>
            <a:off x="3208020" y="2781157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272" y="2333673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9856" y="3544681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0480" y="3057001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2800" y="2193465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29728" y="1821609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43216" y="2630281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34528" y="2587705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4960" y="5074777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7088" y="4290489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37504" y="5562457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58128" y="5074777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7"/>
            <a:endCxn id="5" idx="2"/>
          </p:cNvCxnSpPr>
          <p:nvPr/>
        </p:nvCxnSpPr>
        <p:spPr>
          <a:xfrm flipV="1">
            <a:off x="3447370" y="2473881"/>
            <a:ext cx="252902" cy="34834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7"/>
            <a:endCxn id="8" idx="2"/>
          </p:cNvCxnSpPr>
          <p:nvPr/>
        </p:nvCxnSpPr>
        <p:spPr>
          <a:xfrm flipV="1">
            <a:off x="3939622" y="2333673"/>
            <a:ext cx="3223178" cy="4106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10" idx="2"/>
          </p:cNvCxnSpPr>
          <p:nvPr/>
        </p:nvCxnSpPr>
        <p:spPr>
          <a:xfrm>
            <a:off x="3980688" y="2473881"/>
            <a:ext cx="3462528" cy="29660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4"/>
            <a:endCxn id="7" idx="0"/>
          </p:cNvCxnSpPr>
          <p:nvPr/>
        </p:nvCxnSpPr>
        <p:spPr>
          <a:xfrm>
            <a:off x="3840480" y="2614089"/>
            <a:ext cx="140208" cy="44291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6"/>
            <a:endCxn id="7" idx="1"/>
          </p:cNvCxnSpPr>
          <p:nvPr/>
        </p:nvCxnSpPr>
        <p:spPr>
          <a:xfrm>
            <a:off x="3488436" y="2921365"/>
            <a:ext cx="393110" cy="17670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4"/>
            <a:endCxn id="6" idx="1"/>
          </p:cNvCxnSpPr>
          <p:nvPr/>
        </p:nvCxnSpPr>
        <p:spPr>
          <a:xfrm>
            <a:off x="3348228" y="3061573"/>
            <a:ext cx="112694" cy="52417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7"/>
            <a:endCxn id="7" idx="3"/>
          </p:cNvCxnSpPr>
          <p:nvPr/>
        </p:nvCxnSpPr>
        <p:spPr>
          <a:xfrm flipV="1">
            <a:off x="3659206" y="3296351"/>
            <a:ext cx="222340" cy="289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  <a:endCxn id="10" idx="3"/>
          </p:cNvCxnSpPr>
          <p:nvPr/>
        </p:nvCxnSpPr>
        <p:spPr>
          <a:xfrm flipV="1">
            <a:off x="4120896" y="2869631"/>
            <a:ext cx="3363386" cy="32757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13" idx="1"/>
          </p:cNvCxnSpPr>
          <p:nvPr/>
        </p:nvCxnSpPr>
        <p:spPr>
          <a:xfrm>
            <a:off x="4079830" y="3296351"/>
            <a:ext cx="1618324" cy="103520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5"/>
            <a:endCxn id="12" idx="1"/>
          </p:cNvCxnSpPr>
          <p:nvPr/>
        </p:nvCxnSpPr>
        <p:spPr>
          <a:xfrm>
            <a:off x="3659206" y="3784031"/>
            <a:ext cx="1776820" cy="133181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0"/>
            <a:endCxn id="13" idx="3"/>
          </p:cNvCxnSpPr>
          <p:nvPr/>
        </p:nvCxnSpPr>
        <p:spPr>
          <a:xfrm flipV="1">
            <a:off x="5535168" y="4529839"/>
            <a:ext cx="162986" cy="54493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6"/>
            <a:endCxn id="15" idx="1"/>
          </p:cNvCxnSpPr>
          <p:nvPr/>
        </p:nvCxnSpPr>
        <p:spPr>
          <a:xfrm>
            <a:off x="5937504" y="4430697"/>
            <a:ext cx="461690" cy="68514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5"/>
            <a:endCxn id="14" idx="1"/>
          </p:cNvCxnSpPr>
          <p:nvPr/>
        </p:nvCxnSpPr>
        <p:spPr>
          <a:xfrm>
            <a:off x="5634310" y="5314127"/>
            <a:ext cx="344260" cy="28939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7"/>
            <a:endCxn id="15" idx="3"/>
          </p:cNvCxnSpPr>
          <p:nvPr/>
        </p:nvCxnSpPr>
        <p:spPr>
          <a:xfrm flipV="1">
            <a:off x="6176854" y="5314127"/>
            <a:ext cx="222340" cy="28939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4"/>
            <a:endCxn id="14" idx="0"/>
          </p:cNvCxnSpPr>
          <p:nvPr/>
        </p:nvCxnSpPr>
        <p:spPr>
          <a:xfrm>
            <a:off x="5797296" y="4570905"/>
            <a:ext cx="280416" cy="99155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6"/>
            <a:endCxn id="15" idx="2"/>
          </p:cNvCxnSpPr>
          <p:nvPr/>
        </p:nvCxnSpPr>
        <p:spPr>
          <a:xfrm>
            <a:off x="5675376" y="5214985"/>
            <a:ext cx="682752" cy="0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3"/>
            <a:endCxn id="6" idx="0"/>
          </p:cNvCxnSpPr>
          <p:nvPr/>
        </p:nvCxnSpPr>
        <p:spPr>
          <a:xfrm flipH="1">
            <a:off x="3560064" y="2573023"/>
            <a:ext cx="181274" cy="97165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7"/>
            <a:endCxn id="9" idx="2"/>
          </p:cNvCxnSpPr>
          <p:nvPr/>
        </p:nvCxnSpPr>
        <p:spPr>
          <a:xfrm flipV="1">
            <a:off x="7402150" y="1961817"/>
            <a:ext cx="327578" cy="27271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5"/>
            <a:endCxn id="11" idx="0"/>
          </p:cNvCxnSpPr>
          <p:nvPr/>
        </p:nvCxnSpPr>
        <p:spPr>
          <a:xfrm>
            <a:off x="7969078" y="2060959"/>
            <a:ext cx="205658" cy="52674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" idx="5"/>
            <a:endCxn id="11" idx="3"/>
          </p:cNvCxnSpPr>
          <p:nvPr/>
        </p:nvCxnSpPr>
        <p:spPr>
          <a:xfrm flipV="1">
            <a:off x="7682566" y="2827055"/>
            <a:ext cx="393028" cy="4257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4"/>
            <a:endCxn id="10" idx="1"/>
          </p:cNvCxnSpPr>
          <p:nvPr/>
        </p:nvCxnSpPr>
        <p:spPr>
          <a:xfrm>
            <a:off x="7303008" y="2473881"/>
            <a:ext cx="181274" cy="197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11" idx="1"/>
          </p:cNvCxnSpPr>
          <p:nvPr/>
        </p:nvCxnSpPr>
        <p:spPr>
          <a:xfrm>
            <a:off x="7443216" y="2333673"/>
            <a:ext cx="632378" cy="29509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4"/>
            <a:endCxn id="10" idx="7"/>
          </p:cNvCxnSpPr>
          <p:nvPr/>
        </p:nvCxnSpPr>
        <p:spPr>
          <a:xfrm flipH="1">
            <a:off x="7682566" y="2102025"/>
            <a:ext cx="187370" cy="56932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10985" y="1604905"/>
            <a:ext cx="1729162" cy="159230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791840" y="2049153"/>
            <a:ext cx="1729162" cy="197933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31857" y="3970153"/>
            <a:ext cx="1879128" cy="206441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45597" y="2630117"/>
            <a:ext cx="280416" cy="280416"/>
          </a:xfrm>
          <a:prstGeom prst="ellipse">
            <a:avLst/>
          </a:prstGeom>
          <a:solidFill>
            <a:srgbClr val="FF1D25"/>
          </a:solidFill>
          <a:ln>
            <a:solidFill>
              <a:srgbClr val="FF1D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oogle Shape;9279;p55"/>
          <p:cNvGrpSpPr/>
          <p:nvPr/>
        </p:nvGrpSpPr>
        <p:grpSpPr>
          <a:xfrm>
            <a:off x="10164288" y="2039335"/>
            <a:ext cx="744314" cy="742368"/>
            <a:chOff x="3599700" y="1954475"/>
            <a:chExt cx="296175" cy="295400"/>
          </a:xfrm>
          <a:solidFill>
            <a:srgbClr val="594DB6"/>
          </a:solidFill>
        </p:grpSpPr>
        <p:sp>
          <p:nvSpPr>
            <p:cNvPr id="71" name="Google Shape;9280;p55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81;p55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82;p55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5" name="Straight Arrow Connector 74"/>
          <p:cNvCxnSpPr>
            <a:stCxn id="66" idx="6"/>
          </p:cNvCxnSpPr>
          <p:nvPr/>
        </p:nvCxnSpPr>
        <p:spPr>
          <a:xfrm>
            <a:off x="8640147" y="2401057"/>
            <a:ext cx="1524141" cy="0"/>
          </a:xfrm>
          <a:prstGeom prst="straightConnector1">
            <a:avLst/>
          </a:prstGeom>
          <a:ln w="12700">
            <a:solidFill>
              <a:srgbClr val="0082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2583" y="6255373"/>
            <a:ext cx="10796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a node goes down, the system has to be able to still respond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5137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Consistency</a:t>
            </a:r>
          </a:p>
        </p:txBody>
      </p:sp>
      <p:sp>
        <p:nvSpPr>
          <p:cNvPr id="4" name="Oval 3"/>
          <p:cNvSpPr/>
          <p:nvPr/>
        </p:nvSpPr>
        <p:spPr>
          <a:xfrm>
            <a:off x="3208020" y="2781168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272" y="2333684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9856" y="3544692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0480" y="3057012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2800" y="2193476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29728" y="1821620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43216" y="2630292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34528" y="2587716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4960" y="5074788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7088" y="4290500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37504" y="5562468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58128" y="5074788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7"/>
            <a:endCxn id="5" idx="2"/>
          </p:cNvCxnSpPr>
          <p:nvPr/>
        </p:nvCxnSpPr>
        <p:spPr>
          <a:xfrm flipV="1">
            <a:off x="3447370" y="2473892"/>
            <a:ext cx="252902" cy="34834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7"/>
            <a:endCxn id="8" idx="2"/>
          </p:cNvCxnSpPr>
          <p:nvPr/>
        </p:nvCxnSpPr>
        <p:spPr>
          <a:xfrm flipV="1">
            <a:off x="3939622" y="2333684"/>
            <a:ext cx="3223178" cy="4106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10" idx="2"/>
          </p:cNvCxnSpPr>
          <p:nvPr/>
        </p:nvCxnSpPr>
        <p:spPr>
          <a:xfrm>
            <a:off x="3980688" y="2473892"/>
            <a:ext cx="3462528" cy="29660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4"/>
            <a:endCxn id="7" idx="0"/>
          </p:cNvCxnSpPr>
          <p:nvPr/>
        </p:nvCxnSpPr>
        <p:spPr>
          <a:xfrm>
            <a:off x="3840480" y="2614100"/>
            <a:ext cx="140208" cy="44291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6"/>
            <a:endCxn id="7" idx="1"/>
          </p:cNvCxnSpPr>
          <p:nvPr/>
        </p:nvCxnSpPr>
        <p:spPr>
          <a:xfrm>
            <a:off x="3488436" y="2921376"/>
            <a:ext cx="393110" cy="17670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4"/>
            <a:endCxn id="6" idx="1"/>
          </p:cNvCxnSpPr>
          <p:nvPr/>
        </p:nvCxnSpPr>
        <p:spPr>
          <a:xfrm>
            <a:off x="3348228" y="3061584"/>
            <a:ext cx="112694" cy="52417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7"/>
            <a:endCxn id="7" idx="3"/>
          </p:cNvCxnSpPr>
          <p:nvPr/>
        </p:nvCxnSpPr>
        <p:spPr>
          <a:xfrm flipV="1">
            <a:off x="3659206" y="3296362"/>
            <a:ext cx="222340" cy="289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  <a:endCxn id="10" idx="3"/>
          </p:cNvCxnSpPr>
          <p:nvPr/>
        </p:nvCxnSpPr>
        <p:spPr>
          <a:xfrm flipV="1">
            <a:off x="4120896" y="2869642"/>
            <a:ext cx="3363386" cy="32757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5"/>
            <a:endCxn id="13" idx="1"/>
          </p:cNvCxnSpPr>
          <p:nvPr/>
        </p:nvCxnSpPr>
        <p:spPr>
          <a:xfrm>
            <a:off x="4079830" y="3296362"/>
            <a:ext cx="1618324" cy="103520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5"/>
            <a:endCxn id="12" idx="1"/>
          </p:cNvCxnSpPr>
          <p:nvPr/>
        </p:nvCxnSpPr>
        <p:spPr>
          <a:xfrm>
            <a:off x="3659206" y="3784042"/>
            <a:ext cx="1776820" cy="133181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0"/>
            <a:endCxn id="13" idx="3"/>
          </p:cNvCxnSpPr>
          <p:nvPr/>
        </p:nvCxnSpPr>
        <p:spPr>
          <a:xfrm flipV="1">
            <a:off x="5535168" y="4529850"/>
            <a:ext cx="162986" cy="54493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6"/>
            <a:endCxn id="15" idx="1"/>
          </p:cNvCxnSpPr>
          <p:nvPr/>
        </p:nvCxnSpPr>
        <p:spPr>
          <a:xfrm>
            <a:off x="5937504" y="4430708"/>
            <a:ext cx="461690" cy="68514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5"/>
            <a:endCxn id="14" idx="1"/>
          </p:cNvCxnSpPr>
          <p:nvPr/>
        </p:nvCxnSpPr>
        <p:spPr>
          <a:xfrm>
            <a:off x="5634310" y="5314138"/>
            <a:ext cx="344260" cy="28939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7"/>
            <a:endCxn id="15" idx="3"/>
          </p:cNvCxnSpPr>
          <p:nvPr/>
        </p:nvCxnSpPr>
        <p:spPr>
          <a:xfrm flipV="1">
            <a:off x="6176854" y="5314138"/>
            <a:ext cx="222340" cy="28939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4"/>
            <a:endCxn id="14" idx="0"/>
          </p:cNvCxnSpPr>
          <p:nvPr/>
        </p:nvCxnSpPr>
        <p:spPr>
          <a:xfrm>
            <a:off x="5797296" y="4570916"/>
            <a:ext cx="280416" cy="99155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6"/>
            <a:endCxn id="15" idx="2"/>
          </p:cNvCxnSpPr>
          <p:nvPr/>
        </p:nvCxnSpPr>
        <p:spPr>
          <a:xfrm>
            <a:off x="5675376" y="5214996"/>
            <a:ext cx="682752" cy="0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3"/>
            <a:endCxn id="6" idx="0"/>
          </p:cNvCxnSpPr>
          <p:nvPr/>
        </p:nvCxnSpPr>
        <p:spPr>
          <a:xfrm flipH="1">
            <a:off x="3560064" y="2573034"/>
            <a:ext cx="181274" cy="97165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7"/>
            <a:endCxn id="9" idx="2"/>
          </p:cNvCxnSpPr>
          <p:nvPr/>
        </p:nvCxnSpPr>
        <p:spPr>
          <a:xfrm flipV="1">
            <a:off x="7402150" y="1961828"/>
            <a:ext cx="327578" cy="27271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5"/>
            <a:endCxn id="11" idx="0"/>
          </p:cNvCxnSpPr>
          <p:nvPr/>
        </p:nvCxnSpPr>
        <p:spPr>
          <a:xfrm>
            <a:off x="7969078" y="2060970"/>
            <a:ext cx="205658" cy="52674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" idx="5"/>
            <a:endCxn id="11" idx="3"/>
          </p:cNvCxnSpPr>
          <p:nvPr/>
        </p:nvCxnSpPr>
        <p:spPr>
          <a:xfrm flipV="1">
            <a:off x="7682566" y="2827066"/>
            <a:ext cx="393028" cy="4257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4"/>
            <a:endCxn id="10" idx="1"/>
          </p:cNvCxnSpPr>
          <p:nvPr/>
        </p:nvCxnSpPr>
        <p:spPr>
          <a:xfrm>
            <a:off x="7303008" y="2473892"/>
            <a:ext cx="181274" cy="197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11" idx="1"/>
          </p:cNvCxnSpPr>
          <p:nvPr/>
        </p:nvCxnSpPr>
        <p:spPr>
          <a:xfrm>
            <a:off x="7443216" y="2333684"/>
            <a:ext cx="632378" cy="29509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4"/>
            <a:endCxn id="10" idx="7"/>
          </p:cNvCxnSpPr>
          <p:nvPr/>
        </p:nvCxnSpPr>
        <p:spPr>
          <a:xfrm flipH="1">
            <a:off x="7682566" y="2102036"/>
            <a:ext cx="187370" cy="56932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10985" y="1604916"/>
            <a:ext cx="1729162" cy="159230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791840" y="2049164"/>
            <a:ext cx="1729162" cy="197933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31857" y="3970164"/>
            <a:ext cx="1879128" cy="206441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0910" y="2320868"/>
            <a:ext cx="521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v=1</a:t>
            </a:r>
          </a:p>
        </p:txBody>
      </p:sp>
      <p:cxnSp>
        <p:nvCxnSpPr>
          <p:cNvPr id="19" name="Straight Arrow Connector 18"/>
          <p:cNvCxnSpPr>
            <a:stCxn id="16" idx="3"/>
            <a:endCxn id="4" idx="1"/>
          </p:cNvCxnSpPr>
          <p:nvPr/>
        </p:nvCxnSpPr>
        <p:spPr>
          <a:xfrm>
            <a:off x="2482207" y="2505534"/>
            <a:ext cx="766879" cy="316700"/>
          </a:xfrm>
          <a:prstGeom prst="straightConnector1">
            <a:avLst/>
          </a:prstGeom>
          <a:ln w="12700">
            <a:solidFill>
              <a:srgbClr val="FF3D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05780" y="1193466"/>
            <a:ext cx="521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v=1</a:t>
            </a:r>
          </a:p>
        </p:txBody>
      </p:sp>
      <p:cxnSp>
        <p:nvCxnSpPr>
          <p:cNvPr id="56" name="Straight Arrow Connector 55"/>
          <p:cNvCxnSpPr>
            <a:stCxn id="9" idx="7"/>
            <a:endCxn id="54" idx="1"/>
          </p:cNvCxnSpPr>
          <p:nvPr/>
        </p:nvCxnSpPr>
        <p:spPr>
          <a:xfrm flipV="1">
            <a:off x="7969078" y="1378132"/>
            <a:ext cx="536702" cy="484554"/>
          </a:xfrm>
          <a:prstGeom prst="straightConnector1">
            <a:avLst/>
          </a:prstGeom>
          <a:ln w="12700">
            <a:solidFill>
              <a:srgbClr val="FF3D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60322" y="2321423"/>
            <a:ext cx="521297" cy="369332"/>
          </a:xfrm>
          <a:prstGeom prst="rect">
            <a:avLst/>
          </a:prstGeom>
          <a:noFill/>
          <a:ln>
            <a:solidFill>
              <a:srgbClr val="FF3D4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D44"/>
                </a:solidFill>
              </a:rPr>
              <a:t>v=2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23633" y="5049380"/>
            <a:ext cx="521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v=1</a:t>
            </a:r>
          </a:p>
        </p:txBody>
      </p:sp>
      <p:cxnSp>
        <p:nvCxnSpPr>
          <p:cNvPr id="74" name="Straight Arrow Connector 73"/>
          <p:cNvCxnSpPr>
            <a:stCxn id="15" idx="6"/>
            <a:endCxn id="64" idx="1"/>
          </p:cNvCxnSpPr>
          <p:nvPr/>
        </p:nvCxnSpPr>
        <p:spPr>
          <a:xfrm>
            <a:off x="6638544" y="5214996"/>
            <a:ext cx="585089" cy="19050"/>
          </a:xfrm>
          <a:prstGeom prst="straightConnector1">
            <a:avLst/>
          </a:prstGeom>
          <a:ln w="12700">
            <a:solidFill>
              <a:srgbClr val="FF3D4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42544" y="6264242"/>
            <a:ext cx="11165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update is done after is replicated on all nodes. The next read will get the latest value</a:t>
            </a:r>
          </a:p>
        </p:txBody>
      </p:sp>
    </p:spTree>
    <p:extLst>
      <p:ext uri="{BB962C8B-B14F-4D97-AF65-F5344CB8AC3E}">
        <p14:creationId xmlns:p14="http://schemas.microsoft.com/office/powerpoint/2010/main" val="20726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4" name="Oval 3"/>
          <p:cNvSpPr/>
          <p:nvPr/>
        </p:nvSpPr>
        <p:spPr>
          <a:xfrm>
            <a:off x="3208020" y="2777895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272" y="2330411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19856" y="3541419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0480" y="3053739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2800" y="2190203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29728" y="1818347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43216" y="2627019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34528" y="2584443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4960" y="5071515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7088" y="4287227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37504" y="5559195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58128" y="5071515"/>
            <a:ext cx="280416" cy="280416"/>
          </a:xfrm>
          <a:prstGeom prst="ellipse">
            <a:avLst/>
          </a:prstGeom>
          <a:solidFill>
            <a:srgbClr val="0082E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4" idx="7"/>
            <a:endCxn id="5" idx="2"/>
          </p:cNvCxnSpPr>
          <p:nvPr/>
        </p:nvCxnSpPr>
        <p:spPr>
          <a:xfrm flipV="1">
            <a:off x="3447370" y="2470619"/>
            <a:ext cx="252902" cy="34834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8" idx="2"/>
          </p:cNvCxnSpPr>
          <p:nvPr/>
        </p:nvCxnSpPr>
        <p:spPr>
          <a:xfrm flipV="1">
            <a:off x="3939622" y="2330411"/>
            <a:ext cx="3223178" cy="4106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10" idx="2"/>
          </p:cNvCxnSpPr>
          <p:nvPr/>
        </p:nvCxnSpPr>
        <p:spPr>
          <a:xfrm>
            <a:off x="3980688" y="2470619"/>
            <a:ext cx="3462528" cy="29660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7" idx="0"/>
          </p:cNvCxnSpPr>
          <p:nvPr/>
        </p:nvCxnSpPr>
        <p:spPr>
          <a:xfrm>
            <a:off x="3840480" y="2610827"/>
            <a:ext cx="140208" cy="44291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6"/>
            <a:endCxn id="7" idx="1"/>
          </p:cNvCxnSpPr>
          <p:nvPr/>
        </p:nvCxnSpPr>
        <p:spPr>
          <a:xfrm>
            <a:off x="3488436" y="2918103"/>
            <a:ext cx="393110" cy="17670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4"/>
            <a:endCxn id="6" idx="1"/>
          </p:cNvCxnSpPr>
          <p:nvPr/>
        </p:nvCxnSpPr>
        <p:spPr>
          <a:xfrm>
            <a:off x="3348228" y="3058311"/>
            <a:ext cx="112694" cy="52417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7" idx="3"/>
          </p:cNvCxnSpPr>
          <p:nvPr/>
        </p:nvCxnSpPr>
        <p:spPr>
          <a:xfrm flipV="1">
            <a:off x="3659206" y="3293089"/>
            <a:ext cx="222340" cy="289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10" idx="3"/>
          </p:cNvCxnSpPr>
          <p:nvPr/>
        </p:nvCxnSpPr>
        <p:spPr>
          <a:xfrm flipV="1">
            <a:off x="4120896" y="2866369"/>
            <a:ext cx="3363386" cy="32757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1"/>
          </p:cNvCxnSpPr>
          <p:nvPr/>
        </p:nvCxnSpPr>
        <p:spPr>
          <a:xfrm>
            <a:off x="4079830" y="3293089"/>
            <a:ext cx="1618324" cy="103520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5"/>
            <a:endCxn id="12" idx="1"/>
          </p:cNvCxnSpPr>
          <p:nvPr/>
        </p:nvCxnSpPr>
        <p:spPr>
          <a:xfrm>
            <a:off x="3659206" y="3780769"/>
            <a:ext cx="1776820" cy="133181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3" idx="3"/>
          </p:cNvCxnSpPr>
          <p:nvPr/>
        </p:nvCxnSpPr>
        <p:spPr>
          <a:xfrm flipV="1">
            <a:off x="5535168" y="4526577"/>
            <a:ext cx="162986" cy="54493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5" idx="1"/>
          </p:cNvCxnSpPr>
          <p:nvPr/>
        </p:nvCxnSpPr>
        <p:spPr>
          <a:xfrm>
            <a:off x="5937504" y="4427435"/>
            <a:ext cx="461690" cy="68514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5"/>
            <a:endCxn id="14" idx="1"/>
          </p:cNvCxnSpPr>
          <p:nvPr/>
        </p:nvCxnSpPr>
        <p:spPr>
          <a:xfrm>
            <a:off x="5634310" y="5310865"/>
            <a:ext cx="344260" cy="28939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7"/>
            <a:endCxn id="15" idx="3"/>
          </p:cNvCxnSpPr>
          <p:nvPr/>
        </p:nvCxnSpPr>
        <p:spPr>
          <a:xfrm flipV="1">
            <a:off x="6176854" y="5310865"/>
            <a:ext cx="222340" cy="28939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4"/>
            <a:endCxn id="14" idx="0"/>
          </p:cNvCxnSpPr>
          <p:nvPr/>
        </p:nvCxnSpPr>
        <p:spPr>
          <a:xfrm>
            <a:off x="5797296" y="4567643"/>
            <a:ext cx="280416" cy="99155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6"/>
            <a:endCxn id="15" idx="2"/>
          </p:cNvCxnSpPr>
          <p:nvPr/>
        </p:nvCxnSpPr>
        <p:spPr>
          <a:xfrm>
            <a:off x="5675376" y="5211723"/>
            <a:ext cx="682752" cy="0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3"/>
            <a:endCxn id="6" idx="0"/>
          </p:cNvCxnSpPr>
          <p:nvPr/>
        </p:nvCxnSpPr>
        <p:spPr>
          <a:xfrm flipH="1">
            <a:off x="3560064" y="2569761"/>
            <a:ext cx="181274" cy="97165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7"/>
            <a:endCxn id="9" idx="2"/>
          </p:cNvCxnSpPr>
          <p:nvPr/>
        </p:nvCxnSpPr>
        <p:spPr>
          <a:xfrm flipV="1">
            <a:off x="7402150" y="1958555"/>
            <a:ext cx="327578" cy="272714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5"/>
            <a:endCxn id="11" idx="0"/>
          </p:cNvCxnSpPr>
          <p:nvPr/>
        </p:nvCxnSpPr>
        <p:spPr>
          <a:xfrm>
            <a:off x="7969078" y="2057697"/>
            <a:ext cx="205658" cy="52674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5"/>
            <a:endCxn id="11" idx="3"/>
          </p:cNvCxnSpPr>
          <p:nvPr/>
        </p:nvCxnSpPr>
        <p:spPr>
          <a:xfrm flipV="1">
            <a:off x="7682566" y="2823793"/>
            <a:ext cx="393028" cy="42576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10" idx="1"/>
          </p:cNvCxnSpPr>
          <p:nvPr/>
        </p:nvCxnSpPr>
        <p:spPr>
          <a:xfrm>
            <a:off x="7303008" y="2470619"/>
            <a:ext cx="181274" cy="197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6"/>
            <a:endCxn id="11" idx="1"/>
          </p:cNvCxnSpPr>
          <p:nvPr/>
        </p:nvCxnSpPr>
        <p:spPr>
          <a:xfrm>
            <a:off x="7443216" y="2330411"/>
            <a:ext cx="632378" cy="295098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10" idx="7"/>
          </p:cNvCxnSpPr>
          <p:nvPr/>
        </p:nvCxnSpPr>
        <p:spPr>
          <a:xfrm flipH="1">
            <a:off x="7682566" y="2098763"/>
            <a:ext cx="187370" cy="569322"/>
          </a:xfrm>
          <a:prstGeom prst="line">
            <a:avLst/>
          </a:prstGeom>
          <a:ln w="12700">
            <a:solidFill>
              <a:srgbClr val="008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10985" y="1601643"/>
            <a:ext cx="1729162" cy="159230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1840" y="2045891"/>
            <a:ext cx="1729162" cy="1979331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31857" y="3966891"/>
            <a:ext cx="1879128" cy="206441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60910" y="2317595"/>
            <a:ext cx="521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D44"/>
                </a:solidFill>
              </a:rPr>
              <a:t>v=3</a:t>
            </a:r>
          </a:p>
        </p:txBody>
      </p:sp>
      <p:cxnSp>
        <p:nvCxnSpPr>
          <p:cNvPr id="43" name="Straight Arrow Connector 42"/>
          <p:cNvCxnSpPr>
            <a:stCxn id="42" idx="3"/>
            <a:endCxn id="4" idx="1"/>
          </p:cNvCxnSpPr>
          <p:nvPr/>
        </p:nvCxnSpPr>
        <p:spPr>
          <a:xfrm>
            <a:off x="2482207" y="2502261"/>
            <a:ext cx="766879" cy="316700"/>
          </a:xfrm>
          <a:prstGeom prst="straightConnector1">
            <a:avLst/>
          </a:prstGeom>
          <a:ln w="12700">
            <a:solidFill>
              <a:srgbClr val="FF3D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05780" y="1190193"/>
            <a:ext cx="5116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v=?</a:t>
            </a:r>
          </a:p>
        </p:txBody>
      </p:sp>
      <p:cxnSp>
        <p:nvCxnSpPr>
          <p:cNvPr id="45" name="Straight Arrow Connector 44"/>
          <p:cNvCxnSpPr>
            <a:stCxn id="9" idx="7"/>
            <a:endCxn id="44" idx="1"/>
          </p:cNvCxnSpPr>
          <p:nvPr/>
        </p:nvCxnSpPr>
        <p:spPr>
          <a:xfrm flipV="1">
            <a:off x="7969078" y="1374859"/>
            <a:ext cx="536702" cy="484554"/>
          </a:xfrm>
          <a:prstGeom prst="straightConnector1">
            <a:avLst/>
          </a:prstGeom>
          <a:ln w="12700">
            <a:solidFill>
              <a:srgbClr val="FF3D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23633" y="5027057"/>
            <a:ext cx="5212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D44"/>
                </a:solidFill>
              </a:rPr>
              <a:t>v=4</a:t>
            </a:r>
          </a:p>
        </p:txBody>
      </p:sp>
      <p:cxnSp>
        <p:nvCxnSpPr>
          <p:cNvPr id="48" name="Straight Arrow Connector 47"/>
          <p:cNvCxnSpPr>
            <a:stCxn id="15" idx="6"/>
            <a:endCxn id="47" idx="1"/>
          </p:cNvCxnSpPr>
          <p:nvPr/>
        </p:nvCxnSpPr>
        <p:spPr>
          <a:xfrm>
            <a:off x="6638544" y="5211723"/>
            <a:ext cx="585089" cy="0"/>
          </a:xfrm>
          <a:prstGeom prst="straightConnector1">
            <a:avLst/>
          </a:prstGeom>
          <a:ln w="12700">
            <a:solidFill>
              <a:srgbClr val="FF3D4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0629" y="6253077"/>
            <a:ext cx="12061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Every client will get a response (success/failure) regardless of the state of any individual node.</a:t>
            </a:r>
          </a:p>
        </p:txBody>
      </p:sp>
    </p:spTree>
    <p:extLst>
      <p:ext uri="{BB962C8B-B14F-4D97-AF65-F5344CB8AC3E}">
        <p14:creationId xmlns:p14="http://schemas.microsoft.com/office/powerpoint/2010/main" val="269580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Oval 3"/>
          <p:cNvSpPr/>
          <p:nvPr/>
        </p:nvSpPr>
        <p:spPr>
          <a:xfrm>
            <a:off x="4236428" y="365125"/>
            <a:ext cx="3261947" cy="3261947"/>
          </a:xfrm>
          <a:prstGeom prst="ellipse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5" name="Oval 4"/>
          <p:cNvSpPr/>
          <p:nvPr/>
        </p:nvSpPr>
        <p:spPr>
          <a:xfrm>
            <a:off x="5484934" y="2675730"/>
            <a:ext cx="3261947" cy="3261947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Partition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Tolerance</a:t>
            </a:r>
          </a:p>
        </p:txBody>
      </p:sp>
      <p:sp>
        <p:nvSpPr>
          <p:cNvPr id="7" name="Oval 6"/>
          <p:cNvSpPr/>
          <p:nvPr/>
        </p:nvSpPr>
        <p:spPr>
          <a:xfrm>
            <a:off x="3011366" y="2675731"/>
            <a:ext cx="3261947" cy="3261947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Availability</a:t>
            </a:r>
          </a:p>
        </p:txBody>
      </p:sp>
      <p:pic>
        <p:nvPicPr>
          <p:cNvPr id="1034" name="Picture 10" descr="Image result for mysq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780103"/>
            <a:ext cx="2044700" cy="10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ongodb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1860419"/>
            <a:ext cx="2973667" cy="84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assandra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93" y="5743303"/>
            <a:ext cx="1425575" cy="9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65075" y="41627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3587" y="2943980"/>
            <a:ext cx="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7896" y="29439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76495" y="4116552"/>
            <a:ext cx="2403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Choose only 2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9046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D58AD02FF4D4BA5E01A74AA945500" ma:contentTypeVersion="7" ma:contentTypeDescription="Create a new document." ma:contentTypeScope="" ma:versionID="b8cd6a952897e00e315c0a26bad765d7">
  <xsd:schema xmlns:xsd="http://www.w3.org/2001/XMLSchema" xmlns:xs="http://www.w3.org/2001/XMLSchema" xmlns:p="http://schemas.microsoft.com/office/2006/metadata/properties" xmlns:ns2="ac983379-5df7-43b1-b572-02e4b6db8a0a" xmlns:ns3="1c7aeca0-7f00-41da-9005-e37c9d8aadd1" targetNamespace="http://schemas.microsoft.com/office/2006/metadata/properties" ma:root="true" ma:fieldsID="16d0748c032ec23f4943aae9ec3978ba" ns2:_="" ns3:_="">
    <xsd:import namespace="ac983379-5df7-43b1-b572-02e4b6db8a0a"/>
    <xsd:import namespace="1c7aeca0-7f00-41da-9005-e37c9d8aad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983379-5df7-43b1-b572-02e4b6db8a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aeca0-7f00-41da-9005-e37c9d8aad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c7aeca0-7f00-41da-9005-e37c9d8aadd1">
      <UserInfo>
        <DisplayName>Dashboard QA</DisplayName>
        <AccountId>36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2C674-C1D7-47BD-8126-63AAC3278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983379-5df7-43b1-b572-02e4b6db8a0a"/>
    <ds:schemaRef ds:uri="1c7aeca0-7f00-41da-9005-e37c9d8aad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3B82F4-5338-444C-9748-B12B89F86814}">
  <ds:schemaRefs>
    <ds:schemaRef ds:uri="http://schemas.microsoft.com/office/2006/documentManagement/types"/>
    <ds:schemaRef ds:uri="1c7aeca0-7f00-41da-9005-e37c9d8aadd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ac983379-5df7-43b1-b572-02e4b6db8a0a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E4AF99-C15E-4C6F-A9C7-799B71296E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16822</TotalTime>
  <Words>5070</Words>
  <Application>Microsoft Macintosh PowerPoint</Application>
  <PresentationFormat>Widescreen</PresentationFormat>
  <Paragraphs>894</Paragraphs>
  <Slides>60</Slides>
  <Notes>53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Helvetica Neue</vt:lpstr>
      <vt:lpstr>JetBrains Mono</vt:lpstr>
      <vt:lpstr>Office Theme</vt:lpstr>
      <vt:lpstr>MongoDB Workshop</vt:lpstr>
      <vt:lpstr>Agenda</vt:lpstr>
      <vt:lpstr>Database types</vt:lpstr>
      <vt:lpstr>SQL</vt:lpstr>
      <vt:lpstr>NoSQL</vt:lpstr>
      <vt:lpstr>Partition tolerance</vt:lpstr>
      <vt:lpstr>High Consistency</vt:lpstr>
      <vt:lpstr>High Availability</vt:lpstr>
      <vt:lpstr>CAP Theorem</vt:lpstr>
      <vt:lpstr>PowerPoint Presentation</vt:lpstr>
      <vt:lpstr>Document database </vt:lpstr>
      <vt:lpstr>Key Features</vt:lpstr>
      <vt:lpstr>Terminology</vt:lpstr>
      <vt:lpstr>Environment setup</vt:lpstr>
      <vt:lpstr>Mongo console</vt:lpstr>
      <vt:lpstr>Queries</vt:lpstr>
      <vt:lpstr>SQL translated</vt:lpstr>
      <vt:lpstr>ObjectId - _id</vt:lpstr>
      <vt:lpstr>Dataset 1 – Conference agenda</vt:lpstr>
      <vt:lpstr>Comparison operators</vt:lpstr>
      <vt:lpstr>Logical operators</vt:lpstr>
      <vt:lpstr>Other operators</vt:lpstr>
      <vt:lpstr>Array operators</vt:lpstr>
      <vt:lpstr>PowerPoint Presentation</vt:lpstr>
      <vt:lpstr>PowerPoint Presentation</vt:lpstr>
      <vt:lpstr>Projection Operators</vt:lpstr>
      <vt:lpstr>Update operators</vt:lpstr>
      <vt:lpstr>Update - Array Operators</vt:lpstr>
      <vt:lpstr>As a stack</vt:lpstr>
      <vt:lpstr>As a queue</vt:lpstr>
      <vt:lpstr>PowerPoint Presentation</vt:lpstr>
      <vt:lpstr>Data modelling</vt:lpstr>
      <vt:lpstr>Data modelling</vt:lpstr>
      <vt:lpstr>Data modelling</vt:lpstr>
      <vt:lpstr>Design Patterns</vt:lpstr>
      <vt:lpstr>Design Patterns</vt:lpstr>
      <vt:lpstr>Design Patterns</vt:lpstr>
      <vt:lpstr>Design Patterns</vt:lpstr>
      <vt:lpstr>Design Patterns</vt:lpstr>
      <vt:lpstr>Design Patterns</vt:lpstr>
      <vt:lpstr>Aggregation</vt:lpstr>
      <vt:lpstr>Aggregation example</vt:lpstr>
      <vt:lpstr>PowerPoint Presentation</vt:lpstr>
      <vt:lpstr>Grouping options</vt:lpstr>
      <vt:lpstr>Aggregations limitations</vt:lpstr>
      <vt:lpstr>Indexes</vt:lpstr>
      <vt:lpstr>B-tree</vt:lpstr>
      <vt:lpstr>Indexes</vt:lpstr>
      <vt:lpstr>Query explain</vt:lpstr>
      <vt:lpstr>Replication</vt:lpstr>
      <vt:lpstr>Replication</vt:lpstr>
      <vt:lpstr>Replication - Read Preference</vt:lpstr>
      <vt:lpstr>Write concern</vt:lpstr>
      <vt:lpstr>Sharding</vt:lpstr>
      <vt:lpstr>Shard keys</vt:lpstr>
      <vt:lpstr>Cluster architecture</vt:lpstr>
      <vt:lpstr>Choosing a shard key</vt:lpstr>
      <vt:lpstr>Symfony integration MongoDB</vt:lpstr>
      <vt:lpstr>Try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Workshop</dc:title>
  <dc:creator>Ovidiu Anicai | eMAG, Technology</dc:creator>
  <cp:lastModifiedBy>Ovidiu Anicai | eMAG, Technology</cp:lastModifiedBy>
  <cp:revision>418</cp:revision>
  <dcterms:created xsi:type="dcterms:W3CDTF">2018-10-15T08:28:26Z</dcterms:created>
  <dcterms:modified xsi:type="dcterms:W3CDTF">2024-07-24T11:20:18Z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0x0101008A5D58AD02FF4D4BA5E01A74AA945500</vt:lpwstr>
  </property>
</Properties>
</file>