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embeddedFontLst>
    <p:embeddedFont>
      <p:font typeface="Roboto Mono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RobotoMono-italic.fntdata"/><Relationship Id="rId25" Type="http://schemas.openxmlformats.org/officeDocument/2006/relationships/slide" Target="slides/slide20.xml"/><Relationship Id="rId120" Type="http://schemas.openxmlformats.org/officeDocument/2006/relationships/font" Target="fonts/RobotoMon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font" Target="fonts/RobotoMono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ed40c8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ed40c8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fed40c8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afed40c8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afed40c86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afed40c86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afed40c86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afed40c86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bcef573d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bcef573d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bcef573d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bcef573d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cef573d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cef573d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bcef573d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bcef573d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bcef573d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bcef573d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cef573d3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bcef573d3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cef573d3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cef573d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9c920d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59c920d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bcef573d3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bcef573d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bcef573d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bcef573d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bcef573d3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bcef573d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bcef573d3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bcef573d3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59c920d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59c920d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59c920d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59c920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9c920d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59c920d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59c920d5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59c920d5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59c920d5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59c920d5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ed40c8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ed40c8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fed40c8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fed40c8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fed40c8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fed40c8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9c920d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9c920d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59c920d5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59c920d5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59c920d5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59c920d5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fed40c8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fed40c8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59c920d5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59c920d5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59c920d5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59c920d5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c920d5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c920d5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59c920d5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59c920d5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9c920d5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9c920d5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59c920d5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59c920d5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59c920d5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59c920d5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9c920d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9c920d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fed40c8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fed40c8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59c920d5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59c920d5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59c920d5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59c920d5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9b8d238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9b8d23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9b8d238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9b8d238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9b8d238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9b8d238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fed40c8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fed40c8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9b8d2389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9b8d2389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fed40c8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fed40c8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9b8d238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9b8d238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957734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957734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9b8d2389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9b8d2389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9b8d2389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9b8d2389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9b8d238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9b8d238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9b8d238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9b8d238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9b8d238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9b8d238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fed40c8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fed40c8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9fe9795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9fe9795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9fe9795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9fe9795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9fe9795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9fe9795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9fe9795d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9fe9795d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9c920d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9c920d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fed40c8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fed40c8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9fe9795d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9fe9795d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9fe9795d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9fe9795d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fed40c8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fed40c8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fed40c8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fed40c8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fed40c8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fed40c8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fed40c86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fed40c86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d40c8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d40c8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b1337d2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b1337d2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b1337d2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b1337d2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59c920d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59c920d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fed40c86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fed40c86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b1337d2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b1337d2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b1337d2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b1337d2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b1337d2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b1337d2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fed40c86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fed40c86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fed40c86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fed40c86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b4c79da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b4c79da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bb52446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bb52446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fed40c8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fed40c8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fed40c86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fed40c86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59c920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59c920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b524467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b524467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fed40c86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fed40c86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b524467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bb524467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b5244671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b5244671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b524467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b524467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bb5244671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bb5244671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b5244671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b5244671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b5244671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b5244671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b524467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b524467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fed40c86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fed40c86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9c920d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59c920d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fed40c8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fed40c8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fed40c86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fed40c86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5e9f9a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5e9f9a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5e9f9a1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5e9f9a1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5e9f9a1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5e9f9a1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5e9f9a1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5e9f9a1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5e9f9a1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5e9f9a1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5e9f9a1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5e9f9a1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5e9f9a1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5e9f9a1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fed40c8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fed40c8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ed40c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fed40c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5e9f9a1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5e9f9a1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b5e9f9a10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b5e9f9a10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b5e9f9a10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b5e9f9a10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5e9f9a1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5e9f9a1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5e9f9a10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5e9f9a10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5e9f9a1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5e9f9a1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b5e9f9a10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b5e9f9a10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5e9f9a10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5e9f9a10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b5e9f9a10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b5e9f9a10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b5e9f9a10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b5e9f9a10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C++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Eng. Computação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32"/>
              <a:t>Prof. Victor A P Oliveira</a:t>
            </a:r>
            <a:endParaRPr sz="2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E/S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E/S por meio da biblioteca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Biblioteca </a:t>
            </a:r>
            <a:r>
              <a:rPr b="1" lang="pt-BR">
                <a:solidFill>
                  <a:srgbClr val="FF0000"/>
                </a:solidFill>
              </a:rPr>
              <a:t>io</a:t>
            </a:r>
            <a:r>
              <a:rPr b="1" lang="pt-BR">
                <a:solidFill>
                  <a:srgbClr val="38761D"/>
                </a:solidFill>
              </a:rPr>
              <a:t>stream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Define tipos fundamentais: </a:t>
            </a:r>
            <a:r>
              <a:rPr b="1" lang="pt-BR"/>
              <a:t>istream</a:t>
            </a:r>
            <a:r>
              <a:rPr lang="pt-BR"/>
              <a:t> e </a:t>
            </a:r>
            <a:r>
              <a:rPr b="1" lang="pt-BR"/>
              <a:t>ostream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 u="sng"/>
              <a:t>Objeto</a:t>
            </a:r>
            <a:r>
              <a:rPr lang="pt-BR"/>
              <a:t> istream para entrada de dados: </a:t>
            </a:r>
            <a:r>
              <a:rPr b="1" lang="pt-BR"/>
              <a:t>cin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		</a:t>
            </a:r>
            <a:r>
              <a:rPr lang="pt-BR" u="sng"/>
              <a:t>Objeto</a:t>
            </a:r>
            <a:r>
              <a:rPr lang="pt-BR"/>
              <a:t> ostream para saída de dados: </a:t>
            </a:r>
            <a:r>
              <a:rPr b="1" lang="pt-BR"/>
              <a:t>cout</a:t>
            </a:r>
            <a:r>
              <a:rPr lang="pt-BR"/>
              <a:t> (+ </a:t>
            </a:r>
            <a:r>
              <a:rPr b="1" lang="pt-BR"/>
              <a:t>cerr</a:t>
            </a:r>
            <a:r>
              <a:rPr lang="pt-BR"/>
              <a:t> e </a:t>
            </a:r>
            <a:r>
              <a:rPr b="1" lang="pt-BR"/>
              <a:t>clog</a:t>
            </a:r>
            <a:r>
              <a:rPr lang="pt-BR"/>
              <a:t>)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 C++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uma palavrinha a respeito de </a:t>
            </a:r>
            <a:r>
              <a:rPr i="1" lang="pt-BR"/>
              <a:t>Namespace</a:t>
            </a:r>
            <a:endParaRPr i="1"/>
          </a:p>
        </p:txBody>
      </p:sp>
      <p:sp>
        <p:nvSpPr>
          <p:cNvPr id="750" name="Google Shape;750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possível simplificar o uso de um nome sob um Namespace com </a:t>
            </a:r>
            <a:r>
              <a:rPr b="1" i="1" lang="pt-BR"/>
              <a:t>using</a:t>
            </a:r>
            <a:r>
              <a:rPr lang="pt-BR"/>
              <a:t>.</a:t>
            </a:r>
            <a:endParaRPr/>
          </a:p>
        </p:txBody>
      </p:sp>
      <p:sp>
        <p:nvSpPr>
          <p:cNvPr id="751" name="Google Shape;751;p113"/>
          <p:cNvSpPr txBox="1"/>
          <p:nvPr/>
        </p:nvSpPr>
        <p:spPr>
          <a:xfrm>
            <a:off x="510300" y="1877325"/>
            <a:ext cx="81234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"Agora posso usar o cout sem identificar o Namespace..."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757" name="Google Shape;75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</a:t>
            </a:r>
            <a:r>
              <a:rPr b="1" lang="pt-BR"/>
              <a:t>string</a:t>
            </a:r>
            <a:r>
              <a:rPr lang="pt-BR"/>
              <a:t> em C++ é uma sequência de caracteres de tamanho variável!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Faz parte da biblioteca padrão.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É preciso incluir a biblioteca </a:t>
            </a:r>
            <a:r>
              <a:rPr lang="pt-BR" u="sng"/>
              <a:t>string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ser da biblioteca padrão, também está sob o </a:t>
            </a:r>
            <a:r>
              <a:rPr i="1" lang="pt-BR"/>
              <a:t>Namespace</a:t>
            </a:r>
            <a:r>
              <a:rPr lang="pt-BR"/>
              <a:t> </a:t>
            </a:r>
            <a:r>
              <a:rPr lang="pt-BR" u="sng"/>
              <a:t>std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Entenda que string é uma </a:t>
            </a:r>
            <a:r>
              <a:rPr i="1" lang="pt-BR"/>
              <a:t>classe</a:t>
            </a:r>
            <a:r>
              <a:rPr lang="pt-BR"/>
              <a:t> e, por ser uma </a:t>
            </a:r>
            <a:r>
              <a:rPr i="1" lang="pt-BR"/>
              <a:t>classe</a:t>
            </a:r>
            <a:r>
              <a:rPr lang="pt-BR"/>
              <a:t>, define um tipo. Uma classe define o comportamento de seus objetos, suas operações e seus possíveis estados.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763" name="Google Shape;763;p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um objeto/variável </a:t>
            </a:r>
            <a:r>
              <a:rPr b="1" lang="pt-BR"/>
              <a:t>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15"/>
          <p:cNvSpPr txBox="1"/>
          <p:nvPr/>
        </p:nvSpPr>
        <p:spPr>
          <a:xfrm>
            <a:off x="598650" y="2029525"/>
            <a:ext cx="79467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//omitindo o std::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 s1;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//Inicialização padrão; s1 é uma string vazia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 s2(s1);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//s2 é uma cópia de s1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 s2 = s1;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//s2 é uma cópia de s1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 s3(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"texto"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//s3 é uma cópia de uma string literal C-style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 s3 = 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//idem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 s4(n, 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//s4 é uma string com n cópias do caractere 'c'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770" name="Google Shape;770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Lendo e </a:t>
            </a:r>
            <a:r>
              <a:rPr lang="pt-BR"/>
              <a:t>escrevendo</a:t>
            </a:r>
            <a:r>
              <a:rPr lang="pt-BR"/>
              <a:t>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16"/>
          <p:cNvSpPr txBox="1"/>
          <p:nvPr/>
        </p:nvSpPr>
        <p:spPr>
          <a:xfrm>
            <a:off x="1366950" y="1632900"/>
            <a:ext cx="6410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s;  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//s é uma string vazia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cin &gt;&gt; s;  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//lê uma string até encontrar caracteres de espaço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s &lt;&lt; endl;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//escreve s na saída padrão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777" name="Google Shape;777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Lendo strings com espaços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17"/>
          <p:cNvSpPr txBox="1"/>
          <p:nvPr/>
        </p:nvSpPr>
        <p:spPr>
          <a:xfrm>
            <a:off x="1006950" y="1570300"/>
            <a:ext cx="7130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s;         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//s é uma string vazia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getline(cin, s);  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//lê uma string até encontrar caracteres de espaço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s &lt;&lt; endl;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//escreve s na saída padrão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784" name="Google Shape;784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as operações/métodos </a:t>
            </a:r>
            <a:r>
              <a:rPr b="1" lang="pt-BR"/>
              <a:t>empty</a:t>
            </a:r>
            <a:r>
              <a:rPr lang="pt-BR"/>
              <a:t> e </a:t>
            </a:r>
            <a:r>
              <a:rPr b="1" lang="pt-BR"/>
              <a:t>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18"/>
          <p:cNvSpPr txBox="1"/>
          <p:nvPr/>
        </p:nvSpPr>
        <p:spPr>
          <a:xfrm>
            <a:off x="1177050" y="1507200"/>
            <a:ext cx="67899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s;          </a:t>
            </a:r>
            <a:r>
              <a:rPr lang="pt-BR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//s é uma string vazia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getline(cin, s);   </a:t>
            </a:r>
            <a:r>
              <a:rPr lang="pt-BR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//lê uma string até encontrar caracteres de espaço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(s.empty())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"String vazia!"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"Tamanho da string: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s.size() &lt;&lt; 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791" name="Google Shape;791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Comparando strings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É possível comparar objetos </a:t>
            </a:r>
            <a:r>
              <a:rPr b="1" lang="pt-BR"/>
              <a:t>string</a:t>
            </a:r>
            <a:r>
              <a:rPr lang="pt-BR"/>
              <a:t>. Todos os operadores relacionais são válidos.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Strings são comparadas caractere a caractere, diferenciando maiúsculas e minúsculas.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797" name="Google Shape;797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/>
              <a:t>Comparando strings</a:t>
            </a:r>
            <a:endParaRPr/>
          </a:p>
        </p:txBody>
      </p:sp>
      <p:sp>
        <p:nvSpPr>
          <p:cNvPr id="798" name="Google Shape;798;p120"/>
          <p:cNvSpPr txBox="1"/>
          <p:nvPr/>
        </p:nvSpPr>
        <p:spPr>
          <a:xfrm>
            <a:off x="3333750" y="745575"/>
            <a:ext cx="5579100" cy="4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s1 =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"texto"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s2 =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"Texto"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(s1 == s2?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"São iguais"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"São diferentes"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(s1 &lt; s2)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"Na ordem: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s1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s2 &lt;&lt; 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"Na ordem: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s2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s1 &lt;&lt; 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804" name="Google Shape;804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/>
              <a:t>Atribuição de</a:t>
            </a:r>
            <a:r>
              <a:rPr lang="pt-BR" u="sng"/>
              <a:t> strings</a:t>
            </a:r>
            <a:endParaRPr/>
          </a:p>
        </p:txBody>
      </p:sp>
      <p:sp>
        <p:nvSpPr>
          <p:cNvPr id="805" name="Google Shape;805;p121"/>
          <p:cNvSpPr txBox="1"/>
          <p:nvPr/>
        </p:nvSpPr>
        <p:spPr>
          <a:xfrm>
            <a:off x="2030850" y="1524018"/>
            <a:ext cx="5082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s1 =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"texto"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s1 =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"outro texto"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s1 &lt;&lt; 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E/S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E/S por meio da biblioteca padrão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537650" y="1551200"/>
            <a:ext cx="6068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"Digite 2 numeros: "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n1 = 0, n2 = 0;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std::cin &gt;&gt; n1 &gt;&gt; n2;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"Soma de "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n1 &lt;&lt; 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com "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n2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&lt;&lt; 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é "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n1 + n2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811" name="Google Shape;811;p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Concatenação</a:t>
            </a:r>
            <a:r>
              <a:rPr lang="pt-BR" u="sng"/>
              <a:t> de strings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812" name="Google Shape;812;p122"/>
          <p:cNvSpPr txBox="1"/>
          <p:nvPr/>
        </p:nvSpPr>
        <p:spPr>
          <a:xfrm>
            <a:off x="3498300" y="1017725"/>
            <a:ext cx="5334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s1 = 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"Um "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s2 = 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"texto!"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s3 = s1 + s2;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s3 &lt;&lt; 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818" name="Google Shape;818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Varrendo uma</a:t>
            </a:r>
            <a:r>
              <a:rPr lang="pt-BR" u="sng"/>
              <a:t> string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819" name="Google Shape;819;p123"/>
          <p:cNvSpPr txBox="1"/>
          <p:nvPr/>
        </p:nvSpPr>
        <p:spPr>
          <a:xfrm>
            <a:off x="3974700" y="1152475"/>
            <a:ext cx="4857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s1 = 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"Uma string qualquer"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 : s1)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cout &lt;&lt; c &lt;&lt; 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825" name="Google Shape;825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Varrendo e modificando uma string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826" name="Google Shape;826;p124"/>
          <p:cNvSpPr txBox="1"/>
          <p:nvPr/>
        </p:nvSpPr>
        <p:spPr>
          <a:xfrm>
            <a:off x="4286250" y="892850"/>
            <a:ext cx="43950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s1 =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"Uma string qualquer"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&amp;c : s1)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 = toupper(c);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s1 &lt;&lt; 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string</a:t>
            </a:r>
            <a:endParaRPr/>
          </a:p>
        </p:txBody>
      </p:sp>
      <p:sp>
        <p:nvSpPr>
          <p:cNvPr id="832" name="Google Shape;832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É possível indexar caracteres</a:t>
            </a:r>
            <a:endParaRPr u="sng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individualmente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833" name="Google Shape;833;p125"/>
          <p:cNvSpPr txBox="1"/>
          <p:nvPr/>
        </p:nvSpPr>
        <p:spPr>
          <a:xfrm>
            <a:off x="2762250" y="1768925"/>
            <a:ext cx="63000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std::string, std::cout, std::cin,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 s1 =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"Uma string qualquer"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"Primeiro caractere da string: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s1[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&lt;&lt; 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"Último caractere da string: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s1[s1.size() - 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&lt;&lt; 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E/S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E/S por meio da biblioteca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Observe: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#include (</a:t>
            </a:r>
            <a:r>
              <a:rPr lang="pt-BR"/>
              <a:t>ausência</a:t>
            </a:r>
            <a:r>
              <a:rPr lang="pt-BR"/>
              <a:t> da extensão .h)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Escrevendo na saída padrão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Obtendo dados da entrada padrão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Espaço de nomes (namespace)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E/S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E/S por meio da biblioteca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Saída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306275" y="213630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980000"/>
                </a:solidFill>
              </a:rPr>
              <a:t>std</a:t>
            </a:r>
            <a:r>
              <a:rPr lang="pt-BR" sz="3000">
                <a:solidFill>
                  <a:srgbClr val="7F6000"/>
                </a:solidFill>
              </a:rPr>
              <a:t>::</a:t>
            </a:r>
            <a:r>
              <a:rPr lang="pt-BR" sz="3000">
                <a:solidFill>
                  <a:srgbClr val="274E13"/>
                </a:solidFill>
              </a:rPr>
              <a:t>cout</a:t>
            </a:r>
            <a:r>
              <a:rPr lang="pt-BR" sz="3000"/>
              <a:t>     </a:t>
            </a:r>
            <a:r>
              <a:rPr lang="pt-BR" sz="3000">
                <a:solidFill>
                  <a:srgbClr val="FF00FF"/>
                </a:solidFill>
              </a:rPr>
              <a:t>&lt;&lt;    </a:t>
            </a:r>
            <a:r>
              <a:rPr lang="pt-BR" sz="3000"/>
              <a:t> </a:t>
            </a:r>
            <a:r>
              <a:rPr lang="pt-BR" sz="3000">
                <a:solidFill>
                  <a:srgbClr val="1C4587"/>
                </a:solidFill>
              </a:rPr>
              <a:t>objeto    </a:t>
            </a:r>
            <a:r>
              <a:rPr lang="pt-BR" sz="3000"/>
              <a:t> </a:t>
            </a:r>
            <a:r>
              <a:rPr lang="pt-BR" sz="3000">
                <a:solidFill>
                  <a:srgbClr val="FF00FF"/>
                </a:solidFill>
              </a:rPr>
              <a:t>&lt;&lt;</a:t>
            </a:r>
            <a:r>
              <a:rPr lang="pt-BR" sz="3000"/>
              <a:t>     </a:t>
            </a:r>
            <a:r>
              <a:rPr lang="pt-BR" sz="3000">
                <a:solidFill>
                  <a:srgbClr val="1C4587"/>
                </a:solidFill>
              </a:rPr>
              <a:t>objeto</a:t>
            </a:r>
            <a:r>
              <a:rPr lang="pt-BR" sz="3000"/>
              <a:t>;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E/S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E/S por meio da biblioteca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Saída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680350" y="2782675"/>
            <a:ext cx="130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“Namespace”.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de nomes. std é o namespace de toda biblioteca padrão do C++. 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2100925" y="2782675"/>
            <a:ext cx="10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 ostream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1306275" y="213630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980000"/>
                </a:solidFill>
              </a:rPr>
              <a:t>std</a:t>
            </a:r>
            <a:r>
              <a:rPr lang="pt-BR" sz="3000">
                <a:solidFill>
                  <a:srgbClr val="7F6000"/>
                </a:solidFill>
              </a:rPr>
              <a:t>::</a:t>
            </a:r>
            <a:r>
              <a:rPr lang="pt-BR" sz="3000">
                <a:solidFill>
                  <a:srgbClr val="274E13"/>
                </a:solidFill>
              </a:rPr>
              <a:t>cout</a:t>
            </a:r>
            <a:r>
              <a:rPr lang="pt-BR" sz="3000"/>
              <a:t>     </a:t>
            </a:r>
            <a:r>
              <a:rPr lang="pt-BR" sz="3000">
                <a:solidFill>
                  <a:srgbClr val="FF00FF"/>
                </a:solidFill>
              </a:rPr>
              <a:t>&lt;&lt;    </a:t>
            </a:r>
            <a:r>
              <a:rPr lang="pt-BR" sz="3000"/>
              <a:t> </a:t>
            </a:r>
            <a:r>
              <a:rPr lang="pt-BR" sz="3000">
                <a:solidFill>
                  <a:srgbClr val="1C4587"/>
                </a:solidFill>
              </a:rPr>
              <a:t>objeto    </a:t>
            </a:r>
            <a:r>
              <a:rPr lang="pt-BR" sz="3000"/>
              <a:t> </a:t>
            </a:r>
            <a:r>
              <a:rPr lang="pt-BR" sz="3000">
                <a:solidFill>
                  <a:srgbClr val="FF00FF"/>
                </a:solidFill>
              </a:rPr>
              <a:t>&lt;&lt;</a:t>
            </a:r>
            <a:r>
              <a:rPr lang="pt-BR" sz="3000"/>
              <a:t>     </a:t>
            </a:r>
            <a:r>
              <a:rPr lang="pt-BR" sz="3000">
                <a:solidFill>
                  <a:srgbClr val="1C4587"/>
                </a:solidFill>
              </a:rPr>
              <a:t>objeto</a:t>
            </a:r>
            <a:r>
              <a:rPr lang="pt-BR" sz="3000"/>
              <a:t>;</a:t>
            </a:r>
            <a:endParaRPr sz="3000"/>
          </a:p>
        </p:txBody>
      </p:sp>
      <p:sp>
        <p:nvSpPr>
          <p:cNvPr id="143" name="Google Shape;143;p26"/>
          <p:cNvSpPr txBox="1"/>
          <p:nvPr/>
        </p:nvSpPr>
        <p:spPr>
          <a:xfrm>
            <a:off x="3170404" y="2778632"/>
            <a:ext cx="103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de bitwise sobrecarregado. Agora com função de enviar fluxo para saída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4479399" y="2778625"/>
            <a:ext cx="121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 em C++ pode ser quaquer tipo de dado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E/S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E/S por meio da biblioteca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Entrada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1306275" y="213630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980000"/>
                </a:solidFill>
              </a:rPr>
              <a:t>std</a:t>
            </a:r>
            <a:r>
              <a:rPr lang="pt-BR" sz="3000">
                <a:solidFill>
                  <a:srgbClr val="7F6000"/>
                </a:solidFill>
              </a:rPr>
              <a:t>::</a:t>
            </a:r>
            <a:r>
              <a:rPr lang="pt-BR" sz="3000">
                <a:solidFill>
                  <a:srgbClr val="274E13"/>
                </a:solidFill>
              </a:rPr>
              <a:t>cin</a:t>
            </a:r>
            <a:r>
              <a:rPr lang="pt-BR" sz="3000"/>
              <a:t>     </a:t>
            </a:r>
            <a:r>
              <a:rPr lang="pt-BR" sz="3000">
                <a:solidFill>
                  <a:srgbClr val="FF00FF"/>
                </a:solidFill>
              </a:rPr>
              <a:t>&gt;&gt;</a:t>
            </a:r>
            <a:r>
              <a:rPr lang="pt-BR" sz="3000">
                <a:solidFill>
                  <a:srgbClr val="FF00FF"/>
                </a:solidFill>
              </a:rPr>
              <a:t>    </a:t>
            </a:r>
            <a:r>
              <a:rPr lang="pt-BR" sz="3000"/>
              <a:t> </a:t>
            </a:r>
            <a:r>
              <a:rPr lang="pt-BR" sz="3000">
                <a:solidFill>
                  <a:srgbClr val="1C4587"/>
                </a:solidFill>
              </a:rPr>
              <a:t>objeto    </a:t>
            </a:r>
            <a:r>
              <a:rPr lang="pt-BR" sz="3000"/>
              <a:t> </a:t>
            </a:r>
            <a:r>
              <a:rPr lang="pt-BR" sz="3000">
                <a:solidFill>
                  <a:srgbClr val="FF00FF"/>
                </a:solidFill>
              </a:rPr>
              <a:t>&gt;&gt;</a:t>
            </a:r>
            <a:r>
              <a:rPr lang="pt-BR" sz="3000"/>
              <a:t>     </a:t>
            </a:r>
            <a:r>
              <a:rPr lang="pt-BR" sz="3000">
                <a:solidFill>
                  <a:srgbClr val="1C4587"/>
                </a:solidFill>
              </a:rPr>
              <a:t>objeto</a:t>
            </a:r>
            <a:r>
              <a:rPr lang="pt-BR" sz="3000"/>
              <a:t>;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E/S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E/S por meio da biblioteca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Entrada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680350" y="2782675"/>
            <a:ext cx="130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“Namespace”.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de nomes. std é o namespace de toda biblioteca padrão do C++. 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2100925" y="2782675"/>
            <a:ext cx="10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 istream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3018004" y="2778632"/>
            <a:ext cx="103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de bitwise sobrecarregado. Agora com função de enviar fluxo para saída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403199" y="2778625"/>
            <a:ext cx="121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 em C++ pode ser quaquer tipo de dado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306275" y="213630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980000"/>
                </a:solidFill>
              </a:rPr>
              <a:t>std</a:t>
            </a:r>
            <a:r>
              <a:rPr lang="pt-BR" sz="3000">
                <a:solidFill>
                  <a:srgbClr val="7F6000"/>
                </a:solidFill>
              </a:rPr>
              <a:t>::</a:t>
            </a:r>
            <a:r>
              <a:rPr lang="pt-BR" sz="3000">
                <a:solidFill>
                  <a:srgbClr val="274E13"/>
                </a:solidFill>
              </a:rPr>
              <a:t>cin</a:t>
            </a:r>
            <a:r>
              <a:rPr lang="pt-BR" sz="3000"/>
              <a:t>     </a:t>
            </a:r>
            <a:r>
              <a:rPr lang="pt-BR" sz="3000">
                <a:solidFill>
                  <a:srgbClr val="FF00FF"/>
                </a:solidFill>
              </a:rPr>
              <a:t>&gt;&gt;    </a:t>
            </a:r>
            <a:r>
              <a:rPr lang="pt-BR" sz="3000"/>
              <a:t> </a:t>
            </a:r>
            <a:r>
              <a:rPr lang="pt-BR" sz="3000">
                <a:solidFill>
                  <a:srgbClr val="1C4587"/>
                </a:solidFill>
              </a:rPr>
              <a:t>objeto    </a:t>
            </a:r>
            <a:r>
              <a:rPr lang="pt-BR" sz="3000"/>
              <a:t> </a:t>
            </a:r>
            <a:r>
              <a:rPr lang="pt-BR" sz="3000">
                <a:solidFill>
                  <a:srgbClr val="FF00FF"/>
                </a:solidFill>
              </a:rPr>
              <a:t>&gt;&gt;</a:t>
            </a:r>
            <a:r>
              <a:rPr lang="pt-BR" sz="3000"/>
              <a:t>     </a:t>
            </a:r>
            <a:r>
              <a:rPr lang="pt-BR" sz="3000">
                <a:solidFill>
                  <a:srgbClr val="1C4587"/>
                </a:solidFill>
              </a:rPr>
              <a:t>objeto</a:t>
            </a:r>
            <a:r>
              <a:rPr lang="pt-BR" sz="3000"/>
              <a:t>;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1578450" y="1779000"/>
            <a:ext cx="5987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comentário C++</a:t>
            </a:r>
            <a:endParaRPr sz="2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 comentário que C++ herdou de C */</a:t>
            </a:r>
            <a:endParaRPr sz="2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primitivos de dados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tipo </a:t>
            </a:r>
            <a:r>
              <a:rPr b="1" lang="pt-BR"/>
              <a:t>void</a:t>
            </a:r>
            <a:r>
              <a:rPr lang="pt-BR"/>
              <a:t> e...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834938"/>
            <a:ext cx="66865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primitivos de dados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tipos int, short, long e long long representam inteiro com sinal. Você pode aplicar a palavra-chave </a:t>
            </a:r>
            <a:r>
              <a:rPr b="1" lang="pt-BR"/>
              <a:t>unsigned</a:t>
            </a:r>
            <a:r>
              <a:rPr lang="pt-BR"/>
              <a:t> para deixá-los sem sinal.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unsigned int (ou simplesmente, unsigned)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unsigned short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unsigned 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unsigned long 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Idem para os tipos char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primitivos de dados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680450" y="1017725"/>
            <a:ext cx="5783100" cy="4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"Tamanho em bytes:"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"bool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"char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"short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"int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"long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"long long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"float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"double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"long double "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Inteiros</a:t>
            </a:r>
            <a:endParaRPr/>
          </a:p>
        </p:txBody>
      </p:sp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literais</a:t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854525" y="1777100"/>
            <a:ext cx="699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20    /* decimal */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024   /* octal */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0x14 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/* hexadecimal */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4680675" y="1766925"/>
            <a:ext cx="38931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std::endl;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024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std::endl;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450">
                <a:solidFill>
                  <a:srgbClr val="3030C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0x14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std::endl;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Ponto flutuante</a:t>
            </a:r>
            <a:endParaRPr/>
          </a:p>
        </p:txBody>
      </p:sp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literais</a:t>
            </a: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854525" y="1777100"/>
            <a:ext cx="6994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3.1415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3.1415e0 ou 3.1415E0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0.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.0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0e0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Caractere e strings (C-style)</a:t>
            </a:r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literais</a:t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854525" y="1777100"/>
            <a:ext cx="6994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‘a’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‘ ‘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“uma string qualquer”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“outra string”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Caractere e strings (C-style)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Caracteres de escape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newline			\n	horizontal tab	\t	alert				\a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vertical tab		\v	backspace		\b	double quote		\”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backslash		\\	question mark	\?	single quote		\’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carriage return	\r	formfeed			\r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</a:t>
            </a:r>
            <a:endParaRPr/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literais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Especificando o tipo da constante literal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</a:t>
            </a:r>
            <a:endParaRPr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literais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963" y="1751624"/>
            <a:ext cx="6994075" cy="30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Especificando o tipo da constante literal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</a:t>
            </a:r>
            <a:endParaRPr/>
          </a:p>
        </p:txBody>
      </p:sp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literais</a:t>
            </a:r>
            <a:endParaRPr/>
          </a:p>
        </p:txBody>
      </p:sp>
      <p:sp>
        <p:nvSpPr>
          <p:cNvPr id="234" name="Google Shape;234;p39"/>
          <p:cNvSpPr txBox="1"/>
          <p:nvPr/>
        </p:nvSpPr>
        <p:spPr>
          <a:xfrm>
            <a:off x="854525" y="1777100"/>
            <a:ext cx="699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100 		//int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100u		//unsigned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100L		//long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100LL		//long long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100.0		//double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100.0f		//float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100.0L		//long double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bool e ponteiro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C++ define as constantes literais </a:t>
            </a:r>
            <a:r>
              <a:rPr b="1" lang="pt-BR"/>
              <a:t>true</a:t>
            </a:r>
            <a:r>
              <a:rPr lang="pt-BR"/>
              <a:t> e </a:t>
            </a:r>
            <a:r>
              <a:rPr b="1" lang="pt-BR"/>
              <a:t>false</a:t>
            </a:r>
            <a:r>
              <a:rPr lang="pt-BR"/>
              <a:t> para o tipo </a:t>
            </a:r>
            <a:r>
              <a:rPr b="1" lang="pt-BR"/>
              <a:t>bool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Ainda assim, FALSO continua como sendo qualquer valor 0 ou NULL e VERDADEIRO qualquer valor diferente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</a:t>
            </a:r>
            <a:endParaRPr/>
          </a:p>
        </p:txBody>
      </p:sp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literais</a:t>
            </a:r>
            <a:endParaRPr/>
          </a:p>
        </p:txBody>
      </p:sp>
      <p:sp>
        <p:nvSpPr>
          <p:cNvPr id="241" name="Google Shape;241;p40"/>
          <p:cNvSpPr txBox="1"/>
          <p:nvPr/>
        </p:nvSpPr>
        <p:spPr>
          <a:xfrm>
            <a:off x="2762250" y="3129650"/>
            <a:ext cx="3000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teste = </a:t>
            </a: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bool e ponteiro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C++ define a constante </a:t>
            </a:r>
            <a:r>
              <a:rPr b="1" lang="pt-BR"/>
              <a:t>nullptr</a:t>
            </a:r>
            <a:r>
              <a:rPr lang="pt-BR"/>
              <a:t> para </a:t>
            </a:r>
            <a:r>
              <a:rPr b="1" lang="pt-BR"/>
              <a:t>ponteiros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</a:t>
            </a:r>
            <a:endParaRPr/>
          </a:p>
        </p:txBody>
      </p:sp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literais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2925550" y="2571750"/>
            <a:ext cx="3000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 = </a:t>
            </a: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" y="1751063"/>
            <a:ext cx="2219224" cy="22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Um espaço nomeado na memória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Definindo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tipo var1, var2, …, varN;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/>
        </p:nvSpPr>
        <p:spPr>
          <a:xfrm>
            <a:off x="3072000" y="3007200"/>
            <a:ext cx="3000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c1, c2;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i1, i2;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f1, f2;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com inicialização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tipo var1 = valor1, var2 = valor2, …, varN = valorN;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571500" y="2647950"/>
            <a:ext cx="8205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preco = 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100.0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desconto = preco * 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precoVenda = calcValorVenda(preco, desconto);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75" y="39592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 txBox="1"/>
          <p:nvPr/>
        </p:nvSpPr>
        <p:spPr>
          <a:xfrm>
            <a:off x="2517325" y="3956275"/>
            <a:ext cx="56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Apesar de usarmos o = para inicializar, em C++ a inicialização de variáveis/objetos não é o mesmo que atribuir!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formas de inicialização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4"/>
          <p:cNvSpPr txBox="1"/>
          <p:nvPr/>
        </p:nvSpPr>
        <p:spPr>
          <a:xfrm>
            <a:off x="3140025" y="2046325"/>
            <a:ext cx="30000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num1 = 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num2 = {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num3{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num4(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Definição</a:t>
            </a:r>
            <a:r>
              <a:rPr lang="pt-BR"/>
              <a:t> x </a:t>
            </a:r>
            <a:r>
              <a:rPr lang="pt-BR" u="sng"/>
              <a:t>Declaração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Definição</a:t>
            </a:r>
            <a:r>
              <a:rPr lang="pt-BR"/>
              <a:t>: cria o variável/objeto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Declaração</a:t>
            </a:r>
            <a:r>
              <a:rPr lang="pt-BR"/>
              <a:t>: comunica a existência da variável/objeto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Conceito útil quando formos trabalhar com múltiplos arquivos!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75" y="39592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5"/>
          <p:cNvSpPr txBox="1"/>
          <p:nvPr/>
        </p:nvSpPr>
        <p:spPr>
          <a:xfrm>
            <a:off x="2517325" y="3956275"/>
            <a:ext cx="56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devem ser definidas apenas uma vez, mas podem ser declaradas múltiplas vezes.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Definição</a:t>
            </a:r>
            <a:r>
              <a:rPr lang="pt-BR"/>
              <a:t> x </a:t>
            </a:r>
            <a:r>
              <a:rPr lang="pt-BR" u="sng"/>
              <a:t>Declaração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6"/>
          <p:cNvSpPr txBox="1"/>
          <p:nvPr/>
        </p:nvSpPr>
        <p:spPr>
          <a:xfrm>
            <a:off x="5034650" y="2299600"/>
            <a:ext cx="3000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teste = 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5502732" y="1945825"/>
            <a:ext cx="16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teste.cpp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457" y="1993525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 txBox="1"/>
          <p:nvPr/>
        </p:nvSpPr>
        <p:spPr>
          <a:xfrm>
            <a:off x="517100" y="2022025"/>
            <a:ext cx="39732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teste;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teste;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1001482" y="1621825"/>
            <a:ext cx="16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</a:t>
            </a:r>
            <a:r>
              <a:rPr lang="pt-BR"/>
              <a:t>.cpp</a:t>
            </a:r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07" y="166952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Identificadores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Em C++ podem conter letras, números e underscore (_), desde que não comecem por números.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Convenções</a:t>
            </a:r>
            <a:r>
              <a:rPr lang="pt-BR" u="sng"/>
              <a:t> úteis</a:t>
            </a:r>
            <a:r>
              <a:rPr lang="pt-BR"/>
              <a:t>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identificador deve indicar o seu significado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nomes de variáveis normalmente em minúsculas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 começam com maiúsculas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identificadores de muitas palavras devem ser visualmente distinguíveis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Palavras-chave do C++</a:t>
            </a:r>
            <a:endParaRPr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93925"/>
            <a:ext cx="71628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de nomes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Global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Bloco (local)</a:t>
            </a:r>
            <a:endParaRPr/>
          </a:p>
        </p:txBody>
      </p:sp>
      <p:sp>
        <p:nvSpPr>
          <p:cNvPr id="310" name="Google Shape;310;p49"/>
          <p:cNvSpPr txBox="1"/>
          <p:nvPr/>
        </p:nvSpPr>
        <p:spPr>
          <a:xfrm>
            <a:off x="3850800" y="949675"/>
            <a:ext cx="52932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var1 =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escopo global</a:t>
            </a:r>
            <a:endParaRPr sz="13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var2 =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//escopo de bloco (local)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var1 &lt;&lt;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var2 &lt;&lt;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var1 =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//escopo de bloco (local)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var1 &lt;&lt;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var2 &lt;&lt;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//usando operador de resolução de escopo</a:t>
            </a:r>
            <a:endParaRPr sz="13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::var1 &lt;&lt;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var2 &lt;&lt;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ponteiros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Referência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Define um nome alternativo, uma </a:t>
            </a:r>
            <a:r>
              <a:rPr i="1" lang="pt-BR"/>
              <a:t>alias</a:t>
            </a:r>
            <a:r>
              <a:rPr lang="pt-BR"/>
              <a:t> para um objeto/variável</a:t>
            </a:r>
            <a:endParaRPr/>
          </a:p>
        </p:txBody>
      </p:sp>
      <p:sp>
        <p:nvSpPr>
          <p:cNvPr id="317" name="Google Shape;317;p50"/>
          <p:cNvSpPr txBox="1"/>
          <p:nvPr/>
        </p:nvSpPr>
        <p:spPr>
          <a:xfrm>
            <a:off x="359850" y="2571750"/>
            <a:ext cx="84243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&amp;refVal = val;   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//ok, refVal é um alias para val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&amp;outraRef;       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outraRef não referencia nada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&amp;maisOutra = 10; 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10 é “const int”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&amp;maisUma = val;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tem que ser do mesmo tipo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ponteiros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Referência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1"/>
          <p:cNvSpPr txBox="1"/>
          <p:nvPr/>
        </p:nvSpPr>
        <p:spPr>
          <a:xfrm>
            <a:off x="2177100" y="1328050"/>
            <a:ext cx="47898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val2 =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&amp;refVal = val, val3;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val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refVal =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val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" y="1751063"/>
            <a:ext cx="2219224" cy="2219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3444672" y="2266950"/>
            <a:ext cx="2406394" cy="12196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OO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145" y="1862654"/>
            <a:ext cx="1776507" cy="199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517325" y="2315925"/>
            <a:ext cx="76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+</a:t>
            </a:r>
            <a:endParaRPr sz="6000"/>
          </a:p>
        </p:txBody>
      </p:sp>
      <p:sp>
        <p:nvSpPr>
          <p:cNvPr id="76" name="Google Shape;76;p16"/>
          <p:cNvSpPr txBox="1"/>
          <p:nvPr/>
        </p:nvSpPr>
        <p:spPr>
          <a:xfrm>
            <a:off x="6086075" y="2315943"/>
            <a:ext cx="76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=</a:t>
            </a:r>
            <a:endParaRPr sz="6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ponteiros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Ponteiro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Uma variável que aponta para outra variável.</a:t>
            </a:r>
            <a:endParaRPr/>
          </a:p>
        </p:txBody>
      </p:sp>
      <p:sp>
        <p:nvSpPr>
          <p:cNvPr id="331" name="Google Shape;331;p52"/>
          <p:cNvSpPr txBox="1"/>
          <p:nvPr/>
        </p:nvSpPr>
        <p:spPr>
          <a:xfrm>
            <a:off x="311700" y="2038350"/>
            <a:ext cx="85206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*pVal = &amp;val;     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//ok, pVal armazena endereço de val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*outroPont;       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*maisOutro = </a:t>
            </a:r>
            <a:r>
              <a:rPr lang="pt-BR" sz="1850">
                <a:solidFill>
                  <a:srgbClr val="3030C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*maisUm = &amp;val;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possível se realizar casting</a:t>
            </a:r>
            <a:endParaRPr sz="2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2" name="Google Shape;3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75" y="43402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2"/>
          <p:cNvSpPr txBox="1"/>
          <p:nvPr/>
        </p:nvSpPr>
        <p:spPr>
          <a:xfrm>
            <a:off x="2517325" y="4337275"/>
            <a:ext cx="56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símbolos (recursos) possuem diversos significados. O &amp; é um exemplo disso!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ponteiros</a:t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/>
              <a:t>Ponteiro</a:t>
            </a:r>
            <a:endParaRPr/>
          </a:p>
        </p:txBody>
      </p:sp>
      <p:sp>
        <p:nvSpPr>
          <p:cNvPr id="340" name="Google Shape;340;p53"/>
          <p:cNvSpPr txBox="1"/>
          <p:nvPr/>
        </p:nvSpPr>
        <p:spPr>
          <a:xfrm>
            <a:off x="2782650" y="1265475"/>
            <a:ext cx="40617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val2 =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*pVal = &amp;val, var, *pEx =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std::cout &lt;&lt; val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*pVal =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std::cout &lt;&lt; val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ponteiros</a:t>
            </a:r>
            <a:endParaRPr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Ponteiro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Um ponteiro pode ser modificado ao longo do programa.</a:t>
            </a:r>
            <a:endParaRPr/>
          </a:p>
        </p:txBody>
      </p:sp>
      <p:sp>
        <p:nvSpPr>
          <p:cNvPr id="347" name="Google Shape;347;p54"/>
          <p:cNvSpPr txBox="1"/>
          <p:nvPr/>
        </p:nvSpPr>
        <p:spPr>
          <a:xfrm>
            <a:off x="2160325" y="2013875"/>
            <a:ext cx="51603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val2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*pVal = &amp;val;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pVal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*pVal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pVal = &amp;val2;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pVal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*pVal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ponteiros</a:t>
            </a:r>
            <a:endParaRPr/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Ponteiro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Ponteiros suportam aritmética</a:t>
            </a:r>
            <a:endParaRPr/>
          </a:p>
        </p:txBody>
      </p:sp>
      <p:sp>
        <p:nvSpPr>
          <p:cNvPr id="354" name="Google Shape;354;p55"/>
          <p:cNvSpPr txBox="1"/>
          <p:nvPr/>
        </p:nvSpPr>
        <p:spPr>
          <a:xfrm>
            <a:off x="2190750" y="1945800"/>
            <a:ext cx="52251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arr[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 = arr;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p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p +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*(p +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p +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*(p +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p +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*(p +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ponteiros</a:t>
            </a:r>
            <a:endParaRPr/>
          </a:p>
        </p:txBody>
      </p:sp>
      <p:sp>
        <p:nvSpPr>
          <p:cNvPr id="360" name="Google Shape;36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Ponteiro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Ponteiros void (void*)</a:t>
            </a:r>
            <a:endParaRPr/>
          </a:p>
        </p:txBody>
      </p:sp>
      <p:sp>
        <p:nvSpPr>
          <p:cNvPr id="361" name="Google Shape;361;p56"/>
          <p:cNvSpPr txBox="1"/>
          <p:nvPr/>
        </p:nvSpPr>
        <p:spPr>
          <a:xfrm>
            <a:off x="2318400" y="2571750"/>
            <a:ext cx="4507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ex = </a:t>
            </a:r>
            <a:r>
              <a:rPr lang="pt-BR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*pEx = &amp;ex;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*pvEx = &amp;ex;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qualificador const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Usamos o </a:t>
            </a:r>
            <a:r>
              <a:rPr b="1" lang="pt-BR"/>
              <a:t>const</a:t>
            </a:r>
            <a:r>
              <a:rPr lang="pt-BR"/>
              <a:t> para definir uma variável cujo valor não pode ser alterado.</a:t>
            </a:r>
            <a:endParaRPr/>
          </a:p>
        </p:txBody>
      </p:sp>
      <p:sp>
        <p:nvSpPr>
          <p:cNvPr id="368" name="Google Shape;368;p57"/>
          <p:cNvSpPr txBox="1"/>
          <p:nvPr/>
        </p:nvSpPr>
        <p:spPr>
          <a:xfrm>
            <a:off x="311700" y="2050975"/>
            <a:ext cx="85206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var1 =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var1 =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não podemos modificar objetos const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var2;        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variáveis const devem ser inicializadas na definição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var3 = func() </a:t>
            </a:r>
            <a:r>
              <a:rPr lang="pt-BR" sz="12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//ok;</a:t>
            </a:r>
            <a:endParaRPr sz="12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qualificador const</a:t>
            </a:r>
            <a:endParaRPr/>
          </a:p>
        </p:txBody>
      </p:sp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Referência para const</a:t>
            </a:r>
            <a:endParaRPr/>
          </a:p>
        </p:txBody>
      </p:sp>
      <p:sp>
        <p:nvSpPr>
          <p:cNvPr id="375" name="Google Shape;375;p58"/>
          <p:cNvSpPr txBox="1"/>
          <p:nvPr/>
        </p:nvSpPr>
        <p:spPr>
          <a:xfrm>
            <a:off x="1027350" y="2001475"/>
            <a:ext cx="70893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var1 =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&amp;re1 = var1;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re1 =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&amp;re2 = var1;      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referência não const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qualificador const</a:t>
            </a:r>
            <a:endParaRPr/>
          </a:p>
        </p:txBody>
      </p:sp>
      <p:sp>
        <p:nvSpPr>
          <p:cNvPr id="381" name="Google Shape;38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Referência para const</a:t>
            </a:r>
            <a:endParaRPr/>
          </a:p>
        </p:txBody>
      </p:sp>
      <p:sp>
        <p:nvSpPr>
          <p:cNvPr id="382" name="Google Shape;382;p59"/>
          <p:cNvSpPr txBox="1"/>
          <p:nvPr/>
        </p:nvSpPr>
        <p:spPr>
          <a:xfrm>
            <a:off x="1115850" y="1747975"/>
            <a:ext cx="69123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var1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&amp;re1 = var1;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var1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re1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&amp;re2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//ok, 256 é const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&amp;re3 = re1 + re2;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//ok, resultado expr é const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&amp;re4 = re1 + re2;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resultado expr é const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qualificador const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Ponteiros e</a:t>
            </a:r>
            <a:r>
              <a:rPr lang="pt-BR"/>
              <a:t> const</a:t>
            </a:r>
            <a:endParaRPr/>
          </a:p>
        </p:txBody>
      </p:sp>
      <p:sp>
        <p:nvSpPr>
          <p:cNvPr id="389" name="Google Shape;389;p60"/>
          <p:cNvSpPr txBox="1"/>
          <p:nvPr/>
        </p:nvSpPr>
        <p:spPr>
          <a:xfrm>
            <a:off x="366750" y="1815175"/>
            <a:ext cx="84105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var1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var2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7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*p0 = &amp;var1;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deveria ser const int*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*p1 = &amp;var1;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*p2 = &amp;var2;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p2 = &amp;var2;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//ok, é possível apontar para outra variável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p1 = &amp;var2;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//idem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*p1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não é possível atribuir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*p2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//idem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qualificador const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Ponteiros e const</a:t>
            </a:r>
            <a:endParaRPr/>
          </a:p>
        </p:txBody>
      </p:sp>
      <p:sp>
        <p:nvSpPr>
          <p:cNvPr id="396" name="Google Shape;396;p61"/>
          <p:cNvSpPr txBox="1"/>
          <p:nvPr/>
        </p:nvSpPr>
        <p:spPr>
          <a:xfrm>
            <a:off x="1360650" y="1660075"/>
            <a:ext cx="6422700" cy="3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var1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var2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*p1 = &amp;var1;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p1 = &amp;var2;    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p2 = &amp;var1;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p2 = &amp;var2;    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o ponteiro é fixo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p3 = &amp;var1;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p3 = &amp;var2;                 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o ponteiro é fixo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96672" y="2266950"/>
            <a:ext cx="2406394" cy="12196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OO</a:t>
            </a: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979975" y="1782525"/>
            <a:ext cx="61638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Orientação a Objetos (</a:t>
            </a:r>
            <a:r>
              <a:rPr b="1" lang="pt-BR"/>
              <a:t>OO)</a:t>
            </a:r>
            <a:r>
              <a:rPr lang="pt-BR"/>
              <a:t> - </a:t>
            </a:r>
            <a:r>
              <a:rPr lang="pt-BR" u="sng"/>
              <a:t>Objetos</a:t>
            </a:r>
            <a:r>
              <a:rPr lang="pt-BR"/>
              <a:t> são essencialmente </a:t>
            </a:r>
            <a:r>
              <a:rPr lang="pt-BR" u="sng"/>
              <a:t>componentes</a:t>
            </a:r>
            <a:r>
              <a:rPr lang="pt-BR"/>
              <a:t> de software </a:t>
            </a:r>
            <a:r>
              <a:rPr lang="pt-BR" u="sng"/>
              <a:t>reutilizáveis</a:t>
            </a:r>
            <a:r>
              <a:rPr lang="pt-BR"/>
              <a:t> que </a:t>
            </a:r>
            <a:r>
              <a:rPr lang="pt-BR" u="sng"/>
              <a:t>modelam</a:t>
            </a:r>
            <a:r>
              <a:rPr lang="pt-BR"/>
              <a:t> itens do mundo real (Deitel)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Pilares: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Abstração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Encapsulamento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Herança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Polimorfismo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sobre tipos</a:t>
            </a:r>
            <a:endParaRPr/>
          </a:p>
        </p:txBody>
      </p:sp>
      <p:sp>
        <p:nvSpPr>
          <p:cNvPr id="402" name="Google Shape;40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Alias</a:t>
            </a:r>
            <a:r>
              <a:rPr lang="pt-BR"/>
              <a:t> (sinônimos) de tipos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403" name="Google Shape;403;p62"/>
          <p:cNvSpPr txBox="1"/>
          <p:nvPr/>
        </p:nvSpPr>
        <p:spPr>
          <a:xfrm>
            <a:off x="1530750" y="2239525"/>
            <a:ext cx="60825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novoNomeTipo; 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//C-Style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novoNomeTipo = </a:t>
            </a:r>
            <a:r>
              <a:rPr lang="pt-B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pt-BR" sz="18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//C++11</a:t>
            </a:r>
            <a:endParaRPr sz="18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sobre tipos</a:t>
            </a:r>
            <a:endParaRPr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especificador de tipo </a:t>
            </a:r>
            <a:r>
              <a:rPr b="1" lang="pt-BR"/>
              <a:t>auto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410" name="Google Shape;410;p63"/>
          <p:cNvSpPr txBox="1"/>
          <p:nvPr/>
        </p:nvSpPr>
        <p:spPr>
          <a:xfrm>
            <a:off x="2544600" y="2124325"/>
            <a:ext cx="40548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pt-BR" sz="16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r>
              <a:rPr lang="pt-BR" sz="16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//int</a:t>
            </a:r>
            <a:endParaRPr sz="16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pt-BR" sz="16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.;        </a:t>
            </a:r>
            <a:r>
              <a:rPr lang="pt-BR" sz="16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//double</a:t>
            </a:r>
            <a:endParaRPr sz="16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&amp;c = a;        </a:t>
            </a:r>
            <a:r>
              <a:rPr lang="pt-BR" sz="16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//int</a:t>
            </a:r>
            <a:endParaRPr sz="16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 = &amp;a;        </a:t>
            </a:r>
            <a:r>
              <a:rPr lang="pt-BR" sz="16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//int *</a:t>
            </a:r>
            <a:endParaRPr sz="16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sobre tipos</a:t>
            </a:r>
            <a:endParaRPr/>
          </a:p>
        </p:txBody>
      </p:sp>
      <p:sp>
        <p:nvSpPr>
          <p:cNvPr id="416" name="Google Shape;41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especificador de tipo </a:t>
            </a:r>
            <a:r>
              <a:rPr b="1" lang="pt-BR"/>
              <a:t>decltype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417" name="Google Shape;417;p64"/>
          <p:cNvSpPr txBox="1"/>
          <p:nvPr/>
        </p:nvSpPr>
        <p:spPr>
          <a:xfrm>
            <a:off x="311700" y="2277850"/>
            <a:ext cx="85206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ci =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decltype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a;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//ok, a é double não inicializado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decltype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(ci) b;     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b é const int e deve ser inicializado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decltype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(ci) c =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428" name="Google Shape;42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C++ possui diversos tipos de operadores.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 relação ao número de operandos, temos: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Unários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&amp; (endereço), * (desreferência), ++, --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Binários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+, -, *, /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Ternário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?: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aritméticos</a:t>
            </a:r>
            <a:endParaRPr/>
          </a:p>
        </p:txBody>
      </p:sp>
      <p:sp>
        <p:nvSpPr>
          <p:cNvPr id="434" name="Google Shape;43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1803400"/>
            <a:ext cx="65436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 e relacionais</a:t>
            </a:r>
            <a:endParaRPr/>
          </a:p>
        </p:txBody>
      </p:sp>
      <p:sp>
        <p:nvSpPr>
          <p:cNvPr id="441" name="Google Shape;441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489075"/>
            <a:ext cx="65436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de atribuição</a:t>
            </a:r>
            <a:endParaRPr/>
          </a:p>
        </p:txBody>
      </p:sp>
      <p:sp>
        <p:nvSpPr>
          <p:cNvPr id="448" name="Google Shape;44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75" y="19621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9"/>
          <p:cNvSpPr txBox="1"/>
          <p:nvPr/>
        </p:nvSpPr>
        <p:spPr>
          <a:xfrm>
            <a:off x="1948500" y="1893450"/>
            <a:ext cx="66552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j =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//inicialização não é atribuição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ci = i;    </a:t>
            </a:r>
            <a:r>
              <a:rPr lang="pt-BR" sz="15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//idem</a:t>
            </a:r>
            <a:endParaRPr sz="15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de atribuição</a:t>
            </a:r>
            <a:endParaRPr/>
          </a:p>
        </p:txBody>
      </p:sp>
      <p:sp>
        <p:nvSpPr>
          <p:cNvPr id="456" name="Google Shape;45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Pode vir em qualquer lugar da expressão!</a:t>
            </a:r>
            <a:endParaRPr/>
          </a:p>
        </p:txBody>
      </p:sp>
      <p:sp>
        <p:nvSpPr>
          <p:cNvPr id="457" name="Google Shape;457;p70"/>
          <p:cNvSpPr txBox="1"/>
          <p:nvPr/>
        </p:nvSpPr>
        <p:spPr>
          <a:xfrm>
            <a:off x="2388000" y="2085325"/>
            <a:ext cx="43680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i, j, k, l;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 = j = </a:t>
            </a:r>
            <a:r>
              <a:rPr lang="pt-BR" sz="17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 = </a:t>
            </a:r>
            <a:r>
              <a:rPr lang="pt-BR" sz="17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i + j - (k = </a:t>
            </a:r>
            <a:r>
              <a:rPr lang="pt-BR" sz="17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de atribuição</a:t>
            </a:r>
            <a:endParaRPr/>
          </a:p>
        </p:txBody>
      </p:sp>
      <p:sp>
        <p:nvSpPr>
          <p:cNvPr id="463" name="Google Shape;463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Sempre que tiver um operação semelhante a -&gt; </a:t>
            </a:r>
            <a:r>
              <a:rPr b="1" lang="pt-BR"/>
              <a:t>a = a </a:t>
            </a:r>
            <a:r>
              <a:rPr b="1" i="1" lang="pt-BR"/>
              <a:t>op</a:t>
            </a:r>
            <a:r>
              <a:rPr b="1" lang="pt-BR"/>
              <a:t> b </a:t>
            </a:r>
            <a:r>
              <a:rPr lang="pt-BR"/>
              <a:t>você pode simplificar: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 = a + b     =&gt;    a +=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= a - b     =&gt;    a -=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= a * b     =&gt;    a *=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= a / b     =&gt;    a /=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= a % b     =&gt;    a %=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01550"/>
            <a:ext cx="2854775" cy="28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673925" y="2275125"/>
            <a:ext cx="5469900" cy="15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Bjarne Stroustrup</a:t>
            </a:r>
            <a:r>
              <a:rPr lang="pt-BR"/>
              <a:t> - criador da 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incremento e decremento</a:t>
            </a:r>
            <a:endParaRPr/>
          </a:p>
        </p:txBody>
      </p:sp>
      <p:sp>
        <p:nvSpPr>
          <p:cNvPr id="469" name="Google Shape;469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++</a:t>
            </a:r>
            <a:r>
              <a:rPr lang="pt-BR"/>
              <a:t> e </a:t>
            </a:r>
            <a:r>
              <a:rPr b="1" lang="pt-BR"/>
              <a:t>--</a:t>
            </a:r>
            <a:r>
              <a:rPr lang="pt-BR"/>
              <a:t> são atalhos para realizar adição e subtração de 1 em um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Podem ser pós-fixados:</a:t>
            </a:r>
            <a:endParaRPr/>
          </a:p>
        </p:txBody>
      </p:sp>
      <p:sp>
        <p:nvSpPr>
          <p:cNvPr id="470" name="Google Shape;470;p72"/>
          <p:cNvSpPr txBox="1"/>
          <p:nvPr/>
        </p:nvSpPr>
        <p:spPr>
          <a:xfrm>
            <a:off x="3072000" y="1982700"/>
            <a:ext cx="30000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i++;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i;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incremento e decremento</a:t>
            </a:r>
            <a:endParaRPr/>
          </a:p>
        </p:txBody>
      </p:sp>
      <p:sp>
        <p:nvSpPr>
          <p:cNvPr id="476" name="Google Shape;476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++</a:t>
            </a:r>
            <a:r>
              <a:rPr lang="pt-BR"/>
              <a:t> e </a:t>
            </a:r>
            <a:r>
              <a:rPr b="1" lang="pt-BR"/>
              <a:t>--</a:t>
            </a:r>
            <a:r>
              <a:rPr lang="pt-BR"/>
              <a:t> são atalhos para realizar adição e subtração de 1 em um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Podem ser pós-fixados:</a:t>
            </a:r>
            <a:endParaRPr/>
          </a:p>
        </p:txBody>
      </p:sp>
      <p:sp>
        <p:nvSpPr>
          <p:cNvPr id="477" name="Google Shape;477;p73"/>
          <p:cNvSpPr txBox="1"/>
          <p:nvPr/>
        </p:nvSpPr>
        <p:spPr>
          <a:xfrm>
            <a:off x="1517250" y="2136300"/>
            <a:ext cx="61095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j;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 = i++;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//primeiro atribui i a j, depois incrementa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"i="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i &lt;&lt; 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", j="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j;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incremento e decremento</a:t>
            </a:r>
            <a:endParaRPr/>
          </a:p>
        </p:txBody>
      </p:sp>
      <p:sp>
        <p:nvSpPr>
          <p:cNvPr id="483" name="Google Shape;483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++</a:t>
            </a:r>
            <a:r>
              <a:rPr lang="pt-BR"/>
              <a:t> e </a:t>
            </a:r>
            <a:r>
              <a:rPr b="1" lang="pt-BR"/>
              <a:t>--</a:t>
            </a:r>
            <a:r>
              <a:rPr lang="pt-BR"/>
              <a:t> são atalhos para realizar adição e subtração de 1 em um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Podem ser pré-fixados:</a:t>
            </a:r>
            <a:endParaRPr/>
          </a:p>
        </p:txBody>
      </p:sp>
      <p:sp>
        <p:nvSpPr>
          <p:cNvPr id="484" name="Google Shape;484;p74"/>
          <p:cNvSpPr txBox="1"/>
          <p:nvPr/>
        </p:nvSpPr>
        <p:spPr>
          <a:xfrm>
            <a:off x="3072000" y="2054675"/>
            <a:ext cx="30000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++i;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i;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incremento e decremento</a:t>
            </a:r>
            <a:endParaRPr/>
          </a:p>
        </p:txBody>
      </p:sp>
      <p:sp>
        <p:nvSpPr>
          <p:cNvPr id="490" name="Google Shape;490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++</a:t>
            </a:r>
            <a:r>
              <a:rPr lang="pt-BR"/>
              <a:t> </a:t>
            </a:r>
            <a:r>
              <a:rPr lang="pt-BR"/>
              <a:t>e </a:t>
            </a:r>
            <a:r>
              <a:rPr b="1" lang="pt-BR"/>
              <a:t>--</a:t>
            </a:r>
            <a:r>
              <a:rPr lang="pt-BR"/>
              <a:t> são atalhos para realizar adição e subtração de 1 em um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Podem ser pré-fixados:</a:t>
            </a:r>
            <a:endParaRPr/>
          </a:p>
        </p:txBody>
      </p:sp>
      <p:sp>
        <p:nvSpPr>
          <p:cNvPr id="491" name="Google Shape;491;p75"/>
          <p:cNvSpPr txBox="1"/>
          <p:nvPr/>
        </p:nvSpPr>
        <p:spPr>
          <a:xfrm>
            <a:off x="1475700" y="2109075"/>
            <a:ext cx="61926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j;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 = ++i; </a:t>
            </a:r>
            <a:r>
              <a:rPr lang="pt-BR" sz="14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//primeiro incrementa, depois atribui i a j</a:t>
            </a:r>
            <a:endParaRPr sz="14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"i="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i &lt;&lt; 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", j="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j;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operador ?:</a:t>
            </a:r>
            <a:endParaRPr/>
          </a:p>
        </p:txBody>
      </p:sp>
      <p:sp>
        <p:nvSpPr>
          <p:cNvPr id="497" name="Google Shape;497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o único operador que envolve 3 operandos.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Funciona como um </a:t>
            </a:r>
            <a:r>
              <a:rPr b="1" lang="pt-BR"/>
              <a:t>if-else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Forma: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cond ? exprV : exprF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6"/>
          <p:cNvSpPr txBox="1"/>
          <p:nvPr/>
        </p:nvSpPr>
        <p:spPr>
          <a:xfrm>
            <a:off x="3834000" y="1724250"/>
            <a:ext cx="53100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"Entre com um número: 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std::cin &gt;&gt; num;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((num %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)?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"Par"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"Impar"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bitwise</a:t>
            </a:r>
            <a:endParaRPr/>
          </a:p>
        </p:txBody>
      </p:sp>
      <p:sp>
        <p:nvSpPr>
          <p:cNvPr id="504" name="Google Shape;50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Recebem operando inteiros e trabalham a nível de bits.</a:t>
            </a:r>
            <a:endParaRPr/>
          </a:p>
        </p:txBody>
      </p:sp>
      <p:pic>
        <p:nvPicPr>
          <p:cNvPr id="505" name="Google Shape;50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2038350"/>
            <a:ext cx="65436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bitwise</a:t>
            </a:r>
            <a:endParaRPr/>
          </a:p>
        </p:txBody>
      </p:sp>
      <p:sp>
        <p:nvSpPr>
          <p:cNvPr id="511" name="Google Shape;511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Recebem operando inteiros e trabalham a nível de bits.</a:t>
            </a:r>
            <a:endParaRPr/>
          </a:p>
        </p:txBody>
      </p:sp>
      <p:sp>
        <p:nvSpPr>
          <p:cNvPr id="512" name="Google Shape;512;p78"/>
          <p:cNvSpPr txBox="1"/>
          <p:nvPr/>
        </p:nvSpPr>
        <p:spPr>
          <a:xfrm>
            <a:off x="2514000" y="1420200"/>
            <a:ext cx="41160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pt-BR" sz="1350">
                <a:solidFill>
                  <a:srgbClr val="3030C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0x000A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00001010</a:t>
            </a:r>
            <a:endParaRPr sz="13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pt-BR" sz="1350">
                <a:solidFill>
                  <a:srgbClr val="3030C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0x000D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00001101</a:t>
            </a:r>
            <a:endParaRPr sz="13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(a &lt;&lt;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(a &gt;&gt;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(a &amp; b) &lt;&lt;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(a | b) &lt;&lt; std::endl;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bitwise</a:t>
            </a:r>
            <a:endParaRPr/>
          </a:p>
        </p:txBody>
      </p:sp>
      <p:sp>
        <p:nvSpPr>
          <p:cNvPr id="518" name="Google Shape;51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Aproveitando o ensejo…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Notem os diferentes significados para os operadores &lt;&lt; e &gt;&gt;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sizeof</a:t>
            </a:r>
            <a:endParaRPr/>
          </a:p>
        </p:txBody>
      </p:sp>
      <p:sp>
        <p:nvSpPr>
          <p:cNvPr id="524" name="Google Shape;524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Retorna o tamanho em bytes de uma expressão ou tipo.</a:t>
            </a:r>
            <a:endParaRPr/>
          </a:p>
        </p:txBody>
      </p:sp>
      <p:sp>
        <p:nvSpPr>
          <p:cNvPr id="525" name="Google Shape;525;p80"/>
          <p:cNvSpPr txBox="1"/>
          <p:nvPr/>
        </p:nvSpPr>
        <p:spPr>
          <a:xfrm>
            <a:off x="2517300" y="1426050"/>
            <a:ext cx="41094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x, arr[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*p;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(x)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(arr)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(p)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(*p) &lt;&lt; std::endl;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vírgula</a:t>
            </a:r>
            <a:endParaRPr/>
          </a:p>
        </p:txBody>
      </p:sp>
      <p:sp>
        <p:nvSpPr>
          <p:cNvPr id="531" name="Google Shape;53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operador vírgula toma 2 operandos e os avalia da esquerda para a direita.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 expressão da esquerda é executada e seu resultado é descartado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A expressão da direita é executada e seu resultado é o resultado da operação.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</a:t>
            </a:r>
            <a:r>
              <a:rPr b="1" lang="pt-BR" u="sng"/>
              <a:t>paradigmas</a:t>
            </a:r>
            <a:r>
              <a:rPr lang="pt-BR"/>
              <a:t>...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Conceito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	</a:t>
            </a:r>
            <a:r>
              <a:rPr lang="pt-BR"/>
              <a:t>Define a forma (e os recursos) para se resolver um problema (victor)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Exemplos</a:t>
            </a:r>
            <a:endParaRPr b="1"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Não estruturado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Estruturado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Orientado a objetos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Funcional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vírgula</a:t>
            </a:r>
            <a:endParaRPr/>
          </a:p>
        </p:txBody>
      </p:sp>
      <p:sp>
        <p:nvSpPr>
          <p:cNvPr id="537" name="Google Shape;537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operador vírgula toma 2 operandos e os avalia da esquerda para a direita.</a:t>
            </a:r>
            <a:endParaRPr/>
          </a:p>
        </p:txBody>
      </p:sp>
      <p:sp>
        <p:nvSpPr>
          <p:cNvPr id="538" name="Google Shape;538;p82"/>
          <p:cNvSpPr txBox="1"/>
          <p:nvPr/>
        </p:nvSpPr>
        <p:spPr>
          <a:xfrm>
            <a:off x="2728200" y="1437350"/>
            <a:ext cx="36876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x, y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z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= (y+=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,y+z);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x;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conversão de tipos</a:t>
            </a:r>
            <a:endParaRPr/>
          </a:p>
        </p:txBody>
      </p:sp>
      <p:sp>
        <p:nvSpPr>
          <p:cNvPr id="544" name="Google Shape;544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conversão entre tipos pode ocorrer de forma implícita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expressões: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valores inteiros de tipo menor são convertidos para um tipo maior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Valores em ponto flutuante são sempre convertidos para preservar a precisão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condições, expressão não-booleanas são convertidas para bool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inicializações e atribuições, o valor é convertido para o tipo da variável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passagem de argumentos para funções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conversão de tipos</a:t>
            </a:r>
            <a:endParaRPr/>
          </a:p>
        </p:txBody>
      </p:sp>
      <p:sp>
        <p:nvSpPr>
          <p:cNvPr id="550" name="Google Shape;550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conversão entre tipos pode ocorrer de forma implícita</a:t>
            </a:r>
            <a:endParaRPr/>
          </a:p>
        </p:txBody>
      </p:sp>
      <p:sp>
        <p:nvSpPr>
          <p:cNvPr id="551" name="Google Shape;551;p84"/>
          <p:cNvSpPr txBox="1"/>
          <p:nvPr/>
        </p:nvSpPr>
        <p:spPr>
          <a:xfrm>
            <a:off x="3072000" y="1809775"/>
            <a:ext cx="30000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3.1415f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x;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conversão de tipos</a:t>
            </a:r>
            <a:endParaRPr/>
          </a:p>
        </p:txBody>
      </p:sp>
      <p:sp>
        <p:nvSpPr>
          <p:cNvPr id="557" name="Google Shape;557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conversão entre tipos pode ocorrer de forma explícita, quando forçamos a conversão entre um tipo e outro.</a:t>
            </a:r>
            <a:endParaRPr/>
          </a:p>
        </p:txBody>
      </p:sp>
      <p:pic>
        <p:nvPicPr>
          <p:cNvPr id="558" name="Google Shape;55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425" y="25747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85"/>
          <p:cNvSpPr txBox="1"/>
          <p:nvPr/>
        </p:nvSpPr>
        <p:spPr>
          <a:xfrm>
            <a:off x="2149875" y="2571750"/>
            <a:ext cx="56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Apesar de às vezes ser necessária, a conversão explícita deve ser usada com cautela.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conversão de tipos</a:t>
            </a:r>
            <a:endParaRPr/>
          </a:p>
        </p:txBody>
      </p:sp>
      <p:sp>
        <p:nvSpPr>
          <p:cNvPr id="565" name="Google Shape;565;p86"/>
          <p:cNvSpPr txBox="1"/>
          <p:nvPr>
            <p:ph idx="1" type="body"/>
          </p:nvPr>
        </p:nvSpPr>
        <p:spPr>
          <a:xfrm>
            <a:off x="311700" y="1152475"/>
            <a:ext cx="85206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conversão entre tipos pode ocorrer de forma explícita, quando forçamos a conversão entre um tipo e outro.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C++ oferece 4 conversores: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static_cast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const_cast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reinterpret_cast </a:t>
            </a:r>
            <a:r>
              <a:rPr lang="pt-BR"/>
              <a:t>(não vamos cobrir)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dynamic_cast (não vamos cobrir, pelo menos por hora!)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Formato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castName&lt;tipoDestino&gt; (expressão)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conversão de tipos</a:t>
            </a:r>
            <a:endParaRPr/>
          </a:p>
        </p:txBody>
      </p:sp>
      <p:sp>
        <p:nvSpPr>
          <p:cNvPr id="571" name="Google Shape;571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static_cast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Converter entre tipos diferentes, aumentando ou diminuindo (perdendo) precisão</a:t>
            </a:r>
            <a:endParaRPr/>
          </a:p>
        </p:txBody>
      </p:sp>
      <p:sp>
        <p:nvSpPr>
          <p:cNvPr id="572" name="Google Shape;572;p87"/>
          <p:cNvSpPr txBox="1"/>
          <p:nvPr/>
        </p:nvSpPr>
        <p:spPr>
          <a:xfrm>
            <a:off x="1864150" y="1858675"/>
            <a:ext cx="914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//opcional, porém deixa claro a ciência do fato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3.1415f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y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ri = x / y;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//converte x para double para que a divisão resulte em ponto flutuante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rd =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(x) / y;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ri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rd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conversão de tipos</a:t>
            </a:r>
            <a:endParaRPr/>
          </a:p>
        </p:txBody>
      </p:sp>
      <p:sp>
        <p:nvSpPr>
          <p:cNvPr id="578" name="Google Shape;578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static_cast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Converter ponteiros void*</a:t>
            </a:r>
            <a:endParaRPr/>
          </a:p>
        </p:txBody>
      </p:sp>
      <p:sp>
        <p:nvSpPr>
          <p:cNvPr id="579" name="Google Shape;579;p88"/>
          <p:cNvSpPr txBox="1"/>
          <p:nvPr/>
        </p:nvSpPr>
        <p:spPr>
          <a:xfrm>
            <a:off x="2182350" y="1930800"/>
            <a:ext cx="47793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 =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*pd = &amp;d;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*pv = pd;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*pd2 =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*&gt; (pv);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conversão de tipos</a:t>
            </a:r>
            <a:endParaRPr/>
          </a:p>
        </p:txBody>
      </p:sp>
      <p:sp>
        <p:nvSpPr>
          <p:cNvPr id="585" name="Google Shape;585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const_cast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Converte ponteiros (ou referências) </a:t>
            </a:r>
            <a:r>
              <a:rPr b="1" lang="pt-BR"/>
              <a:t>const</a:t>
            </a:r>
            <a:r>
              <a:rPr lang="pt-BR"/>
              <a:t> em não </a:t>
            </a:r>
            <a:r>
              <a:rPr b="1" lang="pt-BR"/>
              <a:t>const</a:t>
            </a:r>
            <a:endParaRPr b="1"/>
          </a:p>
        </p:txBody>
      </p:sp>
      <p:sp>
        <p:nvSpPr>
          <p:cNvPr id="586" name="Google Shape;586;p89"/>
          <p:cNvSpPr txBox="1"/>
          <p:nvPr/>
        </p:nvSpPr>
        <p:spPr>
          <a:xfrm>
            <a:off x="2779200" y="1943075"/>
            <a:ext cx="35856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 = 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*pd = &amp;d;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*(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*&gt;(pd)) = d * 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d;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palavrinha sobre conversão de tipos</a:t>
            </a:r>
            <a:endParaRPr/>
          </a:p>
        </p:txBody>
      </p:sp>
      <p:sp>
        <p:nvSpPr>
          <p:cNvPr id="592" name="Google Shape;592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ld-style C cast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Forma geral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	tipo (expressão)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	(tipo) expressão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90"/>
          <p:cNvSpPr txBox="1"/>
          <p:nvPr/>
        </p:nvSpPr>
        <p:spPr>
          <a:xfrm>
            <a:off x="2815050" y="3170450"/>
            <a:ext cx="35139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y 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 = x / y;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d2 =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/ y;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e Controladores de Fluxo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C++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604" name="Google Shape;604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simples terminam sempre com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C++ permite instruções vazias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Instruções compostas ficam entre blocos ( {  }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Como já mencionado, blocos delimitam um escopo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Blocos podem ser vazios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10" name="Google Shape;610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C++ oferece 2 estruturas condicionais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if</a:t>
            </a:r>
            <a:r>
              <a:rPr lang="pt-BR"/>
              <a:t> - avalia uma expressão lógica para determinar o fluxo de execução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switch</a:t>
            </a:r>
            <a:r>
              <a:rPr lang="pt-BR"/>
              <a:t> - avalia uma expressão inteira e escolhe um caminho baseado em possíveis valores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16" name="Google Shape;61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if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	</a:t>
            </a:r>
            <a:r>
              <a:rPr lang="pt-BR"/>
              <a:t>Sintaxe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94"/>
          <p:cNvSpPr txBox="1"/>
          <p:nvPr/>
        </p:nvSpPr>
        <p:spPr>
          <a:xfrm>
            <a:off x="2421900" y="1561725"/>
            <a:ext cx="2150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if (condição)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if (condição)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instruçao2;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94"/>
          <p:cNvSpPr txBox="1"/>
          <p:nvPr/>
        </p:nvSpPr>
        <p:spPr>
          <a:xfrm>
            <a:off x="5799350" y="807525"/>
            <a:ext cx="2150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if (condição)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if (condição)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instruçao2;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 3;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24" name="Google Shape;624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if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	</a:t>
            </a:r>
            <a:r>
              <a:rPr lang="pt-BR"/>
              <a:t>Em situações de </a:t>
            </a:r>
            <a:r>
              <a:rPr b="1" lang="pt-BR"/>
              <a:t>if</a:t>
            </a:r>
            <a:r>
              <a:rPr lang="pt-BR"/>
              <a:t>’s aninhados, o else vai casar com o if precedente mais próximo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95"/>
          <p:cNvSpPr txBox="1"/>
          <p:nvPr/>
        </p:nvSpPr>
        <p:spPr>
          <a:xfrm>
            <a:off x="513875" y="2751475"/>
            <a:ext cx="30000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(cond1)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(cond2)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i++;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i--;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95"/>
          <p:cNvSpPr txBox="1"/>
          <p:nvPr/>
        </p:nvSpPr>
        <p:spPr>
          <a:xfrm>
            <a:off x="513875" y="2295450"/>
            <a:ext cx="24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quem pertence o else?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32" name="Google Shape;632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if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	</a:t>
            </a:r>
            <a:r>
              <a:rPr lang="pt-BR"/>
              <a:t>Em situações de </a:t>
            </a:r>
            <a:r>
              <a:rPr b="1" lang="pt-BR"/>
              <a:t>if</a:t>
            </a:r>
            <a:r>
              <a:rPr lang="pt-BR"/>
              <a:t>’s aninhados, o else vai casar com o if precedente mais próximo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6"/>
          <p:cNvSpPr txBox="1"/>
          <p:nvPr/>
        </p:nvSpPr>
        <p:spPr>
          <a:xfrm>
            <a:off x="513875" y="2751475"/>
            <a:ext cx="30000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(cond1)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(cond2)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i++;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i--;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96"/>
          <p:cNvSpPr txBox="1"/>
          <p:nvPr/>
        </p:nvSpPr>
        <p:spPr>
          <a:xfrm>
            <a:off x="513875" y="2295450"/>
            <a:ext cx="24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quem pertence o else?</a:t>
            </a:r>
            <a:endParaRPr/>
          </a:p>
        </p:txBody>
      </p:sp>
      <p:sp>
        <p:nvSpPr>
          <p:cNvPr id="635" name="Google Shape;635;p96"/>
          <p:cNvSpPr txBox="1"/>
          <p:nvPr/>
        </p:nvSpPr>
        <p:spPr>
          <a:xfrm>
            <a:off x="4640650" y="2295450"/>
            <a:ext cx="24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agora</a:t>
            </a:r>
            <a:r>
              <a:rPr lang="pt-BR"/>
              <a:t>?</a:t>
            </a:r>
            <a:endParaRPr/>
          </a:p>
        </p:txBody>
      </p:sp>
      <p:sp>
        <p:nvSpPr>
          <p:cNvPr id="636" name="Google Shape;636;p96"/>
          <p:cNvSpPr txBox="1"/>
          <p:nvPr/>
        </p:nvSpPr>
        <p:spPr>
          <a:xfrm>
            <a:off x="4748875" y="2571750"/>
            <a:ext cx="3000000" cy="25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(cond1)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(cond2)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i--;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42" name="Google Shape;642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switch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	</a:t>
            </a:r>
            <a:r>
              <a:rPr lang="pt-BR"/>
              <a:t>Fornece um meio de selecionar uma (ou algumas) dentre um número fixo de alternativas (constantes e inteiro).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Sintaxe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97"/>
          <p:cNvSpPr txBox="1"/>
          <p:nvPr/>
        </p:nvSpPr>
        <p:spPr>
          <a:xfrm>
            <a:off x="4000425" y="2075650"/>
            <a:ext cx="3225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switch (variável)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case const1: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	instruções;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	break; //opcional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case constN: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instruções;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break; //opcional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default: //opcional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instruções;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break; //opcional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49" name="Google Shape;649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switch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98"/>
          <p:cNvSpPr txBox="1"/>
          <p:nvPr/>
        </p:nvSpPr>
        <p:spPr>
          <a:xfrm>
            <a:off x="4400550" y="0"/>
            <a:ext cx="4572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e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ch;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(std::cin &gt;&gt; ch)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(ch)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a++;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e++;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i++;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e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e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i 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i;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56" name="Google Shape;656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switch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99"/>
          <p:cNvSpPr txBox="1"/>
          <p:nvPr/>
        </p:nvSpPr>
        <p:spPr>
          <a:xfrm>
            <a:off x="4680850" y="443100"/>
            <a:ext cx="4368000" cy="4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e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ch;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(std::cin &gt;&gt; ch)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(ch)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std::cout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"Vogal"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std::cout &lt;&lt;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"Não vogal"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std::endl;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63" name="Google Shape;663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switch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425" y="25747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00"/>
          <p:cNvSpPr txBox="1"/>
          <p:nvPr/>
        </p:nvSpPr>
        <p:spPr>
          <a:xfrm>
            <a:off x="2041075" y="2104200"/>
            <a:ext cx="71028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(ch) {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7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	   </a:t>
            </a:r>
            <a:r>
              <a:rPr lang="pt-BR" sz="17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não inteiro</a:t>
            </a:r>
            <a:endParaRPr sz="17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7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7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não inteiro</a:t>
            </a:r>
            <a:endParaRPr sz="17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7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var:   	   </a:t>
            </a:r>
            <a:r>
              <a:rPr lang="pt-BR" sz="17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//erro, não é constante literal</a:t>
            </a:r>
            <a:endParaRPr sz="17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671" name="Google Shape;671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C++ oferece 3 estruturas de repetição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while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do while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programa C++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2735025" y="1993350"/>
            <a:ext cx="30000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5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2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677" name="Google Shape;677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while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Sintaxe</a:t>
            </a:r>
            <a:endParaRPr/>
          </a:p>
        </p:txBody>
      </p:sp>
      <p:sp>
        <p:nvSpPr>
          <p:cNvPr id="678" name="Google Shape;678;p102"/>
          <p:cNvSpPr txBox="1"/>
          <p:nvPr/>
        </p:nvSpPr>
        <p:spPr>
          <a:xfrm>
            <a:off x="2959500" y="2013775"/>
            <a:ext cx="3225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while (condição)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while (condição)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684" name="Google Shape;684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Sintaxe padrão</a:t>
            </a:r>
            <a:endParaRPr/>
          </a:p>
        </p:txBody>
      </p:sp>
      <p:sp>
        <p:nvSpPr>
          <p:cNvPr id="685" name="Google Shape;685;p103"/>
          <p:cNvSpPr txBox="1"/>
          <p:nvPr/>
        </p:nvSpPr>
        <p:spPr>
          <a:xfrm>
            <a:off x="2139750" y="2231500"/>
            <a:ext cx="4864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for (inicialização ; condição ; incremento)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(inicialização ; condição ; incremento)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instrução1;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instruçãoN;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691" name="Google Shape;691;p104"/>
          <p:cNvSpPr txBox="1"/>
          <p:nvPr>
            <p:ph idx="1" type="body"/>
          </p:nvPr>
        </p:nvSpPr>
        <p:spPr>
          <a:xfrm>
            <a:off x="311700" y="1152475"/>
            <a:ext cx="85206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Sintaxe padrão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 u="sng"/>
              <a:t>Inicialização</a:t>
            </a:r>
            <a:r>
              <a:rPr lang="pt-BR"/>
              <a:t> ocorre apenas uma vez, antes do primeiro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A </a:t>
            </a:r>
            <a:r>
              <a:rPr lang="pt-BR" u="sng"/>
              <a:t>Condição</a:t>
            </a:r>
            <a:r>
              <a:rPr lang="pt-BR"/>
              <a:t> é testada antes de cada início de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O </a:t>
            </a:r>
            <a:r>
              <a:rPr lang="pt-BR" u="sng"/>
              <a:t>incremento</a:t>
            </a:r>
            <a:r>
              <a:rPr lang="pt-BR"/>
              <a:t> é realizado após o fim de cada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Todos os “campos” são opcionais!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697" name="Google Shape;697;p105"/>
          <p:cNvSpPr txBox="1"/>
          <p:nvPr>
            <p:ph idx="1" type="body"/>
          </p:nvPr>
        </p:nvSpPr>
        <p:spPr>
          <a:xfrm>
            <a:off x="311700" y="1152475"/>
            <a:ext cx="85206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698" name="Google Shape;698;p105"/>
          <p:cNvSpPr txBox="1"/>
          <p:nvPr/>
        </p:nvSpPr>
        <p:spPr>
          <a:xfrm>
            <a:off x="88500" y="1676325"/>
            <a:ext cx="8967000" cy="3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cont =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(std::cout &lt;&lt;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"Só entro uma vez</a:t>
            </a:r>
            <a:r>
              <a:rPr lang="pt-BR" sz="135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std::cout &lt;&lt;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"testo a condição a cada loop</a:t>
            </a:r>
            <a:r>
              <a:rPr lang="pt-BR" sz="135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cont &lt;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; std::cout &lt;&lt; 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"incremento sempre ao fim</a:t>
            </a:r>
            <a:r>
              <a:rPr lang="pt-BR" sz="135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t-BR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cont++);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704" name="Google Shape;704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for </a:t>
            </a:r>
            <a:r>
              <a:rPr lang="pt-BR"/>
              <a:t>(</a:t>
            </a:r>
            <a:r>
              <a:rPr lang="pt-BR" u="sng"/>
              <a:t>for each</a:t>
            </a:r>
            <a:r>
              <a:rPr lang="pt-BR"/>
              <a:t> ou </a:t>
            </a:r>
            <a:r>
              <a:rPr lang="pt-BR" u="sng"/>
              <a:t>range for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Sintaxe range for</a:t>
            </a:r>
            <a:endParaRPr/>
          </a:p>
        </p:txBody>
      </p:sp>
      <p:sp>
        <p:nvSpPr>
          <p:cNvPr id="705" name="Google Shape;705;p106"/>
          <p:cNvSpPr txBox="1"/>
          <p:nvPr/>
        </p:nvSpPr>
        <p:spPr>
          <a:xfrm>
            <a:off x="2139750" y="2231500"/>
            <a:ext cx="4864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for (variável : sequência)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(variável : sequência)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instrução1;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instruçãoN;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711" name="Google Shape;711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for </a:t>
            </a:r>
            <a:r>
              <a:rPr lang="pt-BR"/>
              <a:t>(</a:t>
            </a:r>
            <a:r>
              <a:rPr lang="pt-BR" u="sng"/>
              <a:t>for each</a:t>
            </a:r>
            <a:r>
              <a:rPr lang="pt-BR"/>
              <a:t> ou </a:t>
            </a:r>
            <a:r>
              <a:rPr lang="pt-BR" u="sng"/>
              <a:t>range for</a:t>
            </a:r>
            <a:r>
              <a:rPr lang="pt-BR"/>
              <a:t>)</a:t>
            </a:r>
            <a:endParaRPr/>
          </a:p>
        </p:txBody>
      </p:sp>
      <p:sp>
        <p:nvSpPr>
          <p:cNvPr id="712" name="Google Shape;712;p107"/>
          <p:cNvSpPr txBox="1"/>
          <p:nvPr/>
        </p:nvSpPr>
        <p:spPr>
          <a:xfrm>
            <a:off x="2884700" y="1590775"/>
            <a:ext cx="30000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arr[]{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&amp;a : arr)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std::cout &lt;&lt; a &lt;&lt; 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718" name="Google Shape;718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do while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Sintaxe</a:t>
            </a:r>
            <a:endParaRPr/>
          </a:p>
        </p:txBody>
      </p:sp>
      <p:sp>
        <p:nvSpPr>
          <p:cNvPr id="719" name="Google Shape;719;p108"/>
          <p:cNvSpPr txBox="1"/>
          <p:nvPr/>
        </p:nvSpPr>
        <p:spPr>
          <a:xfrm>
            <a:off x="2139750" y="2155300"/>
            <a:ext cx="486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instrução;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while (condição);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instrução1;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instruçãoN;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 while (condição);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725" name="Google Shape;725;p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de salto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break</a:t>
            </a:r>
            <a:r>
              <a:rPr lang="pt-BR"/>
              <a:t>		-	Interrompe a execução do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continue</a:t>
            </a:r>
            <a:r>
              <a:rPr lang="pt-BR"/>
              <a:t>	-	força a próxima iteração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goto</a:t>
            </a:r>
            <a:r>
              <a:rPr lang="pt-BR"/>
              <a:t> (favor não usar!)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r>
              <a:rPr b="1" lang="pt-BR"/>
              <a:t>return</a:t>
            </a:r>
            <a:r>
              <a:rPr lang="pt-BR"/>
              <a:t> (para retornar de uma função)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731" name="Google Shape;731;p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de salto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r>
              <a:rPr b="1" lang="pt-BR"/>
              <a:t>break</a:t>
            </a:r>
            <a:endParaRPr/>
          </a:p>
        </p:txBody>
      </p:sp>
      <p:sp>
        <p:nvSpPr>
          <p:cNvPr id="732" name="Google Shape;732;p110"/>
          <p:cNvSpPr txBox="1"/>
          <p:nvPr/>
        </p:nvSpPr>
        <p:spPr>
          <a:xfrm>
            <a:off x="2928250" y="1381075"/>
            <a:ext cx="428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&amp;i : {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}) 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(i ==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std::cout &lt;&lt; i &lt;&lt; std::endl;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738" name="Google Shape;738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de salto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r>
              <a:rPr b="1" lang="pt-BR"/>
              <a:t>continue</a:t>
            </a:r>
            <a:endParaRPr/>
          </a:p>
        </p:txBody>
      </p:sp>
      <p:sp>
        <p:nvSpPr>
          <p:cNvPr id="739" name="Google Shape;739;p111"/>
          <p:cNvSpPr txBox="1"/>
          <p:nvPr/>
        </p:nvSpPr>
        <p:spPr>
          <a:xfrm>
            <a:off x="2597350" y="1152475"/>
            <a:ext cx="44664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&amp;i : {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}) {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(i ==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std::cout &lt;&lt; i &lt;&lt; std::endl;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