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Playfair Display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  <p:embeddedFont>
      <p:font typeface="Roboto Mon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regular.fntdata"/><Relationship Id="rId61" Type="http://schemas.openxmlformats.org/officeDocument/2006/relationships/font" Target="fonts/PlayfairDisplay-boldItalic.fntdata"/><Relationship Id="rId20" Type="http://schemas.openxmlformats.org/officeDocument/2006/relationships/slide" Target="slides/slide15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7.xml"/><Relationship Id="rId66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65" Type="http://schemas.openxmlformats.org/officeDocument/2006/relationships/font" Target="fonts/Lato-boldItalic.fntdata"/><Relationship Id="rId24" Type="http://schemas.openxmlformats.org/officeDocument/2006/relationships/slide" Target="slides/slide19.xml"/><Relationship Id="rId68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67" Type="http://schemas.openxmlformats.org/officeDocument/2006/relationships/font" Target="fonts/RobotoMono-bold.fntdata"/><Relationship Id="rId60" Type="http://schemas.openxmlformats.org/officeDocument/2006/relationships/font" Target="fonts/PlayfairDisplay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font" Target="fonts/PlayfairDisplay-bold.fntdata"/><Relationship Id="rId14" Type="http://schemas.openxmlformats.org/officeDocument/2006/relationships/slide" Target="slides/slide9.xml"/><Relationship Id="rId58" Type="http://schemas.openxmlformats.org/officeDocument/2006/relationships/font" Target="fonts/PlayfairDisplay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b08a8c81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b08a8c81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08a8c8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08a8c8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b08a8c81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b08a8c81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b08a8c81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b08a8c81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08a8c81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08a8c81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08a8c8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08a8c8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b08a8c81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b08a8c81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b08a8c81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b08a8c81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b08a8c81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b08a8c81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08a8c81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b08a8c81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ed72837b7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ed72837b7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08a8c81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b08a8c81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08a8c81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08a8c81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326f31d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326f31d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ed72837b7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ed72837b7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ed72837b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ed72837b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ed72837b7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ed72837b7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d72837b7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ed72837b7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ed72837b7_0_2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ed72837b7_0_2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ed72837b7_0_2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ed72837b7_0_2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ed72837b7_0_2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ed72837b7_0_2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ed72837b7_0_2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ed72837b7_0_2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ed72837b7_0_2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ed72837b7_0_2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ed72837b7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ed72837b7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ed72837b7_0_2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ed72837b7_0_2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ed72837b7_0_2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ed72837b7_0_2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ed72837b7_0_2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ed72837b7_0_2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ed72837b7_0_2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ed72837b7_0_2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ed72837b7_0_2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ed72837b7_0_2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ed72837b7_0_2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ed72837b7_0_2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ed72837b7_0_2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ed72837b7_0_2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ed72837b7_0_2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ed72837b7_0_2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ed72837b7_0_2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ed72837b7_0_2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ed72837b7_0_2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ed72837b7_0_2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ed72837b7_0_2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ed72837b7_0_2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ed72837b7_0_2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ed72837b7_0_2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ed72837b7_0_2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ed72837b7_0_2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ed72837b7_0_2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ed72837b7_0_2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ed72837b7_0_2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ed72837b7_0_2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ed72837b7_0_2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ed72837b7_0_2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ed72837b7_0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ed72837b7_0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b08a8c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b08a8c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326f31d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326f31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ldms_metric_get_u64()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0e49c8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0e49c8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e49c8c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e49c8c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e49c8ca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e49c8ca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08a8c8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08a8c8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how to use the APIs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63650" y="4797019"/>
            <a:ext cx="4878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Copyright 2022 - Open Grid Computing, All rights reserved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in LDMSD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4294967295" type="body"/>
          </p:nvPr>
        </p:nvSpPr>
        <p:spPr>
          <a:xfrm>
            <a:off x="247750" y="247750"/>
            <a:ext cx="88500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int store(ldmsd_store_handle_t sh, ldms_set_t set, int *metric_arry, size metric_count) {</a:t>
            </a:r>
            <a:b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list_mid = my_store_find_list(set, metric_arry, metric_count);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ldms_metric_get(set, list_mid);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/* For each list entry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for (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ldms_list_first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); lent; 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ldms_list_next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/* for each metric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(i = 0; i &lt; metric_count; i++)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metric_name = ldms_metric_name_get(set,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= ldms_metric_type_get(set,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mval = ldms_metric_get(set,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cnt = ldms_metric_array_get_len(set,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 == “Impossible”); /* Records must be in a list.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LDMS_V_RECORD_TYPE:</a:t>
            </a:r>
            <a:b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/* Record definition, skip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&lt;primitive&gt;: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store_mval(mval, type, cnt);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store_mval(lent, l</a:t>
            </a: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, lcount);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39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188300" y="832475"/>
            <a:ext cx="8433900" cy="35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4294967295" type="body"/>
          </p:nvPr>
        </p:nvSpPr>
        <p:spPr>
          <a:xfrm>
            <a:off x="247750" y="247750"/>
            <a:ext cx="88500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int store(ldmsd_store_handle_t sh, ldms_set_t set, int *metric_arry, size metric_count) {</a:t>
            </a:r>
            <a:b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list_mid = my_store_find_list(set, metric_arry, metric_count);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ldms_metric_get(set, list_mid);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/* For each list entry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for (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ldms_list_first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); lent; 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ldms_list_next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/* for each metric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(i = 0; i &lt; metric_count; i++)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metric_name = ldms_metric_name_get(set,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= ldms_metric_type_get(set,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mval = ldms_metric_get(set,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cnt = ldms_metric_array_get_len(set,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 == “Impossible”); /* Records must be in a list.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LDMS_V_RECORD_TYPE:</a:t>
            </a:r>
            <a:b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/* Record definition, skip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&lt;primitive&gt;: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store_mval(mval, type, cnt);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store_mval(lent, ltype, lcount);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39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188300" y="1169425"/>
            <a:ext cx="8433900" cy="308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4294967295" type="body"/>
          </p:nvPr>
        </p:nvSpPr>
        <p:spPr>
          <a:xfrm>
            <a:off x="247750" y="247750"/>
            <a:ext cx="88500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int store(ldmsd_store_handle_t sh, ldms_set_t set, int *metric_arry, size metric_count) {</a:t>
            </a:r>
            <a:b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list_mid = my_store_find_list(set, metric_arry, metric_count);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ldms_metric_get(set, list_mid);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/* For each list entry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for (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ldms_list_first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); lent; 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ldms_list_next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/* for each metric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(i = 0; i &lt; metric_count; i++)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metric_name = ldms_metric_name_get(set,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= ldms_metric_type_get(set,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mval = ldms_metric_get(set,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cnt = ldms_metric_array_get_len(set,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 == “Impossible”); /* Records must be in a list.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LDMS_V_RECORD_TYPE:</a:t>
            </a:r>
            <a:b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/* Record definition, skip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&lt;primitive&gt;: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store_mval(mval, type, cnt);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store_mval(lent, ltype, lcount);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39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188300" y="1476650"/>
            <a:ext cx="8433900" cy="26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4294967295" type="body"/>
          </p:nvPr>
        </p:nvSpPr>
        <p:spPr>
          <a:xfrm>
            <a:off x="247750" y="247750"/>
            <a:ext cx="88500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int store(ldmsd_store_handle_t sh, ldms_set_t set, int *metric_arry, size metric_count) {</a:t>
            </a:r>
            <a:b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list_mid = my_store_find_list(set, metric_arry, metric_count);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ldms_metric_get(set, list_mid);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/* For each list entry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for (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ldms_list_first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); lent; 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ldms_list_next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/* for each metric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(i = 0; i &lt; metric_count; i++)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metric_name = ldms_metric_name_get(set,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mval = ldms_metric_get(set,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= ldms_metric_type_get(set,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cnt = ldms_metric_array_get_len(set,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 == “Impossible”); /* Records must be in a list.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LDMS_V_RECORD_TYPE:</a:t>
            </a:r>
            <a:b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/* Record definition, skip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&lt;primitive&gt;: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store_mval(mval, type, cnt);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store_mval(lent, ltype, lcount);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39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88300" y="2140650"/>
            <a:ext cx="8433900" cy="19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4294967295" type="body"/>
          </p:nvPr>
        </p:nvSpPr>
        <p:spPr>
          <a:xfrm>
            <a:off x="247750" y="247750"/>
            <a:ext cx="88500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int store(ldmsd_store_handle_t sh, ldms_set_t set, int *metric_arry, size metric_count) {</a:t>
            </a:r>
            <a:b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list_mid = my_store_find_list(set, metric_arry, metric_count);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ldms_metric_get(set, list_mid);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/* For each list entry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for (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ldms_list_first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); lent; 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ldms_list_next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/* for each metric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(i = 0; i &lt; metric_count; i++)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metric_name = ldms_metric_name_get(set,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mval = ldms_metric_get(set,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= ldms_metric_type_get(set,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cnt = ldms_metric_array_get_len(set,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 == “Impossible”); /* Records must be in a list.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LDMS_V_RECORD_TYPE:</a:t>
            </a:r>
            <a:b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/* Record definition, skip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&lt;primitive&gt;: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store_mval(mval, type, cnt);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store_mval(lent, ltype, lcount);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39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188300" y="2398325"/>
            <a:ext cx="8433900" cy="16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4294967295" type="body"/>
          </p:nvPr>
        </p:nvSpPr>
        <p:spPr>
          <a:xfrm>
            <a:off x="247750" y="247750"/>
            <a:ext cx="88500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int store(ldmsd_store_handle_t sh, ldms_set_t set, int *metric_arry, size metric_count) {</a:t>
            </a:r>
            <a:b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list_mid = my_store_find_list(set, metric_arry, metric_count);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ldms_metric_get(set, list_mid);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/* For each list entry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for (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ldms_list_first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); lent; 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ldms_list_next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/* for each metric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(i = 0; i &lt; metric_count; i++)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metric_name = ldms_metric_name_get(set,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mval = ldms_metric_get(set,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= ldms_metric_type_get(set,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cnt = ldms_metric_array_get_len(set,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 == “Impossible”); /* Record instances must be in a list.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LDMS_V_RECORD_TYPE:</a:t>
            </a:r>
            <a:b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/* Record definition, skip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&lt;primitive&gt;: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store_mval(mval, type, cnt);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store_mval(lent, ltype, lcount);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39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188300" y="2923575"/>
            <a:ext cx="8433900" cy="10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4294967295" type="body"/>
          </p:nvPr>
        </p:nvSpPr>
        <p:spPr>
          <a:xfrm>
            <a:off x="247750" y="247750"/>
            <a:ext cx="88500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int store(ldmsd_store_handle_t sh, ldms_set_t set, int *metric_arry, size metric_count) {</a:t>
            </a:r>
            <a:b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list_mid = my_store_find_list(set, metric_arry, metric_count);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ldms_metric_get(set, list_mid);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/* For each list entry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for (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ldms_list_first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); lent; 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ldms_list_next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/* for each metric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(i = 0; i &lt; metric_count; i++)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metric_name = ldms_metric_name_get(set,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mval = ldms_metric_get(set,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= ldms_metric_type_get(set,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cnt = ldms_metric_array_get_len(set,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 == “Impossible”); /* Record instances must be in a list.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LDMS_V_RECORD_TYPE:</a:t>
            </a:r>
            <a:b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/* Record definition, skip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&lt;primitive&gt;: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store_mval(mval, type, cnt);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store_mval(lent, ltype, lcount);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39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188300" y="3359625"/>
            <a:ext cx="8433900" cy="65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4294967295" type="body"/>
          </p:nvPr>
        </p:nvSpPr>
        <p:spPr>
          <a:xfrm>
            <a:off x="247750" y="247750"/>
            <a:ext cx="8850000" cy="46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int store(ldmsd_store_handle_t sh, ldms_set_t set, int *metric_arry, size metric_count) {</a:t>
            </a:r>
            <a:b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list_mid = my_store_find_list(set, metric_arry, metric_count);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39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ldms_metric_get(set, list_mid);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/* For each list entry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for (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ldms_list_first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); lent; 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39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ldms_list_next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lent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, &amp;</a:t>
            </a:r>
            <a:r>
              <a:rPr lang="en" sz="939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))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/* for each metric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(i = 0; i &lt; metric_count; i++)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metric_name = ldms_metric_name_get(set,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mval = ldms_metric_get(set,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= ldms_metric_type_get(set,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cnt = ldms_metric_array_get_len(set, metric_arry[i]);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 == “Impossible”); /* Record instances must be in a list.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LDMS_V_RECORD_TYPE:</a:t>
            </a:r>
            <a:b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n" sz="939">
                <a:solidFill>
                  <a:srgbClr val="783F04"/>
                </a:solidFill>
                <a:latin typeface="Roboto Mono"/>
                <a:ea typeface="Roboto Mono"/>
                <a:cs typeface="Roboto Mono"/>
                <a:sym typeface="Roboto Mono"/>
              </a:rPr>
              <a:t>; /* Record definition, skip */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&lt;primitive&gt;: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store_mval(mval, type, cnt);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       store_mval(lent, </a:t>
            </a:r>
            <a:r>
              <a:rPr lang="en" sz="939">
                <a:solidFill>
                  <a:srgbClr val="A64D79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939">
                <a:solidFill>
                  <a:srgbClr val="A64D79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lcount</a:t>
            </a: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); /* </a:t>
            </a: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ltype</a:t>
            </a:r>
            <a:r>
              <a:rPr lang="en" sz="939">
                <a:solidFill>
                  <a:srgbClr val="274E13"/>
                </a:solidFill>
                <a:highlight>
                  <a:srgbClr val="FFD966"/>
                </a:highlight>
                <a:latin typeface="Roboto Mono"/>
                <a:ea typeface="Roboto Mono"/>
                <a:cs typeface="Roboto Mono"/>
                <a:sym typeface="Roboto Mono"/>
              </a:rPr>
              <a:t> is either a primitive type or LDMS_V_RECORD_INSTANCE */</a:t>
            </a:r>
            <a:b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939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39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    assert(0);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39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39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267575"/>
            <a:ext cx="85206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75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store_mval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mval, 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enum ldms_value_type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type, 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cnt)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&lt;singleton&gt;: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__store(ldms_mval_get_###(mval));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&lt;array&gt;: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for (i = 0; i &lt; cnt; i++)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__store(ldms_mval_array_get_###(mval, i);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card = ldms_record_card(mval);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for (i = 0; i &lt; card; i++)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rent = ldms_record_metric_get(mval, i);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rtype = ldms_record_metric_type_get(mval, i, &amp;rcount);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store_mval(rent, rtype, rcount);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/* 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  We don’t support storing lists of lists, 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 and LDMS doesn’t support records of lists.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*/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assert(0 == “Not supported”)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75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311700" y="733375"/>
            <a:ext cx="8275200" cy="355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267575"/>
            <a:ext cx="85206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75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store_mval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mval, 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enum ldms_value_type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type, 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cnt)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&lt;singleton&gt;: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__store(ldms_mval_get_###(mval));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&lt;array&gt;: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for (i = 0; i &lt; cnt; i++)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__store(ldms_mval_array_get_###(mval, i);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card = ldms_record_card(mval);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for (i = 0; i &lt; card; i++)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rent = ldms_record_metric_get(mval, i);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rtype = ldms_record_metric_type_get(mval, i, &amp;rcount);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store_mval(rent, rtype, rcount);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/* 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  We don’t support storing lists of lists, 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 and LDMS doesn’t support records of lists.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*/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assert(0 == “Not supported”)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75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311700" y="1882975"/>
            <a:ext cx="8275200" cy="240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and record APIs useful for storage plugins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supports for lists and records without the decomposition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Supported 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store_sos and store_csv store lists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Lists of singletons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Lists of arrays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Lists of records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Multiple 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of storing procstat2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267575"/>
            <a:ext cx="85206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75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store_mval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mval, 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enum ldms_value_type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type, 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cnt)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&lt;singleton&gt;: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__store(ldms_mval_get_###(mval));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&lt;array&gt;: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for (i = 0; i &lt; cnt; i++)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__store(ldms_mval_array_get_###(mval, i);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card = ldms_record_card(mval);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for (i = 0; i &lt; card; i++)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rent = ldms_record_metric_get(mval, i);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rtype = ldms_record_metric_type_get(mval, i, &amp;rcount);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store_mval(rent, rtype, rcount); /* rtype is a primitive type. */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/* 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  We don’t support storing lists of lists, 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 and LDMS doesn’t support records of lists.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*/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assert(0 == “Not supported”)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75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311700" y="3270425"/>
            <a:ext cx="8275200" cy="102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267575"/>
            <a:ext cx="85206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75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store_mval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mval, 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enum ldms_value_type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type, </a:t>
            </a:r>
            <a:r>
              <a:rPr lang="en" sz="1175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cnt)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(type)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&lt;singleton&gt;: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__store(ldms_mval_get_###(mval));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&lt;array&gt;: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for (i = 0; i &lt; cnt; i++)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__store(ldms_mval_array_get_###(mval, i);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LDMS_V_RECORD_INST: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card = ldms_record_card(mval);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for (i = 0; i &lt; card; i++) {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rent = ldms_record_metric_get(mval, i);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rtype = ldms_record_metric_type_get(mval, i, &amp;rcount);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  store_mval(rent, rtype, rcount); /* rtype is a primitive type. */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}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75">
                <a:solidFill>
                  <a:srgbClr val="A64D79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LDMS_V_LIST: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/* 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 We don’t support storing lists of lists, 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 and LDMS doesn’t support records of lists.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 */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     assert(0 == “Not supported”)</a:t>
            </a:r>
            <a:br>
              <a:rPr lang="en" sz="11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75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75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</a:t>
            </a:r>
            <a:r>
              <a:rPr lang="en"/>
              <a:t> lists without the decomposition feature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storing lists and records before the decomposition feature completes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existing configuration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storage plugins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store_csv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store_sos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store_csv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store_sos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025" y="2724150"/>
            <a:ext cx="63246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013" y="3977763"/>
            <a:ext cx="66198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scope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entries must have the same types.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lists of U64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lists of double arrays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lists of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records in a list must have the same </a:t>
            </a:r>
            <a:r>
              <a:rPr lang="en"/>
              <a:t>definition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 {“used” : 1, “total” : 16 } , {“used” : 2, “total” : 16}]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plugins don’t store data if a list is empty.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store_csv and store_sos store lists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store_csv and store_sos store lists in multiple rows, a list entry for each row.</a:t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3845625"/>
            <a:ext cx="84010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</a:t>
            </a:r>
            <a:endParaRPr/>
          </a:p>
        </p:txBody>
      </p:sp>
      <p:sp>
        <p:nvSpPr>
          <p:cNvPr id="208" name="Google Shape;208;p38"/>
          <p:cNvSpPr/>
          <p:nvPr/>
        </p:nvSpPr>
        <p:spPr>
          <a:xfrm>
            <a:off x="961273" y="4158525"/>
            <a:ext cx="7434900" cy="571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8"/>
          <p:cNvSpPr/>
          <p:nvPr/>
        </p:nvSpPr>
        <p:spPr>
          <a:xfrm>
            <a:off x="8099775" y="3719198"/>
            <a:ext cx="940200" cy="337800"/>
          </a:xfrm>
          <a:prstGeom prst="wedgeRectCallout">
            <a:avLst>
              <a:gd fmla="val -74763" name="adj1"/>
              <a:gd fmla="val 77139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rows</a:t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519" y="2459369"/>
            <a:ext cx="5371175" cy="13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8"/>
          <p:cNvSpPr/>
          <p:nvPr/>
        </p:nvSpPr>
        <p:spPr>
          <a:xfrm>
            <a:off x="1277050" y="3506617"/>
            <a:ext cx="5738100" cy="225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/>
          <p:nvPr/>
        </p:nvSpPr>
        <p:spPr>
          <a:xfrm>
            <a:off x="7294300" y="3279850"/>
            <a:ext cx="976500" cy="399600"/>
          </a:xfrm>
          <a:prstGeom prst="wedgeRectCallout">
            <a:avLst>
              <a:gd fmla="val -129363" name="adj1"/>
              <a:gd fmla="val 50888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entries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store_csv and store_sos store lists in multiple rows, a list entry for each 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timestamp and the primitive metrics are repeated on each row.</a:t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3845625"/>
            <a:ext cx="84010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</a:t>
            </a:r>
            <a:endParaRPr/>
          </a:p>
        </p:txBody>
      </p:sp>
      <p:sp>
        <p:nvSpPr>
          <p:cNvPr id="220" name="Google Shape;220;p39"/>
          <p:cNvSpPr/>
          <p:nvPr/>
        </p:nvSpPr>
        <p:spPr>
          <a:xfrm>
            <a:off x="500950" y="3887600"/>
            <a:ext cx="5009400" cy="769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2882" y="2461844"/>
            <a:ext cx="5371175" cy="13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/>
          <p:nvPr/>
        </p:nvSpPr>
        <p:spPr>
          <a:xfrm>
            <a:off x="1048475" y="3193350"/>
            <a:ext cx="6254100" cy="373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store_csv and store_sos store lists in multiple rows: list entry for each 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timestamp and the primitive metrics are repeated on each 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entry index is stored in the &lt;list name&gt;_entry_idx column. The index starts at 0.</a:t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75" y="3845625"/>
            <a:ext cx="84010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550" y="2457625"/>
            <a:ext cx="5371175" cy="13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</a:t>
            </a:r>
            <a:endParaRPr/>
          </a:p>
        </p:txBody>
      </p:sp>
      <p:sp>
        <p:nvSpPr>
          <p:cNvPr id="231" name="Google Shape;231;p40"/>
          <p:cNvSpPr/>
          <p:nvPr/>
        </p:nvSpPr>
        <p:spPr>
          <a:xfrm>
            <a:off x="5552725" y="3767675"/>
            <a:ext cx="1439400" cy="1037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arrays – store_sos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store_sos stores arrays in a single column.</a:t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38" y="1855638"/>
            <a:ext cx="65246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25" y="3538538"/>
            <a:ext cx="78105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/>
          <p:nvPr/>
        </p:nvSpPr>
        <p:spPr>
          <a:xfrm>
            <a:off x="818450" y="2968975"/>
            <a:ext cx="6759300" cy="441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1"/>
          <p:cNvSpPr/>
          <p:nvPr/>
        </p:nvSpPr>
        <p:spPr>
          <a:xfrm>
            <a:off x="1238950" y="3832250"/>
            <a:ext cx="7114800" cy="441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and record APIs useful for </a:t>
            </a:r>
            <a:br>
              <a:rPr lang="en"/>
            </a:br>
            <a:r>
              <a:rPr lang="en"/>
              <a:t>storage plugins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store_csv stores arrays in multiple columns by default.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column names are &lt;list name&gt;0, &lt;list name&gt;1, and so 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Time,Time_usec,ProducerName,component_id,job_id,app_id,</a:t>
            </a:r>
            <a:br>
              <a:rPr lang="en"/>
            </a:br>
            <a:r>
              <a:rPr lang="en"/>
              <a:t>round,list_1_len,list_1_entry_idx,</a:t>
            </a:r>
            <a:r>
              <a:rPr lang="en">
                <a:solidFill>
                  <a:srgbClr val="A64D79"/>
                </a:solidFill>
              </a:rPr>
              <a:t>list_1</a:t>
            </a:r>
            <a:r>
              <a:rPr lang="en">
                <a:solidFill>
                  <a:srgbClr val="351C75"/>
                </a:solidFill>
              </a:rPr>
              <a:t>0</a:t>
            </a:r>
            <a:r>
              <a:rPr lang="en">
                <a:solidFill>
                  <a:srgbClr val="A64D79"/>
                </a:solidFill>
              </a:rPr>
              <a:t>,list_1</a:t>
            </a:r>
            <a:r>
              <a:rPr lang="en">
                <a:solidFill>
                  <a:srgbClr val="351C75"/>
                </a:solidFill>
              </a:rPr>
              <a:t>1</a:t>
            </a:r>
            <a:r>
              <a:rPr lang="en">
                <a:solidFill>
                  <a:srgbClr val="A64D79"/>
                </a:solidFill>
              </a:rPr>
              <a:t>,list_1</a:t>
            </a:r>
            <a:r>
              <a:rPr lang="en">
                <a:solidFill>
                  <a:srgbClr val="351C75"/>
                </a:solidFill>
              </a:rPr>
              <a:t>2</a:t>
            </a:r>
            <a:r>
              <a:rPr lang="en">
                <a:solidFill>
                  <a:srgbClr val="A64D79"/>
                </a:solidFill>
              </a:rPr>
              <a:t>,list_1</a:t>
            </a:r>
            <a:r>
              <a:rPr lang="en">
                <a:solidFill>
                  <a:srgbClr val="351C75"/>
                </a:solidFill>
              </a:rPr>
              <a:t>3</a:t>
            </a:r>
            <a:endParaRPr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new option was introduced to store arrays in a single column.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config name=store_csv path=/path/to/db </a:t>
            </a:r>
            <a:r>
              <a:rPr lang="en">
                <a:solidFill>
                  <a:srgbClr val="0000FF"/>
                </a:solidFill>
              </a:rPr>
              <a:t>expand_array=false</a:t>
            </a:r>
            <a:endParaRPr>
              <a:solidFill>
                <a:srgbClr val="0000FF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stored values are “v1,v2,v3,...”. The column name is the list name.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350000"/>
              <a:buChar char="○"/>
            </a:pPr>
            <a:r>
              <a:rPr lang="en"/>
              <a:t>Time,Time_usec,ProducerName,component_id,job_id,app_id,</a:t>
            </a:r>
            <a:br>
              <a:rPr lang="en"/>
            </a:br>
            <a:r>
              <a:rPr lang="en"/>
              <a:t>round,list_1_len,list_1_entry_idx,</a:t>
            </a:r>
            <a:r>
              <a:rPr lang="en">
                <a:solidFill>
                  <a:srgbClr val="A64D79"/>
                </a:solidFill>
              </a:rPr>
              <a:t>list_1</a:t>
            </a:r>
            <a:endParaRPr sz="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arrays – store_csv</a:t>
            </a:r>
            <a:endParaRPr/>
          </a:p>
        </p:txBody>
      </p:sp>
      <p:grpSp>
        <p:nvGrpSpPr>
          <p:cNvPr id="248" name="Google Shape;248;p42"/>
          <p:cNvGrpSpPr/>
          <p:nvPr/>
        </p:nvGrpSpPr>
        <p:grpSpPr>
          <a:xfrm>
            <a:off x="1922300" y="2196125"/>
            <a:ext cx="4978150" cy="668350"/>
            <a:chOff x="2300275" y="2294975"/>
            <a:chExt cx="4978150" cy="668350"/>
          </a:xfrm>
        </p:grpSpPr>
        <p:pic>
          <p:nvPicPr>
            <p:cNvPr id="249" name="Google Shape;24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00275" y="2294975"/>
              <a:ext cx="4904650" cy="66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42"/>
            <p:cNvSpPr/>
            <p:nvPr/>
          </p:nvSpPr>
          <p:spPr>
            <a:xfrm>
              <a:off x="6107525" y="2468700"/>
              <a:ext cx="1170900" cy="3375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42"/>
          <p:cNvGrpSpPr/>
          <p:nvPr/>
        </p:nvGrpSpPr>
        <p:grpSpPr>
          <a:xfrm>
            <a:off x="1848248" y="4060100"/>
            <a:ext cx="5126252" cy="704850"/>
            <a:chOff x="2053198" y="3584575"/>
            <a:chExt cx="5126252" cy="704850"/>
          </a:xfrm>
        </p:grpSpPr>
        <p:pic>
          <p:nvPicPr>
            <p:cNvPr id="252" name="Google Shape;252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53198" y="3584575"/>
              <a:ext cx="5037604" cy="704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42"/>
            <p:cNvSpPr/>
            <p:nvPr/>
          </p:nvSpPr>
          <p:spPr>
            <a:xfrm>
              <a:off x="5916450" y="3832575"/>
              <a:ext cx="1263000" cy="3426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42"/>
          <p:cNvSpPr/>
          <p:nvPr/>
        </p:nvSpPr>
        <p:spPr>
          <a:xfrm>
            <a:off x="1780675" y="2401700"/>
            <a:ext cx="5261400" cy="342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2"/>
          <p:cNvSpPr/>
          <p:nvPr/>
        </p:nvSpPr>
        <p:spPr>
          <a:xfrm>
            <a:off x="1848250" y="4296375"/>
            <a:ext cx="5261400" cy="342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records</a:t>
            </a:r>
            <a:endParaRPr/>
          </a:p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records in </a:t>
            </a:r>
            <a:r>
              <a:rPr lang="en"/>
              <a:t>multiple</a:t>
            </a:r>
            <a:r>
              <a:rPr lang="en"/>
              <a:t>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record entry in a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list_1 contains a record of ‘test_record’.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record contains 4 entries: LDMS_V_U64, LDMS_V_D64, LDMS_V_U64_ARRAY, and LDMS_V_D64_ARRAY.</a:t>
            </a:r>
            <a:endParaRPr/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650" y="2818375"/>
            <a:ext cx="5405175" cy="22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3"/>
          <p:cNvSpPr/>
          <p:nvPr/>
        </p:nvSpPr>
        <p:spPr>
          <a:xfrm>
            <a:off x="7302500" y="3012700"/>
            <a:ext cx="1615800" cy="451500"/>
          </a:xfrm>
          <a:prstGeom prst="wedgeRectCallout">
            <a:avLst>
              <a:gd fmla="val -65720" name="adj1"/>
              <a:gd fmla="val 50017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definition</a:t>
            </a:r>
            <a:endParaRPr/>
          </a:p>
        </p:txBody>
      </p:sp>
      <p:sp>
        <p:nvSpPr>
          <p:cNvPr id="264" name="Google Shape;264;p43"/>
          <p:cNvSpPr/>
          <p:nvPr/>
        </p:nvSpPr>
        <p:spPr>
          <a:xfrm>
            <a:off x="2518825" y="3993450"/>
            <a:ext cx="4734300" cy="91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3"/>
          <p:cNvSpPr/>
          <p:nvPr/>
        </p:nvSpPr>
        <p:spPr>
          <a:xfrm>
            <a:off x="7342000" y="3786000"/>
            <a:ext cx="1615800" cy="451500"/>
          </a:xfrm>
          <a:prstGeom prst="wedgeRectCallout">
            <a:avLst>
              <a:gd fmla="val -65720" name="adj1"/>
              <a:gd fmla="val 50017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instance in list_1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records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store_csv and store_sos s</a:t>
            </a:r>
            <a:r>
              <a:rPr lang="en"/>
              <a:t>tore records in multiple columns.</a:t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450" y="1613575"/>
            <a:ext cx="4910649" cy="28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records – store_sos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store_csv and store_sos store records in multiple columns.</a:t>
            </a:r>
            <a:endParaRPr/>
          </a:p>
        </p:txBody>
      </p:sp>
      <p:grpSp>
        <p:nvGrpSpPr>
          <p:cNvPr id="279" name="Google Shape;279;p45"/>
          <p:cNvGrpSpPr/>
          <p:nvPr/>
        </p:nvGrpSpPr>
        <p:grpSpPr>
          <a:xfrm>
            <a:off x="231151" y="3647725"/>
            <a:ext cx="8503599" cy="916125"/>
            <a:chOff x="231151" y="2504725"/>
            <a:chExt cx="8503599" cy="916125"/>
          </a:xfrm>
        </p:grpSpPr>
        <p:pic>
          <p:nvPicPr>
            <p:cNvPr id="280" name="Google Shape;280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1151" y="2659750"/>
              <a:ext cx="8503598" cy="626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1" name="Google Shape;281;p45"/>
            <p:cNvCxnSpPr/>
            <p:nvPr/>
          </p:nvCxnSpPr>
          <p:spPr>
            <a:xfrm>
              <a:off x="4325050" y="2504725"/>
              <a:ext cx="0" cy="8961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45"/>
            <p:cNvCxnSpPr/>
            <p:nvPr/>
          </p:nvCxnSpPr>
          <p:spPr>
            <a:xfrm>
              <a:off x="5204150" y="2504725"/>
              <a:ext cx="0" cy="8961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45"/>
            <p:cNvCxnSpPr/>
            <p:nvPr/>
          </p:nvCxnSpPr>
          <p:spPr>
            <a:xfrm>
              <a:off x="6330250" y="2524750"/>
              <a:ext cx="0" cy="8961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45"/>
            <p:cNvCxnSpPr/>
            <p:nvPr/>
          </p:nvCxnSpPr>
          <p:spPr>
            <a:xfrm>
              <a:off x="8734750" y="2524750"/>
              <a:ext cx="0" cy="8961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85" name="Google Shape;285;p45"/>
          <p:cNvPicPr preferRelativeResize="0"/>
          <p:nvPr/>
        </p:nvPicPr>
        <p:blipFill rotWithShape="1">
          <a:blip r:embed="rId4">
            <a:alphaModFix/>
          </a:blip>
          <a:srcRect b="5291" l="0" r="0" t="31867"/>
          <a:stretch/>
        </p:blipFill>
        <p:spPr>
          <a:xfrm>
            <a:off x="2027625" y="1587500"/>
            <a:ext cx="4910649" cy="178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45"/>
          <p:cNvCxnSpPr/>
          <p:nvPr/>
        </p:nvCxnSpPr>
        <p:spPr>
          <a:xfrm rot="-5400000">
            <a:off x="6743350" y="3855900"/>
            <a:ext cx="840000" cy="527400"/>
          </a:xfrm>
          <a:prstGeom prst="bentConnector3">
            <a:avLst>
              <a:gd fmla="val 66107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records – store_csv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55CC"/>
                </a:solidFill>
              </a:rPr>
              <a:t>Time, Time_usec, ProducerName, component_id, job_id, app_id,</a:t>
            </a:r>
            <a:br>
              <a:rPr lang="en"/>
            </a:b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 rotWithShape="1">
          <a:blip r:embed="rId3">
            <a:alphaModFix/>
          </a:blip>
          <a:srcRect b="9880" l="0" r="2534" t="22538"/>
          <a:stretch/>
        </p:blipFill>
        <p:spPr>
          <a:xfrm>
            <a:off x="573775" y="2659950"/>
            <a:ext cx="7363725" cy="4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6"/>
          <p:cNvSpPr/>
          <p:nvPr/>
        </p:nvSpPr>
        <p:spPr>
          <a:xfrm>
            <a:off x="573775" y="2257775"/>
            <a:ext cx="3772500" cy="1199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records – store_csv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Time, Time_usec, ProducerName, component_id, job_id, app_id,</a:t>
            </a:r>
            <a:br>
              <a:rPr lang="en"/>
            </a:br>
            <a:r>
              <a:rPr lang="en">
                <a:solidFill>
                  <a:srgbClr val="1155CC"/>
                </a:solidFill>
              </a:rPr>
              <a:t>round, list_1_len</a:t>
            </a:r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 b="9892" l="0" r="2534" t="23494"/>
          <a:stretch/>
        </p:blipFill>
        <p:spPr>
          <a:xfrm>
            <a:off x="573775" y="2667000"/>
            <a:ext cx="7363725" cy="4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/>
          <p:nvPr/>
        </p:nvSpPr>
        <p:spPr>
          <a:xfrm flipH="1">
            <a:off x="4346300" y="2257775"/>
            <a:ext cx="479700" cy="1199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records – store_csv</a:t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Time, Time_usec, ProducerName, component_id, job_id, app_id,</a:t>
            </a:r>
            <a:br>
              <a:rPr lang="en"/>
            </a:br>
            <a:r>
              <a:rPr lang="en">
                <a:solidFill>
                  <a:srgbClr val="666666"/>
                </a:solidFill>
              </a:rPr>
              <a:t>round, list_1_len,</a:t>
            </a:r>
            <a:r>
              <a:rPr lang="en">
                <a:solidFill>
                  <a:srgbClr val="1155CC"/>
                </a:solidFill>
              </a:rPr>
              <a:t> list_1_entry_idx</a:t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14713" l="0" r="2534" t="25427"/>
          <a:stretch/>
        </p:blipFill>
        <p:spPr>
          <a:xfrm>
            <a:off x="573775" y="2681100"/>
            <a:ext cx="7363725" cy="4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8"/>
          <p:cNvSpPr/>
          <p:nvPr/>
        </p:nvSpPr>
        <p:spPr>
          <a:xfrm>
            <a:off x="4826000" y="2257775"/>
            <a:ext cx="183600" cy="1199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records – store_csv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Time, Time_usec, ProducerName, component_id, job_id, app_id,</a:t>
            </a:r>
            <a:br>
              <a:rPr lang="en"/>
            </a:br>
            <a:r>
              <a:rPr lang="en"/>
              <a:t>round</a:t>
            </a:r>
            <a:r>
              <a:rPr lang="en">
                <a:solidFill>
                  <a:srgbClr val="666666"/>
                </a:solidFill>
              </a:rPr>
              <a:t>, list_1_len, list_1_entry_idx,</a:t>
            </a:r>
            <a:br>
              <a:rPr lang="en">
                <a:solidFill>
                  <a:srgbClr val="1155CC"/>
                </a:solidFill>
              </a:rPr>
            </a:br>
            <a:r>
              <a:rPr lang="en">
                <a:solidFill>
                  <a:srgbClr val="1155CC"/>
                </a:solidFill>
              </a:rPr>
              <a:t>list_1_LDMS_V_U64, list_1_LDMS_V_D64</a:t>
            </a:r>
            <a:br>
              <a:rPr lang="en"/>
            </a:br>
            <a:endParaRPr/>
          </a:p>
        </p:txBody>
      </p:sp>
      <p:pic>
        <p:nvPicPr>
          <p:cNvPr id="317" name="Google Shape;317;p49"/>
          <p:cNvPicPr preferRelativeResize="0"/>
          <p:nvPr/>
        </p:nvPicPr>
        <p:blipFill rotWithShape="1">
          <a:blip r:embed="rId3">
            <a:alphaModFix/>
          </a:blip>
          <a:srcRect b="14713" l="0" r="2534" t="25427"/>
          <a:stretch/>
        </p:blipFill>
        <p:spPr>
          <a:xfrm>
            <a:off x="616100" y="2641950"/>
            <a:ext cx="7363725" cy="4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9"/>
          <p:cNvSpPr/>
          <p:nvPr/>
        </p:nvSpPr>
        <p:spPr>
          <a:xfrm flipH="1">
            <a:off x="5066000" y="2495300"/>
            <a:ext cx="536100" cy="7308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records – store_csv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Time, Time_usec, ProducerName, component_id, job_id, app_id,</a:t>
            </a:r>
            <a:br>
              <a:rPr lang="en"/>
            </a:br>
            <a:r>
              <a:rPr lang="en"/>
              <a:t>round,</a:t>
            </a:r>
            <a:r>
              <a:rPr lang="en">
                <a:solidFill>
                  <a:srgbClr val="666666"/>
                </a:solidFill>
              </a:rPr>
              <a:t> list_1_len, list_1_entry_idx,</a:t>
            </a:r>
            <a:br>
              <a:rPr lang="en">
                <a:solidFill>
                  <a:srgbClr val="1155CC"/>
                </a:solidFill>
              </a:rPr>
            </a:br>
            <a:r>
              <a:rPr lang="en">
                <a:solidFill>
                  <a:srgbClr val="666666"/>
                </a:solidFill>
              </a:rPr>
              <a:t>list_1_LDMS_V_U64, list_1_LDMS_V_D64,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1155CC"/>
                </a:solidFill>
              </a:rPr>
              <a:t>list_1_LDMS_V_U64_ARRAY</a:t>
            </a:r>
            <a:r>
              <a:rPr lang="en">
                <a:solidFill>
                  <a:srgbClr val="38761D"/>
                </a:solidFill>
              </a:rPr>
              <a:t>0</a:t>
            </a:r>
            <a:r>
              <a:rPr lang="en">
                <a:solidFill>
                  <a:srgbClr val="1155CC"/>
                </a:solidFill>
              </a:rPr>
              <a:t>, list_1_LDMS_V_U64_ARRAY</a:t>
            </a:r>
            <a:r>
              <a:rPr lang="en">
                <a:solidFill>
                  <a:srgbClr val="38761D"/>
                </a:solidFill>
              </a:rPr>
              <a:t>1</a:t>
            </a:r>
            <a:r>
              <a:rPr lang="en">
                <a:solidFill>
                  <a:srgbClr val="1155CC"/>
                </a:solidFill>
              </a:rPr>
              <a:t>,</a:t>
            </a:r>
            <a:br>
              <a:rPr lang="en">
                <a:solidFill>
                  <a:srgbClr val="1155CC"/>
                </a:solidFill>
              </a:rPr>
            </a:br>
            <a:r>
              <a:rPr lang="en">
                <a:solidFill>
                  <a:srgbClr val="1155CC"/>
                </a:solidFill>
              </a:rPr>
              <a:t>list_1_LDMS_V_U64_ARRAY</a:t>
            </a:r>
            <a:r>
              <a:rPr lang="en">
                <a:solidFill>
                  <a:srgbClr val="38761D"/>
                </a:solidFill>
              </a:rPr>
              <a:t>2</a:t>
            </a:r>
            <a:r>
              <a:rPr lang="en">
                <a:solidFill>
                  <a:srgbClr val="1155CC"/>
                </a:solidFill>
              </a:rPr>
              <a:t>, list_1_LDMS_V_U64_ARRAY</a:t>
            </a:r>
            <a:r>
              <a:rPr lang="en">
                <a:solidFill>
                  <a:srgbClr val="38761D"/>
                </a:solidFill>
              </a:rPr>
              <a:t>3</a:t>
            </a:r>
            <a:br>
              <a:rPr lang="en"/>
            </a:br>
            <a:endParaRPr/>
          </a:p>
        </p:txBody>
      </p:sp>
      <p:pic>
        <p:nvPicPr>
          <p:cNvPr id="325" name="Google Shape;325;p50"/>
          <p:cNvPicPr preferRelativeResize="0"/>
          <p:nvPr/>
        </p:nvPicPr>
        <p:blipFill rotWithShape="1">
          <a:blip r:embed="rId3">
            <a:alphaModFix/>
          </a:blip>
          <a:srcRect b="14713" l="0" r="2534" t="25427"/>
          <a:stretch/>
        </p:blipFill>
        <p:spPr>
          <a:xfrm>
            <a:off x="637250" y="3632575"/>
            <a:ext cx="7363725" cy="4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0"/>
          <p:cNvSpPr/>
          <p:nvPr/>
        </p:nvSpPr>
        <p:spPr>
          <a:xfrm>
            <a:off x="5644425" y="3556000"/>
            <a:ext cx="1128900" cy="557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lists of records – store_csv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Time, Time_usec, ProducerName, component_id, job_id, app_id,</a:t>
            </a:r>
            <a:br>
              <a:rPr lang="en"/>
            </a:br>
            <a:r>
              <a:rPr lang="en"/>
              <a:t>round,</a:t>
            </a:r>
            <a:r>
              <a:rPr lang="en">
                <a:solidFill>
                  <a:srgbClr val="666666"/>
                </a:solidFill>
              </a:rPr>
              <a:t> list_1_len, list_1_entry_idx,</a:t>
            </a:r>
            <a:br>
              <a:rPr lang="en">
                <a:solidFill>
                  <a:srgbClr val="1155CC"/>
                </a:solidFill>
              </a:rPr>
            </a:br>
            <a:r>
              <a:rPr lang="en">
                <a:solidFill>
                  <a:srgbClr val="666666"/>
                </a:solidFill>
              </a:rPr>
              <a:t>list_1_LDMS_V_U64, list_1_LDMS_V_D64,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list_1_LDMS_V_U64_ARRAY0, list_1_LDMS_V_U64_ARRAY1,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list_1_LDMS_V_U64_ARRAY2, list_1_LDMS_V_U64_ARRAY3,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1155CC"/>
                </a:solidFill>
              </a:rPr>
              <a:t>list_1_LDMS_V_D64_ARRAY</a:t>
            </a:r>
            <a:r>
              <a:rPr lang="en">
                <a:solidFill>
                  <a:srgbClr val="38761D"/>
                </a:solidFill>
              </a:rPr>
              <a:t>0</a:t>
            </a:r>
            <a:r>
              <a:rPr lang="en">
                <a:solidFill>
                  <a:srgbClr val="1155CC"/>
                </a:solidFill>
              </a:rPr>
              <a:t>, list_1_LDMS_V_D64_ARRAY</a:t>
            </a:r>
            <a:r>
              <a:rPr lang="en">
                <a:solidFill>
                  <a:srgbClr val="38761D"/>
                </a:solidFill>
              </a:rPr>
              <a:t>1</a:t>
            </a:r>
            <a:r>
              <a:rPr lang="en">
                <a:solidFill>
                  <a:srgbClr val="1155CC"/>
                </a:solidFill>
              </a:rPr>
              <a:t>,</a:t>
            </a:r>
            <a:br>
              <a:rPr lang="en">
                <a:solidFill>
                  <a:srgbClr val="1155CC"/>
                </a:solidFill>
              </a:rPr>
            </a:br>
            <a:r>
              <a:rPr lang="en">
                <a:solidFill>
                  <a:srgbClr val="1155CC"/>
                </a:solidFill>
              </a:rPr>
              <a:t>list_1_LDMS_V_D64_ARRAY</a:t>
            </a:r>
            <a:r>
              <a:rPr lang="en">
                <a:solidFill>
                  <a:srgbClr val="38761D"/>
                </a:solidFill>
              </a:rPr>
              <a:t>2</a:t>
            </a:r>
            <a:r>
              <a:rPr lang="en">
                <a:solidFill>
                  <a:srgbClr val="1155CC"/>
                </a:solidFill>
              </a:rPr>
              <a:t>, list_1_LDMS_V_D64_ARRAY</a:t>
            </a:r>
            <a:r>
              <a:rPr lang="en">
                <a:solidFill>
                  <a:srgbClr val="38761D"/>
                </a:solidFill>
              </a:rPr>
              <a:t>3</a:t>
            </a:r>
            <a:br>
              <a:rPr lang="en"/>
            </a:br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 rotWithShape="1">
          <a:blip r:embed="rId3">
            <a:alphaModFix/>
          </a:blip>
          <a:srcRect b="14713" l="0" r="2534" t="25427"/>
          <a:stretch/>
        </p:blipFill>
        <p:spPr>
          <a:xfrm>
            <a:off x="637250" y="3632575"/>
            <a:ext cx="7363725" cy="4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1"/>
          <p:cNvSpPr/>
          <p:nvPr/>
        </p:nvSpPr>
        <p:spPr>
          <a:xfrm flipH="1">
            <a:off x="6812950" y="3485900"/>
            <a:ext cx="1093500" cy="7308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list entries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 list handle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3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ldms_metric_get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ldms_set_t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set, 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list_metric_id)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the list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ldms_list_len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ldms_set_t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set, </a:t>
            </a:r>
            <a:r>
              <a:rPr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 thru a list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3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 ent</a:t>
            </a:r>
            <a:r>
              <a:rPr lang="en"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ldms_list_first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ldms_set_t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set, 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                             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enum ldms_value_t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type </a:t>
            </a:r>
            <a:r>
              <a:rPr lang="en" sz="13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3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ent_type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                             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1300">
                <a:solidFill>
                  <a:srgbClr val="660000"/>
                </a:solidFill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300">
                <a:solidFill>
                  <a:srgbClr val="660000"/>
                </a:solidFill>
                <a:latin typeface="Roboto Mono"/>
                <a:ea typeface="Roboto Mono"/>
                <a:cs typeface="Roboto Mono"/>
                <a:sym typeface="Roboto Mono"/>
              </a:rPr>
              <a:t>ent_count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</a:pPr>
            <a:r>
              <a:rPr lang="en" sz="13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is the list handle.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</a:pPr>
            <a:r>
              <a:rPr lang="en" sz="13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ent_type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/>
              <a:t>is an output that is the entry’s value type.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</a:pPr>
            <a:r>
              <a:rPr lang="en" sz="13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ent_count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/>
              <a:t>is an output that is the array length if the list entry is an array. Otherwise, the value is 1.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○"/>
            </a:pP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3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 next</a:t>
            </a:r>
            <a:r>
              <a:rPr lang="en"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= ldms_list_next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ldms_set_t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set, 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                             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enum ldms_value_t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type </a:t>
            </a:r>
            <a:r>
              <a:rPr lang="en" sz="13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*next_type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3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                                 </a:t>
            </a:r>
            <a:r>
              <a:rPr lang="en" sz="13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1300">
                <a:solidFill>
                  <a:srgbClr val="660000"/>
                </a:solidFill>
                <a:latin typeface="Roboto Mono"/>
                <a:ea typeface="Roboto Mono"/>
                <a:cs typeface="Roboto Mono"/>
                <a:sym typeface="Roboto Mono"/>
              </a:rPr>
              <a:t> *next_count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■"/>
            </a:pPr>
            <a:r>
              <a:rPr lang="en" sz="1300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ent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 is the handle of the previous list entry.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multiple lists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</a:t>
            </a:r>
            <a:r>
              <a:rPr lang="en"/>
              <a:t>multiple</a:t>
            </a:r>
            <a:r>
              <a:rPr lang="en"/>
              <a:t> lists</a:t>
            </a:r>
            <a:endParaRPr/>
          </a:p>
        </p:txBody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the last entry of the shorter lists</a:t>
            </a:r>
            <a:endParaRPr/>
          </a:p>
        </p:txBody>
      </p:sp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585913"/>
            <a:ext cx="73437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3"/>
          <p:cNvSpPr/>
          <p:nvPr/>
        </p:nvSpPr>
        <p:spPr>
          <a:xfrm>
            <a:off x="352775" y="2624675"/>
            <a:ext cx="6216000" cy="338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/>
          <p:nvPr/>
        </p:nvSpPr>
        <p:spPr>
          <a:xfrm>
            <a:off x="352775" y="2963373"/>
            <a:ext cx="7288500" cy="375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0" y="3677775"/>
            <a:ext cx="8904099" cy="8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3"/>
          <p:cNvSpPr/>
          <p:nvPr/>
        </p:nvSpPr>
        <p:spPr>
          <a:xfrm>
            <a:off x="2918125" y="3567300"/>
            <a:ext cx="3083400" cy="891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3"/>
          <p:cNvSpPr/>
          <p:nvPr/>
        </p:nvSpPr>
        <p:spPr>
          <a:xfrm>
            <a:off x="6001525" y="3567225"/>
            <a:ext cx="3029700" cy="891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multiple lists</a:t>
            </a:r>
            <a:endParaRPr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the last entry of the shorter lists</a:t>
            </a:r>
            <a:endParaRPr/>
          </a:p>
        </p:txBody>
      </p:sp>
      <p:pic>
        <p:nvPicPr>
          <p:cNvPr id="358" name="Google Shape;3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585913"/>
            <a:ext cx="73437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4"/>
          <p:cNvSpPr/>
          <p:nvPr/>
        </p:nvSpPr>
        <p:spPr>
          <a:xfrm>
            <a:off x="352775" y="2624675"/>
            <a:ext cx="6216000" cy="338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4"/>
          <p:cNvSpPr/>
          <p:nvPr/>
        </p:nvSpPr>
        <p:spPr>
          <a:xfrm>
            <a:off x="352775" y="2963373"/>
            <a:ext cx="7288500" cy="375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0" y="3677775"/>
            <a:ext cx="8904099" cy="8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4"/>
          <p:cNvSpPr/>
          <p:nvPr/>
        </p:nvSpPr>
        <p:spPr>
          <a:xfrm>
            <a:off x="7415400" y="4028725"/>
            <a:ext cx="1615800" cy="296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4"/>
          <p:cNvSpPr/>
          <p:nvPr/>
        </p:nvSpPr>
        <p:spPr>
          <a:xfrm>
            <a:off x="4572000" y="3894675"/>
            <a:ext cx="1429500" cy="430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procstat2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procstat2</a:t>
            </a:r>
            <a:endParaRPr/>
          </a:p>
        </p:txBody>
      </p:sp>
      <p:sp>
        <p:nvSpPr>
          <p:cNvPr id="374" name="Google Shape;374;p56"/>
          <p:cNvSpPr txBox="1"/>
          <p:nvPr>
            <p:ph idx="1" type="body"/>
          </p:nvPr>
        </p:nvSpPr>
        <p:spPr>
          <a:xfrm>
            <a:off x="5165925" y="1311303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cpu_list – List of records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intr_list – list of U64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softirq_list – list of U64</a:t>
            </a:r>
            <a:endParaRPr/>
          </a:p>
        </p:txBody>
      </p:sp>
      <p:pic>
        <p:nvPicPr>
          <p:cNvPr id="375" name="Google Shape;375;p56"/>
          <p:cNvPicPr preferRelativeResize="0"/>
          <p:nvPr/>
        </p:nvPicPr>
        <p:blipFill rotWithShape="1">
          <a:blip r:embed="rId3">
            <a:alphaModFix/>
          </a:blip>
          <a:srcRect b="0" l="0" r="4470" t="0"/>
          <a:stretch/>
        </p:blipFill>
        <p:spPr>
          <a:xfrm>
            <a:off x="395100" y="1653362"/>
            <a:ext cx="3563049" cy="327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925" y="2626025"/>
            <a:ext cx="4299476" cy="21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procstat2 – store_sos</a:t>
            </a:r>
            <a:endParaRPr/>
          </a:p>
        </p:txBody>
      </p:sp>
      <p:sp>
        <p:nvSpPr>
          <p:cNvPr id="382" name="Google Shape;38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581"/>
            <a:ext cx="8520602" cy="1750344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7"/>
          <p:cNvSpPr/>
          <p:nvPr/>
        </p:nvSpPr>
        <p:spPr>
          <a:xfrm>
            <a:off x="3083275" y="1799175"/>
            <a:ext cx="1608600" cy="1968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7"/>
          <p:cNvSpPr/>
          <p:nvPr/>
        </p:nvSpPr>
        <p:spPr>
          <a:xfrm>
            <a:off x="3351375" y="1404046"/>
            <a:ext cx="882000" cy="304200"/>
          </a:xfrm>
          <a:prstGeom prst="wedgeRectCallout">
            <a:avLst>
              <a:gd fmla="val 5998" name="adj1"/>
              <a:gd fmla="val 71697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cpu_list</a:t>
            </a:r>
            <a:endParaRPr/>
          </a:p>
        </p:txBody>
      </p:sp>
      <p:sp>
        <p:nvSpPr>
          <p:cNvPr id="386" name="Google Shape;386;p57"/>
          <p:cNvSpPr/>
          <p:nvPr/>
        </p:nvSpPr>
        <p:spPr>
          <a:xfrm>
            <a:off x="5676900" y="1811571"/>
            <a:ext cx="983700" cy="1968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7"/>
          <p:cNvSpPr/>
          <p:nvPr/>
        </p:nvSpPr>
        <p:spPr>
          <a:xfrm>
            <a:off x="5840825" y="1418175"/>
            <a:ext cx="882000" cy="304200"/>
          </a:xfrm>
          <a:prstGeom prst="wedgeRectCallout">
            <a:avLst>
              <a:gd fmla="val 5998" name="adj1"/>
              <a:gd fmla="val 71697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intr_list</a:t>
            </a:r>
            <a:endParaRPr/>
          </a:p>
        </p:txBody>
      </p:sp>
      <p:sp>
        <p:nvSpPr>
          <p:cNvPr id="388" name="Google Shape;388;p57"/>
          <p:cNvSpPr/>
          <p:nvPr/>
        </p:nvSpPr>
        <p:spPr>
          <a:xfrm>
            <a:off x="7676450" y="1813252"/>
            <a:ext cx="1257300" cy="1968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7"/>
          <p:cNvSpPr/>
          <p:nvPr/>
        </p:nvSpPr>
        <p:spPr>
          <a:xfrm>
            <a:off x="7593175" y="1427125"/>
            <a:ext cx="1064100" cy="304200"/>
          </a:xfrm>
          <a:prstGeom prst="wedgeRectCallout">
            <a:avLst>
              <a:gd fmla="val 5998" name="adj1"/>
              <a:gd fmla="val 71697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softirq_list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procstat2 – store_sos</a:t>
            </a:r>
            <a:endParaRPr/>
          </a:p>
        </p:txBody>
      </p:sp>
      <p:sp>
        <p:nvSpPr>
          <p:cNvPr id="395" name="Google Shape;39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581"/>
            <a:ext cx="8520602" cy="175034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8"/>
          <p:cNvSpPr/>
          <p:nvPr/>
        </p:nvSpPr>
        <p:spPr>
          <a:xfrm>
            <a:off x="3083275" y="1799175"/>
            <a:ext cx="1608600" cy="1947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8"/>
          <p:cNvSpPr/>
          <p:nvPr/>
        </p:nvSpPr>
        <p:spPr>
          <a:xfrm>
            <a:off x="3351375" y="1404046"/>
            <a:ext cx="882000" cy="304200"/>
          </a:xfrm>
          <a:prstGeom prst="wedgeRectCallout">
            <a:avLst>
              <a:gd fmla="val 5998" name="adj1"/>
              <a:gd fmla="val 71697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cpu_list</a:t>
            </a:r>
            <a:endParaRPr/>
          </a:p>
        </p:txBody>
      </p:sp>
      <p:sp>
        <p:nvSpPr>
          <p:cNvPr id="399" name="Google Shape;399;p58"/>
          <p:cNvSpPr/>
          <p:nvPr/>
        </p:nvSpPr>
        <p:spPr>
          <a:xfrm>
            <a:off x="5676900" y="1805314"/>
            <a:ext cx="983700" cy="1947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8"/>
          <p:cNvSpPr/>
          <p:nvPr/>
        </p:nvSpPr>
        <p:spPr>
          <a:xfrm>
            <a:off x="5840825" y="1418175"/>
            <a:ext cx="882000" cy="304200"/>
          </a:xfrm>
          <a:prstGeom prst="wedgeRectCallout">
            <a:avLst>
              <a:gd fmla="val 5998" name="adj1"/>
              <a:gd fmla="val 71697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intr_list</a:t>
            </a:r>
            <a:endParaRPr/>
          </a:p>
        </p:txBody>
      </p:sp>
      <p:sp>
        <p:nvSpPr>
          <p:cNvPr id="401" name="Google Shape;401;p58"/>
          <p:cNvSpPr/>
          <p:nvPr/>
        </p:nvSpPr>
        <p:spPr>
          <a:xfrm>
            <a:off x="7676450" y="1813101"/>
            <a:ext cx="1257300" cy="1947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8"/>
          <p:cNvSpPr/>
          <p:nvPr/>
        </p:nvSpPr>
        <p:spPr>
          <a:xfrm>
            <a:off x="7958475" y="1418175"/>
            <a:ext cx="1064100" cy="304200"/>
          </a:xfrm>
          <a:prstGeom prst="wedgeRectCallout">
            <a:avLst>
              <a:gd fmla="val 5998" name="adj1"/>
              <a:gd fmla="val 71697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softirq_list</a:t>
            </a:r>
            <a:endParaRPr/>
          </a:p>
        </p:txBody>
      </p:sp>
      <p:sp>
        <p:nvSpPr>
          <p:cNvPr id="403" name="Google Shape;403;p58"/>
          <p:cNvSpPr/>
          <p:nvPr/>
        </p:nvSpPr>
        <p:spPr>
          <a:xfrm>
            <a:off x="2099575" y="1799175"/>
            <a:ext cx="983700" cy="1947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8"/>
          <p:cNvSpPr/>
          <p:nvPr/>
        </p:nvSpPr>
        <p:spPr>
          <a:xfrm>
            <a:off x="1968325" y="1347600"/>
            <a:ext cx="1064100" cy="383700"/>
          </a:xfrm>
          <a:prstGeom prst="wedgeRectCallout">
            <a:avLst>
              <a:gd fmla="val 5998" name="adj1"/>
              <a:gd fmla="val 71697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cpu_list’s entry_idx</a:t>
            </a:r>
            <a:endParaRPr/>
          </a:p>
        </p:txBody>
      </p:sp>
      <p:sp>
        <p:nvSpPr>
          <p:cNvPr id="405" name="Google Shape;405;p58"/>
          <p:cNvSpPr/>
          <p:nvPr/>
        </p:nvSpPr>
        <p:spPr>
          <a:xfrm>
            <a:off x="4833050" y="1799175"/>
            <a:ext cx="736200" cy="1947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8"/>
          <p:cNvSpPr/>
          <p:nvPr/>
        </p:nvSpPr>
        <p:spPr>
          <a:xfrm>
            <a:off x="4552325" y="1347600"/>
            <a:ext cx="1064100" cy="383700"/>
          </a:xfrm>
          <a:prstGeom prst="wedgeRectCallout">
            <a:avLst>
              <a:gd fmla="val 5998" name="adj1"/>
              <a:gd fmla="val 71697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</a:t>
            </a:r>
            <a:r>
              <a:rPr lang="en"/>
              <a:t>_list’s entry_idx</a:t>
            </a:r>
            <a:endParaRPr/>
          </a:p>
        </p:txBody>
      </p:sp>
      <p:sp>
        <p:nvSpPr>
          <p:cNvPr id="407" name="Google Shape;407;p58"/>
          <p:cNvSpPr/>
          <p:nvPr/>
        </p:nvSpPr>
        <p:spPr>
          <a:xfrm>
            <a:off x="6940362" y="1799175"/>
            <a:ext cx="736200" cy="1947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8"/>
          <p:cNvSpPr/>
          <p:nvPr/>
        </p:nvSpPr>
        <p:spPr>
          <a:xfrm>
            <a:off x="6810300" y="963900"/>
            <a:ext cx="1204800" cy="383700"/>
          </a:xfrm>
          <a:prstGeom prst="wedgeRectCallout">
            <a:avLst>
              <a:gd fmla="val 233" name="adj1"/>
              <a:gd fmla="val 158496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softiirq_list</a:t>
            </a:r>
            <a:r>
              <a:rPr lang="en"/>
              <a:t>’s entry_idx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procstat2 – store_sos</a:t>
            </a:r>
            <a:endParaRPr/>
          </a:p>
        </p:txBody>
      </p:sp>
      <p:sp>
        <p:nvSpPr>
          <p:cNvPr id="414" name="Google Shape;414;p59"/>
          <p:cNvSpPr txBox="1"/>
          <p:nvPr>
            <p:ph idx="1" type="body"/>
          </p:nvPr>
        </p:nvSpPr>
        <p:spPr>
          <a:xfrm>
            <a:off x="311700" y="3547225"/>
            <a:ext cx="85206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data points of cpu_list and softirq_list were repeatedly stored because the intr_list length was longer than the other two lists.</a:t>
            </a:r>
            <a:endParaRPr/>
          </a:p>
        </p:txBody>
      </p:sp>
      <p:pic>
        <p:nvPicPr>
          <p:cNvPr id="415" name="Google Shape;4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2781"/>
            <a:ext cx="8520602" cy="1750344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9"/>
          <p:cNvSpPr/>
          <p:nvPr/>
        </p:nvSpPr>
        <p:spPr>
          <a:xfrm>
            <a:off x="2575275" y="2878675"/>
            <a:ext cx="2116500" cy="564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9"/>
          <p:cNvSpPr/>
          <p:nvPr/>
        </p:nvSpPr>
        <p:spPr>
          <a:xfrm>
            <a:off x="6817250" y="3097400"/>
            <a:ext cx="2116500" cy="359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with ldms_mval_t of primitive types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1C4587"/>
                </a:solidFill>
              </a:rPr>
              <a:t>ldms_mval_get_###</a:t>
            </a:r>
            <a:r>
              <a:rPr lang="en"/>
              <a:t>(</a:t>
            </a:r>
            <a:r>
              <a:rPr lang="en">
                <a:solidFill>
                  <a:srgbClr val="38761D"/>
                </a:solidFill>
              </a:rPr>
              <a:t>ldms_mval_t</a:t>
            </a:r>
            <a:r>
              <a:rPr lang="en"/>
              <a:t> mval)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uint64_t</a:t>
            </a:r>
            <a:r>
              <a:rPr lang="en"/>
              <a:t> v = ldms_mval_get_u64(</a:t>
            </a:r>
            <a:r>
              <a:rPr lang="en">
                <a:solidFill>
                  <a:srgbClr val="38761D"/>
                </a:solidFill>
              </a:rPr>
              <a:t>ldms_mval_t</a:t>
            </a:r>
            <a:r>
              <a:rPr lang="en"/>
              <a:t> mval)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1C4587"/>
                </a:solidFill>
              </a:rPr>
              <a:t>ldms_mval_array_get_###</a:t>
            </a:r>
            <a:r>
              <a:rPr lang="en"/>
              <a:t>(</a:t>
            </a:r>
            <a:r>
              <a:rPr lang="en">
                <a:solidFill>
                  <a:srgbClr val="38761D"/>
                </a:solidFill>
              </a:rPr>
              <a:t>ldms_mval_t</a:t>
            </a:r>
            <a:r>
              <a:rPr lang="en"/>
              <a:t> mval, </a:t>
            </a:r>
            <a:r>
              <a:rPr lang="en">
                <a:solidFill>
                  <a:srgbClr val="38761D"/>
                </a:solidFill>
              </a:rPr>
              <a:t>int </a:t>
            </a:r>
            <a:r>
              <a:rPr lang="en"/>
              <a:t>idx)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idx is an array index, starting from 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8761D"/>
                </a:solidFill>
              </a:rPr>
              <a:t>double </a:t>
            </a:r>
            <a:r>
              <a:rPr lang="en"/>
              <a:t>v = ldms_mval_array_get_double(</a:t>
            </a:r>
            <a:r>
              <a:rPr lang="en">
                <a:solidFill>
                  <a:srgbClr val="38761D"/>
                </a:solidFill>
              </a:rPr>
              <a:t>ldms_mval_t</a:t>
            </a:r>
            <a:r>
              <a:rPr lang="en"/>
              <a:t> mval, </a:t>
            </a:r>
            <a:r>
              <a:rPr lang="en">
                <a:solidFill>
                  <a:srgbClr val="38761D"/>
                </a:solidFill>
              </a:rPr>
              <a:t>int </a:t>
            </a:r>
            <a:r>
              <a:rPr lang="en"/>
              <a:t>idx)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APIs are new.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Analogous to ldms_metric_get_###() and ldms_metric_array_get_###()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with records in a list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the record handle in a list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5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 rec</a:t>
            </a:r>
            <a:r>
              <a:rPr lang="en" sz="15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= ldms_list_first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15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lh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&amp;rec_type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br>
              <a:rPr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                                 </a:t>
            </a:r>
            <a:r>
              <a:rPr lang="en" sz="15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&amp;rec_count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○"/>
            </a:pPr>
            <a:r>
              <a:rPr lang="en" sz="15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 rec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5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ldms_list_next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(set, </a:t>
            </a:r>
            <a:r>
              <a:rPr lang="en" sz="15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rec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5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&amp;rec_type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br>
              <a:rPr lang="en" sz="15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                                </a:t>
            </a:r>
            <a:r>
              <a:rPr lang="en" sz="15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&amp;rec_count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■"/>
            </a:pPr>
            <a:r>
              <a:rPr lang="en" sz="15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rec_type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is </a:t>
            </a:r>
            <a:r>
              <a:rPr lang="en" sz="15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LDMS_V_RECORD_INST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■"/>
            </a:pPr>
            <a:r>
              <a:rPr lang="en" sz="15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rec_count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is 1.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Get the record cardinality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○"/>
            </a:pPr>
            <a:r>
              <a:rPr lang="en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 </a:t>
            </a:r>
            <a:r>
              <a:rPr lang="en" sz="15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card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5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ldms_record_card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rec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Return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-EINVAL</a:t>
            </a:r>
            <a:r>
              <a:rPr lang="en" sz="1500"/>
              <a:t> if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 rec </a:t>
            </a:r>
            <a:r>
              <a:rPr lang="en" sz="1500"/>
              <a:t>is not a record instance.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a record entry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6379" lvl="0" marL="457200" rtl="0" algn="l">
              <a:spcBef>
                <a:spcPts val="0"/>
              </a:spcBef>
              <a:spcAft>
                <a:spcPts val="0"/>
              </a:spcAft>
              <a:buSzPts val="1382"/>
              <a:buFont typeface="Roboto Mono"/>
              <a:buChar char="●"/>
            </a:pPr>
            <a:r>
              <a:rPr lang="en" sz="1382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ent = ldms_record_metric_get(</a:t>
            </a:r>
            <a:r>
              <a:rPr lang="en" sz="1382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rec, </a:t>
            </a:r>
            <a:r>
              <a:rPr lang="en" sz="1382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i)</a:t>
            </a:r>
            <a:endParaRPr sz="1382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6379" lvl="0" marL="457200" rtl="0" algn="l">
              <a:spcBef>
                <a:spcPts val="0"/>
              </a:spcBef>
              <a:spcAft>
                <a:spcPts val="0"/>
              </a:spcAft>
              <a:buSzPts val="1382"/>
              <a:buFont typeface="Roboto Mono"/>
              <a:buChar char="●"/>
            </a:pPr>
            <a:r>
              <a:rPr lang="en" sz="1382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enum ldms_value_type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82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382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ldms_record_metric_type_get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82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82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rec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br>
              <a:rPr lang="en" sz="1382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</a:t>
            </a:r>
            <a:r>
              <a:rPr lang="en" sz="1382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82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1382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</a:t>
            </a:r>
            <a:r>
              <a:rPr lang="en" sz="1382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size_t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 *</a:t>
            </a:r>
            <a:r>
              <a:rPr lang="en" sz="1382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382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82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4C1130"/>
                </a:solidFill>
                <a:latin typeface="Roboto Mono"/>
                <a:ea typeface="Roboto Mono"/>
                <a:cs typeface="Roboto Mono"/>
                <a:sym typeface="Roboto Mono"/>
              </a:rPr>
              <a:t>rec</a:t>
            </a:r>
            <a:r>
              <a:rPr lang="en"/>
              <a:t> is the record handle.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/>
              <a:t> is the index in the record.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/>
              <a:t> is an output that is the array length if the entry is an array.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ldms_record_get_###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rec, </a:t>
            </a:r>
            <a:r>
              <a:rPr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i)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ldms_record_array_get_###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ldms_mval_t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rec, </a:t>
            </a:r>
            <a:r>
              <a:rPr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i, </a:t>
            </a:r>
            <a:r>
              <a:rPr lang="en" sz="14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idx)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/>
              <a:t> is the array element index.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uint64_t v = </a:t>
            </a: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ldms_record_get_u64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(rec, 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uint64_t v = </a:t>
            </a:r>
            <a:r>
              <a:rPr lang="en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ldms_record_array_get_u64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(rec, 0, 0);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how to use the APIs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only one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is stored in multiple 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foreach (entry in list); do</a:t>
            </a:r>
            <a:b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  row = new();</a:t>
            </a:r>
            <a:b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  foreach (metric in set); do</a:t>
            </a:r>
            <a:b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    if (metric.type() == LIST); do</a:t>
            </a:r>
            <a:b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      row.append(entry);</a:t>
            </a:r>
            <a:b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    else</a:t>
            </a:r>
            <a:b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      row.append(metric);</a:t>
            </a:r>
            <a:b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073763"/>
                </a:solidFill>
                <a:latin typeface="Roboto Mono"/>
                <a:ea typeface="Roboto Mono"/>
                <a:cs typeface="Roboto Mono"/>
                <a:sym typeface="Roboto Mono"/>
              </a:rPr>
              <a:t>  store(row);</a:t>
            </a:r>
            <a:endParaRPr sz="1200">
              <a:solidFill>
                <a:srgbClr val="07376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