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082" r:id="rId5"/>
  </p:sldMasterIdLst>
  <p:notesMasterIdLst>
    <p:notesMasterId r:id="rId14"/>
  </p:notesMasterIdLst>
  <p:handoutMasterIdLst>
    <p:handoutMasterId r:id="rId15"/>
  </p:handoutMasterIdLst>
  <p:sldIdLst>
    <p:sldId id="1357" r:id="rId6"/>
    <p:sldId id="1334" r:id="rId7"/>
    <p:sldId id="1359" r:id="rId8"/>
    <p:sldId id="1360" r:id="rId9"/>
    <p:sldId id="1361" r:id="rId10"/>
    <p:sldId id="1363" r:id="rId11"/>
    <p:sldId id="1365" r:id="rId12"/>
    <p:sldId id="1362"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Con_2015_Template" id="{A073DAE3-B461-442F-A3D3-6642BD875E45}">
          <p14:sldIdLst>
            <p14:sldId id="1357"/>
            <p14:sldId id="1334"/>
            <p14:sldId id="1359"/>
            <p14:sldId id="1360"/>
            <p14:sldId id="1361"/>
            <p14:sldId id="1363"/>
            <p14:sldId id="1365"/>
            <p14:sldId id="13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BCF2"/>
    <a:srgbClr val="0E69B2"/>
    <a:srgbClr val="002846"/>
    <a:srgbClr val="1E1E1E"/>
    <a:srgbClr val="89C402"/>
    <a:srgbClr val="FFFFFF"/>
    <a:srgbClr val="004B1C"/>
    <a:srgbClr val="004B50"/>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5812" autoAdjust="0"/>
  </p:normalViewPr>
  <p:slideViewPr>
    <p:cSldViewPr>
      <p:cViewPr varScale="1">
        <p:scale>
          <a:sx n="85" d="100"/>
          <a:sy n="85" d="100"/>
        </p:scale>
        <p:origin x="978" y="9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howGuides="1">
      <p:cViewPr varScale="1">
        <p:scale>
          <a:sx n="66" d="100"/>
          <a:sy n="66" d="100"/>
        </p:scale>
        <p:origin x="32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a:t>
            </a:r>
            <a:r>
              <a:rPr lang="en-US" dirty="0" err="1">
                <a:latin typeface="Segoe UI" pitchFamily="34" charset="0"/>
              </a:rPr>
              <a:t>AzureCon</a:t>
            </a:r>
            <a:r>
              <a:rPr lang="en-US" dirty="0">
                <a:latin typeface="Segoe UI" pitchFamily="34" charset="0"/>
              </a:rPr>
              <a:t>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11/2/2015 7:18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a:t>
            </a:r>
            <a:r>
              <a:rPr lang="en-US" dirty="0" err="1" smtClean="0"/>
              <a:t>AzureCon</a:t>
            </a:r>
            <a:r>
              <a:rPr lang="en-US" dirty="0" smtClean="0"/>
              <a:t> 2015</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11/2/2015 7:18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277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defTabSz="931863" fontAlgn="base">
              <a:lnSpc>
                <a:spcPct val="100000"/>
              </a:lnSpc>
              <a:spcBef>
                <a:spcPct val="0"/>
              </a:spcBef>
              <a:spcAft>
                <a:spcPct val="0"/>
              </a:spcAft>
            </a:pPr>
            <a:endParaRPr lang="en-US" altLang="en-US" sz="1200" smtClean="0">
              <a:latin typeface="Segoe UI" panose="020B0502040204020203" pitchFamily="34" charset="0"/>
            </a:endParaRPr>
          </a:p>
        </p:txBody>
      </p:sp>
      <p:sp>
        <p:nvSpPr>
          <p:cNvPr id="5" name="Footer Placeholder 4"/>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
        <p:nvSpPr>
          <p:cNvPr id="32774"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59262DC1-9201-42E2-B0EB-29C97C85D6CF}" type="datetime8">
              <a:rPr lang="en-US" altLang="en-US" sz="1200" smtClean="0">
                <a:latin typeface="Segoe UI" panose="020B0502040204020203" pitchFamily="34" charset="0"/>
              </a:rPr>
              <a:pPr>
                <a:lnSpc>
                  <a:spcPct val="100000"/>
                </a:lnSpc>
                <a:spcBef>
                  <a:spcPct val="0"/>
                </a:spcBef>
                <a:spcAft>
                  <a:spcPct val="0"/>
                </a:spcAft>
              </a:pPr>
              <a:t>11/2/2015 7:18 PM</a:t>
            </a:fld>
            <a:endParaRPr lang="en-US" altLang="en-US" sz="1200" smtClean="0">
              <a:latin typeface="Segoe UI" panose="020B0502040204020203" pitchFamily="34" charset="0"/>
            </a:endParaRPr>
          </a:p>
        </p:txBody>
      </p:sp>
      <p:sp>
        <p:nvSpPr>
          <p:cNvPr id="3277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4BAF6A96-0489-47F4-89F1-2BD095A670C2}" type="slidenum">
              <a:rPr lang="en-US" altLang="en-US" sz="1200" smtClean="0">
                <a:latin typeface="Segoe UI" panose="020B0502040204020203" pitchFamily="34" charset="0"/>
              </a:rPr>
              <a:pPr>
                <a:lnSpc>
                  <a:spcPct val="100000"/>
                </a:lnSpc>
                <a:spcBef>
                  <a:spcPct val="0"/>
                </a:spcBef>
                <a:spcAft>
                  <a:spcPct val="0"/>
                </a:spcAft>
              </a:pPr>
              <a:t>1</a:t>
            </a:fld>
            <a:endParaRPr lang="en-US" altLang="en-US" sz="1200" smtClean="0">
              <a:latin typeface="Segoe UI" panose="020B0502040204020203" pitchFamily="34" charset="0"/>
            </a:endParaRPr>
          </a:p>
        </p:txBody>
      </p:sp>
    </p:spTree>
    <p:extLst>
      <p:ext uri="{BB962C8B-B14F-4D97-AF65-F5344CB8AC3E}">
        <p14:creationId xmlns:p14="http://schemas.microsoft.com/office/powerpoint/2010/main" val="7843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rPr>
              <a:t>Why this Slide:</a:t>
            </a:r>
          </a:p>
          <a:p>
            <a:pPr marL="0" marR="0" lvl="0" indent="0" algn="l" defTabSz="93242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rPr>
              <a:t>It shows we have a very broad platform.  It about BOTH IaaS and PaaS, that these work together.  It shows that we continue to lead in world class IT capabilities and that there’s really nothing missing.</a:t>
            </a:r>
          </a:p>
          <a:p>
            <a:pPr marL="0" marR="0" lvl="0" indent="0" algn="l" defTabSz="932742" rtl="0" eaLnBrk="1" fontAlgn="auto" latinLnBrk="0" hangingPunct="1">
              <a:lnSpc>
                <a:spcPct val="90000"/>
              </a:lnSpc>
              <a:spcBef>
                <a:spcPts val="0"/>
              </a:spcBef>
              <a:spcAft>
                <a:spcPts val="34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rPr>
              <a:t>Key Points: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rPr>
              <a:t>We have already seen how the Azure Platform is IaaS + Pass – but I want you to understand that this is a huge number of capabilities – IT building blocks if you will.</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rPr>
              <a:t>Every one of these blocks you provision anytime, self-service anywhere in the world 24x7.  You pay for what you use, you can get more or less anytime and you can fully automate everything…</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prstClr val="black"/>
                </a:solidFill>
                <a:effectLst/>
                <a:uLnTx/>
                <a:uFillTx/>
                <a:latin typeface="Segoe UI Light" pitchFamily="34" charset="0"/>
                <a:ea typeface="ＭＳ Ｐゴシック" charset="0"/>
                <a:cs typeface="+mn-cs"/>
              </a:rPr>
              <a:t>DON’T spent too much time on this slide – you are going to DEMO (aren’t you!!!)…  DON’T go through each block…</a:t>
            </a:r>
          </a:p>
          <a:p>
            <a:pPr marL="0" marR="0" lvl="0" indent="0" algn="l" defTabSz="932742" rtl="0" eaLnBrk="1" fontAlgn="auto" latinLnBrk="0" hangingPunct="1">
              <a:lnSpc>
                <a:spcPct val="107000"/>
              </a:lnSpc>
              <a:spcBef>
                <a:spcPts val="0"/>
              </a:spcBef>
              <a:spcAft>
                <a:spcPts val="80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Segoe UI Light" pitchFamily="34" charset="0"/>
              <a:ea typeface="+mn-ea"/>
              <a:cs typeface="+mn-cs"/>
            </a:endParaRPr>
          </a:p>
          <a:p>
            <a:pPr marL="0" marR="0" lvl="0" indent="0" algn="l" defTabSz="932742" rtl="0" eaLnBrk="1" fontAlgn="auto" latinLnBrk="0" hangingPunct="1">
              <a:lnSpc>
                <a:spcPct val="107000"/>
              </a:lnSpc>
              <a:spcBef>
                <a:spcPts val="0"/>
              </a:spcBef>
              <a:spcAft>
                <a:spcPts val="80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Segoe UI Light" pitchFamily="34" charset="0"/>
                <a:ea typeface="+mn-ea"/>
                <a:cs typeface="+mn-cs"/>
              </a:rPr>
              <a:t>Transition to NEXT Slide:</a:t>
            </a:r>
            <a:r>
              <a:rPr kumimoji="0" lang="en-US" sz="1400" b="0" i="0" u="none" strike="noStrike" kern="1200" cap="none" spc="0" normalizeH="0" baseline="0" noProof="0" dirty="0" smtClean="0">
                <a:ln>
                  <a:noFill/>
                </a:ln>
                <a:solidFill>
                  <a:prstClr val="black"/>
                </a:solidFill>
                <a:effectLst/>
                <a:uLnTx/>
                <a:uFillTx/>
                <a:latin typeface="Segoe UI Light" pitchFamily="34" charset="0"/>
                <a:ea typeface="+mn-ea"/>
                <a:cs typeface="+mn-cs"/>
              </a:rPr>
              <a:t>  Make the build go backwards to show JUST IaaS and then you will go to the demo to show it.</a:t>
            </a:r>
            <a:endParaRPr kumimoji="0" lang="en-US" sz="900" b="0" i="0" u="none" strike="noStrike" kern="1200" cap="none" spc="0" normalizeH="0" baseline="0" noProof="0" dirty="0" smtClean="0">
              <a:ln>
                <a:noFill/>
              </a:ln>
              <a:solidFill>
                <a:prstClr val="black"/>
              </a:solidFill>
              <a:effectLst/>
              <a:uLnTx/>
              <a:uFillTx/>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Microsoft AzureCon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11/2/2015 7:18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5098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AzureCon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11/2/2015 7:18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6082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891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defTabSz="931863" fontAlgn="base">
              <a:lnSpc>
                <a:spcPct val="100000"/>
              </a:lnSpc>
              <a:spcBef>
                <a:spcPct val="0"/>
              </a:spcBef>
              <a:spcAft>
                <a:spcPct val="0"/>
              </a:spcAft>
            </a:pPr>
            <a:endParaRPr lang="en-US" altLang="en-US" sz="1200" smtClean="0">
              <a:solidFill>
                <a:srgbClr val="000000"/>
              </a:solidFill>
              <a:latin typeface="Segoe UI" panose="020B0502040204020203" pitchFamily="34" charset="0"/>
            </a:endParaRPr>
          </a:p>
        </p:txBody>
      </p:sp>
      <p:sp>
        <p:nvSpPr>
          <p:cNvPr id="38917"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782F34FF-29CF-4BD6-92EE-9DAF05F901D9}" type="datetime8">
              <a:rPr lang="en-US" altLang="en-US" sz="1200" smtClean="0">
                <a:solidFill>
                  <a:srgbClr val="000000"/>
                </a:solidFill>
                <a:latin typeface="Segoe UI" panose="020B0502040204020203" pitchFamily="34" charset="0"/>
              </a:rPr>
              <a:pPr>
                <a:lnSpc>
                  <a:spcPct val="100000"/>
                </a:lnSpc>
                <a:spcBef>
                  <a:spcPct val="0"/>
                </a:spcBef>
                <a:spcAft>
                  <a:spcPct val="0"/>
                </a:spcAft>
              </a:pPr>
              <a:t>11/2/2015 7:18 PM</a:t>
            </a:fld>
            <a:endParaRPr lang="en-US" altLang="en-US" sz="1200" smtClean="0">
              <a:solidFill>
                <a:srgbClr val="000000"/>
              </a:solidFill>
              <a:latin typeface="Segoe UI" panose="020B0502040204020203" pitchFamily="34" charset="0"/>
            </a:endParaRPr>
          </a:p>
        </p:txBody>
      </p:sp>
      <p:sp>
        <p:nvSpPr>
          <p:cNvPr id="38918"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0E38F3F3-45FC-4C69-BC1F-C282FE7EFA22}" type="slidenum">
              <a:rPr lang="en-US" altLang="en-US" sz="1200" smtClean="0">
                <a:solidFill>
                  <a:srgbClr val="000000"/>
                </a:solidFill>
                <a:latin typeface="Segoe UI" panose="020B0502040204020203" pitchFamily="34" charset="0"/>
              </a:rPr>
              <a:pPr>
                <a:lnSpc>
                  <a:spcPct val="100000"/>
                </a:lnSpc>
                <a:spcBef>
                  <a:spcPct val="0"/>
                </a:spcBef>
                <a:spcAft>
                  <a:spcPct val="0"/>
                </a:spcAft>
              </a:pPr>
              <a:t>8</a:t>
            </a:fld>
            <a:endParaRPr lang="en-US" altLang="en-US" sz="1200" smtClean="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44941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3" Type="http://schemas.openxmlformats.org/officeDocument/2006/relationships/image" Target="../media/image5.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Con Title Slide">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01"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a:p>
            <a:pPr lvl="0"/>
            <a:r>
              <a:rPr lang="en-US" dirty="0" smtClean="0"/>
              <a:t>Speaker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200" y="479775"/>
            <a:ext cx="1646238" cy="352649"/>
          </a:xfrm>
          <a:prstGeom prst="rect">
            <a:avLst/>
          </a:prstGeom>
        </p:spPr>
      </p:pic>
      <p:sp>
        <p:nvSpPr>
          <p:cNvPr id="2" name="TextBox 1"/>
          <p:cNvSpPr txBox="1"/>
          <p:nvPr userDrawn="1"/>
        </p:nvSpPr>
        <p:spPr>
          <a:xfrm>
            <a:off x="10469259" y="296863"/>
            <a:ext cx="1692579"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AzureCon</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marL="0" indent="0">
              <a:buFontTx/>
              <a:buNone/>
              <a:defRPr sz="360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non-bulleted Content with artwork">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274638" y="1212850"/>
            <a:ext cx="11887200" cy="683264"/>
          </a:xfrm>
        </p:spPr>
        <p:txBody>
          <a:bodyPr>
            <a:spAutoFit/>
          </a:bodyPr>
          <a:lstStyle>
            <a:lvl1pPr marL="0" indent="0">
              <a:buFontTx/>
              <a:buNone/>
              <a:defRPr sz="360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143335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078167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Green Bullet text">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rgbClr val="89C402"/>
              </a:buClr>
              <a:buSzPct val="100000"/>
              <a:buFont typeface="Wingdings" panose="05000000000000000000" pitchFamily="2" charset="2"/>
              <a:buChar char="ü"/>
              <a:defRPr sz="3200"/>
            </a:lvl1pPr>
            <a:lvl2pPr marL="742950" indent="-342900">
              <a:buClr>
                <a:srgbClr val="89C402"/>
              </a:buClr>
              <a:buSzPct val="100000"/>
              <a:buFont typeface="Wingdings" panose="05000000000000000000" pitchFamily="2" charset="2"/>
              <a:buChar char="ü"/>
              <a:defRPr sz="2400"/>
            </a:lvl2pPr>
            <a:lvl3pPr marL="1028700" indent="-285750">
              <a:buClr>
                <a:srgbClr val="89C402"/>
              </a:buClr>
              <a:buSzPct val="100000"/>
              <a:buFont typeface="Wingdings" panose="05000000000000000000" pitchFamily="2" charset="2"/>
              <a:buChar char="ü"/>
              <a:tabLst/>
              <a:defRPr sz="2000"/>
            </a:lvl3pPr>
            <a:lvl4pPr marL="1257300" indent="-228600">
              <a:buClr>
                <a:srgbClr val="89C40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rgbClr val="89C402"/>
              </a:buClr>
              <a:buSzPct val="100000"/>
              <a:buFont typeface="Wingdings" panose="05000000000000000000" pitchFamily="2" charset="2"/>
              <a:buChar char="ü"/>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1"/>
          </p:nvPr>
        </p:nvSpPr>
        <p:spPr>
          <a:xfrm>
            <a:off x="6677804" y="1212849"/>
            <a:ext cx="5486399" cy="2425279"/>
          </a:xfrm>
        </p:spPr>
        <p:txBody>
          <a:bodyPr wrap="square">
            <a:spAutoFit/>
          </a:bodyPr>
          <a:lstStyle>
            <a:lvl1pPr marL="400050" indent="-400050">
              <a:spcBef>
                <a:spcPts val="1224"/>
              </a:spcBef>
              <a:buClr>
                <a:srgbClr val="89C402"/>
              </a:buClr>
              <a:buSzPct val="100000"/>
              <a:buFont typeface="Wingdings" panose="05000000000000000000" pitchFamily="2" charset="2"/>
              <a:buChar char="ü"/>
              <a:defRPr sz="3200"/>
            </a:lvl1pPr>
            <a:lvl2pPr marL="742950" indent="-342900">
              <a:buClr>
                <a:srgbClr val="89C402"/>
              </a:buClr>
              <a:buSzPct val="100000"/>
              <a:buFont typeface="Wingdings" panose="05000000000000000000" pitchFamily="2" charset="2"/>
              <a:buChar char="ü"/>
              <a:defRPr sz="2400"/>
            </a:lvl2pPr>
            <a:lvl3pPr marL="1028700" indent="-285750">
              <a:buClr>
                <a:srgbClr val="89C402"/>
              </a:buClr>
              <a:buSzPct val="100000"/>
              <a:buFont typeface="Wingdings" panose="05000000000000000000" pitchFamily="2" charset="2"/>
              <a:buChar char="ü"/>
              <a:tabLst/>
              <a:defRPr sz="2000"/>
            </a:lvl3pPr>
            <a:lvl4pPr marL="1257300" indent="-228600">
              <a:buClr>
                <a:srgbClr val="89C40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rgbClr val="89C402"/>
              </a:buClr>
              <a:buSzPct val="100000"/>
              <a:buFont typeface="Wingdings" panose="05000000000000000000" pitchFamily="2" charset="2"/>
              <a:buChar char="ü"/>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65377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smtClean="0"/>
              <a:t>Sub-head, or additional information goes here</a:t>
            </a:r>
          </a:p>
        </p:txBody>
      </p:sp>
    </p:spTree>
    <p:extLst>
      <p:ext uri="{BB962C8B-B14F-4D97-AF65-F5344CB8AC3E}">
        <p14:creationId xmlns:p14="http://schemas.microsoft.com/office/powerpoint/2010/main" val="358854796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head dark grey">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smtClean="0"/>
              <a:t>Sub-head, or additional information goes here</a:t>
            </a:r>
          </a:p>
        </p:txBody>
      </p:sp>
    </p:spTree>
    <p:extLst>
      <p:ext uri="{BB962C8B-B14F-4D97-AF65-F5344CB8AC3E}">
        <p14:creationId xmlns:p14="http://schemas.microsoft.com/office/powerpoint/2010/main" val="64095296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237835" y="0"/>
            <a:ext cx="12912145" cy="6978399"/>
            <a:chOff x="-237835" y="0"/>
            <a:chExt cx="12912145" cy="6978399"/>
          </a:xfrm>
        </p:grpSpPr>
        <p:sp>
          <p:nvSpPr>
            <p:cNvPr id="261" name="Rectangle 260"/>
            <p:cNvSpPr/>
            <p:nvPr/>
          </p:nvSpPr>
          <p:spPr bwMode="auto">
            <a:xfrm>
              <a:off x="0" y="0"/>
              <a:ext cx="12436475" cy="5949950"/>
            </a:xfrm>
            <a:prstGeom prst="rect">
              <a:avLst/>
            </a:prstGeom>
            <a:solidFill>
              <a:srgbClr val="002846"/>
            </a:solidFill>
            <a:ln w="10795" cap="flat" cmpd="sng" algn="ctr">
              <a:noFill/>
              <a:prstDash val="solid"/>
              <a:headEnd type="none" w="med" len="med"/>
              <a:tailEnd type="none" w="med" len="med"/>
            </a:ln>
            <a:effectLst/>
          </p:spPr>
          <p:txBody>
            <a:bodyPr lIns="0" tIns="46637" rIns="0" bIns="46637" anchor="ct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62" name="Freeform 261"/>
            <p:cNvSpPr/>
            <p:nvPr/>
          </p:nvSpPr>
          <p:spPr bwMode="auto">
            <a:xfrm>
              <a:off x="11399838" y="2357438"/>
              <a:ext cx="68262" cy="38100"/>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w="9525" cap="flat" cmpd="sng" algn="ctr">
              <a:noFill/>
              <a:prstDash val="solid"/>
              <a:headEnd type="none" w="med" len="med"/>
              <a:tailEnd type="none" w="med" len="med"/>
            </a:ln>
            <a:effectLst/>
          </p:spPr>
          <p:txBody>
            <a:bodyPr anchor="ctr"/>
            <a:lstStyle/>
            <a:p>
              <a:pPr marL="0" marR="0" lvl="0" indent="0" algn="ctr" defTabSz="932425"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a:ea typeface="+mn-ea"/>
                <a:cs typeface="+mn-cs"/>
              </a:endParaRPr>
            </a:p>
          </p:txBody>
        </p:sp>
        <p:sp>
          <p:nvSpPr>
            <p:cNvPr id="458" name="Rectangle 457"/>
            <p:cNvSpPr/>
            <p:nvPr/>
          </p:nvSpPr>
          <p:spPr bwMode="auto">
            <a:xfrm>
              <a:off x="112714" y="4411652"/>
              <a:ext cx="12203111" cy="1391390"/>
            </a:xfrm>
            <a:prstGeom prst="rect">
              <a:avLst/>
            </a:prstGeom>
            <a:solidFill>
              <a:srgbClr val="0072C6">
                <a:lumMod val="75000"/>
              </a:srgbClr>
            </a:solidFill>
            <a:ln w="6350" cap="flat" cmpd="sng" algn="ctr">
              <a:noFill/>
              <a:prstDash val="solid"/>
              <a:miter lim="800000"/>
              <a:headEnd type="none" w="med" len="med"/>
              <a:tailEnd type="none" w="med" len="med"/>
            </a:ln>
            <a:effectLst/>
          </p:spPr>
          <p:txBody>
            <a:bodyPr lIns="179285" tIns="91440" rIns="179285" bIns="143428"/>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Infrastructure </a:t>
              </a:r>
              <a:r>
                <a:rPr kumimoji="0" lang="en-US" sz="1600" b="0" i="0" u="none" strike="noStrike" kern="0" cap="none" spc="0" normalizeH="0" baseline="0" noProof="0" dirty="0" smtClean="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Services</a:t>
              </a:r>
              <a:endPar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59" name="Group 458"/>
            <p:cNvGrpSpPr/>
            <p:nvPr/>
          </p:nvGrpSpPr>
          <p:grpSpPr>
            <a:xfrm>
              <a:off x="2945483" y="4783867"/>
              <a:ext cx="2834641" cy="790575"/>
              <a:chOff x="3078280" y="4930775"/>
              <a:chExt cx="2834641" cy="790575"/>
            </a:xfrm>
          </p:grpSpPr>
          <p:sp>
            <p:nvSpPr>
              <p:cNvPr id="507" name="Rectangle 506"/>
              <p:cNvSpPr/>
              <p:nvPr/>
            </p:nvSpPr>
            <p:spPr bwMode="auto">
              <a:xfrm>
                <a:off x="3078280" y="4930775"/>
                <a:ext cx="283464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Storage</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508" name="Group 507"/>
              <p:cNvGrpSpPr/>
              <p:nvPr/>
            </p:nvGrpSpPr>
            <p:grpSpPr>
              <a:xfrm>
                <a:off x="3141325" y="5190883"/>
                <a:ext cx="920051" cy="363782"/>
                <a:chOff x="3141325" y="5190883"/>
                <a:chExt cx="920051" cy="363782"/>
              </a:xfrm>
            </p:grpSpPr>
            <p:sp>
              <p:nvSpPr>
                <p:cNvPr id="515" name="Rectangle 514"/>
                <p:cNvSpPr/>
                <p:nvPr/>
              </p:nvSpPr>
              <p:spPr bwMode="auto">
                <a:xfrm>
                  <a:off x="3399149" y="5190883"/>
                  <a:ext cx="662227"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BLOB </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pic>
              <p:nvPicPr>
                <p:cNvPr id="516" name="Picture 231" descr="Storage blob.png"/>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314132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9" name="Group 508"/>
              <p:cNvGrpSpPr/>
              <p:nvPr/>
            </p:nvGrpSpPr>
            <p:grpSpPr>
              <a:xfrm>
                <a:off x="4130780" y="5194673"/>
                <a:ext cx="817562" cy="363782"/>
                <a:chOff x="4079535" y="5194673"/>
                <a:chExt cx="817562" cy="363782"/>
              </a:xfrm>
            </p:grpSpPr>
            <p:sp>
              <p:nvSpPr>
                <p:cNvPr id="513" name="Rectangle 512"/>
                <p:cNvSpPr/>
                <p:nvPr/>
              </p:nvSpPr>
              <p:spPr bwMode="auto">
                <a:xfrm>
                  <a:off x="4351381" y="5194673"/>
                  <a:ext cx="545716"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Azure </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514" name="Picture 232" descr="Storage blob.png"/>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07953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0" name="Group 509"/>
              <p:cNvGrpSpPr/>
              <p:nvPr/>
            </p:nvGrpSpPr>
            <p:grpSpPr>
              <a:xfrm>
                <a:off x="5017746" y="5193643"/>
                <a:ext cx="895175" cy="363782"/>
                <a:chOff x="5017746" y="5193643"/>
                <a:chExt cx="895175" cy="363782"/>
              </a:xfrm>
            </p:grpSpPr>
            <p:sp>
              <p:nvSpPr>
                <p:cNvPr id="511" name="Rectangle 510"/>
                <p:cNvSpPr/>
                <p:nvPr/>
              </p:nvSpPr>
              <p:spPr bwMode="auto">
                <a:xfrm>
                  <a:off x="5292049" y="5193643"/>
                  <a:ext cx="620872"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Premium Storage</a:t>
                  </a:r>
                </a:p>
              </p:txBody>
            </p:sp>
            <p:pic>
              <p:nvPicPr>
                <p:cNvPr id="512" name="Picture 233" descr="Storage blob.png"/>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5017746"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0" name="Group 459"/>
            <p:cNvGrpSpPr/>
            <p:nvPr/>
          </p:nvGrpSpPr>
          <p:grpSpPr>
            <a:xfrm>
              <a:off x="249566" y="4783867"/>
              <a:ext cx="2573556" cy="788988"/>
              <a:chOff x="249566" y="4930775"/>
              <a:chExt cx="2573556" cy="788988"/>
            </a:xfrm>
          </p:grpSpPr>
          <p:sp>
            <p:nvSpPr>
              <p:cNvPr id="484" name="Rectangle 483"/>
              <p:cNvSpPr/>
              <p:nvPr/>
            </p:nvSpPr>
            <p:spPr bwMode="auto">
              <a:xfrm>
                <a:off x="249566" y="4930775"/>
                <a:ext cx="2573556" cy="788988"/>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Compute</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86" name="Group 485"/>
              <p:cNvGrpSpPr/>
              <p:nvPr/>
            </p:nvGrpSpPr>
            <p:grpSpPr>
              <a:xfrm>
                <a:off x="485673" y="5263570"/>
                <a:ext cx="952409" cy="261937"/>
                <a:chOff x="607413" y="5263570"/>
                <a:chExt cx="952409" cy="261937"/>
              </a:xfrm>
            </p:grpSpPr>
            <p:sp>
              <p:nvSpPr>
                <p:cNvPr id="503" name="Rectangle 502"/>
                <p:cNvSpPr/>
                <p:nvPr/>
              </p:nvSpPr>
              <p:spPr bwMode="auto">
                <a:xfrm>
                  <a:off x="892212" y="5263570"/>
                  <a:ext cx="667610" cy="21810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Virtual</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Machine</a:t>
                  </a: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504" name="Picture 395"/>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607413" y="5263570"/>
                  <a:ext cx="2619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7" name="Group 486"/>
              <p:cNvGrpSpPr/>
              <p:nvPr/>
            </p:nvGrpSpPr>
            <p:grpSpPr>
              <a:xfrm>
                <a:off x="1737729" y="5259936"/>
                <a:ext cx="934978" cy="239587"/>
                <a:chOff x="1737729" y="5267270"/>
                <a:chExt cx="934978" cy="239587"/>
              </a:xfrm>
            </p:grpSpPr>
            <p:sp>
              <p:nvSpPr>
                <p:cNvPr id="488" name="Rectangle 487"/>
                <p:cNvSpPr/>
                <p:nvPr/>
              </p:nvSpPr>
              <p:spPr bwMode="auto">
                <a:xfrm>
                  <a:off x="1970460" y="5267270"/>
                  <a:ext cx="702247" cy="239587"/>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Containers</a:t>
                  </a:r>
                </a:p>
              </p:txBody>
            </p:sp>
            <p:grpSp>
              <p:nvGrpSpPr>
                <p:cNvPr id="489" name="Group 411"/>
                <p:cNvGrpSpPr>
                  <a:grpSpLocks/>
                </p:cNvGrpSpPr>
                <p:nvPr/>
              </p:nvGrpSpPr>
              <p:grpSpPr bwMode="auto">
                <a:xfrm>
                  <a:off x="1737729" y="5302132"/>
                  <a:ext cx="220664" cy="169862"/>
                  <a:chOff x="1116824" y="5288934"/>
                  <a:chExt cx="294653" cy="226942"/>
                </a:xfrm>
              </p:grpSpPr>
              <p:grpSp>
                <p:nvGrpSpPr>
                  <p:cNvPr id="490" name="Group 489"/>
                  <p:cNvGrpSpPr/>
                  <p:nvPr/>
                </p:nvGrpSpPr>
                <p:grpSpPr>
                  <a:xfrm>
                    <a:off x="1143956" y="5308454"/>
                    <a:ext cx="97033" cy="104041"/>
                    <a:chOff x="429567" y="3925067"/>
                    <a:chExt cx="291844" cy="312924"/>
                  </a:xfrm>
                  <a:solidFill>
                    <a:srgbClr val="FFFFFF"/>
                  </a:solidFill>
                </p:grpSpPr>
                <p:sp>
                  <p:nvSpPr>
                    <p:cNvPr id="500" name="Diamond 499"/>
                    <p:cNvSpPr/>
                    <p:nvPr/>
                  </p:nvSpPr>
                  <p:spPr bwMode="auto">
                    <a:xfrm rot="19690132">
                      <a:off x="429567" y="3991206"/>
                      <a:ext cx="148049" cy="245584"/>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1" name="Diamond 500"/>
                    <p:cNvSpPr/>
                    <p:nvPr/>
                  </p:nvSpPr>
                  <p:spPr bwMode="auto">
                    <a:xfrm rot="1935408">
                      <a:off x="567471" y="3991342"/>
                      <a:ext cx="153940" cy="246649"/>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2" name="Diamond 501"/>
                    <p:cNvSpPr/>
                    <p:nvPr/>
                  </p:nvSpPr>
                  <p:spPr bwMode="auto">
                    <a:xfrm rot="5400000">
                      <a:off x="498047" y="3879246"/>
                      <a:ext cx="153941" cy="245584"/>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91" name="Rounded Rectangle 490"/>
                  <p:cNvSpPr/>
                  <p:nvPr/>
                </p:nvSpPr>
                <p:spPr bwMode="auto">
                  <a:xfrm>
                    <a:off x="1116824"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92" name="Group 491"/>
                  <p:cNvGrpSpPr/>
                  <p:nvPr/>
                </p:nvGrpSpPr>
                <p:grpSpPr>
                  <a:xfrm>
                    <a:off x="1288799" y="5308986"/>
                    <a:ext cx="97033" cy="104040"/>
                    <a:chOff x="429561" y="3925070"/>
                    <a:chExt cx="291847" cy="312921"/>
                  </a:xfrm>
                  <a:solidFill>
                    <a:srgbClr val="FFFFFF"/>
                  </a:solidFill>
                </p:grpSpPr>
                <p:sp>
                  <p:nvSpPr>
                    <p:cNvPr id="497" name="Diamond 496"/>
                    <p:cNvSpPr/>
                    <p:nvPr/>
                  </p:nvSpPr>
                  <p:spPr bwMode="auto">
                    <a:xfrm rot="19690132">
                      <a:off x="429561" y="3991205"/>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8" name="Diamond 497"/>
                    <p:cNvSpPr/>
                    <p:nvPr/>
                  </p:nvSpPr>
                  <p:spPr bwMode="auto">
                    <a:xfrm rot="1935408">
                      <a:off x="567466" y="3991341"/>
                      <a:ext cx="153942" cy="246650"/>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9" name="Diamond 498"/>
                    <p:cNvSpPr/>
                    <p:nvPr/>
                  </p:nvSpPr>
                  <p:spPr bwMode="auto">
                    <a:xfrm rot="5400000">
                      <a:off x="498041" y="3879250"/>
                      <a:ext cx="153941" cy="245582"/>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93" name="Group 492"/>
                  <p:cNvGrpSpPr/>
                  <p:nvPr/>
                </p:nvGrpSpPr>
                <p:grpSpPr>
                  <a:xfrm>
                    <a:off x="1220330" y="5390443"/>
                    <a:ext cx="97032" cy="104039"/>
                    <a:chOff x="429564" y="3925074"/>
                    <a:chExt cx="291843" cy="312917"/>
                  </a:xfrm>
                  <a:solidFill>
                    <a:srgbClr val="FFFFFF"/>
                  </a:solidFill>
                </p:grpSpPr>
                <p:sp>
                  <p:nvSpPr>
                    <p:cNvPr id="494" name="Diamond 493"/>
                    <p:cNvSpPr/>
                    <p:nvPr/>
                  </p:nvSpPr>
                  <p:spPr bwMode="auto">
                    <a:xfrm rot="19690132">
                      <a:off x="429564" y="3991204"/>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5" name="Diamond 494"/>
                    <p:cNvSpPr/>
                    <p:nvPr/>
                  </p:nvSpPr>
                  <p:spPr bwMode="auto">
                    <a:xfrm rot="1935408">
                      <a:off x="567465" y="3991345"/>
                      <a:ext cx="153942" cy="246646"/>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6" name="Diamond 495"/>
                    <p:cNvSpPr/>
                    <p:nvPr/>
                  </p:nvSpPr>
                  <p:spPr bwMode="auto">
                    <a:xfrm rot="5400000">
                      <a:off x="502612" y="3879253"/>
                      <a:ext cx="153940" cy="245581"/>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grpSp>
          <p:nvGrpSpPr>
            <p:cNvPr id="461" name="Group 460"/>
            <p:cNvGrpSpPr/>
            <p:nvPr/>
          </p:nvGrpSpPr>
          <p:grpSpPr>
            <a:xfrm>
              <a:off x="5900614" y="4783867"/>
              <a:ext cx="6292850" cy="790575"/>
              <a:chOff x="6022975" y="4930775"/>
              <a:chExt cx="6292850" cy="790575"/>
            </a:xfrm>
          </p:grpSpPr>
          <p:sp>
            <p:nvSpPr>
              <p:cNvPr id="462" name="Rectangle 461"/>
              <p:cNvSpPr/>
              <p:nvPr/>
            </p:nvSpPr>
            <p:spPr bwMode="auto">
              <a:xfrm>
                <a:off x="6022975" y="4930775"/>
                <a:ext cx="629285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Networking</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63" name="Group 462"/>
              <p:cNvGrpSpPr/>
              <p:nvPr/>
            </p:nvGrpSpPr>
            <p:grpSpPr>
              <a:xfrm>
                <a:off x="6120092" y="5210907"/>
                <a:ext cx="947766" cy="346518"/>
                <a:chOff x="6120092" y="5210907"/>
                <a:chExt cx="947766" cy="346518"/>
              </a:xfrm>
            </p:grpSpPr>
            <p:sp>
              <p:nvSpPr>
                <p:cNvPr id="482" name="Rectangle 481"/>
                <p:cNvSpPr/>
                <p:nvPr/>
              </p:nvSpPr>
              <p:spPr bwMode="auto">
                <a:xfrm>
                  <a:off x="6388100" y="5210907"/>
                  <a:ext cx="679758"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483" name="Picture 226"/>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20092" y="5242269"/>
                  <a:ext cx="2682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4" name="Group 463"/>
              <p:cNvGrpSpPr/>
              <p:nvPr/>
            </p:nvGrpSpPr>
            <p:grpSpPr>
              <a:xfrm>
                <a:off x="8599909" y="5210661"/>
                <a:ext cx="854686" cy="346764"/>
                <a:chOff x="8608651" y="5210661"/>
                <a:chExt cx="854686" cy="346764"/>
              </a:xfrm>
            </p:grpSpPr>
            <p:sp>
              <p:nvSpPr>
                <p:cNvPr id="480" name="Rectangle 479"/>
                <p:cNvSpPr/>
                <p:nvPr/>
              </p:nvSpPr>
              <p:spPr bwMode="auto">
                <a:xfrm>
                  <a:off x="8913208" y="5210661"/>
                  <a:ext cx="550129"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481" name="Picture 227"/>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8608651" y="5234771"/>
                  <a:ext cx="285077" cy="2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5" name="Group 464"/>
              <p:cNvGrpSpPr/>
              <p:nvPr/>
            </p:nvGrpSpPr>
            <p:grpSpPr>
              <a:xfrm>
                <a:off x="9499896" y="5210661"/>
                <a:ext cx="856833" cy="346764"/>
                <a:chOff x="9542661" y="5210661"/>
                <a:chExt cx="856833" cy="346764"/>
              </a:xfrm>
            </p:grpSpPr>
            <p:sp>
              <p:nvSpPr>
                <p:cNvPr id="478" name="Rectangle 477"/>
                <p:cNvSpPr/>
                <p:nvPr/>
              </p:nvSpPr>
              <p:spPr bwMode="auto">
                <a:xfrm>
                  <a:off x="9773921" y="5210661"/>
                  <a:ext cx="625573"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479" name="Picture 88"/>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9542661" y="5271638"/>
                  <a:ext cx="2111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6" name="Group 465"/>
              <p:cNvGrpSpPr/>
              <p:nvPr/>
            </p:nvGrpSpPr>
            <p:grpSpPr>
              <a:xfrm>
                <a:off x="11270141" y="5210661"/>
                <a:ext cx="985359" cy="346764"/>
                <a:chOff x="11270141" y="5210661"/>
                <a:chExt cx="985359" cy="346764"/>
              </a:xfrm>
            </p:grpSpPr>
            <p:sp>
              <p:nvSpPr>
                <p:cNvPr id="476" name="Rectangle 475"/>
                <p:cNvSpPr/>
                <p:nvPr/>
              </p:nvSpPr>
              <p:spPr bwMode="auto">
                <a:xfrm>
                  <a:off x="11524599" y="5210661"/>
                  <a:ext cx="730901"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Application Gateway</a:t>
                  </a:r>
                </a:p>
              </p:txBody>
            </p:sp>
            <p:sp>
              <p:nvSpPr>
                <p:cNvPr id="477" name="Freeform 476"/>
                <p:cNvSpPr/>
                <p:nvPr/>
              </p:nvSpPr>
              <p:spPr bwMode="auto">
                <a:xfrm rot="2700000">
                  <a:off x="11270140" y="5281957"/>
                  <a:ext cx="188913" cy="188912"/>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67" name="Group 466"/>
              <p:cNvGrpSpPr/>
              <p:nvPr/>
            </p:nvGrpSpPr>
            <p:grpSpPr>
              <a:xfrm>
                <a:off x="7897520" y="5210661"/>
                <a:ext cx="657088" cy="346764"/>
                <a:chOff x="7872239" y="5210661"/>
                <a:chExt cx="657088" cy="346764"/>
              </a:xfrm>
            </p:grpSpPr>
            <p:sp>
              <p:nvSpPr>
                <p:cNvPr id="474" name="Rectangle 473"/>
                <p:cNvSpPr/>
                <p:nvPr/>
              </p:nvSpPr>
              <p:spPr bwMode="auto">
                <a:xfrm>
                  <a:off x="8127646" y="5210661"/>
                  <a:ext cx="401681" cy="346764"/>
                </a:xfrm>
                <a:prstGeom prst="rect">
                  <a:avLst/>
                </a:prstGeom>
                <a:noFill/>
                <a:ln w="6350" cap="flat" cmpd="sng" algn="ctr">
                  <a:noFill/>
                  <a:prstDash val="solid"/>
                  <a:miter lim="800000"/>
                  <a:headEnd type="none" w="med" len="med"/>
                  <a:tailEnd type="none" w="med" len="med"/>
                </a:ln>
                <a:effectLst/>
              </p:spPr>
              <p:txBody>
                <a:bodyPr lIns="45720" tIns="45720" rIns="45720" bIns="45720" anchor="ctr" anchorCtr="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475" name="Picture 3"/>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7872239" y="5259380"/>
                  <a:ext cx="234066" cy="2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8" name="Group 467"/>
              <p:cNvGrpSpPr/>
              <p:nvPr/>
            </p:nvGrpSpPr>
            <p:grpSpPr>
              <a:xfrm>
                <a:off x="10402030" y="5210661"/>
                <a:ext cx="822809" cy="346764"/>
                <a:chOff x="10440820" y="5210661"/>
                <a:chExt cx="822809" cy="346764"/>
              </a:xfrm>
            </p:grpSpPr>
            <p:sp>
              <p:nvSpPr>
                <p:cNvPr id="472" name="Rectangle 471"/>
                <p:cNvSpPr/>
                <p:nvPr/>
              </p:nvSpPr>
              <p:spPr bwMode="auto">
                <a:xfrm>
                  <a:off x="10673647" y="5210661"/>
                  <a:ext cx="589982"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VPN </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pic>
              <p:nvPicPr>
                <p:cNvPr id="473" name="Picture 9"/>
                <p:cNvPicPr>
                  <a:picLocks noChangeAspect="1"/>
                </p:cNvPicPr>
                <p:nvPr/>
              </p:nvPicPr>
              <p:blipFill>
                <a:blip r:embed="rId8">
                  <a:biLevel thresh="25000"/>
                  <a:extLst>
                    <a:ext uri="{28A0092B-C50C-407E-A947-70E740481C1C}">
                      <a14:useLocalDpi xmlns:a14="http://schemas.microsoft.com/office/drawing/2010/main" val="0"/>
                    </a:ext>
                  </a:extLst>
                </a:blip>
                <a:srcRect/>
                <a:stretch>
                  <a:fillRect/>
                </a:stretch>
              </p:blipFill>
              <p:spPr bwMode="auto">
                <a:xfrm>
                  <a:off x="10440820" y="5255763"/>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9" name="Group 468"/>
              <p:cNvGrpSpPr/>
              <p:nvPr/>
            </p:nvGrpSpPr>
            <p:grpSpPr>
              <a:xfrm>
                <a:off x="7004047" y="5210907"/>
                <a:ext cx="848172" cy="346518"/>
                <a:chOff x="7002727" y="5210907"/>
                <a:chExt cx="848172" cy="346518"/>
              </a:xfrm>
            </p:grpSpPr>
            <p:sp>
              <p:nvSpPr>
                <p:cNvPr id="470" name="Rectangle 469"/>
                <p:cNvSpPr/>
                <p:nvPr/>
              </p:nvSpPr>
              <p:spPr bwMode="auto">
                <a:xfrm>
                  <a:off x="7265455" y="5210907"/>
                  <a:ext cx="585444"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471" name="Picture 11"/>
                <p:cNvPicPr>
                  <a:picLocks noChangeAspect="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7002727" y="5257351"/>
                  <a:ext cx="239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2" name="Rectangle 341"/>
            <p:cNvSpPr/>
            <p:nvPr/>
          </p:nvSpPr>
          <p:spPr bwMode="auto">
            <a:xfrm>
              <a:off x="112714" y="104775"/>
              <a:ext cx="12203111" cy="4349182"/>
            </a:xfrm>
            <a:prstGeom prst="rect">
              <a:avLst/>
            </a:prstGeom>
            <a:solidFill>
              <a:srgbClr val="005695"/>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Platform </a:t>
              </a:r>
              <a:r>
                <a:rPr kumimoji="0" lang="en-US" sz="1600" b="0" i="0" u="none" strike="noStrike" kern="0" cap="none" spc="0" normalizeH="0" baseline="0" noProof="0" dirty="0" smtClean="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Services</a:t>
              </a:r>
              <a:endPar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14" name="Group 13"/>
            <p:cNvGrpSpPr/>
            <p:nvPr/>
          </p:nvGrpSpPr>
          <p:grpSpPr>
            <a:xfrm>
              <a:off x="249566" y="543029"/>
              <a:ext cx="11942434" cy="3795291"/>
              <a:chOff x="249566" y="543029"/>
              <a:chExt cx="11942434" cy="3795291"/>
            </a:xfrm>
          </p:grpSpPr>
          <p:grpSp>
            <p:nvGrpSpPr>
              <p:cNvPr id="343" name="Group 342"/>
              <p:cNvGrpSpPr/>
              <p:nvPr/>
            </p:nvGrpSpPr>
            <p:grpSpPr>
              <a:xfrm>
                <a:off x="2087227" y="543029"/>
                <a:ext cx="8372241" cy="3790160"/>
                <a:chOff x="2082009" y="543029"/>
                <a:chExt cx="8372241" cy="3790160"/>
              </a:xfrm>
            </p:grpSpPr>
            <p:grpSp>
              <p:nvGrpSpPr>
                <p:cNvPr id="344" name="Group 343"/>
                <p:cNvGrpSpPr/>
                <p:nvPr/>
              </p:nvGrpSpPr>
              <p:grpSpPr>
                <a:xfrm>
                  <a:off x="4343326" y="543029"/>
                  <a:ext cx="3736693" cy="1371600"/>
                  <a:chOff x="4336920" y="650979"/>
                  <a:chExt cx="3736693" cy="1371600"/>
                </a:xfrm>
              </p:grpSpPr>
              <p:sp>
                <p:nvSpPr>
                  <p:cNvPr id="439" name="Rectangle 438"/>
                  <p:cNvSpPr/>
                  <p:nvPr/>
                </p:nvSpPr>
                <p:spPr bwMode="auto">
                  <a:xfrm>
                    <a:off x="4336920" y="650979"/>
                    <a:ext cx="3736693"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and mobile</a:t>
                    </a:r>
                  </a:p>
                </p:txBody>
              </p:sp>
              <p:grpSp>
                <p:nvGrpSpPr>
                  <p:cNvPr id="440" name="Group 439"/>
                  <p:cNvGrpSpPr/>
                  <p:nvPr/>
                </p:nvGrpSpPr>
                <p:grpSpPr>
                  <a:xfrm>
                    <a:off x="4516491" y="1046498"/>
                    <a:ext cx="1003842" cy="300037"/>
                    <a:chOff x="4516491" y="987018"/>
                    <a:chExt cx="1003842" cy="300037"/>
                  </a:xfrm>
                </p:grpSpPr>
                <p:sp>
                  <p:nvSpPr>
                    <p:cNvPr id="456" name="TextBox 455"/>
                    <p:cNvSpPr txBox="1"/>
                    <p:nvPr/>
                  </p:nvSpPr>
                  <p:spPr bwMode="auto">
                    <a:xfrm>
                      <a:off x="4861521" y="987018"/>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Web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7" name="Picture 151"/>
                    <p:cNvPicPr>
                      <a:picLocks noChangeAspect="1"/>
                    </p:cNvPicPr>
                    <p:nvPr/>
                  </p:nvPicPr>
                  <p:blipFill>
                    <a:blip r:embed="rId10">
                      <a:biLevel thresh="25000"/>
                      <a:extLst>
                        <a:ext uri="{28A0092B-C50C-407E-A947-70E740481C1C}">
                          <a14:useLocalDpi xmlns:a14="http://schemas.microsoft.com/office/drawing/2010/main" val="0"/>
                        </a:ext>
                      </a:extLst>
                    </a:blip>
                    <a:srcRect/>
                    <a:stretch>
                      <a:fillRect/>
                    </a:stretch>
                  </p:blipFill>
                  <p:spPr bwMode="auto">
                    <a:xfrm>
                      <a:off x="4516491" y="993596"/>
                      <a:ext cx="286768" cy="2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1" name="Group 440"/>
                  <p:cNvGrpSpPr/>
                  <p:nvPr/>
                </p:nvGrpSpPr>
                <p:grpSpPr>
                  <a:xfrm>
                    <a:off x="4516491" y="1617114"/>
                    <a:ext cx="1003842" cy="291190"/>
                    <a:chOff x="4516491" y="1514601"/>
                    <a:chExt cx="1003842" cy="291190"/>
                  </a:xfrm>
                </p:grpSpPr>
                <p:sp>
                  <p:nvSpPr>
                    <p:cNvPr id="454" name="TextBox 453"/>
                    <p:cNvSpPr txBox="1"/>
                    <p:nvPr/>
                  </p:nvSpPr>
                  <p:spPr bwMode="auto">
                    <a:xfrm>
                      <a:off x="4861521" y="1530021"/>
                      <a:ext cx="658812" cy="26035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Mobile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5" name="Picture 153"/>
                    <p:cNvPicPr>
                      <a:picLocks noChangeAspect="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4516491" y="1514601"/>
                      <a:ext cx="291075" cy="2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 name="Group 441"/>
                  <p:cNvGrpSpPr/>
                  <p:nvPr/>
                </p:nvGrpSpPr>
                <p:grpSpPr>
                  <a:xfrm>
                    <a:off x="6846369" y="1044910"/>
                    <a:ext cx="1017770" cy="301625"/>
                    <a:chOff x="6784198" y="987352"/>
                    <a:chExt cx="1017770" cy="301625"/>
                  </a:xfrm>
                </p:grpSpPr>
                <p:sp>
                  <p:nvSpPr>
                    <p:cNvPr id="452" name="TextBox 451"/>
                    <p:cNvSpPr txBox="1"/>
                    <p:nvPr/>
                  </p:nvSpPr>
                  <p:spPr bwMode="auto">
                    <a:xfrm>
                      <a:off x="7143156" y="98735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API</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Management</a:t>
                      </a:r>
                    </a:p>
                  </p:txBody>
                </p:sp>
                <p:pic>
                  <p:nvPicPr>
                    <p:cNvPr id="453" name="Picture 155"/>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6784198" y="987819"/>
                      <a:ext cx="291528" cy="2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3" name="Group 442"/>
                  <p:cNvGrpSpPr/>
                  <p:nvPr/>
                </p:nvGrpSpPr>
                <p:grpSpPr>
                  <a:xfrm>
                    <a:off x="5673359" y="1051631"/>
                    <a:ext cx="1019983" cy="294904"/>
                    <a:chOff x="5648693" y="1000311"/>
                    <a:chExt cx="1019983" cy="294904"/>
                  </a:xfrm>
                </p:grpSpPr>
                <p:sp>
                  <p:nvSpPr>
                    <p:cNvPr id="450" name="TextBox 449"/>
                    <p:cNvSpPr txBox="1"/>
                    <p:nvPr/>
                  </p:nvSpPr>
                  <p:spPr bwMode="auto">
                    <a:xfrm>
                      <a:off x="6008276" y="1024727"/>
                      <a:ext cx="660400" cy="25717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API</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1" name="Picture 157"/>
                    <p:cNvPicPr>
                      <a:picLocks noChangeAspect="1"/>
                    </p:cNvPicPr>
                    <p:nvPr/>
                  </p:nvPicPr>
                  <p:blipFill>
                    <a:blip r:embed="rId13">
                      <a:biLevel thresh="25000"/>
                      <a:extLst>
                        <a:ext uri="{28A0092B-C50C-407E-A947-70E740481C1C}">
                          <a14:useLocalDpi xmlns:a14="http://schemas.microsoft.com/office/drawing/2010/main" val="0"/>
                        </a:ext>
                      </a:extLst>
                    </a:blip>
                    <a:srcRect/>
                    <a:stretch>
                      <a:fillRect/>
                    </a:stretch>
                  </p:blipFill>
                  <p:spPr bwMode="auto">
                    <a:xfrm>
                      <a:off x="5648693" y="1000311"/>
                      <a:ext cx="294787" cy="2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 name="Group 443"/>
                  <p:cNvGrpSpPr/>
                  <p:nvPr/>
                </p:nvGrpSpPr>
                <p:grpSpPr>
                  <a:xfrm>
                    <a:off x="5673359" y="1617114"/>
                    <a:ext cx="1022642" cy="301625"/>
                    <a:chOff x="5646034" y="1516851"/>
                    <a:chExt cx="1022642" cy="301625"/>
                  </a:xfrm>
                </p:grpSpPr>
                <p:sp>
                  <p:nvSpPr>
                    <p:cNvPr id="448" name="TextBox 447"/>
                    <p:cNvSpPr txBox="1"/>
                    <p:nvPr/>
                  </p:nvSpPr>
                  <p:spPr bwMode="auto">
                    <a:xfrm>
                      <a:off x="6008276" y="151685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Logic</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49" name="Picture 159"/>
                    <p:cNvPicPr>
                      <a:picLocks noChangeAspect="1"/>
                    </p:cNvPicPr>
                    <p:nvPr/>
                  </p:nvPicPr>
                  <p:blipFill>
                    <a:blip r:embed="rId14">
                      <a:biLevel thresh="25000"/>
                      <a:extLst>
                        <a:ext uri="{28A0092B-C50C-407E-A947-70E740481C1C}">
                          <a14:useLocalDpi xmlns:a14="http://schemas.microsoft.com/office/drawing/2010/main" val="0"/>
                        </a:ext>
                      </a:extLst>
                    </a:blip>
                    <a:srcRect/>
                    <a:stretch>
                      <a:fillRect/>
                    </a:stretch>
                  </p:blipFill>
                  <p:spPr bwMode="auto">
                    <a:xfrm>
                      <a:off x="5646034" y="1517893"/>
                      <a:ext cx="292406" cy="2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5" name="Group 444"/>
                  <p:cNvGrpSpPr/>
                  <p:nvPr/>
                </p:nvGrpSpPr>
                <p:grpSpPr>
                  <a:xfrm>
                    <a:off x="6846368" y="1617114"/>
                    <a:ext cx="1017771" cy="301625"/>
                    <a:chOff x="6784198" y="1512087"/>
                    <a:chExt cx="1017771" cy="301625"/>
                  </a:xfrm>
                </p:grpSpPr>
                <p:sp>
                  <p:nvSpPr>
                    <p:cNvPr id="446" name="TextBox 445"/>
                    <p:cNvSpPr txBox="1"/>
                    <p:nvPr/>
                  </p:nvSpPr>
                  <p:spPr bwMode="auto">
                    <a:xfrm>
                      <a:off x="7143156" y="1512087"/>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Notification</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Hubs</a:t>
                      </a:r>
                    </a:p>
                  </p:txBody>
                </p:sp>
                <p:pic>
                  <p:nvPicPr>
                    <p:cNvPr id="447" name="Picture 161"/>
                    <p:cNvPicPr>
                      <a:picLocks noChangeAspect="1"/>
                    </p:cNvPicPr>
                    <p:nvPr/>
                  </p:nvPicPr>
                  <p:blipFill>
                    <a:blip r:embed="rId15">
                      <a:biLevel thresh="25000"/>
                      <a:extLst>
                        <a:ext uri="{28A0092B-C50C-407E-A947-70E740481C1C}">
                          <a14:useLocalDpi xmlns:a14="http://schemas.microsoft.com/office/drawing/2010/main" val="0"/>
                        </a:ext>
                      </a:extLst>
                    </a:blip>
                    <a:srcRect/>
                    <a:stretch>
                      <a:fillRect/>
                    </a:stretch>
                  </p:blipFill>
                  <p:spPr bwMode="auto">
                    <a:xfrm>
                      <a:off x="6784198" y="1519474"/>
                      <a:ext cx="289246" cy="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5" name="Group 344"/>
                <p:cNvGrpSpPr/>
                <p:nvPr/>
              </p:nvGrpSpPr>
              <p:grpSpPr>
                <a:xfrm>
                  <a:off x="2082009" y="3493402"/>
                  <a:ext cx="2491556" cy="839787"/>
                  <a:chOff x="2082009" y="3607702"/>
                  <a:chExt cx="2491556" cy="839787"/>
                </a:xfrm>
              </p:grpSpPr>
              <p:sp>
                <p:nvSpPr>
                  <p:cNvPr id="431" name="Rectangle 430"/>
                  <p:cNvSpPr/>
                  <p:nvPr/>
                </p:nvSpPr>
                <p:spPr bwMode="auto">
                  <a:xfrm>
                    <a:off x="2082009" y="3607702"/>
                    <a:ext cx="2491556" cy="83978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Media and CDN</a:t>
                    </a:r>
                  </a:p>
                </p:txBody>
              </p:sp>
              <p:grpSp>
                <p:nvGrpSpPr>
                  <p:cNvPr id="432" name="Group 431"/>
                  <p:cNvGrpSpPr/>
                  <p:nvPr/>
                </p:nvGrpSpPr>
                <p:grpSpPr>
                  <a:xfrm>
                    <a:off x="2198592" y="4014101"/>
                    <a:ext cx="2079086" cy="300855"/>
                    <a:chOff x="2198592" y="4014101"/>
                    <a:chExt cx="2079086" cy="300855"/>
                  </a:xfrm>
                </p:grpSpPr>
                <p:grpSp>
                  <p:nvGrpSpPr>
                    <p:cNvPr id="433" name="Group 342"/>
                    <p:cNvGrpSpPr>
                      <a:grpSpLocks/>
                    </p:cNvGrpSpPr>
                    <p:nvPr/>
                  </p:nvGrpSpPr>
                  <p:grpSpPr bwMode="auto">
                    <a:xfrm>
                      <a:off x="3256056" y="4014101"/>
                      <a:ext cx="1021622" cy="300855"/>
                      <a:chOff x="3495416" y="3743131"/>
                      <a:chExt cx="1021282" cy="301105"/>
                    </a:xfrm>
                  </p:grpSpPr>
                  <p:sp>
                    <p:nvSpPr>
                      <p:cNvPr id="437" name="TextBox 162"/>
                      <p:cNvSpPr txBox="1">
                        <a:spLocks noChangeArrowheads="1"/>
                      </p:cNvSpPr>
                      <p:nvPr/>
                    </p:nvSpPr>
                    <p:spPr bwMode="auto">
                      <a:xfrm>
                        <a:off x="3857542" y="3743131"/>
                        <a:ext cx="659156" cy="301105"/>
                      </a:xfrm>
                      <a:prstGeom prst="rect">
                        <a:avLst/>
                      </a:prstGeom>
                      <a:noFill/>
                      <a:ln>
                        <a:noFill/>
                      </a:ln>
                      <a:extLst/>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altLang="en-US" sz="9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Content Delivery</a:t>
                        </a:r>
                        <a:br>
                          <a:rPr kumimoji="0" lang="en-US" altLang="en-US" sz="9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altLang="en-US" sz="9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Network (CDN)</a:t>
                        </a:r>
                      </a:p>
                    </p:txBody>
                  </p:sp>
                  <p:pic>
                    <p:nvPicPr>
                      <p:cNvPr id="438" name="Picture 163" descr="Content Delivery Network (CDN).png"/>
                      <p:cNvPicPr>
                        <a:picLocks noChangeAspect="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3495416" y="3745605"/>
                        <a:ext cx="296167" cy="29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4" name="Group 341"/>
                    <p:cNvGrpSpPr>
                      <a:grpSpLocks/>
                    </p:cNvGrpSpPr>
                    <p:nvPr/>
                  </p:nvGrpSpPr>
                  <p:grpSpPr bwMode="auto">
                    <a:xfrm>
                      <a:off x="2198592" y="4014101"/>
                      <a:ext cx="1014521" cy="300036"/>
                      <a:chOff x="2682792" y="3748793"/>
                      <a:chExt cx="1014184" cy="300286"/>
                    </a:xfrm>
                  </p:grpSpPr>
                  <p:sp>
                    <p:nvSpPr>
                      <p:cNvPr id="435" name="TextBox 434"/>
                      <p:cNvSpPr txBox="1"/>
                      <p:nvPr/>
                    </p:nvSpPr>
                    <p:spPr>
                      <a:xfrm>
                        <a:off x="3038382" y="3748793"/>
                        <a:ext cx="658594" cy="300286"/>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Media</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436" name="Picture 165" descr="Media Services.png"/>
                      <p:cNvPicPr>
                        <a:picLocks noChangeAspect="1"/>
                      </p:cNvPicPr>
                      <p:nvPr/>
                    </p:nvPicPr>
                    <p:blipFill>
                      <a:blip r:embed="rId17">
                        <a:biLevel thresh="25000"/>
                        <a:extLst>
                          <a:ext uri="{28A0092B-C50C-407E-A947-70E740481C1C}">
                            <a14:useLocalDpi xmlns:a14="http://schemas.microsoft.com/office/drawing/2010/main" val="0"/>
                          </a:ext>
                        </a:extLst>
                      </a:blip>
                      <a:srcRect/>
                      <a:stretch>
                        <a:fillRect/>
                      </a:stretch>
                    </p:blipFill>
                    <p:spPr bwMode="auto">
                      <a:xfrm>
                        <a:off x="2682792" y="3757863"/>
                        <a:ext cx="282134" cy="2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6" name="Group 345"/>
                <p:cNvGrpSpPr/>
                <p:nvPr/>
              </p:nvGrpSpPr>
              <p:grpSpPr>
                <a:xfrm>
                  <a:off x="4695531" y="2024565"/>
                  <a:ext cx="2872932" cy="2304638"/>
                  <a:chOff x="4691833" y="2138865"/>
                  <a:chExt cx="2872932" cy="2304638"/>
                </a:xfrm>
              </p:grpSpPr>
              <p:sp>
                <p:nvSpPr>
                  <p:cNvPr id="411" name="Rectangle 410"/>
                  <p:cNvSpPr/>
                  <p:nvPr/>
                </p:nvSpPr>
                <p:spPr bwMode="auto">
                  <a:xfrm>
                    <a:off x="4691833" y="2138865"/>
                    <a:ext cx="2872932" cy="2304638"/>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Analytics </a:t>
                    </a: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and </a:t>
                    </a:r>
                    <a:r>
                      <a:rPr kumimoji="0" lang="en-US" sz="12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IoT</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12" name="Group 411"/>
                  <p:cNvGrpSpPr/>
                  <p:nvPr/>
                </p:nvGrpSpPr>
                <p:grpSpPr>
                  <a:xfrm>
                    <a:off x="4948498" y="2556851"/>
                    <a:ext cx="2361121" cy="1587740"/>
                    <a:chOff x="4805017" y="2556851"/>
                    <a:chExt cx="2361121" cy="1587740"/>
                  </a:xfrm>
                </p:grpSpPr>
                <p:grpSp>
                  <p:nvGrpSpPr>
                    <p:cNvPr id="413" name="Group 412"/>
                    <p:cNvGrpSpPr/>
                    <p:nvPr/>
                  </p:nvGrpSpPr>
                  <p:grpSpPr>
                    <a:xfrm>
                      <a:off x="4811883" y="2556851"/>
                      <a:ext cx="1046240" cy="337079"/>
                      <a:chOff x="4811883" y="2556851"/>
                      <a:chExt cx="1046240" cy="337079"/>
                    </a:xfrm>
                  </p:grpSpPr>
                  <p:sp>
                    <p:nvSpPr>
                      <p:cNvPr id="429" name="TextBox 428"/>
                      <p:cNvSpPr txBox="1"/>
                      <p:nvPr/>
                    </p:nvSpPr>
                    <p:spPr bwMode="auto">
                      <a:xfrm>
                        <a:off x="5199310" y="2574578"/>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HDInsight</a:t>
                        </a:r>
                        <a:endPar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430" name="Picture 181"/>
                      <p:cNvPicPr>
                        <a:picLocks noChangeAspect="1"/>
                      </p:cNvPicPr>
                      <p:nvPr/>
                    </p:nvPicPr>
                    <p:blipFill>
                      <a:blip r:embed="rId18">
                        <a:biLevel thresh="25000"/>
                        <a:extLst>
                          <a:ext uri="{28A0092B-C50C-407E-A947-70E740481C1C}">
                            <a14:useLocalDpi xmlns:a14="http://schemas.microsoft.com/office/drawing/2010/main" val="0"/>
                          </a:ext>
                        </a:extLst>
                      </a:blip>
                      <a:srcRect/>
                      <a:stretch>
                        <a:fillRect/>
                      </a:stretch>
                    </p:blipFill>
                    <p:spPr bwMode="auto">
                      <a:xfrm>
                        <a:off x="4811883" y="2556851"/>
                        <a:ext cx="337162" cy="33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4" name="Group 413"/>
                    <p:cNvGrpSpPr/>
                    <p:nvPr/>
                  </p:nvGrpSpPr>
                  <p:grpSpPr>
                    <a:xfrm>
                      <a:off x="6162402" y="2574420"/>
                      <a:ext cx="1003736" cy="301625"/>
                      <a:chOff x="6162402" y="2574420"/>
                      <a:chExt cx="1003736" cy="301625"/>
                    </a:xfrm>
                  </p:grpSpPr>
                  <p:sp>
                    <p:nvSpPr>
                      <p:cNvPr id="427" name="TextBox 426"/>
                      <p:cNvSpPr txBox="1"/>
                      <p:nvPr/>
                    </p:nvSpPr>
                    <p:spPr bwMode="auto">
                      <a:xfrm>
                        <a:off x="6507325" y="25744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Machine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Learning</a:t>
                        </a:r>
                      </a:p>
                    </p:txBody>
                  </p:sp>
                  <p:pic>
                    <p:nvPicPr>
                      <p:cNvPr id="428" name="Picture 183"/>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6162402" y="2593257"/>
                        <a:ext cx="263720" cy="2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5" name="Group 414"/>
                    <p:cNvGrpSpPr/>
                    <p:nvPr/>
                  </p:nvGrpSpPr>
                  <p:grpSpPr>
                    <a:xfrm>
                      <a:off x="4805017" y="3834139"/>
                      <a:ext cx="1053105" cy="310452"/>
                      <a:chOff x="4805017" y="3834139"/>
                      <a:chExt cx="1053105" cy="310452"/>
                    </a:xfrm>
                  </p:grpSpPr>
                  <p:sp>
                    <p:nvSpPr>
                      <p:cNvPr id="425" name="TextBox 424"/>
                      <p:cNvSpPr txBox="1"/>
                      <p:nvPr/>
                    </p:nvSpPr>
                    <p:spPr bwMode="auto">
                      <a:xfrm>
                        <a:off x="5199310" y="3838553"/>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Stream</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Analytics</a:t>
                        </a:r>
                      </a:p>
                    </p:txBody>
                  </p:sp>
                  <p:pic>
                    <p:nvPicPr>
                      <p:cNvPr id="426" name="Picture 185"/>
                      <p:cNvPicPr>
                        <a:picLocks noChangeAspect="1"/>
                      </p:cNvPicPr>
                      <p:nvPr/>
                    </p:nvPicPr>
                    <p:blipFill>
                      <a:blip r:embed="rId20">
                        <a:biLevel thresh="25000"/>
                        <a:extLst>
                          <a:ext uri="{28A0092B-C50C-407E-A947-70E740481C1C}">
                            <a14:useLocalDpi xmlns:a14="http://schemas.microsoft.com/office/drawing/2010/main" val="0"/>
                          </a:ext>
                        </a:extLst>
                      </a:blip>
                      <a:srcRect/>
                      <a:stretch>
                        <a:fillRect/>
                      </a:stretch>
                    </p:blipFill>
                    <p:spPr bwMode="auto">
                      <a:xfrm>
                        <a:off x="4805017" y="3834139"/>
                        <a:ext cx="310529" cy="3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6" name="Group 415"/>
                    <p:cNvGrpSpPr/>
                    <p:nvPr/>
                  </p:nvGrpSpPr>
                  <p:grpSpPr>
                    <a:xfrm>
                      <a:off x="4809230" y="3192842"/>
                      <a:ext cx="1048893" cy="305501"/>
                      <a:chOff x="4809230" y="3192842"/>
                      <a:chExt cx="1048893" cy="305501"/>
                    </a:xfrm>
                  </p:grpSpPr>
                  <p:sp>
                    <p:nvSpPr>
                      <p:cNvPr id="423" name="TextBox 422"/>
                      <p:cNvSpPr txBox="1"/>
                      <p:nvPr/>
                    </p:nvSpPr>
                    <p:spPr bwMode="auto">
                      <a:xfrm>
                        <a:off x="5199310" y="3198305"/>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Data</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Factory</a:t>
                        </a:r>
                      </a:p>
                    </p:txBody>
                  </p:sp>
                  <p:pic>
                    <p:nvPicPr>
                      <p:cNvPr id="424" name="Picture 187"/>
                      <p:cNvPicPr>
                        <a:picLocks noChangeAspect="1"/>
                      </p:cNvPicPr>
                      <p:nvPr/>
                    </p:nvPicPr>
                    <p:blipFill>
                      <a:blip r:embed="rId21">
                        <a:biLevel thresh="25000"/>
                        <a:extLst>
                          <a:ext uri="{28A0092B-C50C-407E-A947-70E740481C1C}">
                            <a14:useLocalDpi xmlns:a14="http://schemas.microsoft.com/office/drawing/2010/main" val="0"/>
                          </a:ext>
                        </a:extLst>
                      </a:blip>
                      <a:srcRect/>
                      <a:stretch>
                        <a:fillRect/>
                      </a:stretch>
                    </p:blipFill>
                    <p:spPr bwMode="auto">
                      <a:xfrm>
                        <a:off x="4809230" y="3192842"/>
                        <a:ext cx="302103" cy="30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7" name="Group 416"/>
                    <p:cNvGrpSpPr/>
                    <p:nvPr/>
                  </p:nvGrpSpPr>
                  <p:grpSpPr>
                    <a:xfrm>
                      <a:off x="6159534" y="3198305"/>
                      <a:ext cx="1006604" cy="300037"/>
                      <a:chOff x="6159534" y="3198305"/>
                      <a:chExt cx="1006604" cy="300037"/>
                    </a:xfrm>
                  </p:grpSpPr>
                  <p:sp>
                    <p:nvSpPr>
                      <p:cNvPr id="421" name="TextBox 420"/>
                      <p:cNvSpPr txBox="1"/>
                      <p:nvPr/>
                    </p:nvSpPr>
                    <p:spPr bwMode="auto">
                      <a:xfrm>
                        <a:off x="6507325" y="3198305"/>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Event</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Hubs</a:t>
                        </a:r>
                      </a:p>
                    </p:txBody>
                  </p:sp>
                  <p:pic>
                    <p:nvPicPr>
                      <p:cNvPr id="422" name="Picture 189"/>
                      <p:cNvPicPr>
                        <a:picLocks noChangeAspect="1"/>
                      </p:cNvPicPr>
                      <p:nvPr/>
                    </p:nvPicPr>
                    <p:blipFill>
                      <a:blip r:embed="rId22">
                        <a:biLevel thresh="25000"/>
                        <a:extLst>
                          <a:ext uri="{28A0092B-C50C-407E-A947-70E740481C1C}">
                            <a14:useLocalDpi xmlns:a14="http://schemas.microsoft.com/office/drawing/2010/main" val="0"/>
                          </a:ext>
                        </a:extLst>
                      </a:blip>
                      <a:srcRect/>
                      <a:stretch>
                        <a:fillRect/>
                      </a:stretch>
                    </p:blipFill>
                    <p:spPr bwMode="auto">
                      <a:xfrm>
                        <a:off x="6159534" y="3200784"/>
                        <a:ext cx="283827" cy="2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8" name="Group 417"/>
                    <p:cNvGrpSpPr/>
                    <p:nvPr/>
                  </p:nvGrpSpPr>
                  <p:grpSpPr>
                    <a:xfrm>
                      <a:off x="6165936" y="3834755"/>
                      <a:ext cx="1000202" cy="296566"/>
                      <a:chOff x="6165936" y="3834755"/>
                      <a:chExt cx="1000202" cy="296566"/>
                    </a:xfrm>
                  </p:grpSpPr>
                  <p:sp>
                    <p:nvSpPr>
                      <p:cNvPr id="419" name="TextBox 418"/>
                      <p:cNvSpPr txBox="1"/>
                      <p:nvPr/>
                    </p:nvSpPr>
                    <p:spPr bwMode="auto">
                      <a:xfrm>
                        <a:off x="6507325" y="3853657"/>
                        <a:ext cx="658813" cy="25876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Mobile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Engagement</a:t>
                        </a:r>
                      </a:p>
                    </p:txBody>
                  </p:sp>
                  <p:pic>
                    <p:nvPicPr>
                      <p:cNvPr id="420" name="Picture 191"/>
                      <p:cNvPicPr>
                        <a:picLocks noChangeAspect="1"/>
                      </p:cNvPicPr>
                      <p:nvPr/>
                    </p:nvPicPr>
                    <p:blipFill>
                      <a:blip r:embed="rId23">
                        <a:biLevel thresh="25000"/>
                        <a:extLst>
                          <a:ext uri="{28A0092B-C50C-407E-A947-70E740481C1C}">
                            <a14:useLocalDpi xmlns:a14="http://schemas.microsoft.com/office/drawing/2010/main" val="0"/>
                          </a:ext>
                        </a:extLst>
                      </a:blip>
                      <a:srcRect/>
                      <a:stretch>
                        <a:fillRect/>
                      </a:stretch>
                    </p:blipFill>
                    <p:spPr bwMode="auto">
                      <a:xfrm>
                        <a:off x="6165936" y="3834755"/>
                        <a:ext cx="296639" cy="29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7" name="Group 346"/>
                <p:cNvGrpSpPr/>
                <p:nvPr/>
              </p:nvGrpSpPr>
              <p:grpSpPr>
                <a:xfrm>
                  <a:off x="2082009" y="2024566"/>
                  <a:ext cx="2498759" cy="1352550"/>
                  <a:chOff x="2082009" y="2138866"/>
                  <a:chExt cx="2498759" cy="1352550"/>
                </a:xfrm>
              </p:grpSpPr>
              <p:sp>
                <p:nvSpPr>
                  <p:cNvPr id="397" name="Rectangle 396"/>
                  <p:cNvSpPr/>
                  <p:nvPr/>
                </p:nvSpPr>
                <p:spPr bwMode="auto">
                  <a:xfrm>
                    <a:off x="2082009" y="2138866"/>
                    <a:ext cx="2498759" cy="135255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Integration</a:t>
                    </a:r>
                  </a:p>
                </p:txBody>
              </p:sp>
              <p:grpSp>
                <p:nvGrpSpPr>
                  <p:cNvPr id="398" name="Group 397"/>
                  <p:cNvGrpSpPr/>
                  <p:nvPr/>
                </p:nvGrpSpPr>
                <p:grpSpPr>
                  <a:xfrm>
                    <a:off x="2198592" y="2559624"/>
                    <a:ext cx="2237004" cy="836418"/>
                    <a:chOff x="2198592" y="2559624"/>
                    <a:chExt cx="2237004" cy="836418"/>
                  </a:xfrm>
                </p:grpSpPr>
                <p:grpSp>
                  <p:nvGrpSpPr>
                    <p:cNvPr id="399" name="Group 398"/>
                    <p:cNvGrpSpPr/>
                    <p:nvPr/>
                  </p:nvGrpSpPr>
                  <p:grpSpPr>
                    <a:xfrm>
                      <a:off x="3513173" y="2559624"/>
                      <a:ext cx="922423" cy="301625"/>
                      <a:chOff x="3425188" y="2480831"/>
                      <a:chExt cx="922423" cy="301625"/>
                    </a:xfrm>
                  </p:grpSpPr>
                  <p:sp>
                    <p:nvSpPr>
                      <p:cNvPr id="409" name="TextBox 408"/>
                      <p:cNvSpPr txBox="1"/>
                      <p:nvPr/>
                    </p:nvSpPr>
                    <p:spPr bwMode="auto">
                      <a:xfrm>
                        <a:off x="3803029" y="2480831"/>
                        <a:ext cx="54458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BizTalk</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410" name="Picture 214" descr="BizTalk Services.png"/>
                      <p:cNvPicPr>
                        <a:picLocks noChangeAspect="1"/>
                      </p:cNvPicPr>
                      <p:nvPr/>
                    </p:nvPicPr>
                    <p:blipFill>
                      <a:blip r:embed="rId24">
                        <a:biLevel thresh="25000"/>
                        <a:extLst>
                          <a:ext uri="{28A0092B-C50C-407E-A947-70E740481C1C}">
                            <a14:useLocalDpi xmlns:a14="http://schemas.microsoft.com/office/drawing/2010/main" val="0"/>
                          </a:ext>
                        </a:extLst>
                      </a:blip>
                      <a:srcRect/>
                      <a:stretch>
                        <a:fillRect/>
                      </a:stretch>
                    </p:blipFill>
                    <p:spPr bwMode="auto">
                      <a:xfrm>
                        <a:off x="3425188" y="2484570"/>
                        <a:ext cx="293830" cy="2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 name="Group 399"/>
                    <p:cNvGrpSpPr/>
                    <p:nvPr/>
                  </p:nvGrpSpPr>
                  <p:grpSpPr>
                    <a:xfrm>
                      <a:off x="2198592" y="3094417"/>
                      <a:ext cx="1020311" cy="301625"/>
                      <a:chOff x="2319949" y="3019151"/>
                      <a:chExt cx="1020311" cy="301625"/>
                    </a:xfrm>
                  </p:grpSpPr>
                  <p:sp>
                    <p:nvSpPr>
                      <p:cNvPr id="407" name="TextBox 406"/>
                      <p:cNvSpPr txBox="1"/>
                      <p:nvPr/>
                    </p:nvSpPr>
                    <p:spPr bwMode="auto">
                      <a:xfrm>
                        <a:off x="2681448" y="30191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Hybrid</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Connections</a:t>
                        </a:r>
                      </a:p>
                    </p:txBody>
                  </p:sp>
                  <p:pic>
                    <p:nvPicPr>
                      <p:cNvPr id="408" name="Picture 216" descr="Hybrid Connections (BizTalk).png"/>
                      <p:cNvPicPr>
                        <a:picLocks noChangeAspect="1"/>
                      </p:cNvPicPr>
                      <p:nvPr/>
                    </p:nvPicPr>
                    <p:blipFill>
                      <a:blip r:embed="rId25">
                        <a:biLevel thresh="25000"/>
                        <a:extLst>
                          <a:ext uri="{28A0092B-C50C-407E-A947-70E740481C1C}">
                            <a14:useLocalDpi xmlns:a14="http://schemas.microsoft.com/office/drawing/2010/main" val="0"/>
                          </a:ext>
                        </a:extLst>
                      </a:blip>
                      <a:srcRect/>
                      <a:stretch>
                        <a:fillRect/>
                      </a:stretch>
                    </p:blipFill>
                    <p:spPr bwMode="auto">
                      <a:xfrm>
                        <a:off x="2319949" y="3023735"/>
                        <a:ext cx="292141" cy="29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1" name="Group 400"/>
                    <p:cNvGrpSpPr/>
                    <p:nvPr/>
                  </p:nvGrpSpPr>
                  <p:grpSpPr>
                    <a:xfrm>
                      <a:off x="3521521" y="3094417"/>
                      <a:ext cx="869624" cy="301625"/>
                      <a:chOff x="3433536" y="3015624"/>
                      <a:chExt cx="869624" cy="301625"/>
                    </a:xfrm>
                  </p:grpSpPr>
                  <p:sp>
                    <p:nvSpPr>
                      <p:cNvPr id="405" name="TextBox 404"/>
                      <p:cNvSpPr txBox="1"/>
                      <p:nvPr/>
                    </p:nvSpPr>
                    <p:spPr bwMode="auto">
                      <a:xfrm>
                        <a:off x="3788740" y="3015624"/>
                        <a:ext cx="51442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Bus</a:t>
                        </a:r>
                      </a:p>
                    </p:txBody>
                  </p:sp>
                  <p:pic>
                    <p:nvPicPr>
                      <p:cNvPr id="406" name="Picture 218" descr="Service Bus.png"/>
                      <p:cNvPicPr>
                        <a:picLocks noChangeAspect="1"/>
                      </p:cNvPicPr>
                      <p:nvPr/>
                    </p:nvPicPr>
                    <p:blipFill>
                      <a:blip r:embed="rId26">
                        <a:biLevel thresh="25000"/>
                        <a:extLst>
                          <a:ext uri="{28A0092B-C50C-407E-A947-70E740481C1C}">
                            <a14:useLocalDpi xmlns:a14="http://schemas.microsoft.com/office/drawing/2010/main" val="0"/>
                          </a:ext>
                        </a:extLst>
                      </a:blip>
                      <a:srcRect/>
                      <a:stretch>
                        <a:fillRect/>
                      </a:stretch>
                    </p:blipFill>
                    <p:spPr bwMode="auto">
                      <a:xfrm>
                        <a:off x="3433536" y="3020078"/>
                        <a:ext cx="292402" cy="2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2" name="Group 401"/>
                    <p:cNvGrpSpPr/>
                    <p:nvPr/>
                  </p:nvGrpSpPr>
                  <p:grpSpPr>
                    <a:xfrm>
                      <a:off x="2198592" y="2560418"/>
                      <a:ext cx="1020559" cy="300037"/>
                      <a:chOff x="2319701" y="2482223"/>
                      <a:chExt cx="1020559" cy="300037"/>
                    </a:xfrm>
                  </p:grpSpPr>
                  <p:sp>
                    <p:nvSpPr>
                      <p:cNvPr id="403" name="TextBox 402"/>
                      <p:cNvSpPr txBox="1"/>
                      <p:nvPr/>
                    </p:nvSpPr>
                    <p:spPr bwMode="auto">
                      <a:xfrm>
                        <a:off x="2681448" y="2482223"/>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Storage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Queues</a:t>
                        </a:r>
                      </a:p>
                    </p:txBody>
                  </p:sp>
                  <p:pic>
                    <p:nvPicPr>
                      <p:cNvPr id="404" name="Picture 220" descr="Storage queue.png"/>
                      <p:cNvPicPr>
                        <a:picLocks noChangeAspect="1"/>
                      </p:cNvPicPr>
                      <p:nvPr/>
                    </p:nvPicPr>
                    <p:blipFill>
                      <a:blip r:embed="rId27">
                        <a:biLevel thresh="25000"/>
                        <a:extLst>
                          <a:ext uri="{28A0092B-C50C-407E-A947-70E740481C1C}">
                            <a14:useLocalDpi xmlns:a14="http://schemas.microsoft.com/office/drawing/2010/main" val="0"/>
                          </a:ext>
                        </a:extLst>
                      </a:blip>
                      <a:srcRect/>
                      <a:stretch>
                        <a:fillRect/>
                      </a:stretch>
                    </p:blipFill>
                    <p:spPr bwMode="auto">
                      <a:xfrm>
                        <a:off x="2319701" y="2485765"/>
                        <a:ext cx="292636" cy="29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8" name="Group 347"/>
                <p:cNvGrpSpPr/>
                <p:nvPr/>
              </p:nvGrpSpPr>
              <p:grpSpPr>
                <a:xfrm>
                  <a:off x="7683226" y="2024565"/>
                  <a:ext cx="2771024" cy="2304637"/>
                  <a:chOff x="7683226" y="2138865"/>
                  <a:chExt cx="2771024" cy="2304637"/>
                </a:xfrm>
              </p:grpSpPr>
              <p:sp>
                <p:nvSpPr>
                  <p:cNvPr id="377" name="Rectangle 376"/>
                  <p:cNvSpPr/>
                  <p:nvPr/>
                </p:nvSpPr>
                <p:spPr bwMode="auto">
                  <a:xfrm>
                    <a:off x="7683226" y="2138865"/>
                    <a:ext cx="2771024" cy="230463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a:t>
                    </a:r>
                  </a:p>
                </p:txBody>
              </p:sp>
              <p:grpSp>
                <p:nvGrpSpPr>
                  <p:cNvPr id="378" name="Group 377"/>
                  <p:cNvGrpSpPr/>
                  <p:nvPr/>
                </p:nvGrpSpPr>
                <p:grpSpPr>
                  <a:xfrm>
                    <a:off x="7845950" y="2595968"/>
                    <a:ext cx="2445576" cy="1553509"/>
                    <a:chOff x="7799957" y="2595968"/>
                    <a:chExt cx="2445576" cy="1553509"/>
                  </a:xfrm>
                </p:grpSpPr>
                <p:grpSp>
                  <p:nvGrpSpPr>
                    <p:cNvPr id="379" name="Group 387"/>
                    <p:cNvGrpSpPr>
                      <a:grpSpLocks/>
                    </p:cNvGrpSpPr>
                    <p:nvPr/>
                  </p:nvGrpSpPr>
                  <p:grpSpPr bwMode="auto">
                    <a:xfrm>
                      <a:off x="7799957" y="2595969"/>
                      <a:ext cx="1016185" cy="301066"/>
                      <a:chOff x="8369631" y="3448242"/>
                      <a:chExt cx="1016411" cy="301033"/>
                    </a:xfrm>
                  </p:grpSpPr>
                  <p:sp>
                    <p:nvSpPr>
                      <p:cNvPr id="395" name="TextBox 394"/>
                      <p:cNvSpPr txBox="1"/>
                      <p:nvPr/>
                    </p:nvSpPr>
                    <p:spPr>
                      <a:xfrm>
                        <a:off x="8727084" y="3448242"/>
                        <a:ext cx="658958"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SQL</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Database</a:t>
                        </a:r>
                      </a:p>
                    </p:txBody>
                  </p:sp>
                  <p:pic>
                    <p:nvPicPr>
                      <p:cNvPr id="396" name="Picture 171"/>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8369631" y="3452466"/>
                        <a:ext cx="296809" cy="29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 name="Group 389"/>
                    <p:cNvGrpSpPr>
                      <a:grpSpLocks/>
                    </p:cNvGrpSpPr>
                    <p:nvPr/>
                  </p:nvGrpSpPr>
                  <p:grpSpPr bwMode="auto">
                    <a:xfrm>
                      <a:off x="7803051" y="3832282"/>
                      <a:ext cx="1013093" cy="300038"/>
                      <a:chOff x="8372726" y="4684418"/>
                      <a:chExt cx="1013318" cy="300005"/>
                    </a:xfrm>
                  </p:grpSpPr>
                  <p:sp>
                    <p:nvSpPr>
                      <p:cNvPr id="393" name="TextBox 392"/>
                      <p:cNvSpPr txBox="1"/>
                      <p:nvPr/>
                    </p:nvSpPr>
                    <p:spPr>
                      <a:xfrm>
                        <a:off x="8727084" y="4684418"/>
                        <a:ext cx="658960"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DocumentDB</a:t>
                        </a:r>
                        <a:endPar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394" name="Picture 173"/>
                      <p:cNvPicPr>
                        <a:picLocks noChangeAspect="1"/>
                      </p:cNvPicPr>
                      <p:nvPr/>
                    </p:nvPicPr>
                    <p:blipFill>
                      <a:blip r:embed="rId29">
                        <a:biLevel thresh="25000"/>
                        <a:extLst>
                          <a:ext uri="{28A0092B-C50C-407E-A947-70E740481C1C}">
                            <a14:useLocalDpi xmlns:a14="http://schemas.microsoft.com/office/drawing/2010/main" val="0"/>
                          </a:ext>
                        </a:extLst>
                      </a:blip>
                      <a:srcRect/>
                      <a:stretch>
                        <a:fillRect/>
                      </a:stretch>
                    </p:blipFill>
                    <p:spPr bwMode="auto">
                      <a:xfrm>
                        <a:off x="8372726" y="4693804"/>
                        <a:ext cx="290620" cy="29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1" name="Group 390"/>
                    <p:cNvGrpSpPr>
                      <a:grpSpLocks/>
                    </p:cNvGrpSpPr>
                    <p:nvPr/>
                  </p:nvGrpSpPr>
                  <p:grpSpPr bwMode="auto">
                    <a:xfrm>
                      <a:off x="7803720" y="3204660"/>
                      <a:ext cx="1012423" cy="309349"/>
                      <a:chOff x="8373395" y="4056866"/>
                      <a:chExt cx="1012648" cy="309315"/>
                    </a:xfrm>
                  </p:grpSpPr>
                  <p:sp>
                    <p:nvSpPr>
                      <p:cNvPr id="391" name="TextBox 390"/>
                      <p:cNvSpPr txBox="1"/>
                      <p:nvPr/>
                    </p:nvSpPr>
                    <p:spPr>
                      <a:xfrm>
                        <a:off x="8727084" y="4056866"/>
                        <a:ext cx="658959"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Redis</a:t>
                        </a: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Cache</a:t>
                        </a:r>
                      </a:p>
                    </p:txBody>
                  </p:sp>
                  <p:pic>
                    <p:nvPicPr>
                      <p:cNvPr id="392" name="Picture 175"/>
                      <p:cNvPicPr>
                        <a:picLocks noChangeAspect="1"/>
                      </p:cNvPicPr>
                      <p:nvPr/>
                    </p:nvPicPr>
                    <p:blipFill>
                      <a:blip r:embed="rId30">
                        <a:biLevel thresh="25000"/>
                        <a:extLst>
                          <a:ext uri="{28A0092B-C50C-407E-A947-70E740481C1C}">
                            <a14:useLocalDpi xmlns:a14="http://schemas.microsoft.com/office/drawing/2010/main" val="0"/>
                          </a:ext>
                        </a:extLst>
                      </a:blip>
                      <a:srcRect/>
                      <a:stretch>
                        <a:fillRect/>
                      </a:stretch>
                    </p:blipFill>
                    <p:spPr bwMode="auto">
                      <a:xfrm>
                        <a:off x="8373395" y="4076899"/>
                        <a:ext cx="289282" cy="28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2" name="Group 391"/>
                    <p:cNvGrpSpPr>
                      <a:grpSpLocks/>
                    </p:cNvGrpSpPr>
                    <p:nvPr/>
                  </p:nvGrpSpPr>
                  <p:grpSpPr bwMode="auto">
                    <a:xfrm>
                      <a:off x="9163663" y="3193851"/>
                      <a:ext cx="1081869" cy="331906"/>
                      <a:chOff x="9733640" y="4046058"/>
                      <a:chExt cx="1082109" cy="331869"/>
                    </a:xfrm>
                  </p:grpSpPr>
                  <p:sp>
                    <p:nvSpPr>
                      <p:cNvPr id="389" name="TextBox 388"/>
                      <p:cNvSpPr txBox="1"/>
                      <p:nvPr/>
                    </p:nvSpPr>
                    <p:spPr>
                      <a:xfrm>
                        <a:off x="10156790" y="4061991"/>
                        <a:ext cx="658959" cy="30000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Search</a:t>
                        </a:r>
                      </a:p>
                    </p:txBody>
                  </p:sp>
                  <p:pic>
                    <p:nvPicPr>
                      <p:cNvPr id="390" name="Picture 177"/>
                      <p:cNvPicPr>
                        <a:picLocks noChangeAspect="1"/>
                      </p:cNvPicPr>
                      <p:nvPr/>
                    </p:nvPicPr>
                    <p:blipFill>
                      <a:blip r:embed="rId31">
                        <a:biLevel thresh="25000"/>
                        <a:extLst>
                          <a:ext uri="{28A0092B-C50C-407E-A947-70E740481C1C}">
                            <a14:useLocalDpi xmlns:a14="http://schemas.microsoft.com/office/drawing/2010/main" val="0"/>
                          </a:ext>
                        </a:extLst>
                      </a:blip>
                      <a:srcRect/>
                      <a:stretch>
                        <a:fillRect/>
                      </a:stretch>
                    </p:blipFill>
                    <p:spPr bwMode="auto">
                      <a:xfrm>
                        <a:off x="9733640" y="4046058"/>
                        <a:ext cx="331871" cy="3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3" name="Group 392"/>
                    <p:cNvGrpSpPr>
                      <a:grpSpLocks/>
                    </p:cNvGrpSpPr>
                    <p:nvPr/>
                  </p:nvGrpSpPr>
                  <p:grpSpPr bwMode="auto">
                    <a:xfrm>
                      <a:off x="9193207" y="3828827"/>
                      <a:ext cx="1052326" cy="320650"/>
                      <a:chOff x="9763191" y="4680964"/>
                      <a:chExt cx="1052560" cy="320615"/>
                    </a:xfrm>
                  </p:grpSpPr>
                  <p:sp>
                    <p:nvSpPr>
                      <p:cNvPr id="387" name="TextBox 386"/>
                      <p:cNvSpPr txBox="1"/>
                      <p:nvPr/>
                    </p:nvSpPr>
                    <p:spPr>
                      <a:xfrm>
                        <a:off x="10156791" y="4693638"/>
                        <a:ext cx="658960"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Tables</a:t>
                        </a:r>
                      </a:p>
                    </p:txBody>
                  </p:sp>
                  <p:pic>
                    <p:nvPicPr>
                      <p:cNvPr id="388" name="Picture 179" descr="Storage table.png"/>
                      <p:cNvPicPr>
                        <a:picLocks noChangeAspect="1"/>
                      </p:cNvPicPr>
                      <p:nvPr/>
                    </p:nvPicPr>
                    <p:blipFill>
                      <a:blip r:embed="rId32">
                        <a:biLevel thresh="25000"/>
                        <a:extLst>
                          <a:ext uri="{28A0092B-C50C-407E-A947-70E740481C1C}">
                            <a14:useLocalDpi xmlns:a14="http://schemas.microsoft.com/office/drawing/2010/main" val="0"/>
                          </a:ext>
                        </a:extLst>
                      </a:blip>
                      <a:srcRect/>
                      <a:stretch>
                        <a:fillRect/>
                      </a:stretch>
                    </p:blipFill>
                    <p:spPr bwMode="auto">
                      <a:xfrm>
                        <a:off x="9763191" y="4680964"/>
                        <a:ext cx="320616" cy="32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4" name="Group 388"/>
                    <p:cNvGrpSpPr>
                      <a:grpSpLocks/>
                    </p:cNvGrpSpPr>
                    <p:nvPr/>
                  </p:nvGrpSpPr>
                  <p:grpSpPr bwMode="auto">
                    <a:xfrm>
                      <a:off x="9193207" y="2595968"/>
                      <a:ext cx="790386" cy="325437"/>
                      <a:chOff x="9763191" y="3448241"/>
                      <a:chExt cx="790562" cy="325401"/>
                    </a:xfrm>
                  </p:grpSpPr>
                  <p:pic>
                    <p:nvPicPr>
                      <p:cNvPr id="385" name="Picture 1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9763191" y="3452465"/>
                        <a:ext cx="320616" cy="29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 name="TextBox 385"/>
                      <p:cNvSpPr txBox="1"/>
                      <p:nvPr/>
                    </p:nvSpPr>
                    <p:spPr>
                      <a:xfrm>
                        <a:off x="10156790" y="3448241"/>
                        <a:ext cx="396963" cy="325401"/>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SQL Data</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Warehouse</a:t>
                        </a:r>
                      </a:p>
                    </p:txBody>
                  </p:sp>
                </p:grpSp>
              </p:grpSp>
            </p:grpSp>
            <p:grpSp>
              <p:nvGrpSpPr>
                <p:cNvPr id="349" name="Group 348"/>
                <p:cNvGrpSpPr/>
                <p:nvPr/>
              </p:nvGrpSpPr>
              <p:grpSpPr>
                <a:xfrm>
                  <a:off x="2082009" y="543029"/>
                  <a:ext cx="2144942" cy="1371600"/>
                  <a:chOff x="2082009" y="650979"/>
                  <a:chExt cx="2144942" cy="1371600"/>
                </a:xfrm>
              </p:grpSpPr>
              <p:sp>
                <p:nvSpPr>
                  <p:cNvPr id="364" name="Rectangle 363"/>
                  <p:cNvSpPr/>
                  <p:nvPr/>
                </p:nvSpPr>
                <p:spPr bwMode="auto">
                  <a:xfrm>
                    <a:off x="2082009" y="650979"/>
                    <a:ext cx="2144942"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Compute</a:t>
                    </a:r>
                  </a:p>
                </p:txBody>
              </p:sp>
              <p:grpSp>
                <p:nvGrpSpPr>
                  <p:cNvPr id="365" name="Group 364"/>
                  <p:cNvGrpSpPr/>
                  <p:nvPr/>
                </p:nvGrpSpPr>
                <p:grpSpPr>
                  <a:xfrm>
                    <a:off x="2209151" y="1044910"/>
                    <a:ext cx="889842" cy="301625"/>
                    <a:chOff x="2315921" y="978921"/>
                    <a:chExt cx="889842" cy="301625"/>
                  </a:xfrm>
                </p:grpSpPr>
                <p:sp>
                  <p:nvSpPr>
                    <p:cNvPr id="375" name="TextBox 374"/>
                    <p:cNvSpPr txBox="1"/>
                    <p:nvPr/>
                  </p:nvSpPr>
                  <p:spPr bwMode="auto">
                    <a:xfrm>
                      <a:off x="2678517" y="978921"/>
                      <a:ext cx="527246"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Cloud</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376" name="Picture 145"/>
                    <p:cNvPicPr>
                      <a:picLocks noChangeAspect="1"/>
                    </p:cNvPicPr>
                    <p:nvPr/>
                  </p:nvPicPr>
                  <p:blipFill>
                    <a:blip r:embed="rId34">
                      <a:biLevel thresh="25000"/>
                      <a:extLst>
                        <a:ext uri="{28A0092B-C50C-407E-A947-70E740481C1C}">
                          <a14:useLocalDpi xmlns:a14="http://schemas.microsoft.com/office/drawing/2010/main" val="0"/>
                        </a:ext>
                      </a:extLst>
                    </a:blip>
                    <a:srcRect/>
                    <a:stretch>
                      <a:fillRect/>
                    </a:stretch>
                  </p:blipFill>
                  <p:spPr bwMode="auto">
                    <a:xfrm>
                      <a:off x="2315921" y="984779"/>
                      <a:ext cx="289808" cy="28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6" name="Group 365"/>
                  <p:cNvGrpSpPr/>
                  <p:nvPr/>
                </p:nvGrpSpPr>
                <p:grpSpPr>
                  <a:xfrm>
                    <a:off x="2209151" y="1617332"/>
                    <a:ext cx="751241" cy="303647"/>
                    <a:chOff x="2355344" y="1558000"/>
                    <a:chExt cx="751241" cy="303647"/>
                  </a:xfrm>
                </p:grpSpPr>
                <p:sp>
                  <p:nvSpPr>
                    <p:cNvPr id="373" name="TextBox 372"/>
                    <p:cNvSpPr txBox="1"/>
                    <p:nvPr/>
                  </p:nvSpPr>
                  <p:spPr bwMode="auto">
                    <a:xfrm>
                      <a:off x="2722967" y="1559012"/>
                      <a:ext cx="383618" cy="3016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Batch</a:t>
                      </a:r>
                    </a:p>
                  </p:txBody>
                </p:sp>
                <p:pic>
                  <p:nvPicPr>
                    <p:cNvPr id="374" name="Picture 147"/>
                    <p:cNvPicPr>
                      <a:picLocks noChangeAspect="1"/>
                    </p:cNvPicPr>
                    <p:nvPr/>
                  </p:nvPicPr>
                  <p:blipFill>
                    <a:blip r:embed="rId35">
                      <a:biLevel thresh="25000"/>
                      <a:extLst>
                        <a:ext uri="{28A0092B-C50C-407E-A947-70E740481C1C}">
                          <a14:useLocalDpi xmlns:a14="http://schemas.microsoft.com/office/drawing/2010/main" val="0"/>
                        </a:ext>
                      </a:extLst>
                    </a:blip>
                    <a:srcRect/>
                    <a:stretch>
                      <a:fillRect/>
                    </a:stretch>
                  </p:blipFill>
                  <p:spPr bwMode="auto">
                    <a:xfrm>
                      <a:off x="2355344" y="1558000"/>
                      <a:ext cx="303542" cy="3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7" name="Group 366"/>
                  <p:cNvGrpSpPr/>
                  <p:nvPr/>
                </p:nvGrpSpPr>
                <p:grpSpPr>
                  <a:xfrm>
                    <a:off x="3226725" y="1617332"/>
                    <a:ext cx="865731" cy="301625"/>
                    <a:chOff x="3193533" y="1551343"/>
                    <a:chExt cx="865731" cy="301625"/>
                  </a:xfrm>
                </p:grpSpPr>
                <p:sp>
                  <p:nvSpPr>
                    <p:cNvPr id="371" name="TextBox 370"/>
                    <p:cNvSpPr txBox="1"/>
                    <p:nvPr/>
                  </p:nvSpPr>
                  <p:spPr bwMode="auto">
                    <a:xfrm>
                      <a:off x="3554337" y="1551343"/>
                      <a:ext cx="504927"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Remote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a:t>
                      </a:r>
                    </a:p>
                  </p:txBody>
                </p:sp>
                <p:pic>
                  <p:nvPicPr>
                    <p:cNvPr id="372" name="Picture 149"/>
                    <p:cNvPicPr>
                      <a:picLocks noChangeAspect="1"/>
                    </p:cNvPicPr>
                    <p:nvPr/>
                  </p:nvPicPr>
                  <p:blipFill>
                    <a:blip r:embed="rId36">
                      <a:biLevel thresh="25000"/>
                      <a:extLst>
                        <a:ext uri="{28A0092B-C50C-407E-A947-70E740481C1C}">
                          <a14:useLocalDpi xmlns:a14="http://schemas.microsoft.com/office/drawing/2010/main" val="0"/>
                        </a:ext>
                      </a:extLst>
                    </a:blip>
                    <a:srcRect/>
                    <a:stretch>
                      <a:fillRect/>
                    </a:stretch>
                  </p:blipFill>
                  <p:spPr bwMode="auto">
                    <a:xfrm>
                      <a:off x="3193533" y="1556274"/>
                      <a:ext cx="291661" cy="2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 name="Group 367"/>
                  <p:cNvGrpSpPr/>
                  <p:nvPr/>
                </p:nvGrpSpPr>
                <p:grpSpPr>
                  <a:xfrm>
                    <a:off x="3226725" y="1046498"/>
                    <a:ext cx="873084" cy="300037"/>
                    <a:chOff x="3380111" y="980440"/>
                    <a:chExt cx="873084" cy="300037"/>
                  </a:xfrm>
                </p:grpSpPr>
                <p:sp>
                  <p:nvSpPr>
                    <p:cNvPr id="369" name="TextBox 368"/>
                    <p:cNvSpPr txBox="1"/>
                    <p:nvPr/>
                  </p:nvSpPr>
                  <p:spPr bwMode="auto">
                    <a:xfrm>
                      <a:off x="3723011" y="980440"/>
                      <a:ext cx="530184"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Fabric</a:t>
                      </a:r>
                    </a:p>
                  </p:txBody>
                </p:sp>
                <p:sp>
                  <p:nvSpPr>
                    <p:cNvPr id="370" name="Freeform 369"/>
                    <p:cNvSpPr/>
                    <p:nvPr/>
                  </p:nvSpPr>
                  <p:spPr bwMode="auto">
                    <a:xfrm>
                      <a:off x="3380111" y="993933"/>
                      <a:ext cx="282575" cy="273050"/>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350" name="Group 349"/>
                <p:cNvGrpSpPr/>
                <p:nvPr/>
              </p:nvGrpSpPr>
              <p:grpSpPr>
                <a:xfrm>
                  <a:off x="8203323" y="543029"/>
                  <a:ext cx="2250927" cy="1371600"/>
                  <a:chOff x="8203323" y="650979"/>
                  <a:chExt cx="2250927" cy="1371600"/>
                </a:xfrm>
              </p:grpSpPr>
              <p:sp>
                <p:nvSpPr>
                  <p:cNvPr id="351" name="Rectangle 350"/>
                  <p:cNvSpPr/>
                  <p:nvPr/>
                </p:nvSpPr>
                <p:spPr bwMode="auto">
                  <a:xfrm>
                    <a:off x="8203323" y="650979"/>
                    <a:ext cx="2250927"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Developer services</a:t>
                    </a:r>
                  </a:p>
                </p:txBody>
              </p:sp>
              <p:grpSp>
                <p:nvGrpSpPr>
                  <p:cNvPr id="352" name="Group 351"/>
                  <p:cNvGrpSpPr/>
                  <p:nvPr/>
                </p:nvGrpSpPr>
                <p:grpSpPr>
                  <a:xfrm>
                    <a:off x="8316462" y="1050815"/>
                    <a:ext cx="1048050" cy="290595"/>
                    <a:chOff x="8316462" y="1050815"/>
                    <a:chExt cx="1048050" cy="290595"/>
                  </a:xfrm>
                </p:grpSpPr>
                <p:sp>
                  <p:nvSpPr>
                    <p:cNvPr id="362" name="TextBox 361"/>
                    <p:cNvSpPr txBox="1"/>
                    <p:nvPr/>
                  </p:nvSpPr>
                  <p:spPr bwMode="auto">
                    <a:xfrm>
                      <a:off x="8694587" y="1065786"/>
                      <a:ext cx="669925" cy="2508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Visual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Studio</a:t>
                      </a:r>
                    </a:p>
                  </p:txBody>
                </p:sp>
                <p:pic>
                  <p:nvPicPr>
                    <p:cNvPr id="363" name="Picture 167" descr="Visual Studio Online.png"/>
                    <p:cNvPicPr>
                      <a:picLocks noChangeAspect="1"/>
                    </p:cNvPicPr>
                    <p:nvPr/>
                  </p:nvPicPr>
                  <p:blipFill>
                    <a:blip r:embed="rId37">
                      <a:biLevel thresh="25000"/>
                      <a:extLst>
                        <a:ext uri="{28A0092B-C50C-407E-A947-70E740481C1C}">
                          <a14:useLocalDpi xmlns:a14="http://schemas.microsoft.com/office/drawing/2010/main" val="0"/>
                        </a:ext>
                      </a:extLst>
                    </a:blip>
                    <a:srcRect/>
                    <a:stretch>
                      <a:fillRect/>
                    </a:stretch>
                  </p:blipFill>
                  <p:spPr bwMode="auto">
                    <a:xfrm>
                      <a:off x="8316462" y="1050815"/>
                      <a:ext cx="290580" cy="2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3" name="Group 352"/>
                  <p:cNvGrpSpPr/>
                  <p:nvPr/>
                </p:nvGrpSpPr>
                <p:grpSpPr>
                  <a:xfrm>
                    <a:off x="9413978" y="1606382"/>
                    <a:ext cx="957567" cy="312845"/>
                    <a:chOff x="9413978" y="1606382"/>
                    <a:chExt cx="957567" cy="312845"/>
                  </a:xfrm>
                </p:grpSpPr>
                <p:sp>
                  <p:nvSpPr>
                    <p:cNvPr id="360" name="TextBox 359"/>
                    <p:cNvSpPr txBox="1"/>
                    <p:nvPr/>
                  </p:nvSpPr>
                  <p:spPr bwMode="auto">
                    <a:xfrm>
                      <a:off x="9712733" y="161760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Application</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Insights</a:t>
                      </a:r>
                    </a:p>
                  </p:txBody>
                </p:sp>
                <p:pic>
                  <p:nvPicPr>
                    <p:cNvPr id="361" name="Picture 169" descr="Application Insights.png"/>
                    <p:cNvPicPr>
                      <a:picLocks noChangeAspect="1"/>
                    </p:cNvPicPr>
                    <p:nvPr/>
                  </p:nvPicPr>
                  <p:blipFill>
                    <a:blip r:embed="rId38">
                      <a:biLevel thresh="25000"/>
                      <a:extLst>
                        <a:ext uri="{28A0092B-C50C-407E-A947-70E740481C1C}">
                          <a14:useLocalDpi xmlns:a14="http://schemas.microsoft.com/office/drawing/2010/main" val="0"/>
                        </a:ext>
                      </a:extLst>
                    </a:blip>
                    <a:srcRect/>
                    <a:stretch>
                      <a:fillRect/>
                    </a:stretch>
                  </p:blipFill>
                  <p:spPr bwMode="auto">
                    <a:xfrm>
                      <a:off x="9413978" y="1606382"/>
                      <a:ext cx="292365" cy="29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4" name="Group 353"/>
                  <p:cNvGrpSpPr/>
                  <p:nvPr/>
                </p:nvGrpSpPr>
                <p:grpSpPr>
                  <a:xfrm>
                    <a:off x="9408787" y="1025699"/>
                    <a:ext cx="875200" cy="302765"/>
                    <a:chOff x="9408787" y="1025699"/>
                    <a:chExt cx="875200" cy="302765"/>
                  </a:xfrm>
                </p:grpSpPr>
                <p:pic>
                  <p:nvPicPr>
                    <p:cNvPr id="358" name="Picture 272"/>
                    <p:cNvPicPr>
                      <a:picLocks noChangeAspect="1"/>
                    </p:cNvPicPr>
                    <p:nvPr/>
                  </p:nvPicPr>
                  <p:blipFill>
                    <a:blip r:embed="rId39">
                      <a:biLevel thresh="25000"/>
                      <a:extLst>
                        <a:ext uri="{28A0092B-C50C-407E-A947-70E740481C1C}">
                          <a14:useLocalDpi xmlns:a14="http://schemas.microsoft.com/office/drawing/2010/main" val="0"/>
                        </a:ext>
                      </a:extLst>
                    </a:blip>
                    <a:srcRect/>
                    <a:stretch>
                      <a:fillRect/>
                    </a:stretch>
                  </p:blipFill>
                  <p:spPr bwMode="auto">
                    <a:xfrm>
                      <a:off x="9408787" y="1025699"/>
                      <a:ext cx="302749" cy="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 name="TextBox 358"/>
                    <p:cNvSpPr txBox="1"/>
                    <p:nvPr/>
                  </p:nvSpPr>
                  <p:spPr bwMode="auto">
                    <a:xfrm>
                      <a:off x="9742651" y="1059753"/>
                      <a:ext cx="541336" cy="2492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Azure SDK</a:t>
                      </a:r>
                    </a:p>
                  </p:txBody>
                </p:sp>
              </p:grpSp>
              <p:grpSp>
                <p:nvGrpSpPr>
                  <p:cNvPr id="355" name="Group 354"/>
                  <p:cNvGrpSpPr/>
                  <p:nvPr/>
                </p:nvGrpSpPr>
                <p:grpSpPr>
                  <a:xfrm>
                    <a:off x="8316496" y="1621631"/>
                    <a:ext cx="1048016" cy="280129"/>
                    <a:chOff x="8316496" y="1621631"/>
                    <a:chExt cx="1048016" cy="280129"/>
                  </a:xfrm>
                </p:grpSpPr>
                <p:sp>
                  <p:nvSpPr>
                    <p:cNvPr id="356" name="TextBox 355"/>
                    <p:cNvSpPr txBox="1"/>
                    <p:nvPr/>
                  </p:nvSpPr>
                  <p:spPr bwMode="auto">
                    <a:xfrm>
                      <a:off x="8704112" y="1650936"/>
                      <a:ext cx="660400" cy="2508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Team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Project</a:t>
                      </a:r>
                    </a:p>
                  </p:txBody>
                </p:sp>
                <p:sp>
                  <p:nvSpPr>
                    <p:cNvPr id="357" name="Freeform 356"/>
                    <p:cNvSpPr/>
                    <p:nvPr/>
                  </p:nvSpPr>
                  <p:spPr bwMode="auto">
                    <a:xfrm>
                      <a:off x="8316496" y="1621631"/>
                      <a:ext cx="290512" cy="249237"/>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4" name="Group 3"/>
              <p:cNvGrpSpPr/>
              <p:nvPr userDrawn="1"/>
            </p:nvGrpSpPr>
            <p:grpSpPr>
              <a:xfrm>
                <a:off x="249566" y="543029"/>
                <a:ext cx="1720893" cy="3795291"/>
                <a:chOff x="249566" y="543029"/>
                <a:chExt cx="1720893" cy="3795291"/>
              </a:xfrm>
            </p:grpSpPr>
            <p:sp>
              <p:nvSpPr>
                <p:cNvPr id="319" name="Rectangle 318"/>
                <p:cNvSpPr/>
                <p:nvPr/>
              </p:nvSpPr>
              <p:spPr bwMode="auto">
                <a:xfrm>
                  <a:off x="249566" y="543029"/>
                  <a:ext cx="1720893" cy="3795291"/>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Security </a:t>
                  </a: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and Management</a:t>
                  </a:r>
                  <a:endPar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3" name="Group 2"/>
                <p:cNvGrpSpPr/>
                <p:nvPr/>
              </p:nvGrpSpPr>
              <p:grpSpPr>
                <a:xfrm>
                  <a:off x="365563" y="1115018"/>
                  <a:ext cx="1458716" cy="3120525"/>
                  <a:chOff x="419554" y="1199688"/>
                  <a:chExt cx="1458716" cy="3120525"/>
                </a:xfrm>
              </p:grpSpPr>
              <p:grpSp>
                <p:nvGrpSpPr>
                  <p:cNvPr id="321" name="Group 320"/>
                  <p:cNvGrpSpPr/>
                  <p:nvPr/>
                </p:nvGrpSpPr>
                <p:grpSpPr>
                  <a:xfrm>
                    <a:off x="442574" y="1656149"/>
                    <a:ext cx="1027708" cy="303213"/>
                    <a:chOff x="368069" y="1313314"/>
                    <a:chExt cx="1027708" cy="303213"/>
                  </a:xfrm>
                </p:grpSpPr>
                <p:sp>
                  <p:nvSpPr>
                    <p:cNvPr id="340" name="TextBox 339"/>
                    <p:cNvSpPr txBox="1"/>
                    <p:nvPr/>
                  </p:nvSpPr>
                  <p:spPr bwMode="auto">
                    <a:xfrm>
                      <a:off x="736963" y="1314902"/>
                      <a:ext cx="658814"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Active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Directory</a:t>
                      </a:r>
                    </a:p>
                  </p:txBody>
                </p:sp>
                <p:pic>
                  <p:nvPicPr>
                    <p:cNvPr id="341" name="Picture 193" descr="Azure Active Directory.png"/>
                    <p:cNvPicPr>
                      <a:picLocks noChangeAspect="1"/>
                    </p:cNvPicPr>
                    <p:nvPr/>
                  </p:nvPicPr>
                  <p:blipFill>
                    <a:blip r:embed="rId40">
                      <a:biLevel thresh="25000"/>
                      <a:extLst>
                        <a:ext uri="{28A0092B-C50C-407E-A947-70E740481C1C}">
                          <a14:useLocalDpi xmlns:a14="http://schemas.microsoft.com/office/drawing/2010/main" val="0"/>
                        </a:ext>
                      </a:extLst>
                    </a:blip>
                    <a:srcRect/>
                    <a:stretch>
                      <a:fillRect/>
                    </a:stretch>
                  </p:blipFill>
                  <p:spPr bwMode="auto">
                    <a:xfrm>
                      <a:off x="368069" y="1313314"/>
                      <a:ext cx="298175" cy="2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2" name="Group 321"/>
                  <p:cNvGrpSpPr/>
                  <p:nvPr/>
                </p:nvGrpSpPr>
                <p:grpSpPr>
                  <a:xfrm>
                    <a:off x="466215" y="2129907"/>
                    <a:ext cx="1004066" cy="301625"/>
                    <a:chOff x="391710" y="1847920"/>
                    <a:chExt cx="1004066" cy="301625"/>
                  </a:xfrm>
                </p:grpSpPr>
                <p:sp>
                  <p:nvSpPr>
                    <p:cNvPr id="338" name="TextBox 337"/>
                    <p:cNvSpPr txBox="1"/>
                    <p:nvPr/>
                  </p:nvSpPr>
                  <p:spPr bwMode="auto">
                    <a:xfrm>
                      <a:off x="736963" y="18479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Multi-Factor</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Authentication</a:t>
                      </a:r>
                    </a:p>
                  </p:txBody>
                </p:sp>
                <p:pic>
                  <p:nvPicPr>
                    <p:cNvPr id="339" name="Picture 195" descr="Multi-Factor Authentication.png"/>
                    <p:cNvPicPr>
                      <a:picLocks noChangeAspect="1"/>
                    </p:cNvPicPr>
                    <p:nvPr/>
                  </p:nvPicPr>
                  <p:blipFill>
                    <a:blip r:embed="rId41">
                      <a:biLevel thresh="25000"/>
                      <a:extLst>
                        <a:ext uri="{28A0092B-C50C-407E-A947-70E740481C1C}">
                          <a14:useLocalDpi xmlns:a14="http://schemas.microsoft.com/office/drawing/2010/main" val="0"/>
                        </a:ext>
                      </a:extLst>
                    </a:blip>
                    <a:srcRect/>
                    <a:stretch>
                      <a:fillRect/>
                    </a:stretch>
                  </p:blipFill>
                  <p:spPr bwMode="auto">
                    <a:xfrm>
                      <a:off x="391710" y="1854270"/>
                      <a:ext cx="288064" cy="28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322"/>
                  <p:cNvGrpSpPr/>
                  <p:nvPr/>
                </p:nvGrpSpPr>
                <p:grpSpPr>
                  <a:xfrm>
                    <a:off x="442574" y="2602077"/>
                    <a:ext cx="1027706" cy="301625"/>
                    <a:chOff x="368069" y="2341251"/>
                    <a:chExt cx="1027706" cy="301625"/>
                  </a:xfrm>
                </p:grpSpPr>
                <p:sp>
                  <p:nvSpPr>
                    <p:cNvPr id="336" name="TextBox 335"/>
                    <p:cNvSpPr txBox="1"/>
                    <p:nvPr/>
                  </p:nvSpPr>
                  <p:spPr bwMode="auto">
                    <a:xfrm>
                      <a:off x="736963" y="23412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Automation</a:t>
                      </a:r>
                    </a:p>
                  </p:txBody>
                </p:sp>
                <p:pic>
                  <p:nvPicPr>
                    <p:cNvPr id="337" name="Picture 198" descr="Azure automation.png"/>
                    <p:cNvPicPr>
                      <a:picLocks noChangeAspect="1"/>
                    </p:cNvPicPr>
                    <p:nvPr/>
                  </p:nvPicPr>
                  <p:blipFill>
                    <a:blip r:embed="rId42">
                      <a:biLevel thresh="25000"/>
                      <a:extLst>
                        <a:ext uri="{28A0092B-C50C-407E-A947-70E740481C1C}">
                          <a14:useLocalDpi xmlns:a14="http://schemas.microsoft.com/office/drawing/2010/main" val="0"/>
                        </a:ext>
                      </a:extLst>
                    </a:blip>
                    <a:srcRect/>
                    <a:stretch>
                      <a:fillRect/>
                    </a:stretch>
                  </p:blipFill>
                  <p:spPr bwMode="auto">
                    <a:xfrm>
                      <a:off x="368069" y="2347601"/>
                      <a:ext cx="289482" cy="2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4" name="Group 323"/>
                  <p:cNvGrpSpPr/>
                  <p:nvPr/>
                </p:nvGrpSpPr>
                <p:grpSpPr>
                  <a:xfrm>
                    <a:off x="442574" y="1199688"/>
                    <a:ext cx="1027707" cy="285916"/>
                    <a:chOff x="368069" y="762503"/>
                    <a:chExt cx="1027707" cy="285916"/>
                  </a:xfrm>
                </p:grpSpPr>
                <p:sp>
                  <p:nvSpPr>
                    <p:cNvPr id="334" name="TextBox 333"/>
                    <p:cNvSpPr txBox="1"/>
                    <p:nvPr/>
                  </p:nvSpPr>
                  <p:spPr bwMode="auto">
                    <a:xfrm>
                      <a:off x="736963" y="789031"/>
                      <a:ext cx="658813" cy="232860"/>
                    </a:xfrm>
                    <a:prstGeom prst="rect">
                      <a:avLst/>
                    </a:prstGeom>
                    <a:noFill/>
                    <a:ln>
                      <a:noFill/>
                    </a:ln>
                  </p:spPr>
                  <p:txBody>
                    <a:bodyPr wrap="none" lIns="0" tIns="27971" rIns="0" bIns="0" anchor="ctr" anchorCtr="0"/>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ea typeface="Arial Unicode MS" panose="020B0604020202020204" pitchFamily="34" charset="-128"/>
                          <a:cs typeface="Segoe UI Light" panose="020B0502040204020203" pitchFamily="34" charset="0"/>
                        </a:rPr>
                        <a:t>Portal</a:t>
                      </a:r>
                    </a:p>
                  </p:txBody>
                </p:sp>
                <p:pic>
                  <p:nvPicPr>
                    <p:cNvPr id="335" name="Picture 200" descr="Azure subscription.png"/>
                    <p:cNvPicPr>
                      <a:picLocks noChangeAspect="1"/>
                    </p:cNvPicPr>
                    <p:nvPr/>
                  </p:nvPicPr>
                  <p:blipFill>
                    <a:blip r:embed="rId43">
                      <a:biLevel thresh="25000"/>
                      <a:extLst>
                        <a:ext uri="{28A0092B-C50C-407E-A947-70E740481C1C}">
                          <a14:useLocalDpi xmlns:a14="http://schemas.microsoft.com/office/drawing/2010/main" val="0"/>
                        </a:ext>
                      </a:extLst>
                    </a:blip>
                    <a:srcRect/>
                    <a:stretch>
                      <a:fillRect/>
                    </a:stretch>
                  </p:blipFill>
                  <p:spPr bwMode="auto">
                    <a:xfrm>
                      <a:off x="368069" y="762503"/>
                      <a:ext cx="286234" cy="28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5" name="Group 324"/>
                  <p:cNvGrpSpPr/>
                  <p:nvPr/>
                </p:nvGrpSpPr>
                <p:grpSpPr>
                  <a:xfrm>
                    <a:off x="442574" y="3074247"/>
                    <a:ext cx="1027707" cy="301625"/>
                    <a:chOff x="368069" y="2835216"/>
                    <a:chExt cx="1027707" cy="301625"/>
                  </a:xfrm>
                </p:grpSpPr>
                <p:sp>
                  <p:nvSpPr>
                    <p:cNvPr id="332" name="TextBox 331"/>
                    <p:cNvSpPr txBox="1"/>
                    <p:nvPr/>
                  </p:nvSpPr>
                  <p:spPr bwMode="auto">
                    <a:xfrm>
                      <a:off x="736963" y="2835216"/>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Key Vault</a:t>
                      </a:r>
                    </a:p>
                  </p:txBody>
                </p:sp>
                <p:pic>
                  <p:nvPicPr>
                    <p:cNvPr id="333" name="Picture 204" descr="AzureKeyVault_icon_white.png"/>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68069" y="2835216"/>
                      <a:ext cx="266988" cy="2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6" name="Group 325"/>
                  <p:cNvGrpSpPr/>
                  <p:nvPr/>
                </p:nvGrpSpPr>
                <p:grpSpPr>
                  <a:xfrm>
                    <a:off x="419554" y="3546417"/>
                    <a:ext cx="1458716" cy="301625"/>
                    <a:chOff x="345049" y="3328988"/>
                    <a:chExt cx="1458716" cy="301625"/>
                  </a:xfrm>
                </p:grpSpPr>
                <p:sp>
                  <p:nvSpPr>
                    <p:cNvPr id="330" name="TextBox 329"/>
                    <p:cNvSpPr txBox="1"/>
                    <p:nvPr/>
                  </p:nvSpPr>
                  <p:spPr bwMode="auto">
                    <a:xfrm>
                      <a:off x="736963" y="3328988"/>
                      <a:ext cx="106680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Marketplace</a:t>
                      </a:r>
                    </a:p>
                  </p:txBody>
                </p:sp>
                <p:pic>
                  <p:nvPicPr>
                    <p:cNvPr id="331" name="Picture 230" descr="Azure Marketplace.png"/>
                    <p:cNvPicPr>
                      <a:picLocks noChangeAspect="1"/>
                    </p:cNvPicPr>
                    <p:nvPr/>
                  </p:nvPicPr>
                  <p:blipFill>
                    <a:blip r:embed="rId45">
                      <a:biLevel thresh="25000"/>
                      <a:extLst>
                        <a:ext uri="{28A0092B-C50C-407E-A947-70E740481C1C}">
                          <a14:useLocalDpi xmlns:a14="http://schemas.microsoft.com/office/drawing/2010/main" val="0"/>
                        </a:ext>
                      </a:extLst>
                    </a:blip>
                    <a:srcRect/>
                    <a:stretch>
                      <a:fillRect/>
                    </a:stretch>
                  </p:blipFill>
                  <p:spPr bwMode="auto">
                    <a:xfrm>
                      <a:off x="345049" y="3338513"/>
                      <a:ext cx="291101" cy="29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 name="Group 326"/>
                  <p:cNvGrpSpPr/>
                  <p:nvPr/>
                </p:nvGrpSpPr>
                <p:grpSpPr>
                  <a:xfrm>
                    <a:off x="442574" y="4018588"/>
                    <a:ext cx="1029294" cy="301625"/>
                    <a:chOff x="368069" y="3867931"/>
                    <a:chExt cx="1029294" cy="301625"/>
                  </a:xfrm>
                </p:grpSpPr>
                <p:pic>
                  <p:nvPicPr>
                    <p:cNvPr id="328" name="Picture 412"/>
                    <p:cNvPicPr>
                      <a:picLocks noChangeAspect="1"/>
                    </p:cNvPicPr>
                    <p:nvPr/>
                  </p:nvPicPr>
                  <p:blipFill>
                    <a:blip r:embed="rId46">
                      <a:biLevel thresh="25000"/>
                      <a:extLst>
                        <a:ext uri="{28A0092B-C50C-407E-A947-70E740481C1C}">
                          <a14:useLocalDpi xmlns:a14="http://schemas.microsoft.com/office/drawing/2010/main" val="0"/>
                        </a:ext>
                      </a:extLst>
                    </a:blip>
                    <a:srcRect/>
                    <a:stretch>
                      <a:fillRect/>
                    </a:stretch>
                  </p:blipFill>
                  <p:spPr bwMode="auto">
                    <a:xfrm>
                      <a:off x="368069" y="3891744"/>
                      <a:ext cx="252343" cy="25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TextBox 328"/>
                    <p:cNvSpPr txBox="1"/>
                    <p:nvPr/>
                  </p:nvSpPr>
                  <p:spPr bwMode="auto">
                    <a:xfrm>
                      <a:off x="736963" y="386793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VM Image Gallery</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and VM Depot</a:t>
                      </a:r>
                    </a:p>
                  </p:txBody>
                </p:sp>
              </p:grpSp>
            </p:grpSp>
          </p:grpSp>
          <p:grpSp>
            <p:nvGrpSpPr>
              <p:cNvPr id="13" name="Group 12"/>
              <p:cNvGrpSpPr/>
              <p:nvPr userDrawn="1"/>
            </p:nvGrpSpPr>
            <p:grpSpPr>
              <a:xfrm>
                <a:off x="10572607" y="543029"/>
                <a:ext cx="1619393" cy="3786173"/>
                <a:chOff x="10572607" y="543029"/>
                <a:chExt cx="1619393" cy="3786173"/>
              </a:xfrm>
            </p:grpSpPr>
            <p:sp>
              <p:nvSpPr>
                <p:cNvPr id="288" name="Rectangle 287"/>
                <p:cNvSpPr/>
                <p:nvPr/>
              </p:nvSpPr>
              <p:spPr bwMode="auto">
                <a:xfrm>
                  <a:off x="10572607" y="543029"/>
                  <a:ext cx="1619393" cy="3786173"/>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Hybrid</a:t>
                  </a:r>
                </a:p>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Operations</a:t>
                  </a:r>
                </a:p>
              </p:txBody>
            </p:sp>
            <p:grpSp>
              <p:nvGrpSpPr>
                <p:cNvPr id="12" name="Group 11"/>
                <p:cNvGrpSpPr/>
                <p:nvPr userDrawn="1"/>
              </p:nvGrpSpPr>
              <p:grpSpPr>
                <a:xfrm>
                  <a:off x="10757536" y="1170330"/>
                  <a:ext cx="1249535" cy="2996155"/>
                  <a:chOff x="10729741" y="1170330"/>
                  <a:chExt cx="1249535" cy="2996155"/>
                </a:xfrm>
              </p:grpSpPr>
              <p:grpSp>
                <p:nvGrpSpPr>
                  <p:cNvPr id="7" name="Group 6"/>
                  <p:cNvGrpSpPr/>
                  <p:nvPr userDrawn="1"/>
                </p:nvGrpSpPr>
                <p:grpSpPr>
                  <a:xfrm>
                    <a:off x="10729741" y="2078817"/>
                    <a:ext cx="1064688" cy="300038"/>
                    <a:chOff x="10729741" y="1826583"/>
                    <a:chExt cx="1064688" cy="300038"/>
                  </a:xfrm>
                </p:grpSpPr>
                <p:sp>
                  <p:nvSpPr>
                    <p:cNvPr id="317" name="TextBox 316"/>
                    <p:cNvSpPr txBox="1"/>
                    <p:nvPr/>
                  </p:nvSpPr>
                  <p:spPr bwMode="auto">
                    <a:xfrm>
                      <a:off x="11135616" y="1826583"/>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Backup</a:t>
                      </a:r>
                    </a:p>
                  </p:txBody>
                </p:sp>
                <p:pic>
                  <p:nvPicPr>
                    <p:cNvPr id="318" name="Picture 206" descr="Backup Service.png"/>
                    <p:cNvPicPr>
                      <a:picLocks noChangeAspect="1"/>
                    </p:cNvPicPr>
                    <p:nvPr/>
                  </p:nvPicPr>
                  <p:blipFill>
                    <a:blip r:embed="rId47">
                      <a:biLevel thresh="25000"/>
                      <a:extLst>
                        <a:ext uri="{28A0092B-C50C-407E-A947-70E740481C1C}">
                          <a14:useLocalDpi xmlns:a14="http://schemas.microsoft.com/office/drawing/2010/main" val="0"/>
                        </a:ext>
                      </a:extLst>
                    </a:blip>
                    <a:srcRect/>
                    <a:stretch>
                      <a:fillRect/>
                    </a:stretch>
                  </p:blipFill>
                  <p:spPr bwMode="auto">
                    <a:xfrm>
                      <a:off x="10729741" y="1828595"/>
                      <a:ext cx="296404" cy="29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userDrawn="1"/>
                </p:nvGrpSpPr>
                <p:grpSpPr>
                  <a:xfrm>
                    <a:off x="10735019" y="3417554"/>
                    <a:ext cx="1059409" cy="301625"/>
                    <a:chOff x="10735019" y="3369011"/>
                    <a:chExt cx="1059409" cy="301625"/>
                  </a:xfrm>
                </p:grpSpPr>
                <p:sp>
                  <p:nvSpPr>
                    <p:cNvPr id="315" name="TextBox 314"/>
                    <p:cNvSpPr txBox="1"/>
                    <p:nvPr/>
                  </p:nvSpPr>
                  <p:spPr bwMode="auto">
                    <a:xfrm>
                      <a:off x="11135616" y="336901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Site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Recovery</a:t>
                      </a:r>
                    </a:p>
                  </p:txBody>
                </p:sp>
                <p:pic>
                  <p:nvPicPr>
                    <p:cNvPr id="316" name="Picture 210" descr="Site Recovery.png"/>
                    <p:cNvPicPr>
                      <a:picLocks noChangeAspect="1"/>
                    </p:cNvPicPr>
                    <p:nvPr/>
                  </p:nvPicPr>
                  <p:blipFill>
                    <a:blip r:embed="rId48">
                      <a:biLevel thresh="25000"/>
                      <a:extLst>
                        <a:ext uri="{28A0092B-C50C-407E-A947-70E740481C1C}">
                          <a14:useLocalDpi xmlns:a14="http://schemas.microsoft.com/office/drawing/2010/main" val="0"/>
                        </a:ext>
                      </a:extLst>
                    </a:blip>
                    <a:srcRect/>
                    <a:stretch>
                      <a:fillRect/>
                    </a:stretch>
                  </p:blipFill>
                  <p:spPr bwMode="auto">
                    <a:xfrm>
                      <a:off x="10735019" y="3369011"/>
                      <a:ext cx="285848" cy="28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userDrawn="1"/>
                </p:nvGrpSpPr>
                <p:grpSpPr>
                  <a:xfrm>
                    <a:off x="10734570" y="2971838"/>
                    <a:ext cx="1059859" cy="300037"/>
                    <a:chOff x="10734570" y="2856179"/>
                    <a:chExt cx="1059859" cy="300037"/>
                  </a:xfrm>
                </p:grpSpPr>
                <p:sp>
                  <p:nvSpPr>
                    <p:cNvPr id="313" name="TextBox 312"/>
                    <p:cNvSpPr txBox="1"/>
                    <p:nvPr/>
                  </p:nvSpPr>
                  <p:spPr bwMode="auto">
                    <a:xfrm>
                      <a:off x="11135616" y="2856179"/>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Import/Export</a:t>
                      </a:r>
                    </a:p>
                  </p:txBody>
                </p:sp>
                <p:pic>
                  <p:nvPicPr>
                    <p:cNvPr id="314" name="Picture 212" descr="Storage (Azure).png"/>
                    <p:cNvPicPr>
                      <a:picLocks noChangeAspect="1"/>
                    </p:cNvPicPr>
                    <p:nvPr/>
                  </p:nvPicPr>
                  <p:blipFill>
                    <a:blip r:embed="rId49">
                      <a:biLevel thresh="25000"/>
                      <a:extLst>
                        <a:ext uri="{28A0092B-C50C-407E-A947-70E740481C1C}">
                          <a14:useLocalDpi xmlns:a14="http://schemas.microsoft.com/office/drawing/2010/main" val="0"/>
                        </a:ext>
                      </a:extLst>
                    </a:blip>
                    <a:srcRect/>
                    <a:stretch>
                      <a:fillRect/>
                    </a:stretch>
                  </p:blipFill>
                  <p:spPr bwMode="auto">
                    <a:xfrm>
                      <a:off x="10734570" y="2856179"/>
                      <a:ext cx="286746" cy="2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4"/>
                  <p:cNvGrpSpPr/>
                  <p:nvPr userDrawn="1"/>
                </p:nvGrpSpPr>
                <p:grpSpPr>
                  <a:xfrm>
                    <a:off x="10755293" y="1616047"/>
                    <a:ext cx="1223983" cy="317091"/>
                    <a:chOff x="10755293" y="1282976"/>
                    <a:chExt cx="1223983" cy="317091"/>
                  </a:xfrm>
                </p:grpSpPr>
                <p:sp>
                  <p:nvSpPr>
                    <p:cNvPr id="311" name="TextBox 310"/>
                    <p:cNvSpPr txBox="1"/>
                    <p:nvPr/>
                  </p:nvSpPr>
                  <p:spPr bwMode="auto">
                    <a:xfrm>
                      <a:off x="11135616" y="1291503"/>
                      <a:ext cx="843660" cy="30023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AD Privileged</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Identity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Management</a:t>
                      </a:r>
                    </a:p>
                  </p:txBody>
                </p:sp>
                <p:pic>
                  <p:nvPicPr>
                    <p:cNvPr id="312" name="Picture 271"/>
                    <p:cNvPicPr>
                      <a:picLocks noChangeAspect="1"/>
                    </p:cNvPicPr>
                    <p:nvPr/>
                  </p:nvPicPr>
                  <p:blipFill>
                    <a:blip r:embed="rId50">
                      <a:extLst>
                        <a:ext uri="{28A0092B-C50C-407E-A947-70E740481C1C}">
                          <a14:useLocalDpi xmlns:a14="http://schemas.microsoft.com/office/drawing/2010/main" val="0"/>
                        </a:ext>
                      </a:extLst>
                    </a:blip>
                    <a:srcRect/>
                    <a:stretch>
                      <a:fillRect/>
                    </a:stretch>
                  </p:blipFill>
                  <p:spPr bwMode="auto">
                    <a:xfrm>
                      <a:off x="10755293" y="1282976"/>
                      <a:ext cx="245301" cy="31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userDrawn="1"/>
                </p:nvGrpSpPr>
                <p:grpSpPr>
                  <a:xfrm>
                    <a:off x="10737716" y="2524534"/>
                    <a:ext cx="1058300" cy="301625"/>
                    <a:chOff x="10737716" y="2349114"/>
                    <a:chExt cx="1058300" cy="301625"/>
                  </a:xfrm>
                </p:grpSpPr>
                <p:sp>
                  <p:nvSpPr>
                    <p:cNvPr id="309" name="TextBox 308"/>
                    <p:cNvSpPr txBox="1"/>
                    <p:nvPr/>
                  </p:nvSpPr>
                  <p:spPr bwMode="auto">
                    <a:xfrm>
                      <a:off x="11135616" y="2349114"/>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Operational</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Insights</a:t>
                      </a:r>
                    </a:p>
                  </p:txBody>
                </p:sp>
                <p:pic>
                  <p:nvPicPr>
                    <p:cNvPr id="310" name="Picture 329" descr="Operational Insights.png"/>
                    <p:cNvPicPr>
                      <a:picLocks noChangeAspect="1"/>
                    </p:cNvPicPr>
                    <p:nvPr/>
                  </p:nvPicPr>
                  <p:blipFill>
                    <a:blip r:embed="rId51">
                      <a:biLevel thresh="25000"/>
                      <a:extLst>
                        <a:ext uri="{28A0092B-C50C-407E-A947-70E740481C1C}">
                          <a14:useLocalDpi xmlns:a14="http://schemas.microsoft.com/office/drawing/2010/main" val="0"/>
                        </a:ext>
                      </a:extLst>
                    </a:blip>
                    <a:srcRect/>
                    <a:stretch>
                      <a:fillRect/>
                    </a:stretch>
                  </p:blipFill>
                  <p:spPr bwMode="auto">
                    <a:xfrm>
                      <a:off x="10737716" y="2349114"/>
                      <a:ext cx="280454" cy="28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userDrawn="1"/>
                </p:nvGrpSpPr>
                <p:grpSpPr>
                  <a:xfrm>
                    <a:off x="10731079" y="1170330"/>
                    <a:ext cx="1063349" cy="300038"/>
                    <a:chOff x="10731079" y="777857"/>
                    <a:chExt cx="1063349" cy="300038"/>
                  </a:xfrm>
                </p:grpSpPr>
                <p:sp>
                  <p:nvSpPr>
                    <p:cNvPr id="299" name="TextBox 298"/>
                    <p:cNvSpPr txBox="1"/>
                    <p:nvPr/>
                  </p:nvSpPr>
                  <p:spPr bwMode="auto">
                    <a:xfrm>
                      <a:off x="11135616" y="777857"/>
                      <a:ext cx="658812"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Azure AD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Connect Health</a:t>
                      </a:r>
                    </a:p>
                  </p:txBody>
                </p:sp>
                <p:grpSp>
                  <p:nvGrpSpPr>
                    <p:cNvPr id="300" name="Group 228"/>
                    <p:cNvGrpSpPr>
                      <a:grpSpLocks/>
                    </p:cNvGrpSpPr>
                    <p:nvPr/>
                  </p:nvGrpSpPr>
                  <p:grpSpPr bwMode="auto">
                    <a:xfrm>
                      <a:off x="10731079" y="777857"/>
                      <a:ext cx="293729" cy="278603"/>
                      <a:chOff x="10757647" y="1125048"/>
                      <a:chExt cx="293741" cy="279390"/>
                    </a:xfrm>
                  </p:grpSpPr>
                  <p:pic>
                    <p:nvPicPr>
                      <p:cNvPr id="301" name="Picture 221" descr="Azure Active Directory.png"/>
                      <p:cNvPicPr>
                        <a:picLocks noChangeAspect="1"/>
                      </p:cNvPicPr>
                      <p:nvPr/>
                    </p:nvPicPr>
                    <p:blipFill>
                      <a:blip r:embed="rId40">
                        <a:biLevel thresh="25000"/>
                        <a:extLst>
                          <a:ext uri="{28A0092B-C50C-407E-A947-70E740481C1C}">
                            <a14:useLocalDpi xmlns:a14="http://schemas.microsoft.com/office/drawing/2010/main" val="0"/>
                          </a:ext>
                        </a:extLst>
                      </a:blip>
                      <a:srcRect/>
                      <a:stretch>
                        <a:fillRect/>
                      </a:stretch>
                    </p:blipFill>
                    <p:spPr bwMode="auto">
                      <a:xfrm>
                        <a:off x="10757647" y="1125048"/>
                        <a:ext cx="262077" cy="2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2" name="Heart 301"/>
                      <p:cNvSpPr/>
                      <p:nvPr/>
                    </p:nvSpPr>
                    <p:spPr bwMode="auto">
                      <a:xfrm>
                        <a:off x="10905290" y="1274695"/>
                        <a:ext cx="146056" cy="128950"/>
                      </a:xfrm>
                      <a:prstGeom prst="heart">
                        <a:avLst/>
                      </a:prstGeom>
                      <a:solidFill>
                        <a:srgbClr val="FFFFFF"/>
                      </a:solidFill>
                      <a:ln w="12700" cap="flat" cmpd="sng" algn="ctr">
                        <a:solidFill>
                          <a:srgbClr val="005695"/>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303" name="Group 21"/>
                      <p:cNvGrpSpPr>
                        <a:grpSpLocks/>
                      </p:cNvGrpSpPr>
                      <p:nvPr/>
                    </p:nvGrpSpPr>
                    <p:grpSpPr bwMode="auto">
                      <a:xfrm>
                        <a:off x="10911015" y="1312918"/>
                        <a:ext cx="107890" cy="50915"/>
                        <a:chOff x="11033154" y="1382736"/>
                        <a:chExt cx="155481" cy="72283"/>
                      </a:xfrm>
                    </p:grpSpPr>
                    <p:cxnSp>
                      <p:nvCxnSpPr>
                        <p:cNvPr id="304" name="Straight Connector 303"/>
                        <p:cNvCxnSpPr/>
                        <p:nvPr/>
                      </p:nvCxnSpPr>
                      <p:spPr>
                        <a:xfrm flipV="1">
                          <a:off x="11034055" y="1414354"/>
                          <a:ext cx="50333" cy="0"/>
                        </a:xfrm>
                        <a:prstGeom prst="line">
                          <a:avLst/>
                        </a:prstGeom>
                        <a:noFill/>
                        <a:ln w="9525" cap="flat" cmpd="sng" algn="ctr">
                          <a:solidFill>
                            <a:srgbClr val="005695"/>
                          </a:solidFill>
                          <a:prstDash val="solid"/>
                          <a:headEnd type="none"/>
                          <a:tailEnd type="none"/>
                        </a:ln>
                        <a:effectLst/>
                      </p:spPr>
                    </p:cxnSp>
                    <p:cxnSp>
                      <p:nvCxnSpPr>
                        <p:cNvPr id="305" name="Straight Connector 304"/>
                        <p:cNvCxnSpPr/>
                        <p:nvPr/>
                      </p:nvCxnSpPr>
                      <p:spPr>
                        <a:xfrm flipV="1">
                          <a:off x="11139295" y="1418875"/>
                          <a:ext cx="50333" cy="0"/>
                        </a:xfrm>
                        <a:prstGeom prst="line">
                          <a:avLst/>
                        </a:prstGeom>
                        <a:noFill/>
                        <a:ln w="9525" cap="flat" cmpd="sng" algn="ctr">
                          <a:solidFill>
                            <a:srgbClr val="005695"/>
                          </a:solidFill>
                          <a:prstDash val="solid"/>
                          <a:headEnd type="none"/>
                          <a:tailEnd type="none"/>
                        </a:ln>
                        <a:effectLst/>
                      </p:spPr>
                    </p:cxnSp>
                    <p:cxnSp>
                      <p:nvCxnSpPr>
                        <p:cNvPr id="306" name="Straight Connector 305"/>
                        <p:cNvCxnSpPr/>
                        <p:nvPr/>
                      </p:nvCxnSpPr>
                      <p:spPr>
                        <a:xfrm>
                          <a:off x="11114130" y="1382713"/>
                          <a:ext cx="0" cy="70062"/>
                        </a:xfrm>
                        <a:prstGeom prst="line">
                          <a:avLst/>
                        </a:prstGeom>
                        <a:noFill/>
                        <a:ln w="9525" cap="flat" cmpd="sng" algn="ctr">
                          <a:solidFill>
                            <a:srgbClr val="005695"/>
                          </a:solidFill>
                          <a:prstDash val="solid"/>
                          <a:headEnd type="none"/>
                          <a:tailEnd type="none"/>
                        </a:ln>
                        <a:effectLst/>
                      </p:spPr>
                    </p:cxnSp>
                    <p:cxnSp>
                      <p:nvCxnSpPr>
                        <p:cNvPr id="307" name="Straight Connector 306"/>
                        <p:cNvCxnSpPr/>
                        <p:nvPr/>
                      </p:nvCxnSpPr>
                      <p:spPr>
                        <a:xfrm flipV="1">
                          <a:off x="11082100" y="1387233"/>
                          <a:ext cx="25166" cy="27121"/>
                        </a:xfrm>
                        <a:prstGeom prst="line">
                          <a:avLst/>
                        </a:prstGeom>
                        <a:noFill/>
                        <a:ln w="9525" cap="flat" cmpd="sng" algn="ctr">
                          <a:solidFill>
                            <a:srgbClr val="005695"/>
                          </a:solidFill>
                          <a:prstDash val="solid"/>
                          <a:headEnd type="none"/>
                          <a:tailEnd type="none"/>
                        </a:ln>
                        <a:effectLst/>
                      </p:spPr>
                    </p:cxnSp>
                    <p:cxnSp>
                      <p:nvCxnSpPr>
                        <p:cNvPr id="308" name="Straight Connector 307"/>
                        <p:cNvCxnSpPr/>
                        <p:nvPr/>
                      </p:nvCxnSpPr>
                      <p:spPr>
                        <a:xfrm flipV="1">
                          <a:off x="11107266" y="1418875"/>
                          <a:ext cx="34318" cy="36161"/>
                        </a:xfrm>
                        <a:prstGeom prst="line">
                          <a:avLst/>
                        </a:prstGeom>
                        <a:noFill/>
                        <a:ln w="9525" cap="flat" cmpd="sng" algn="ctr">
                          <a:solidFill>
                            <a:srgbClr val="005695"/>
                          </a:solidFill>
                          <a:prstDash val="solid"/>
                          <a:headEnd type="none"/>
                          <a:tailEnd type="none"/>
                        </a:ln>
                        <a:effectLst/>
                      </p:spPr>
                    </p:cxnSp>
                  </p:grpSp>
                </p:grpSp>
              </p:grpSp>
              <p:grpSp>
                <p:nvGrpSpPr>
                  <p:cNvPr id="11" name="Group 10"/>
                  <p:cNvGrpSpPr/>
                  <p:nvPr userDrawn="1"/>
                </p:nvGrpSpPr>
                <p:grpSpPr>
                  <a:xfrm>
                    <a:off x="10734275" y="3864860"/>
                    <a:ext cx="1060154" cy="301625"/>
                    <a:chOff x="10734275" y="3881794"/>
                    <a:chExt cx="1060154" cy="301625"/>
                  </a:xfrm>
                </p:grpSpPr>
                <p:sp>
                  <p:nvSpPr>
                    <p:cNvPr id="297" name="TextBox 296"/>
                    <p:cNvSpPr txBox="1"/>
                    <p:nvPr/>
                  </p:nvSpPr>
                  <p:spPr>
                    <a:xfrm>
                      <a:off x="11135616" y="3881794"/>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StorSimple</a:t>
                      </a:r>
                      <a:endPar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298" name="Picture 208" descr="StorSimple.png"/>
                    <p:cNvPicPr>
                      <a:picLocks noChangeAspect="1"/>
                    </p:cNvPicPr>
                    <p:nvPr/>
                  </p:nvPicPr>
                  <p:blipFill>
                    <a:blip r:embed="rId52">
                      <a:biLevel thresh="25000"/>
                      <a:extLst>
                        <a:ext uri="{28A0092B-C50C-407E-A947-70E740481C1C}">
                          <a14:useLocalDpi xmlns:a14="http://schemas.microsoft.com/office/drawing/2010/main" val="0"/>
                        </a:ext>
                      </a:extLst>
                    </a:blip>
                    <a:srcRect/>
                    <a:stretch>
                      <a:fillRect/>
                    </a:stretch>
                  </p:blipFill>
                  <p:spPr bwMode="auto">
                    <a:xfrm>
                      <a:off x="10734275" y="3881794"/>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sp>
          <p:nvSpPr>
            <p:cNvPr id="265" name="Rectangle 264"/>
            <p:cNvSpPr/>
            <p:nvPr/>
          </p:nvSpPr>
          <p:spPr bwMode="auto">
            <a:xfrm>
              <a:off x="-102722" y="5682116"/>
              <a:ext cx="12641920" cy="1282663"/>
            </a:xfrm>
            <a:prstGeom prst="rect">
              <a:avLst/>
            </a:prstGeom>
            <a:solidFill>
              <a:srgbClr val="002846"/>
            </a:solidFill>
            <a:ln w="6350" cap="flat" cmpd="sng" algn="ctr">
              <a:noFill/>
              <a:prstDash val="solid"/>
              <a:miter lim="800000"/>
              <a:headEnd type="none" w="med" len="med"/>
              <a:tailEnd type="none" w="med" len="med"/>
            </a:ln>
            <a:effectLst/>
          </p:spPr>
          <p:txBody>
            <a:bodyPr lIns="179285" tIns="91440"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Datacenter </a:t>
              </a: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Infrastructure </a:t>
              </a: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(24 regions, 19 online</a:t>
              </a: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t>
              </a:r>
              <a:endPar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266" name="Group 265"/>
            <p:cNvGrpSpPr/>
            <p:nvPr/>
          </p:nvGrpSpPr>
          <p:grpSpPr>
            <a:xfrm>
              <a:off x="-237835" y="6137034"/>
              <a:ext cx="12912145" cy="841365"/>
              <a:chOff x="-19051" y="6476517"/>
              <a:chExt cx="12493626" cy="693589"/>
            </a:xfrm>
          </p:grpSpPr>
          <p:pic>
            <p:nvPicPr>
              <p:cNvPr id="267" name="Picture 2"/>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625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44"/>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2891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45"/>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1156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46"/>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8969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47"/>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672345"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48"/>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55000"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 name="Picture 49"/>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23765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 name="Picture 50"/>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20309"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51"/>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0296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 name="Picture 52"/>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8561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 name="Picture 53"/>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368272"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54"/>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15092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 name="Picture 56"/>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3358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Picture 57"/>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716236"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 name="Picture 58"/>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05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Picture 59"/>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360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19670049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72098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76250">
                      <a:schemeClr val="tx1"/>
                    </a:gs>
                    <a:gs pos="31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white with bullets">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6400799" cy="1982081"/>
          </a:xfrm>
        </p:spPr>
        <p:txBody>
          <a:bodyPr wrap="square">
            <a:spAutoFit/>
          </a:bodyPr>
          <a:lstStyle>
            <a:lvl1pPr marL="400050" indent="-400050">
              <a:spcBef>
                <a:spcPts val="1224"/>
              </a:spcBef>
              <a:buClr>
                <a:srgbClr val="92D050"/>
              </a:buClr>
              <a:buSzPct val="100000"/>
              <a:buFont typeface="Wingdings" panose="05000000000000000000" pitchFamily="2" charset="2"/>
              <a:buChar char="ü"/>
              <a:defRPr sz="3200">
                <a:gradFill>
                  <a:gsLst>
                    <a:gs pos="7500">
                      <a:schemeClr val="bg1"/>
                    </a:gs>
                    <a:gs pos="43000">
                      <a:schemeClr val="bg1"/>
                    </a:gs>
                  </a:gsLst>
                  <a:lin ang="5400000" scaled="0"/>
                </a:gradFill>
              </a:defRPr>
            </a:lvl1pPr>
            <a:lvl2pPr marL="685800" indent="-285750">
              <a:buClr>
                <a:srgbClr val="92D050"/>
              </a:buClr>
              <a:buSzPct val="100000"/>
              <a:buFont typeface="Wingdings" panose="05000000000000000000" pitchFamily="2" charset="2"/>
              <a:buChar char="ü"/>
              <a:defRPr sz="2400">
                <a:gradFill>
                  <a:gsLst>
                    <a:gs pos="7500">
                      <a:schemeClr val="bg1"/>
                    </a:gs>
                    <a:gs pos="43000">
                      <a:schemeClr val="bg1"/>
                    </a:gs>
                  </a:gsLst>
                  <a:lin ang="5400000" scaled="0"/>
                </a:gradFill>
              </a:defRPr>
            </a:lvl2pPr>
            <a:lvl3pPr marL="698500" indent="273050">
              <a:buClr>
                <a:srgbClr val="92D050"/>
              </a:buClr>
              <a:buSzPct val="100000"/>
              <a:buFont typeface="Wingdings" panose="05000000000000000000" pitchFamily="2" charset="2"/>
              <a:buChar char="ü"/>
              <a:tabLst/>
              <a:defRPr sz="2000">
                <a:gradFill>
                  <a:gsLst>
                    <a:gs pos="7500">
                      <a:schemeClr val="bg1"/>
                    </a:gs>
                    <a:gs pos="43000">
                      <a:schemeClr val="bg1"/>
                    </a:gs>
                  </a:gsLst>
                  <a:lin ang="5400000" scaled="0"/>
                </a:gradFill>
              </a:defRPr>
            </a:lvl3pPr>
            <a:lvl4pPr marL="971550" indent="228600">
              <a:buClr>
                <a:srgbClr val="92D050"/>
              </a:buClr>
              <a:buSzPct val="100000"/>
              <a:buFont typeface="Wingdings" panose="05000000000000000000" pitchFamily="2" charset="2"/>
              <a:buChar char="ü"/>
              <a:defRPr>
                <a:gradFill>
                  <a:gsLst>
                    <a:gs pos="7500">
                      <a:schemeClr val="bg1"/>
                    </a:gs>
                    <a:gs pos="43000">
                      <a:schemeClr val="bg1"/>
                    </a:gs>
                  </a:gsLst>
                  <a:lin ang="5400000" scaled="0"/>
                </a:gradFill>
              </a:defRPr>
            </a:lvl4pPr>
            <a:lvl5pPr marL="1200150" indent="-228600">
              <a:buClr>
                <a:srgbClr val="92D050"/>
              </a:buClr>
              <a:buSzPct val="100000"/>
              <a:buFont typeface="Wingdings" panose="05000000000000000000" pitchFamily="2" charset="2"/>
              <a:buChar char="ü"/>
              <a:tabLst/>
              <a:defRPr>
                <a:gradFill>
                  <a:gsLst>
                    <a:gs pos="7500">
                      <a:schemeClr val="bg1"/>
                    </a:gs>
                    <a:gs pos="43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1588"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8" name="Freeform 99"/>
          <p:cNvSpPr>
            <a:spLocks noChangeAspect="1"/>
          </p:cNvSpPr>
          <p:nvPr userDrawn="1"/>
        </p:nvSpPr>
        <p:spPr bwMode="black">
          <a:xfrm>
            <a:off x="484188" y="5600359"/>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nvGrpSpPr>
          <p:cNvPr id="9" name="Group 8"/>
          <p:cNvGrpSpPr>
            <a:grpSpLocks/>
          </p:cNvGrpSpPr>
          <p:nvPr userDrawn="1"/>
        </p:nvGrpSpPr>
        <p:grpSpPr bwMode="auto">
          <a:xfrm flipH="1">
            <a:off x="7224713"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7500">
                      <a:schemeClr val="bg1"/>
                    </a:gs>
                    <a:gs pos="55000">
                      <a:schemeClr val="bg1"/>
                    </a:gs>
                  </a:gsLst>
                  <a:lin ang="5400000" scaled="0"/>
                </a:gradFill>
              </a:defRPr>
            </a:lvl1pPr>
          </a:lstStyle>
          <a:p>
            <a:r>
              <a:rPr lang="en-US" smtClean="0"/>
              <a:t>Click to edit Master title style</a:t>
            </a:r>
            <a:endParaRPr lang="en-US"/>
          </a:p>
        </p:txBody>
      </p:sp>
      <p:sp>
        <p:nvSpPr>
          <p:cNvPr id="15" name="Text Placeholder 14"/>
          <p:cNvSpPr>
            <a:spLocks noGrp="1"/>
          </p:cNvSpPr>
          <p:nvPr>
            <p:ph type="body" sz="quarter" idx="11" hasCustomPrompt="1"/>
          </p:nvPr>
        </p:nvSpPr>
        <p:spPr>
          <a:xfrm>
            <a:off x="1060450" y="5510788"/>
            <a:ext cx="11101388" cy="627864"/>
          </a:xfrm>
        </p:spPr>
        <p:txBody>
          <a:bodyPr/>
          <a:lstStyle>
            <a:lvl1pPr marL="0" indent="0">
              <a:buFontTx/>
              <a:buNone/>
              <a:defRPr lang="en-US" sz="3200" kern="1200" spc="0" baseline="0" dirty="0" smtClean="0">
                <a:gradFill>
                  <a:gsLst>
                    <a:gs pos="15000">
                      <a:srgbClr val="1E1E1E"/>
                    </a:gs>
                    <a:gs pos="49000">
                      <a:srgbClr val="1E1E1E"/>
                    </a:gs>
                  </a:gsLst>
                  <a:lin ang="5400000" scaled="0"/>
                </a:gradFill>
                <a:latin typeface="+mj-lt"/>
                <a:ea typeface="+mn-ea"/>
                <a:cs typeface="+mn-cs"/>
              </a:defRPr>
            </a:lvl1pPr>
          </a:lstStyle>
          <a:p>
            <a:pPr marL="0" marR="0" lvl="0" indent="0" algn="l" defTabSz="932742" rtl="0" eaLnBrk="1" fontAlgn="auto" latinLnBrk="0" hangingPunct="1">
              <a:lnSpc>
                <a:spcPct val="90000"/>
              </a:lnSpc>
              <a:spcBef>
                <a:spcPct val="20000"/>
              </a:spcBef>
              <a:spcAft>
                <a:spcPts val="0"/>
              </a:spcAft>
              <a:buClrTx/>
              <a:buSzPct val="90000"/>
              <a:buFontTx/>
              <a:buNone/>
              <a:tabLst/>
            </a:pPr>
            <a:r>
              <a:rPr lang="en-US" dirty="0" smtClean="0"/>
              <a:t>Potential highlight or call to action goes here</a:t>
            </a:r>
          </a:p>
        </p:txBody>
      </p:sp>
    </p:spTree>
    <p:extLst>
      <p:ext uri="{BB962C8B-B14F-4D97-AF65-F5344CB8AC3E}">
        <p14:creationId xmlns:p14="http://schemas.microsoft.com/office/powerpoint/2010/main" val="3084536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Blue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20319"/>
            <a:ext cx="11889564" cy="917575"/>
          </a:xfrm>
        </p:spPr>
        <p:txBody>
          <a:bodyPr/>
          <a:lstStyle>
            <a:lvl1pPr>
              <a:defRPr baseline="0">
                <a:gradFill>
                  <a:gsLst>
                    <a:gs pos="22500">
                      <a:schemeClr val="bg2"/>
                    </a:gs>
                    <a:gs pos="48000">
                      <a:schemeClr val="bg2"/>
                    </a:gs>
                  </a:gsLst>
                  <a:lin ang="5400000" scaled="0"/>
                </a:gra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4017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 Accent Color 3">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Appendix</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Photo_Option">
    <p:bg>
      <p:bgPr>
        <a:solidFill>
          <a:srgbClr val="0078D7"/>
        </a:solidFill>
        <a:effectLst/>
      </p:bgPr>
    </p:bg>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357188" y="407988"/>
            <a:ext cx="15065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377474"/>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Blue with bullets">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6400799" cy="1982081"/>
          </a:xfrm>
        </p:spPr>
        <p:txBody>
          <a:bodyPr wrap="square">
            <a:spAutoFit/>
          </a:bodyPr>
          <a:lstStyle>
            <a:lvl1pPr marL="400050" indent="-400050">
              <a:spcBef>
                <a:spcPts val="1224"/>
              </a:spcBef>
              <a:buClr>
                <a:srgbClr val="92D050"/>
              </a:buClr>
              <a:buSzPct val="100000"/>
              <a:buFont typeface="Wingdings" panose="05000000000000000000" pitchFamily="2" charset="2"/>
              <a:buChar char="ü"/>
              <a:defRPr sz="3200">
                <a:gradFill>
                  <a:gsLst>
                    <a:gs pos="82500">
                      <a:schemeClr val="tx1"/>
                    </a:gs>
                    <a:gs pos="43000">
                      <a:schemeClr val="tx1"/>
                    </a:gs>
                  </a:gsLst>
                  <a:lin ang="5400000" scaled="0"/>
                </a:gradFill>
              </a:defRPr>
            </a:lvl1pPr>
            <a:lvl2pPr marL="685800" indent="-285750">
              <a:buClr>
                <a:srgbClr val="92D050"/>
              </a:buClr>
              <a:buSzPct val="100000"/>
              <a:buFont typeface="Wingdings" panose="05000000000000000000" pitchFamily="2" charset="2"/>
              <a:buChar char="ü"/>
              <a:defRPr sz="2400">
                <a:gradFill>
                  <a:gsLst>
                    <a:gs pos="82500">
                      <a:schemeClr val="tx1"/>
                    </a:gs>
                    <a:gs pos="43000">
                      <a:schemeClr val="tx1"/>
                    </a:gs>
                  </a:gsLst>
                  <a:lin ang="5400000" scaled="0"/>
                </a:gradFill>
              </a:defRPr>
            </a:lvl2pPr>
            <a:lvl3pPr marL="698500" indent="273050">
              <a:buClr>
                <a:srgbClr val="92D050"/>
              </a:buClr>
              <a:buSzPct val="100000"/>
              <a:buFont typeface="Wingdings" panose="05000000000000000000" pitchFamily="2" charset="2"/>
              <a:buChar char="ü"/>
              <a:tabLst/>
              <a:defRPr sz="2000">
                <a:gradFill>
                  <a:gsLst>
                    <a:gs pos="82500">
                      <a:schemeClr val="tx1"/>
                    </a:gs>
                    <a:gs pos="43000">
                      <a:schemeClr val="tx1"/>
                    </a:gs>
                  </a:gsLst>
                  <a:lin ang="5400000" scaled="0"/>
                </a:gradFill>
              </a:defRPr>
            </a:lvl3pPr>
            <a:lvl4pPr marL="971550" indent="228600">
              <a:buClr>
                <a:srgbClr val="92D050"/>
              </a:buClr>
              <a:buSzPct val="100000"/>
              <a:buFont typeface="Wingdings" panose="05000000000000000000" pitchFamily="2" charset="2"/>
              <a:buChar char="ü"/>
              <a:defRPr>
                <a:gradFill>
                  <a:gsLst>
                    <a:gs pos="82500">
                      <a:schemeClr val="tx1"/>
                    </a:gs>
                    <a:gs pos="43000">
                      <a:schemeClr val="tx1"/>
                    </a:gs>
                  </a:gsLst>
                  <a:lin ang="5400000" scaled="0"/>
                </a:gradFill>
              </a:defRPr>
            </a:lvl4pPr>
            <a:lvl5pPr marL="1200150" indent="-228600">
              <a:buClr>
                <a:srgbClr val="92D050"/>
              </a:buClr>
              <a:buSzPct val="100000"/>
              <a:buFont typeface="Wingdings" panose="05000000000000000000" pitchFamily="2" charset="2"/>
              <a:buChar char="ü"/>
              <a:tabLst/>
              <a:defRPr>
                <a:gradFill>
                  <a:gsLst>
                    <a:gs pos="82500">
                      <a:schemeClr val="tx1"/>
                    </a:gs>
                    <a:gs pos="43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1588"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8" name="Freeform 99"/>
          <p:cNvSpPr>
            <a:spLocks noChangeAspect="1"/>
          </p:cNvSpPr>
          <p:nvPr userDrawn="1"/>
        </p:nvSpPr>
        <p:spPr bwMode="black">
          <a:xfrm>
            <a:off x="484188" y="5600359"/>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nvGrpSpPr>
          <p:cNvPr id="9" name="Group 8"/>
          <p:cNvGrpSpPr>
            <a:grpSpLocks/>
          </p:cNvGrpSpPr>
          <p:nvPr userDrawn="1"/>
        </p:nvGrpSpPr>
        <p:grpSpPr bwMode="auto">
          <a:xfrm flipH="1">
            <a:off x="7224713"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3750">
                      <a:schemeClr val="tx1"/>
                    </a:gs>
                    <a:gs pos="32000">
                      <a:schemeClr val="tx1"/>
                    </a:gs>
                  </a:gsLst>
                  <a:lin ang="5400000" scaled="0"/>
                </a:gradFill>
              </a:defRPr>
            </a:lvl1pPr>
          </a:lstStyle>
          <a:p>
            <a:r>
              <a:rPr lang="en-US" smtClean="0"/>
              <a:t>Click to edit Master title style</a:t>
            </a:r>
            <a:endParaRPr lang="en-US"/>
          </a:p>
        </p:txBody>
      </p:sp>
      <p:sp>
        <p:nvSpPr>
          <p:cNvPr id="15" name="Text Placeholder 14"/>
          <p:cNvSpPr>
            <a:spLocks noGrp="1"/>
          </p:cNvSpPr>
          <p:nvPr>
            <p:ph type="body" sz="quarter" idx="11" hasCustomPrompt="1"/>
          </p:nvPr>
        </p:nvSpPr>
        <p:spPr>
          <a:xfrm>
            <a:off x="1060450" y="5510788"/>
            <a:ext cx="11101388" cy="627864"/>
          </a:xfrm>
        </p:spPr>
        <p:txBody>
          <a:bodyPr/>
          <a:lstStyle>
            <a:lvl1pPr marL="0" indent="0">
              <a:buFontTx/>
              <a:buNone/>
              <a:defRPr lang="en-US" sz="3200" kern="1200" spc="0" baseline="0" dirty="0" smtClean="0">
                <a:gradFill>
                  <a:gsLst>
                    <a:gs pos="15000">
                      <a:srgbClr val="1E1E1E"/>
                    </a:gs>
                    <a:gs pos="49000">
                      <a:srgbClr val="1E1E1E"/>
                    </a:gs>
                  </a:gsLst>
                  <a:lin ang="5400000" scaled="0"/>
                </a:gradFill>
                <a:latin typeface="+mj-lt"/>
                <a:ea typeface="+mn-ea"/>
                <a:cs typeface="+mn-cs"/>
              </a:defRPr>
            </a:lvl1pPr>
          </a:lstStyle>
          <a:p>
            <a:pPr marL="0" marR="0" lvl="0" indent="0" algn="l" defTabSz="932742" rtl="0" eaLnBrk="1" fontAlgn="auto" latinLnBrk="0" hangingPunct="1">
              <a:lnSpc>
                <a:spcPct val="90000"/>
              </a:lnSpc>
              <a:spcBef>
                <a:spcPct val="20000"/>
              </a:spcBef>
              <a:spcAft>
                <a:spcPts val="0"/>
              </a:spcAft>
              <a:buClrTx/>
              <a:buSzPct val="90000"/>
              <a:buFontTx/>
              <a:buNone/>
              <a:tabLst/>
            </a:pPr>
            <a:r>
              <a:rPr lang="en-US" dirty="0" smtClean="0"/>
              <a:t>Potential highlight or call to action goes here</a:t>
            </a:r>
          </a:p>
        </p:txBody>
      </p:sp>
    </p:spTree>
    <p:extLst>
      <p:ext uri="{BB962C8B-B14F-4D97-AF65-F5344CB8AC3E}">
        <p14:creationId xmlns:p14="http://schemas.microsoft.com/office/powerpoint/2010/main" val="3234392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lue Bullet text">
    <p:spTree>
      <p:nvGrpSpPr>
        <p:cNvPr id="1" name=""/>
        <p:cNvGrpSpPr/>
        <p:nvPr/>
      </p:nvGrpSpPr>
      <p:grpSpPr>
        <a:xfrm>
          <a:off x="0" y="0"/>
          <a:ext cx="0" cy="0"/>
          <a:chOff x="0" y="0"/>
          <a:chExt cx="0" cy="0"/>
        </a:xfrm>
      </p:grpSpPr>
      <p:sp>
        <p:nvSpPr>
          <p:cNvPr id="6" name="Text Placeholder 3"/>
          <p:cNvSpPr>
            <a:spLocks noGrp="1"/>
          </p:cNvSpPr>
          <p:nvPr>
            <p:ph type="body" sz="quarter" idx="12"/>
          </p:nvPr>
        </p:nvSpPr>
        <p:spPr>
          <a:xfrm>
            <a:off x="66754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smtClean="0"/>
              <a:t>Fifth level</a:t>
            </a:r>
            <a:endParaRPr lang="en-US" dirty="0"/>
          </a:p>
        </p:txBody>
      </p:sp>
    </p:spTree>
    <p:extLst>
      <p:ext uri="{BB962C8B-B14F-4D97-AF65-F5344CB8AC3E}">
        <p14:creationId xmlns:p14="http://schemas.microsoft.com/office/powerpoint/2010/main" val="288625549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ar Two Column Blue Bullet text">
    <p:spTree>
      <p:nvGrpSpPr>
        <p:cNvPr id="1" name=""/>
        <p:cNvGrpSpPr/>
        <p:nvPr/>
      </p:nvGrpSpPr>
      <p:grpSpPr>
        <a:xfrm>
          <a:off x="0" y="0"/>
          <a:ext cx="0" cy="0"/>
          <a:chOff x="0" y="0"/>
          <a:chExt cx="0" cy="0"/>
        </a:xfrm>
      </p:grpSpPr>
      <p:sp>
        <p:nvSpPr>
          <p:cNvPr id="3" name="Rectangle 2"/>
          <p:cNvSpPr/>
          <p:nvPr userDrawn="1"/>
        </p:nvSpPr>
        <p:spPr bwMode="auto">
          <a:xfrm>
            <a:off x="0" y="0"/>
            <a:ext cx="12436475" cy="12128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p:cNvSpPr>
            <a:spLocks noGrp="1"/>
          </p:cNvSpPr>
          <p:nvPr>
            <p:ph type="body" sz="quarter" idx="12"/>
          </p:nvPr>
        </p:nvSpPr>
        <p:spPr>
          <a:xfrm>
            <a:off x="66754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smtClean="0"/>
              <a:t>Fifth level</a:t>
            </a:r>
            <a:endParaRPr lang="en-US" dirty="0"/>
          </a:p>
        </p:txBody>
      </p:sp>
      <p:sp>
        <p:nvSpPr>
          <p:cNvPr id="2" name="Title 1"/>
          <p:cNvSpPr>
            <a:spLocks noGrp="1"/>
          </p:cNvSpPr>
          <p:nvPr>
            <p:ph type="title"/>
          </p:nvPr>
        </p:nvSpPr>
        <p:spPr/>
        <p:txBody>
          <a:bodyPr/>
          <a:lstStyle>
            <a:lvl1pPr>
              <a:defRPr>
                <a:gradFill>
                  <a:gsLst>
                    <a:gs pos="18750">
                      <a:schemeClr val="bg1"/>
                    </a:gs>
                    <a:gs pos="64000">
                      <a:schemeClr val="bg1"/>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smtClean="0"/>
              <a:t>Fifth level</a:t>
            </a:r>
            <a:endParaRPr lang="en-US" dirty="0"/>
          </a:p>
        </p:txBody>
      </p:sp>
    </p:spTree>
    <p:extLst>
      <p:ext uri="{BB962C8B-B14F-4D97-AF65-F5344CB8AC3E}">
        <p14:creationId xmlns:p14="http://schemas.microsoft.com/office/powerpoint/2010/main" val="128067021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smtClean="0"/>
              <a:t>Sub-head, or additional information goes here</a:t>
            </a:r>
          </a:p>
        </p:txBody>
      </p:sp>
    </p:spTree>
    <p:extLst>
      <p:ext uri="{BB962C8B-B14F-4D97-AF65-F5344CB8AC3E}">
        <p14:creationId xmlns:p14="http://schemas.microsoft.com/office/powerpoint/2010/main" val="352415874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lumn Grey with bullets">
    <p:bg>
      <p:bgPr>
        <a:solidFill>
          <a:srgbClr val="1E1E1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6400799" cy="1982081"/>
          </a:xfrm>
        </p:spPr>
        <p:txBody>
          <a:bodyPr wrap="square">
            <a:spAutoFit/>
          </a:bodyPr>
          <a:lstStyle>
            <a:lvl1pPr marL="400050" indent="-400050">
              <a:spcBef>
                <a:spcPts val="1224"/>
              </a:spcBef>
              <a:buClr>
                <a:srgbClr val="92D050"/>
              </a:buClr>
              <a:buSzPct val="100000"/>
              <a:buFont typeface="Wingdings" panose="05000000000000000000" pitchFamily="2" charset="2"/>
              <a:buChar char="ü"/>
              <a:defRPr sz="3200">
                <a:gradFill>
                  <a:gsLst>
                    <a:gs pos="82500">
                      <a:schemeClr val="tx1"/>
                    </a:gs>
                    <a:gs pos="43000">
                      <a:schemeClr val="tx1"/>
                    </a:gs>
                  </a:gsLst>
                  <a:lin ang="5400000" scaled="0"/>
                </a:gradFill>
              </a:defRPr>
            </a:lvl1pPr>
            <a:lvl2pPr marL="685800" indent="-285750">
              <a:buClr>
                <a:srgbClr val="92D050"/>
              </a:buClr>
              <a:buSzPct val="100000"/>
              <a:buFont typeface="Wingdings" panose="05000000000000000000" pitchFamily="2" charset="2"/>
              <a:buChar char="ü"/>
              <a:defRPr sz="2400">
                <a:gradFill>
                  <a:gsLst>
                    <a:gs pos="82500">
                      <a:schemeClr val="tx1"/>
                    </a:gs>
                    <a:gs pos="43000">
                      <a:schemeClr val="tx1"/>
                    </a:gs>
                  </a:gsLst>
                  <a:lin ang="5400000" scaled="0"/>
                </a:gradFill>
              </a:defRPr>
            </a:lvl2pPr>
            <a:lvl3pPr marL="698500" indent="273050">
              <a:buClr>
                <a:srgbClr val="92D050"/>
              </a:buClr>
              <a:buSzPct val="100000"/>
              <a:buFont typeface="Wingdings" panose="05000000000000000000" pitchFamily="2" charset="2"/>
              <a:buChar char="ü"/>
              <a:tabLst/>
              <a:defRPr sz="2000">
                <a:gradFill>
                  <a:gsLst>
                    <a:gs pos="82500">
                      <a:schemeClr val="tx1"/>
                    </a:gs>
                    <a:gs pos="43000">
                      <a:schemeClr val="tx1"/>
                    </a:gs>
                  </a:gsLst>
                  <a:lin ang="5400000" scaled="0"/>
                </a:gradFill>
              </a:defRPr>
            </a:lvl3pPr>
            <a:lvl4pPr marL="971550" indent="228600">
              <a:buClr>
                <a:srgbClr val="92D050"/>
              </a:buClr>
              <a:buSzPct val="100000"/>
              <a:buFont typeface="Wingdings" panose="05000000000000000000" pitchFamily="2" charset="2"/>
              <a:buChar char="ü"/>
              <a:defRPr>
                <a:gradFill>
                  <a:gsLst>
                    <a:gs pos="82500">
                      <a:schemeClr val="tx1"/>
                    </a:gs>
                    <a:gs pos="43000">
                      <a:schemeClr val="tx1"/>
                    </a:gs>
                  </a:gsLst>
                  <a:lin ang="5400000" scaled="0"/>
                </a:gradFill>
              </a:defRPr>
            </a:lvl4pPr>
            <a:lvl5pPr marL="1200150" indent="-228600">
              <a:buClr>
                <a:srgbClr val="92D050"/>
              </a:buClr>
              <a:buSzPct val="100000"/>
              <a:buFont typeface="Wingdings" panose="05000000000000000000" pitchFamily="2" charset="2"/>
              <a:buChar char="ü"/>
              <a:tabLst/>
              <a:defRPr>
                <a:gradFill>
                  <a:gsLst>
                    <a:gs pos="82500">
                      <a:schemeClr val="tx1"/>
                    </a:gs>
                    <a:gs pos="43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1588"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8" name="Freeform 99"/>
          <p:cNvSpPr>
            <a:spLocks noChangeAspect="1"/>
          </p:cNvSpPr>
          <p:nvPr userDrawn="1"/>
        </p:nvSpPr>
        <p:spPr bwMode="black">
          <a:xfrm>
            <a:off x="484188" y="5600359"/>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nvGrpSpPr>
          <p:cNvPr id="9" name="Group 8"/>
          <p:cNvGrpSpPr>
            <a:grpSpLocks/>
          </p:cNvGrpSpPr>
          <p:nvPr userDrawn="1"/>
        </p:nvGrpSpPr>
        <p:grpSpPr bwMode="auto">
          <a:xfrm flipH="1">
            <a:off x="7224713"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3750">
                      <a:schemeClr val="tx1"/>
                    </a:gs>
                    <a:gs pos="32000">
                      <a:schemeClr val="tx1"/>
                    </a:gs>
                  </a:gsLst>
                  <a:lin ang="5400000" scaled="0"/>
                </a:gradFill>
              </a:defRPr>
            </a:lvl1pPr>
          </a:lstStyle>
          <a:p>
            <a:r>
              <a:rPr lang="en-US" smtClean="0"/>
              <a:t>Click to edit Master title style</a:t>
            </a:r>
            <a:endParaRPr lang="en-US"/>
          </a:p>
        </p:txBody>
      </p:sp>
      <p:sp>
        <p:nvSpPr>
          <p:cNvPr id="15" name="Text Placeholder 14"/>
          <p:cNvSpPr>
            <a:spLocks noGrp="1"/>
          </p:cNvSpPr>
          <p:nvPr>
            <p:ph type="body" sz="quarter" idx="11" hasCustomPrompt="1"/>
          </p:nvPr>
        </p:nvSpPr>
        <p:spPr>
          <a:xfrm>
            <a:off x="1060450" y="5510788"/>
            <a:ext cx="11101388" cy="627864"/>
          </a:xfrm>
        </p:spPr>
        <p:txBody>
          <a:bodyPr/>
          <a:lstStyle>
            <a:lvl1pPr marL="0" indent="0">
              <a:buFontTx/>
              <a:buNone/>
              <a:defRPr sz="3200" baseline="0">
                <a:gradFill>
                  <a:gsLst>
                    <a:gs pos="15000">
                      <a:srgbClr val="1E1E1E"/>
                    </a:gs>
                    <a:gs pos="49000">
                      <a:srgbClr val="1E1E1E"/>
                    </a:gs>
                  </a:gsLst>
                  <a:lin ang="5400000" scaled="0"/>
                </a:gradFill>
              </a:defRPr>
            </a:lvl1pPr>
          </a:lstStyle>
          <a:p>
            <a:pPr lvl="0"/>
            <a:r>
              <a:rPr lang="en-US" dirty="0" smtClean="0"/>
              <a:t>Potential highlight or call to action goes here</a:t>
            </a:r>
          </a:p>
        </p:txBody>
      </p:sp>
    </p:spTree>
    <p:extLst>
      <p:ext uri="{BB962C8B-B14F-4D97-AF65-F5344CB8AC3E}">
        <p14:creationId xmlns:p14="http://schemas.microsoft.com/office/powerpoint/2010/main" val="368411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292662"/>
          </a:xfrm>
        </p:spPr>
        <p:txBody>
          <a:bodyPr vert="horz" wrap="square" lIns="146304" tIns="91440" rIns="146304" bIns="91440" rtlCol="0">
            <a:spAutoFit/>
          </a:bodyPr>
          <a:lstStyle>
            <a:lvl1pPr>
              <a:defRPr lang="en-US" sz="4000"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smtClean="0"/>
              <a:t>Click to edit Master title style</a:t>
            </a:r>
            <a:endParaRPr lang="en-US" dirty="0"/>
          </a:p>
        </p:txBody>
      </p:sp>
      <p:pic>
        <p:nvPicPr>
          <p:cNvPr id="4" name="Picture 2" descr="cropped16x9_cod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1413" y="0"/>
            <a:ext cx="62150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smtClean="0"/>
              <a:t>Click to edit Master text styles</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Green">
    <p:bg>
      <p:bgPr>
        <a:solidFill>
          <a:srgbClr val="89C40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296897"/>
            <a:ext cx="5943599" cy="1292662"/>
          </a:xfrm>
        </p:spPr>
        <p:txBody>
          <a:bodyPr/>
          <a:lstStyle>
            <a:lvl1pPr marL="0" indent="0">
              <a:buNone/>
              <a:defRPr sz="4000">
                <a:gradFill>
                  <a:gsLst>
                    <a:gs pos="15000">
                      <a:srgbClr val="1E1E1E"/>
                    </a:gs>
                    <a:gs pos="49000">
                      <a:srgbClr val="1E1E1E"/>
                    </a:gs>
                  </a:gsLst>
                  <a:lin ang="5400000" scaled="0"/>
                </a:gradFill>
              </a:defRPr>
            </a:lvl1pPr>
            <a:lvl2pPr marL="0" indent="0">
              <a:buFontTx/>
              <a:buNone/>
              <a:defRPr sz="2000">
                <a:gradFill>
                  <a:gsLst>
                    <a:gs pos="73750">
                      <a:schemeClr val="bg1"/>
                    </a:gs>
                    <a:gs pos="36000">
                      <a:schemeClr val="bg1"/>
                    </a:gs>
                  </a:gsLst>
                  <a:lin ang="5400000" scaled="0"/>
                </a:gradFill>
              </a:defRPr>
            </a:lvl2pPr>
            <a:lvl3pPr marL="228600" indent="0">
              <a:buNone/>
              <a:defRPr/>
            </a:lvl3pPr>
            <a:lvl4pPr marL="457200" indent="0">
              <a:buNone/>
              <a:defRPr/>
            </a:lvl4pPr>
            <a:lvl5pPr marL="685800" indent="0">
              <a:buNone/>
              <a:defRPr/>
            </a:lvl5pPr>
          </a:lstStyle>
          <a:p>
            <a:pPr lvl="0"/>
            <a:r>
              <a:rPr lang="en-US" smtClean="0"/>
              <a:t>Click to edit Master text styles</a:t>
            </a:r>
          </a:p>
        </p:txBody>
      </p:sp>
      <p:pic>
        <p:nvPicPr>
          <p:cNvPr id="4" name="Picture 2" descr="cropped16x9_cod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1413" y="0"/>
            <a:ext cx="62150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11"/>
          </p:nvPr>
        </p:nvSpPr>
        <p:spPr>
          <a:xfrm>
            <a:off x="274638" y="1668463"/>
            <a:ext cx="5852160" cy="572464"/>
          </a:xfrm>
        </p:spPr>
        <p:txBody>
          <a:bodyPr/>
          <a:lstStyle>
            <a:lvl1pPr marL="0" indent="0">
              <a:buNone/>
              <a:defRPr sz="2800">
                <a:gradFill>
                  <a:gsLst>
                    <a:gs pos="15000">
                      <a:srgbClr val="1E1E1E"/>
                    </a:gs>
                    <a:gs pos="49000">
                      <a:srgbClr val="1E1E1E"/>
                    </a:gs>
                  </a:gsLst>
                  <a:lin ang="5400000" scaled="0"/>
                </a:gradFill>
              </a:defRPr>
            </a:lvl1pPr>
          </a:lstStyle>
          <a:p>
            <a:pPr lvl="0"/>
            <a:r>
              <a:rPr lang="en-US" smtClean="0"/>
              <a:t>Click to edit Master text styles</a:t>
            </a:r>
          </a:p>
        </p:txBody>
      </p:sp>
    </p:spTree>
    <p:extLst>
      <p:ext uri="{BB962C8B-B14F-4D97-AF65-F5344CB8AC3E}">
        <p14:creationId xmlns:p14="http://schemas.microsoft.com/office/powerpoint/2010/main" val="301531253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Al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292662"/>
          </a:xfrm>
        </p:spPr>
        <p:txBody>
          <a:bodyPr vert="horz" wrap="square" lIns="146304" tIns="91440" rIns="146304" bIns="91440" rtlCol="0">
            <a:spAutoFit/>
          </a:bodyPr>
          <a:lstStyle>
            <a:lvl1pPr>
              <a:defRPr lang="en-US" sz="4000"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smtClean="0"/>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smtClean="0"/>
              <a:t>Click to edit Master text styles</a:t>
            </a:r>
          </a:p>
        </p:txBody>
      </p:sp>
    </p:spTree>
    <p:extLst>
      <p:ext uri="{BB962C8B-B14F-4D97-AF65-F5344CB8AC3E}">
        <p14:creationId xmlns:p14="http://schemas.microsoft.com/office/powerpoint/2010/main" val="405776948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Alt. Grey">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292662"/>
          </a:xfrm>
        </p:spPr>
        <p:txBody>
          <a:bodyPr vert="horz" wrap="square" lIns="146304" tIns="91440" rIns="146304" bIns="91440" rtlCol="0">
            <a:spAutoFit/>
          </a:bodyPr>
          <a:lstStyle>
            <a:lvl1pPr>
              <a:defRPr lang="en-US" sz="4000"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smtClean="0"/>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smtClean="0"/>
              <a:t>Click to edit Master text styles</a:t>
            </a:r>
          </a:p>
        </p:txBody>
      </p:sp>
    </p:spTree>
    <p:extLst>
      <p:ext uri="{BB962C8B-B14F-4D97-AF65-F5344CB8AC3E}">
        <p14:creationId xmlns:p14="http://schemas.microsoft.com/office/powerpoint/2010/main" val="186307639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theme" Target="../theme/theme2.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36" r:id="rId1"/>
    <p:sldLayoutId id="2147484265" r:id="rId2"/>
    <p:sldLayoutId id="2147484266" r:id="rId3"/>
    <p:sldLayoutId id="2147484267" r:id="rId4"/>
    <p:sldLayoutId id="2147484268" r:id="rId5"/>
    <p:sldLayoutId id="2147484240" r:id="rId6"/>
    <p:sldLayoutId id="2147484269" r:id="rId7"/>
    <p:sldLayoutId id="2147484278" r:id="rId8"/>
    <p:sldLayoutId id="2147484279" r:id="rId9"/>
    <p:sldLayoutId id="2147484241" r:id="rId10"/>
    <p:sldLayoutId id="2147484303" r:id="rId11"/>
    <p:sldLayoutId id="2147484270" r:id="rId12"/>
    <p:sldLayoutId id="2147484244" r:id="rId13"/>
    <p:sldLayoutId id="2147484245" r:id="rId14"/>
    <p:sldLayoutId id="2147484274" r:id="rId15"/>
    <p:sldLayoutId id="2147484247" r:id="rId16"/>
    <p:sldLayoutId id="2147484272" r:id="rId17"/>
    <p:sldLayoutId id="2147484276" r:id="rId18"/>
    <p:sldLayoutId id="2147484249" r:id="rId19"/>
    <p:sldLayoutId id="2147484250" r:id="rId20"/>
    <p:sldLayoutId id="2147484264" r:id="rId21"/>
    <p:sldLayoutId id="2147484304" r:id="rId22"/>
    <p:sldLayoutId id="2147484251" r:id="rId23"/>
    <p:sldLayoutId id="2147484252" r:id="rId24"/>
    <p:sldLayoutId id="2147484254" r:id="rId25"/>
    <p:sldLayoutId id="2147484256" r:id="rId26"/>
    <p:sldLayoutId id="2147484257" r:id="rId27"/>
    <p:sldLayoutId id="2147484258" r:id="rId28"/>
    <p:sldLayoutId id="2147484259" r:id="rId29"/>
    <p:sldLayoutId id="2147484260" r:id="rId30"/>
    <p:sldLayoutId id="2147484277" r:id="rId31"/>
    <p:sldLayoutId id="2147484261" r:id="rId32"/>
    <p:sldLayoutId id="2147484253" r:id="rId33"/>
    <p:sldLayoutId id="2147484263" r:id="rId34"/>
    <p:sldLayoutId id="2147484305" r:id="rId3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7" r:id="rId1"/>
    <p:sldLayoutId id="2147484098" r:id="rId2"/>
    <p:sldLayoutId id="2147484107" r:id="rId3"/>
    <p:sldLayoutId id="2147484086" r:id="rId4"/>
    <p:sldLayoutId id="2147484099" r:id="rId5"/>
    <p:sldLayoutId id="2147484100" r:id="rId6"/>
    <p:sldLayoutId id="2147484106" r:id="rId7"/>
    <p:sldLayoutId id="2147484089" r:id="rId8"/>
    <p:sldLayoutId id="2147484273" r:id="rId9"/>
    <p:sldLayoutId id="2147484275" r:id="rId10"/>
    <p:sldLayoutId id="2147484092" r:id="rId11"/>
    <p:sldLayoutId id="2147484271" r:id="rId12"/>
    <p:sldLayoutId id="2147484105" r:id="rId13"/>
    <p:sldLayoutId id="2147484182" r:id="rId14"/>
    <p:sldLayoutId id="2147484130" r:id="rId15"/>
    <p:sldLayoutId id="2147484093" r:id="rId16"/>
    <p:sldLayoutId id="2147484127" r:id="rId17"/>
    <p:sldLayoutId id="2147484094" r:id="rId18"/>
    <p:sldLayoutId id="2147484195" r:id="rId19"/>
    <p:sldLayoutId id="214748409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6.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emf"/><Relationship Id="rId7"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69.emf"/><Relationship Id="rId5" Type="http://schemas.openxmlformats.org/officeDocument/2006/relationships/image" Target="../media/image68.emf"/><Relationship Id="rId10" Type="http://schemas.openxmlformats.org/officeDocument/2006/relationships/image" Target="../media/image73.png"/><Relationship Id="rId4" Type="http://schemas.openxmlformats.org/officeDocument/2006/relationships/image" Target="../media/image67.emf"/><Relationship Id="rId9" Type="http://schemas.openxmlformats.org/officeDocument/2006/relationships/image" Target="../media/image72.png"/></Relationships>
</file>

<file path=ppt/slides/_rels/slide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png"/><Relationship Id="rId7" Type="http://schemas.openxmlformats.org/officeDocument/2006/relationships/image" Target="../media/image79.emf"/><Relationship Id="rId2" Type="http://schemas.openxmlformats.org/officeDocument/2006/relationships/image" Target="../media/image74.emf"/><Relationship Id="rId1" Type="http://schemas.openxmlformats.org/officeDocument/2006/relationships/slideLayout" Target="../slideLayouts/slideLayout2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hyperlink" Target="mailto:apimgmt@microsoft.com" TargetMode="External"/><Relationship Id="rId7" Type="http://schemas.openxmlformats.org/officeDocument/2006/relationships/hyperlink" Target="http://aka.ms/clog" TargetMode="External"/><Relationship Id="rId2" Type="http://schemas.openxmlformats.org/officeDocument/2006/relationships/hyperlink" Target="http://aka.ms/apimrocks" TargetMode="External"/><Relationship Id="rId1" Type="http://schemas.openxmlformats.org/officeDocument/2006/relationships/slideLayout" Target="../slideLayouts/slideLayout26.xml"/><Relationship Id="rId6" Type="http://schemas.openxmlformats.org/officeDocument/2006/relationships/hyperlink" Target="http://aka.ms/apimforum" TargetMode="External"/><Relationship Id="rId5" Type="http://schemas.openxmlformats.org/officeDocument/2006/relationships/hyperlink" Target="http://aka.ms/apimvideos" TargetMode="External"/><Relationship Id="rId4" Type="http://schemas.openxmlformats.org/officeDocument/2006/relationships/hyperlink" Target="http://aka.ms/apimdoc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Accelerate API Publishing with Azure API Management</a:t>
            </a:r>
            <a:endParaRPr lang="en-US" dirty="0"/>
          </a:p>
        </p:txBody>
      </p:sp>
      <p:sp>
        <p:nvSpPr>
          <p:cNvPr id="31747" name="Text Placeholder 2"/>
          <p:cNvSpPr>
            <a:spLocks noGrp="1"/>
          </p:cNvSpPr>
          <p:nvPr>
            <p:ph type="body" sz="quarter" idx="12"/>
          </p:nvPr>
        </p:nvSpPr>
        <p:spPr>
          <a:xfrm>
            <a:off x="274701" y="4524847"/>
            <a:ext cx="7315137" cy="1828007"/>
          </a:xfrm>
        </p:spPr>
        <p:txBody>
          <a:bodyPr/>
          <a:lstStyle/>
          <a:p>
            <a:r>
              <a:rPr lang="en-US" altLang="en-US" dirty="0" smtClean="0"/>
              <a:t>Miao Jiang, @</a:t>
            </a:r>
            <a:r>
              <a:rPr lang="en-US" altLang="en-US" dirty="0" err="1" smtClean="0"/>
              <a:t>miaojiang</a:t>
            </a:r>
            <a:endParaRPr lang="en-US" altLang="en-US" dirty="0" smtClean="0"/>
          </a:p>
          <a:p>
            <a:r>
              <a:rPr lang="en-US" altLang="en-US" dirty="0" err="1" smtClean="0"/>
              <a:t>Evgeny</a:t>
            </a:r>
            <a:r>
              <a:rPr lang="en-US" altLang="en-US" dirty="0" smtClean="0"/>
              <a:t> Popov, @</a:t>
            </a:r>
            <a:r>
              <a:rPr lang="en-US" altLang="en-US" dirty="0" err="1" smtClean="0"/>
              <a:t>evgenyapopov</a:t>
            </a:r>
            <a:endParaRPr lang="en-US" altLang="en-US" dirty="0" smtClean="0"/>
          </a:p>
        </p:txBody>
      </p:sp>
      <p:sp>
        <p:nvSpPr>
          <p:cNvPr id="31748" name="Text Placeholder 2"/>
          <p:cNvSpPr txBox="1">
            <a:spLocks/>
          </p:cNvSpPr>
          <p:nvPr/>
        </p:nvSpPr>
        <p:spPr bwMode="auto">
          <a:xfrm>
            <a:off x="274701" y="1576388"/>
            <a:ext cx="3567112" cy="1071062"/>
          </a:xfrm>
          <a:prstGeom prst="rect">
            <a:avLst/>
          </a:prstGeom>
          <a:noFill/>
          <a:extLst/>
        </p:spPr>
        <p:txBody>
          <a:bodyPr vert="horz" wrap="square" lIns="146304" tIns="109728" rIns="146304" bIns="109728" rtlCol="0">
            <a:noAutofit/>
          </a:bodyPr>
          <a:lstStyle>
            <a:lvl1pPr marR="0" indent="0" fontAlgn="auto">
              <a:lnSpc>
                <a:spcPct val="90000"/>
              </a:lnSpc>
              <a:spcBef>
                <a:spcPts val="0"/>
              </a:spcBef>
              <a:spcAft>
                <a:spcPts val="0"/>
              </a:spcAft>
              <a:buClrTx/>
              <a:buSzPct val="90000"/>
              <a:buFont typeface="Arial" pitchFamily="34" charset="0"/>
              <a:buNone/>
              <a:tabLst/>
              <a:defRPr sz="3200" spc="0" baseline="0">
                <a:gradFill>
                  <a:gsLst>
                    <a:gs pos="91000">
                      <a:schemeClr val="tx1"/>
                    </a:gs>
                    <a:gs pos="0">
                      <a:schemeClr val="tx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ltLang="en-US" sz="2400" dirty="0"/>
              <a:t>September 29, 2015</a:t>
            </a:r>
          </a:p>
        </p:txBody>
      </p:sp>
    </p:spTree>
    <p:extLst>
      <p:ext uri="{BB962C8B-B14F-4D97-AF65-F5344CB8AC3E}">
        <p14:creationId xmlns:p14="http://schemas.microsoft.com/office/powerpoint/2010/main" val="13086242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5223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scenarios</a:t>
            </a:r>
            <a:endParaRPr lang="en-US" dirty="0"/>
          </a:p>
        </p:txBody>
      </p:sp>
      <p:grpSp>
        <p:nvGrpSpPr>
          <p:cNvPr id="35843" name="Group 2"/>
          <p:cNvGrpSpPr>
            <a:grpSpLocks/>
          </p:cNvGrpSpPr>
          <p:nvPr/>
        </p:nvGrpSpPr>
        <p:grpSpPr bwMode="auto">
          <a:xfrm>
            <a:off x="306226" y="2125663"/>
            <a:ext cx="3725862" cy="2438399"/>
            <a:chOff x="577708" y="3013075"/>
            <a:chExt cx="3725083" cy="2438399"/>
          </a:xfrm>
        </p:grpSpPr>
        <p:pic>
          <p:nvPicPr>
            <p:cNvPr id="35850" name="Picture 9" descr="noun_mini-tablet_5659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2864" y="3013075"/>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77708" y="4762327"/>
              <a:ext cx="3725083" cy="689147"/>
            </a:xfrm>
            <a:prstGeom prst="rect">
              <a:avLst/>
            </a:prstGeom>
            <a:noFill/>
          </p:spPr>
          <p:txBody>
            <a:bodyPr wrap="square" lIns="186521" tIns="149217" rIns="186521" bIns="149217">
              <a:spAutoFit/>
            </a:bodyPr>
            <a:lstStyle/>
            <a:p>
              <a:pPr algn="ctr" defTabSz="932597">
                <a:lnSpc>
                  <a:spcPct val="90000"/>
                </a:lnSpc>
                <a:spcAft>
                  <a:spcPts val="612"/>
                </a:spcAft>
                <a:defRPr/>
              </a:pPr>
              <a:r>
                <a:rPr lang="en-US" sz="2800" dirty="0">
                  <a:gradFill>
                    <a:gsLst>
                      <a:gs pos="11504">
                        <a:schemeClr val="tx1"/>
                      </a:gs>
                      <a:gs pos="37000">
                        <a:schemeClr val="tx1"/>
                      </a:gs>
                    </a:gsLst>
                    <a:lin ang="5400000" scaled="1"/>
                  </a:gradFill>
                  <a:latin typeface="Segoe UI Semilight" panose="020B0402040204020203" pitchFamily="34" charset="0"/>
                  <a:cs typeface="Segoe UI Semilight" panose="020B0402040204020203" pitchFamily="34" charset="0"/>
                </a:rPr>
                <a:t>Mobile enablement</a:t>
              </a:r>
            </a:p>
          </p:txBody>
        </p:sp>
      </p:grpSp>
      <p:grpSp>
        <p:nvGrpSpPr>
          <p:cNvPr id="35844" name="Group 3"/>
          <p:cNvGrpSpPr>
            <a:grpSpLocks/>
          </p:cNvGrpSpPr>
          <p:nvPr/>
        </p:nvGrpSpPr>
        <p:grpSpPr bwMode="auto">
          <a:xfrm>
            <a:off x="4680115" y="2082554"/>
            <a:ext cx="3362324" cy="2481508"/>
            <a:chOff x="4572335" y="2950916"/>
            <a:chExt cx="3363418" cy="2481508"/>
          </a:xfrm>
        </p:grpSpPr>
        <p:pic>
          <p:nvPicPr>
            <p:cNvPr id="35848" name="Picture 8" descr="noun_handshake_2171.png"/>
            <p:cNvPicPr>
              <a:picLocks noChangeAspect="1"/>
            </p:cNvPicPr>
            <p:nvPr/>
          </p:nvPicPr>
          <p:blipFill rotWithShape="1">
            <a:blip r:embed="rId3">
              <a:extLst>
                <a:ext uri="{28A0092B-C50C-407E-A947-70E740481C1C}">
                  <a14:useLocalDpi xmlns:a14="http://schemas.microsoft.com/office/drawing/2010/main" val="0"/>
                </a:ext>
              </a:extLst>
            </a:blip>
            <a:srcRect t="22363"/>
            <a:stretch/>
          </p:blipFill>
          <p:spPr bwMode="auto">
            <a:xfrm>
              <a:off x="5120201" y="2950916"/>
              <a:ext cx="2166055" cy="168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4572335" y="4743277"/>
              <a:ext cx="3363418" cy="689147"/>
            </a:xfrm>
            <a:prstGeom prst="rect">
              <a:avLst/>
            </a:prstGeom>
            <a:noFill/>
          </p:spPr>
          <p:txBody>
            <a:bodyPr wrap="square" lIns="186521" tIns="149217" rIns="186521" bIns="149217">
              <a:spAutoFit/>
            </a:bodyPr>
            <a:lstStyle>
              <a:defPPr>
                <a:defRPr lang="en-US"/>
              </a:defPPr>
              <a:lvl1pPr defTabSz="932597">
                <a:lnSpc>
                  <a:spcPct val="90000"/>
                </a:lnSpc>
                <a:spcAft>
                  <a:spcPts val="612"/>
                </a:spcAft>
                <a:defRPr sz="2800">
                  <a:gradFill>
                    <a:gsLst>
                      <a:gs pos="11504">
                        <a:schemeClr val="tx1"/>
                      </a:gs>
                      <a:gs pos="37000">
                        <a:schemeClr val="tx1"/>
                      </a:gs>
                    </a:gsLst>
                    <a:lin ang="5400000" scaled="1"/>
                  </a:gradFill>
                  <a:latin typeface="Segoe UI Light"/>
                </a:defRPr>
              </a:lvl1pPr>
            </a:lstStyle>
            <a:p>
              <a:pPr algn="ctr"/>
              <a:r>
                <a:rPr lang="en-US" dirty="0">
                  <a:latin typeface="Segoe UI Semilight" panose="020B0402040204020203" pitchFamily="34" charset="0"/>
                  <a:cs typeface="Segoe UI Semilight" panose="020B0402040204020203" pitchFamily="34" charset="0"/>
                </a:rPr>
                <a:t>Partner ecosystem</a:t>
              </a:r>
            </a:p>
          </p:txBody>
        </p:sp>
      </p:grpSp>
      <p:grpSp>
        <p:nvGrpSpPr>
          <p:cNvPr id="35845" name="Group 4"/>
          <p:cNvGrpSpPr>
            <a:grpSpLocks/>
          </p:cNvGrpSpPr>
          <p:nvPr/>
        </p:nvGrpSpPr>
        <p:grpSpPr bwMode="auto">
          <a:xfrm>
            <a:off x="8938435" y="2230437"/>
            <a:ext cx="3071003" cy="2333625"/>
            <a:chOff x="9090837" y="3098799"/>
            <a:chExt cx="3071345" cy="2333625"/>
          </a:xfrm>
        </p:grpSpPr>
        <p:pic>
          <p:nvPicPr>
            <p:cNvPr id="35846" name="Picture 10" descr="noun_office_2656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24042" y="3098799"/>
              <a:ext cx="1404936"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9090837" y="4743277"/>
              <a:ext cx="3071345" cy="689147"/>
            </a:xfrm>
            <a:prstGeom prst="rect">
              <a:avLst/>
            </a:prstGeom>
            <a:noFill/>
          </p:spPr>
          <p:txBody>
            <a:bodyPr wrap="square" lIns="186521" tIns="149217" rIns="186521" bIns="149217">
              <a:spAutoFit/>
            </a:bodyPr>
            <a:lstStyle>
              <a:defPPr>
                <a:defRPr lang="en-US"/>
              </a:defPPr>
              <a:lvl1pPr defTabSz="932597">
                <a:lnSpc>
                  <a:spcPct val="90000"/>
                </a:lnSpc>
                <a:spcAft>
                  <a:spcPts val="612"/>
                </a:spcAft>
                <a:defRPr sz="2800">
                  <a:gradFill>
                    <a:gsLst>
                      <a:gs pos="11504">
                        <a:schemeClr val="tx1"/>
                      </a:gs>
                      <a:gs pos="37000">
                        <a:schemeClr val="tx1"/>
                      </a:gs>
                    </a:gsLst>
                    <a:lin ang="5400000" scaled="1"/>
                  </a:gradFill>
                  <a:latin typeface="Segoe UI Light"/>
                </a:defRPr>
              </a:lvl1pPr>
            </a:lstStyle>
            <a:p>
              <a:pPr algn="ctr"/>
              <a:r>
                <a:rPr lang="en-US" dirty="0">
                  <a:latin typeface="Segoe UI Semilight" panose="020B0402040204020203" pitchFamily="34" charset="0"/>
                  <a:cs typeface="Segoe UI Semilight" panose="020B0402040204020203" pitchFamily="34" charset="0"/>
                </a:rPr>
                <a:t>Business agility</a:t>
              </a:r>
            </a:p>
          </p:txBody>
        </p:sp>
      </p:grpSp>
    </p:spTree>
    <p:extLst>
      <p:ext uri="{BB962C8B-B14F-4D97-AF65-F5344CB8AC3E}">
        <p14:creationId xmlns:p14="http://schemas.microsoft.com/office/powerpoint/2010/main" val="34405516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668462"/>
            <a:ext cx="11887200" cy="4948944"/>
          </a:xfrm>
        </p:spPr>
        <p:txBody>
          <a:bodyPr/>
          <a:lstStyle/>
          <a:p>
            <a:pPr>
              <a:spcBef>
                <a:spcPts val="1200"/>
              </a:spcBef>
            </a:pPr>
            <a:r>
              <a:rPr lang="en-US" sz="3200" dirty="0" smtClean="0"/>
              <a:t>Establish a single API “front door” </a:t>
            </a:r>
          </a:p>
          <a:p>
            <a:pPr>
              <a:spcBef>
                <a:spcPts val="1200"/>
              </a:spcBef>
            </a:pPr>
            <a:r>
              <a:rPr lang="en-US" sz="3200" dirty="0" smtClean="0"/>
              <a:t>Build an API façade for existing backend services</a:t>
            </a:r>
          </a:p>
          <a:p>
            <a:pPr>
              <a:spcBef>
                <a:spcPts val="1200"/>
              </a:spcBef>
            </a:pPr>
            <a:r>
              <a:rPr lang="en-US" sz="3200" dirty="0" smtClean="0"/>
              <a:t>Add new capabilities to the APIs, such as response caching </a:t>
            </a:r>
          </a:p>
          <a:p>
            <a:pPr>
              <a:spcBef>
                <a:spcPts val="1200"/>
              </a:spcBef>
            </a:pPr>
            <a:r>
              <a:rPr lang="en-US" sz="3200" dirty="0" smtClean="0"/>
              <a:t>Reliably protect published APIs from misuse and abuse</a:t>
            </a:r>
          </a:p>
          <a:p>
            <a:pPr>
              <a:spcBef>
                <a:spcPts val="1200"/>
              </a:spcBef>
            </a:pPr>
            <a:r>
              <a:rPr lang="en-US" sz="3200" dirty="0" smtClean="0"/>
              <a:t>Package and publish APIs to developers and partners</a:t>
            </a:r>
          </a:p>
          <a:p>
            <a:pPr>
              <a:spcBef>
                <a:spcPts val="1200"/>
              </a:spcBef>
            </a:pPr>
            <a:r>
              <a:rPr lang="en-US" sz="3200" dirty="0" smtClean="0"/>
              <a:t>On-board developers via a self-service portal</a:t>
            </a:r>
          </a:p>
          <a:p>
            <a:pPr>
              <a:spcBef>
                <a:spcPts val="1200"/>
              </a:spcBef>
            </a:pPr>
            <a:r>
              <a:rPr lang="en-US" sz="3200" dirty="0" smtClean="0"/>
              <a:t>Ramp-up developers with docs, samples, and API console</a:t>
            </a:r>
          </a:p>
          <a:p>
            <a:pPr>
              <a:spcBef>
                <a:spcPts val="1200"/>
              </a:spcBef>
            </a:pPr>
            <a:r>
              <a:rPr lang="en-US" sz="3200" dirty="0" smtClean="0"/>
              <a:t>Gain insights into API usage and health from analytics reports</a:t>
            </a:r>
          </a:p>
          <a:p>
            <a:pPr>
              <a:spcBef>
                <a:spcPts val="1200"/>
              </a:spcBef>
            </a:pPr>
            <a:endParaRPr lang="en-US" sz="3200" dirty="0"/>
          </a:p>
        </p:txBody>
      </p:sp>
      <p:sp>
        <p:nvSpPr>
          <p:cNvPr id="2" name="Title 1"/>
          <p:cNvSpPr>
            <a:spLocks noGrp="1"/>
          </p:cNvSpPr>
          <p:nvPr>
            <p:ph type="title"/>
          </p:nvPr>
        </p:nvSpPr>
        <p:spPr/>
        <p:txBody>
          <a:bodyPr/>
          <a:lstStyle/>
          <a:p>
            <a:r>
              <a:rPr lang="en-US" dirty="0" smtClean="0"/>
              <a:t>Why API Management</a:t>
            </a:r>
            <a:endParaRPr lang="en-US" dirty="0"/>
          </a:p>
        </p:txBody>
      </p:sp>
    </p:spTree>
    <p:extLst>
      <p:ext uri="{BB962C8B-B14F-4D97-AF65-F5344CB8AC3E}">
        <p14:creationId xmlns:p14="http://schemas.microsoft.com/office/powerpoint/2010/main" val="58812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327650" y="0"/>
            <a:ext cx="2262188" cy="6994525"/>
          </a:xfrm>
          <a:prstGeom prst="rect">
            <a:avLst/>
          </a:prstGeom>
          <a:solidFill>
            <a:srgbClr val="00BCF2"/>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46630" rIns="0" bIns="46630" anchor="ctr"/>
          <a:lstStyle/>
          <a:p>
            <a:pPr algn="ctr" defTabSz="932293">
              <a:defRPr/>
            </a:pPr>
            <a:endParaRPr lang="en-US" sz="2000" dirty="0">
              <a:solidFill>
                <a:srgbClr val="2F3781"/>
              </a:solidFill>
            </a:endParaRPr>
          </a:p>
        </p:txBody>
      </p:sp>
      <p:sp>
        <p:nvSpPr>
          <p:cNvPr id="8" name="TextBox 7"/>
          <p:cNvSpPr txBox="1"/>
          <p:nvPr/>
        </p:nvSpPr>
        <p:spPr>
          <a:xfrm>
            <a:off x="5915785" y="179339"/>
            <a:ext cx="1674054" cy="726310"/>
          </a:xfrm>
          <a:prstGeom prst="rect">
            <a:avLst/>
          </a:prstGeom>
          <a:noFill/>
        </p:spPr>
        <p:txBody>
          <a:bodyPr wrap="square" lIns="182854" tIns="146283" rIns="182854" bIns="146283">
            <a:spAutoFit/>
          </a:bodyPr>
          <a:lstStyle/>
          <a:p>
            <a:pPr defTabSz="932597">
              <a:defRPr/>
            </a:pPr>
            <a:r>
              <a:rPr lang="en-US" sz="1350" b="1" dirty="0">
                <a:gradFill>
                  <a:gsLst>
                    <a:gs pos="11504">
                      <a:schemeClr val="tx1"/>
                    </a:gs>
                    <a:gs pos="37000">
                      <a:schemeClr val="tx1"/>
                    </a:gs>
                  </a:gsLst>
                  <a:lin ang="5400000" scaled="1"/>
                </a:gradFill>
              </a:rPr>
              <a:t>AZURE API </a:t>
            </a:r>
          </a:p>
          <a:p>
            <a:pPr defTabSz="932597">
              <a:defRPr/>
            </a:pPr>
            <a:r>
              <a:rPr lang="en-US" sz="1350" b="1" dirty="0">
                <a:gradFill>
                  <a:gsLst>
                    <a:gs pos="11504">
                      <a:schemeClr val="tx1"/>
                    </a:gs>
                    <a:gs pos="37000">
                      <a:schemeClr val="tx1"/>
                    </a:gs>
                  </a:gsLst>
                  <a:lin ang="5400000" scaled="1"/>
                </a:gradFill>
              </a:rPr>
              <a:t>MANAGEMENT</a:t>
            </a:r>
          </a:p>
        </p:txBody>
      </p:sp>
      <p:pic>
        <p:nvPicPr>
          <p:cNvPr id="3789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000125"/>
            <a:ext cx="3001963"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2"/>
          <p:cNvPicPr>
            <a:picLocks noChangeAspect="1"/>
          </p:cNvPicPr>
          <p:nvPr/>
        </p:nvPicPr>
        <p:blipFill>
          <a:blip r:embed="rId4">
            <a:duotone>
              <a:schemeClr val="accent1">
                <a:shade val="45000"/>
                <a:satMod val="135000"/>
              </a:schemeClr>
              <a:prstClr val="white"/>
            </a:duotone>
            <a:lum bright="10000"/>
            <a:extLst>
              <a:ext uri="{28A0092B-C50C-407E-A947-70E740481C1C}">
                <a14:useLocalDpi xmlns:a14="http://schemas.microsoft.com/office/drawing/2010/main" val="0"/>
              </a:ext>
            </a:extLst>
          </a:blip>
          <a:srcRect/>
          <a:stretch>
            <a:fillRect/>
          </a:stretch>
        </p:blipFill>
        <p:spPr bwMode="auto">
          <a:xfrm>
            <a:off x="5830888" y="2906713"/>
            <a:ext cx="1330325"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13"/>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60494" y="5097392"/>
            <a:ext cx="1430281" cy="98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641975" y="6282417"/>
            <a:ext cx="1677988" cy="350838"/>
          </a:xfrm>
          <a:prstGeom prst="rect">
            <a:avLst/>
          </a:prstGeom>
          <a:noFill/>
        </p:spPr>
        <p:txBody>
          <a:bodyPr wrap="none">
            <a:spAutoFit/>
          </a:bodyPr>
          <a:lstStyle/>
          <a:p>
            <a:pPr algn="ctr" defTabSz="932597">
              <a:defRPr/>
            </a:pPr>
            <a:r>
              <a:rPr lang="en-US" sz="1600" dirty="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rPr>
              <a:t>Publisher portal</a:t>
            </a:r>
          </a:p>
        </p:txBody>
      </p:sp>
      <p:sp>
        <p:nvSpPr>
          <p:cNvPr id="65" name="TextBox 64"/>
          <p:cNvSpPr txBox="1"/>
          <p:nvPr/>
        </p:nvSpPr>
        <p:spPr>
          <a:xfrm>
            <a:off x="6124301" y="4225060"/>
            <a:ext cx="713337" cy="343492"/>
          </a:xfrm>
          <a:prstGeom prst="rect">
            <a:avLst/>
          </a:prstGeom>
          <a:noFill/>
        </p:spPr>
        <p:txBody>
          <a:bodyPr wrap="none">
            <a:spAutoFit/>
          </a:bodyPr>
          <a:lstStyle/>
          <a:p>
            <a:pPr algn="ctr" defTabSz="932597">
              <a:defRPr/>
            </a:pPr>
            <a:r>
              <a:rPr lang="en-US" sz="1600" dirty="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rPr>
              <a:t>Proxy</a:t>
            </a:r>
          </a:p>
        </p:txBody>
      </p:sp>
      <p:sp>
        <p:nvSpPr>
          <p:cNvPr id="70" name="TextBox 69"/>
          <p:cNvSpPr txBox="1"/>
          <p:nvPr/>
        </p:nvSpPr>
        <p:spPr>
          <a:xfrm>
            <a:off x="5605024" y="2112098"/>
            <a:ext cx="1751890" cy="338554"/>
          </a:xfrm>
          <a:prstGeom prst="rect">
            <a:avLst/>
          </a:prstGeom>
          <a:noFill/>
        </p:spPr>
        <p:txBody>
          <a:bodyPr wrap="none">
            <a:spAutoFit/>
          </a:bodyPr>
          <a:lstStyle/>
          <a:p>
            <a:pPr algn="ctr" defTabSz="932597">
              <a:defRPr/>
            </a:pPr>
            <a:r>
              <a:rPr lang="en-US" sz="1600" dirty="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rPr>
              <a:t>Developer </a:t>
            </a:r>
            <a:r>
              <a:rPr lang="en-US" sz="1600" dirty="0" smtClean="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rPr>
              <a:t>portal</a:t>
            </a:r>
            <a:endParaRPr lang="en-US" sz="1600" dirty="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endParaRPr>
          </a:p>
        </p:txBody>
      </p:sp>
      <p:sp>
        <p:nvSpPr>
          <p:cNvPr id="71" name="TextBox 70"/>
          <p:cNvSpPr txBox="1"/>
          <p:nvPr/>
        </p:nvSpPr>
        <p:spPr>
          <a:xfrm>
            <a:off x="520700" y="2112098"/>
            <a:ext cx="1859996" cy="343492"/>
          </a:xfrm>
          <a:prstGeom prst="rect">
            <a:avLst/>
          </a:prstGeom>
          <a:noFill/>
        </p:spPr>
        <p:txBody>
          <a:bodyPr wrap="none">
            <a:spAutoFit/>
          </a:bodyPr>
          <a:lstStyle>
            <a:defPPr>
              <a:defRPr lang="en-US"/>
            </a:defPPr>
            <a:lvl1pPr defTabSz="932597">
              <a:defRPr sz="160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defRPr>
            </a:lvl1pPr>
          </a:lstStyle>
          <a:p>
            <a:r>
              <a:rPr lang="en-US" dirty="0"/>
              <a:t>APP DEVELOPERS</a:t>
            </a:r>
          </a:p>
        </p:txBody>
      </p:sp>
      <p:sp>
        <p:nvSpPr>
          <p:cNvPr id="73" name="TextBox 72"/>
          <p:cNvSpPr txBox="1"/>
          <p:nvPr/>
        </p:nvSpPr>
        <p:spPr>
          <a:xfrm>
            <a:off x="520700" y="4225060"/>
            <a:ext cx="683200" cy="343492"/>
          </a:xfrm>
          <a:prstGeom prst="rect">
            <a:avLst/>
          </a:prstGeom>
          <a:noFill/>
        </p:spPr>
        <p:txBody>
          <a:bodyPr wrap="none">
            <a:spAutoFit/>
          </a:bodyPr>
          <a:lstStyle>
            <a:defPPr>
              <a:defRPr lang="en-US"/>
            </a:defPPr>
            <a:lvl1pPr defTabSz="932597">
              <a:defRPr sz="160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defRPr>
            </a:lvl1pPr>
          </a:lstStyle>
          <a:p>
            <a:r>
              <a:rPr lang="en-US" dirty="0"/>
              <a:t>APPS</a:t>
            </a:r>
          </a:p>
        </p:txBody>
      </p:sp>
      <p:sp>
        <p:nvSpPr>
          <p:cNvPr id="81" name="TextBox 80"/>
          <p:cNvSpPr txBox="1"/>
          <p:nvPr/>
        </p:nvSpPr>
        <p:spPr>
          <a:xfrm>
            <a:off x="520700" y="6282417"/>
            <a:ext cx="1745991" cy="343492"/>
          </a:xfrm>
          <a:prstGeom prst="rect">
            <a:avLst/>
          </a:prstGeom>
          <a:noFill/>
        </p:spPr>
        <p:txBody>
          <a:bodyPr wrap="none">
            <a:spAutoFit/>
          </a:bodyPr>
          <a:lstStyle/>
          <a:p>
            <a:pPr defTabSz="932597">
              <a:defRPr/>
            </a:pPr>
            <a:r>
              <a:rPr lang="en-US" sz="1600" dirty="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rPr>
              <a:t>API PUBLISHERS</a:t>
            </a:r>
          </a:p>
        </p:txBody>
      </p:sp>
      <p:pic>
        <p:nvPicPr>
          <p:cNvPr id="37907" name="Picture 8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1988" y="2909888"/>
            <a:ext cx="2396523"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88" name="Group 37987"/>
          <p:cNvGrpSpPr/>
          <p:nvPr/>
        </p:nvGrpSpPr>
        <p:grpSpPr>
          <a:xfrm>
            <a:off x="469900" y="2525713"/>
            <a:ext cx="7119938" cy="2116364"/>
            <a:chOff x="469900" y="2525713"/>
            <a:chExt cx="6915150" cy="2116364"/>
          </a:xfrm>
        </p:grpSpPr>
        <p:cxnSp>
          <p:nvCxnSpPr>
            <p:cNvPr id="24" name="Straight Connector 23"/>
            <p:cNvCxnSpPr/>
            <p:nvPr/>
          </p:nvCxnSpPr>
          <p:spPr>
            <a:xfrm>
              <a:off x="469900" y="2525713"/>
              <a:ext cx="6915150" cy="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469900" y="4642077"/>
              <a:ext cx="6915150" cy="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grpSp>
      <p:pic>
        <p:nvPicPr>
          <p:cNvPr id="37910" name="Picture 31"/>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94375" y="1006475"/>
            <a:ext cx="133191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32"/>
          <p:cNvPicPr>
            <a:picLocks noChangeAspect="1"/>
          </p:cNvPicPr>
          <p:nvPr/>
        </p:nvPicPr>
        <p:blipFill>
          <a:blip r:embed="rId8">
            <a:biLevel thresh="25000"/>
            <a:extLst>
              <a:ext uri="{28A0092B-C50C-407E-A947-70E740481C1C}">
                <a14:useLocalDpi xmlns:a14="http://schemas.microsoft.com/office/drawing/2010/main" val="0"/>
              </a:ext>
            </a:extLst>
          </a:blip>
          <a:srcRect/>
          <a:stretch>
            <a:fillRect/>
          </a:stretch>
        </p:blipFill>
        <p:spPr bwMode="auto">
          <a:xfrm>
            <a:off x="5481638" y="323850"/>
            <a:ext cx="530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27685" y="2319777"/>
            <a:ext cx="1027065" cy="2134013"/>
          </a:xfrm>
          <a:prstGeom prst="rect">
            <a:avLst/>
          </a:prstGeom>
        </p:spPr>
      </p:pic>
      <p:pic>
        <p:nvPicPr>
          <p:cNvPr id="35" name="Picture 34"/>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9079891" y="3362361"/>
            <a:ext cx="764121" cy="310829"/>
          </a:xfrm>
          <a:prstGeom prst="rect">
            <a:avLst/>
          </a:prstGeom>
        </p:spPr>
      </p:pic>
      <p:sp>
        <p:nvSpPr>
          <p:cNvPr id="42" name="TextBox 41"/>
          <p:cNvSpPr txBox="1"/>
          <p:nvPr/>
        </p:nvSpPr>
        <p:spPr>
          <a:xfrm>
            <a:off x="9827643" y="4800600"/>
            <a:ext cx="1897632" cy="924292"/>
          </a:xfrm>
          <a:prstGeom prst="rect">
            <a:avLst/>
          </a:prstGeom>
          <a:noFill/>
        </p:spPr>
        <p:txBody>
          <a:bodyPr wrap="square">
            <a:spAutoFit/>
          </a:bodyPr>
          <a:lstStyle/>
          <a:p>
            <a:pPr defTabSz="932597">
              <a:lnSpc>
                <a:spcPct val="90000"/>
              </a:lnSpc>
              <a:spcBef>
                <a:spcPts val="1200"/>
              </a:spcBef>
              <a:defRPr/>
            </a:pPr>
            <a:r>
              <a:rPr lang="en-US" sz="1632" dirty="0">
                <a:gradFill>
                  <a:gsLst>
                    <a:gs pos="11504">
                      <a:schemeClr val="tx1"/>
                    </a:gs>
                    <a:gs pos="37000">
                      <a:schemeClr val="tx1"/>
                    </a:gs>
                  </a:gsLst>
                  <a:lin ang="5400000" scaled="1"/>
                </a:gradFill>
              </a:rPr>
              <a:t>Hosted </a:t>
            </a:r>
            <a:r>
              <a:rPr lang="en-US" sz="1632" b="1" dirty="0" smtClean="0">
                <a:gradFill>
                  <a:gsLst>
                    <a:gs pos="11504">
                      <a:schemeClr val="tx1"/>
                    </a:gs>
                    <a:gs pos="37000">
                      <a:schemeClr val="tx1"/>
                    </a:gs>
                  </a:gsLst>
                  <a:lin ang="5400000" scaled="1"/>
                </a:gradFill>
              </a:rPr>
              <a:t>anywhere</a:t>
            </a:r>
            <a:endParaRPr lang="en-US" sz="1632" dirty="0">
              <a:gradFill>
                <a:gsLst>
                  <a:gs pos="11504">
                    <a:schemeClr val="tx1"/>
                  </a:gs>
                  <a:gs pos="37000">
                    <a:schemeClr val="tx1"/>
                  </a:gs>
                </a:gsLst>
                <a:lin ang="5400000" scaled="1"/>
              </a:gradFill>
            </a:endParaRPr>
          </a:p>
          <a:p>
            <a:pPr defTabSz="932597">
              <a:lnSpc>
                <a:spcPct val="90000"/>
              </a:lnSpc>
              <a:spcBef>
                <a:spcPts val="1200"/>
              </a:spcBef>
              <a:defRPr/>
            </a:pPr>
            <a:r>
              <a:rPr lang="en-US" sz="1632" dirty="0" smtClean="0">
                <a:gradFill>
                  <a:gsLst>
                    <a:gs pos="11504">
                      <a:schemeClr val="tx1"/>
                    </a:gs>
                    <a:gs pos="37000">
                      <a:schemeClr val="tx1"/>
                    </a:gs>
                  </a:gsLst>
                  <a:lin ang="5400000" scaled="1"/>
                </a:gradFill>
              </a:rPr>
              <a:t>Developed </a:t>
            </a:r>
            <a:r>
              <a:rPr lang="en-US" sz="1632" dirty="0">
                <a:gradFill>
                  <a:gsLst>
                    <a:gs pos="11504">
                      <a:schemeClr val="tx1"/>
                    </a:gs>
                    <a:gs pos="37000">
                      <a:schemeClr val="tx1"/>
                    </a:gs>
                  </a:gsLst>
                  <a:lin ang="5400000" scaled="1"/>
                </a:gradFill>
              </a:rPr>
              <a:t>using </a:t>
            </a:r>
            <a:r>
              <a:rPr lang="en-US" sz="1632" dirty="0" smtClean="0">
                <a:gradFill>
                  <a:gsLst>
                    <a:gs pos="11504">
                      <a:schemeClr val="tx1"/>
                    </a:gs>
                    <a:gs pos="37000">
                      <a:schemeClr val="tx1"/>
                    </a:gs>
                  </a:gsLst>
                  <a:lin ang="5400000" scaled="1"/>
                </a:gradFill>
              </a:rPr>
              <a:t/>
            </a:r>
            <a:br>
              <a:rPr lang="en-US" sz="1632" dirty="0" smtClean="0">
                <a:gradFill>
                  <a:gsLst>
                    <a:gs pos="11504">
                      <a:schemeClr val="tx1"/>
                    </a:gs>
                    <a:gs pos="37000">
                      <a:schemeClr val="tx1"/>
                    </a:gs>
                  </a:gsLst>
                  <a:lin ang="5400000" scaled="1"/>
                </a:gradFill>
              </a:rPr>
            </a:br>
            <a:r>
              <a:rPr lang="en-US" sz="1632" b="1" dirty="0" smtClean="0">
                <a:gradFill>
                  <a:gsLst>
                    <a:gs pos="11504">
                      <a:schemeClr val="tx1"/>
                    </a:gs>
                    <a:gs pos="37000">
                      <a:schemeClr val="tx1"/>
                    </a:gs>
                  </a:gsLst>
                  <a:lin ang="5400000" scaled="1"/>
                </a:gradFill>
              </a:rPr>
              <a:t>any</a:t>
            </a:r>
            <a:r>
              <a:rPr lang="en-US" sz="1632" dirty="0" smtClean="0">
                <a:gradFill>
                  <a:gsLst>
                    <a:gs pos="11504">
                      <a:schemeClr val="tx1"/>
                    </a:gs>
                    <a:gs pos="37000">
                      <a:schemeClr val="tx1"/>
                    </a:gs>
                  </a:gsLst>
                  <a:lin ang="5400000" scaled="1"/>
                </a:gradFill>
              </a:rPr>
              <a:t> technology</a:t>
            </a:r>
            <a:endParaRPr lang="en-US" sz="1632" dirty="0">
              <a:gradFill>
                <a:gsLst>
                  <a:gs pos="11504">
                    <a:schemeClr val="tx1"/>
                  </a:gs>
                  <a:gs pos="37000">
                    <a:schemeClr val="tx1"/>
                  </a:gs>
                </a:gsLst>
                <a:lin ang="5400000" scaled="1"/>
              </a:gradFill>
            </a:endParaRPr>
          </a:p>
        </p:txBody>
      </p:sp>
      <p:sp>
        <p:nvSpPr>
          <p:cNvPr id="43" name="TextBox 42"/>
          <p:cNvSpPr txBox="1"/>
          <p:nvPr/>
        </p:nvSpPr>
        <p:spPr>
          <a:xfrm>
            <a:off x="8836025" y="3751263"/>
            <a:ext cx="991618" cy="523220"/>
          </a:xfrm>
          <a:prstGeom prst="rect">
            <a:avLst/>
          </a:prstGeom>
          <a:noFill/>
        </p:spPr>
        <p:txBody>
          <a:bodyPr wrap="none">
            <a:spAutoFit/>
          </a:bodyPr>
          <a:lstStyle>
            <a:defPPr>
              <a:defRPr lang="en-US"/>
            </a:defPPr>
            <a:lvl1pPr defTabSz="932597">
              <a:defRPr sz="1600">
                <a:gradFill>
                  <a:gsLst>
                    <a:gs pos="11504">
                      <a:schemeClr val="tx1"/>
                    </a:gs>
                    <a:gs pos="37000">
                      <a:schemeClr val="tx1"/>
                    </a:gs>
                  </a:gsLst>
                  <a:lin ang="5400000" scaled="1"/>
                </a:gradFill>
                <a:latin typeface="Segoe UI Semibold" panose="020B0702040204020203" pitchFamily="34" charset="0"/>
                <a:cs typeface="Segoe UI Semibold" panose="020B0702040204020203" pitchFamily="34" charset="0"/>
              </a:defRPr>
            </a:lvl1pPr>
          </a:lstStyle>
          <a:p>
            <a:r>
              <a:rPr lang="en-US" sz="1400" dirty="0"/>
              <a:t>BACKEND</a:t>
            </a:r>
          </a:p>
          <a:p>
            <a:r>
              <a:rPr lang="en-US" sz="1400" dirty="0"/>
              <a:t>SERVICES</a:t>
            </a:r>
          </a:p>
        </p:txBody>
      </p:sp>
      <p:grpSp>
        <p:nvGrpSpPr>
          <p:cNvPr id="37987" name="Group 37986"/>
          <p:cNvGrpSpPr/>
          <p:nvPr/>
        </p:nvGrpSpPr>
        <p:grpSpPr>
          <a:xfrm>
            <a:off x="468383" y="4748893"/>
            <a:ext cx="2814568" cy="1504364"/>
            <a:chOff x="468382" y="4729842"/>
            <a:chExt cx="2884419" cy="1541699"/>
          </a:xfrm>
        </p:grpSpPr>
        <p:sp>
          <p:nvSpPr>
            <p:cNvPr id="3" name="AutoShape 3"/>
            <p:cNvSpPr>
              <a:spLocks noChangeAspect="1" noChangeArrowheads="1" noTextEdit="1"/>
            </p:cNvSpPr>
            <p:nvPr/>
          </p:nvSpPr>
          <p:spPr bwMode="auto">
            <a:xfrm>
              <a:off x="469901" y="4729842"/>
              <a:ext cx="2882900" cy="154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592933" y="5252349"/>
              <a:ext cx="1886492" cy="1013116"/>
            </a:xfrm>
            <a:prstGeom prst="rect">
              <a:avLst/>
            </a:prstGeom>
            <a:solidFill>
              <a:srgbClr val="0E69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a:off x="592933" y="5252349"/>
              <a:ext cx="1886492" cy="1013116"/>
            </a:xfrm>
            <a:custGeom>
              <a:avLst/>
              <a:gdLst>
                <a:gd name="T0" fmla="*/ 1242 w 1242"/>
                <a:gd name="T1" fmla="*/ 667 h 667"/>
                <a:gd name="T2" fmla="*/ 1242 w 1242"/>
                <a:gd name="T3" fmla="*/ 0 h 667"/>
                <a:gd name="T4" fmla="*/ 0 w 1242"/>
                <a:gd name="T5" fmla="*/ 0 h 667"/>
                <a:gd name="T6" fmla="*/ 0 w 1242"/>
                <a:gd name="T7" fmla="*/ 667 h 667"/>
              </a:gdLst>
              <a:ahLst/>
              <a:cxnLst>
                <a:cxn ang="0">
                  <a:pos x="T0" y="T1"/>
                </a:cxn>
                <a:cxn ang="0">
                  <a:pos x="T2" y="T3"/>
                </a:cxn>
                <a:cxn ang="0">
                  <a:pos x="T4" y="T5"/>
                </a:cxn>
                <a:cxn ang="0">
                  <a:pos x="T6" y="T7"/>
                </a:cxn>
              </a:cxnLst>
              <a:rect l="0" t="0" r="r" b="b"/>
              <a:pathLst>
                <a:path w="1242" h="667">
                  <a:moveTo>
                    <a:pt x="1242" y="667"/>
                  </a:moveTo>
                  <a:lnTo>
                    <a:pt x="1242" y="0"/>
                  </a:lnTo>
                  <a:lnTo>
                    <a:pt x="0" y="0"/>
                  </a:lnTo>
                  <a:lnTo>
                    <a:pt x="0" y="667"/>
                  </a:lnTo>
                </a:path>
              </a:pathLst>
            </a:custGeom>
            <a:noFill/>
            <a:ln w="285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a:off x="1305072" y="4773378"/>
              <a:ext cx="484534" cy="420740"/>
            </a:xfrm>
            <a:custGeom>
              <a:avLst/>
              <a:gdLst>
                <a:gd name="T0" fmla="*/ 0 w 319"/>
                <a:gd name="T1" fmla="*/ 277 h 277"/>
                <a:gd name="T2" fmla="*/ 159 w 319"/>
                <a:gd name="T3" fmla="*/ 0 h 277"/>
                <a:gd name="T4" fmla="*/ 319 w 319"/>
                <a:gd name="T5" fmla="*/ 277 h 277"/>
                <a:gd name="T6" fmla="*/ 0 w 319"/>
                <a:gd name="T7" fmla="*/ 277 h 277"/>
              </a:gdLst>
              <a:ahLst/>
              <a:cxnLst>
                <a:cxn ang="0">
                  <a:pos x="T0" y="T1"/>
                </a:cxn>
                <a:cxn ang="0">
                  <a:pos x="T2" y="T3"/>
                </a:cxn>
                <a:cxn ang="0">
                  <a:pos x="T4" y="T5"/>
                </a:cxn>
                <a:cxn ang="0">
                  <a:pos x="T6" y="T7"/>
                </a:cxn>
              </a:cxnLst>
              <a:rect l="0" t="0" r="r" b="b"/>
              <a:pathLst>
                <a:path w="319" h="277">
                  <a:moveTo>
                    <a:pt x="0" y="277"/>
                  </a:moveTo>
                  <a:lnTo>
                    <a:pt x="159" y="0"/>
                  </a:lnTo>
                  <a:lnTo>
                    <a:pt x="319" y="277"/>
                  </a:lnTo>
                  <a:lnTo>
                    <a:pt x="0" y="277"/>
                  </a:lnTo>
                  <a:close/>
                </a:path>
              </a:pathLst>
            </a:custGeom>
            <a:solidFill>
              <a:srgbClr val="0E69B2"/>
            </a:solidFill>
            <a:ln w="6985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302266" y="4763258"/>
              <a:ext cx="484534" cy="420740"/>
            </a:xfrm>
            <a:custGeom>
              <a:avLst/>
              <a:gdLst>
                <a:gd name="T0" fmla="*/ 0 w 319"/>
                <a:gd name="T1" fmla="*/ 277 h 277"/>
                <a:gd name="T2" fmla="*/ 159 w 319"/>
                <a:gd name="T3" fmla="*/ 0 h 277"/>
                <a:gd name="T4" fmla="*/ 319 w 319"/>
                <a:gd name="T5" fmla="*/ 277 h 277"/>
                <a:gd name="T6" fmla="*/ 0 w 319"/>
                <a:gd name="T7" fmla="*/ 277 h 277"/>
              </a:gdLst>
              <a:ahLst/>
              <a:cxnLst>
                <a:cxn ang="0">
                  <a:pos x="T0" y="T1"/>
                </a:cxn>
                <a:cxn ang="0">
                  <a:pos x="T2" y="T3"/>
                </a:cxn>
                <a:cxn ang="0">
                  <a:pos x="T4" y="T5"/>
                </a:cxn>
                <a:cxn ang="0">
                  <a:pos x="T6" y="T7"/>
                </a:cxn>
              </a:cxnLst>
              <a:rect l="0" t="0" r="r" b="b"/>
              <a:pathLst>
                <a:path w="319" h="277">
                  <a:moveTo>
                    <a:pt x="0" y="277"/>
                  </a:moveTo>
                  <a:lnTo>
                    <a:pt x="159" y="0"/>
                  </a:lnTo>
                  <a:lnTo>
                    <a:pt x="319" y="277"/>
                  </a:lnTo>
                  <a:lnTo>
                    <a:pt x="0" y="277"/>
                  </a:lnTo>
                  <a:close/>
                </a:path>
              </a:pathLst>
            </a:custGeom>
            <a:noFill/>
            <a:ln w="285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1331126" y="4965274"/>
              <a:ext cx="97211" cy="59238"/>
            </a:xfrm>
            <a:custGeom>
              <a:avLst/>
              <a:gdLst>
                <a:gd name="T0" fmla="*/ 8 w 75"/>
                <a:gd name="T1" fmla="*/ 0 h 45"/>
                <a:gd name="T2" fmla="*/ 0 w 75"/>
                <a:gd name="T3" fmla="*/ 9 h 45"/>
                <a:gd name="T4" fmla="*/ 0 w 75"/>
                <a:gd name="T5" fmla="*/ 36 h 45"/>
                <a:gd name="T6" fmla="*/ 8 w 75"/>
                <a:gd name="T7" fmla="*/ 45 h 45"/>
                <a:gd name="T8" fmla="*/ 49 w 75"/>
                <a:gd name="T9" fmla="*/ 45 h 45"/>
                <a:gd name="T10" fmla="*/ 75 w 75"/>
                <a:gd name="T11" fmla="*/ 0 h 45"/>
                <a:gd name="T12" fmla="*/ 8 w 75"/>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75" h="45">
                  <a:moveTo>
                    <a:pt x="8" y="0"/>
                  </a:moveTo>
                  <a:cubicBezTo>
                    <a:pt x="4" y="0"/>
                    <a:pt x="0" y="4"/>
                    <a:pt x="0" y="9"/>
                  </a:cubicBezTo>
                  <a:cubicBezTo>
                    <a:pt x="0" y="36"/>
                    <a:pt x="0" y="36"/>
                    <a:pt x="0" y="36"/>
                  </a:cubicBezTo>
                  <a:cubicBezTo>
                    <a:pt x="0" y="41"/>
                    <a:pt x="4" y="45"/>
                    <a:pt x="8" y="45"/>
                  </a:cubicBezTo>
                  <a:cubicBezTo>
                    <a:pt x="49" y="45"/>
                    <a:pt x="49" y="45"/>
                    <a:pt x="49" y="45"/>
                  </a:cubicBezTo>
                  <a:cubicBezTo>
                    <a:pt x="75" y="0"/>
                    <a:pt x="75" y="0"/>
                    <a:pt x="75" y="0"/>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1660730" y="4965274"/>
              <a:ext cx="97211" cy="59238"/>
            </a:xfrm>
            <a:custGeom>
              <a:avLst/>
              <a:gdLst>
                <a:gd name="T0" fmla="*/ 66 w 75"/>
                <a:gd name="T1" fmla="*/ 45 h 45"/>
                <a:gd name="T2" fmla="*/ 75 w 75"/>
                <a:gd name="T3" fmla="*/ 36 h 45"/>
                <a:gd name="T4" fmla="*/ 75 w 75"/>
                <a:gd name="T5" fmla="*/ 9 h 45"/>
                <a:gd name="T6" fmla="*/ 66 w 75"/>
                <a:gd name="T7" fmla="*/ 0 h 45"/>
                <a:gd name="T8" fmla="*/ 0 w 75"/>
                <a:gd name="T9" fmla="*/ 0 h 45"/>
                <a:gd name="T10" fmla="*/ 26 w 75"/>
                <a:gd name="T11" fmla="*/ 45 h 45"/>
                <a:gd name="T12" fmla="*/ 66 w 75"/>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5" h="45">
                  <a:moveTo>
                    <a:pt x="66" y="45"/>
                  </a:moveTo>
                  <a:cubicBezTo>
                    <a:pt x="71" y="45"/>
                    <a:pt x="75" y="41"/>
                    <a:pt x="75" y="36"/>
                  </a:cubicBezTo>
                  <a:cubicBezTo>
                    <a:pt x="75" y="9"/>
                    <a:pt x="75" y="9"/>
                    <a:pt x="75" y="9"/>
                  </a:cubicBezTo>
                  <a:cubicBezTo>
                    <a:pt x="75" y="4"/>
                    <a:pt x="71" y="0"/>
                    <a:pt x="66" y="0"/>
                  </a:cubicBezTo>
                  <a:cubicBezTo>
                    <a:pt x="0" y="0"/>
                    <a:pt x="0" y="0"/>
                    <a:pt x="0" y="0"/>
                  </a:cubicBezTo>
                  <a:cubicBezTo>
                    <a:pt x="26" y="45"/>
                    <a:pt x="26" y="45"/>
                    <a:pt x="26" y="45"/>
                  </a:cubicBezTo>
                  <a:lnTo>
                    <a:pt x="6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1514914" y="5183998"/>
              <a:ext cx="59238" cy="83540"/>
            </a:xfrm>
            <a:custGeom>
              <a:avLst/>
              <a:gdLst>
                <a:gd name="T0" fmla="*/ 0 w 45"/>
                <a:gd name="T1" fmla="*/ 0 h 64"/>
                <a:gd name="T2" fmla="*/ 0 w 45"/>
                <a:gd name="T3" fmla="*/ 55 h 64"/>
                <a:gd name="T4" fmla="*/ 9 w 45"/>
                <a:gd name="T5" fmla="*/ 64 h 64"/>
                <a:gd name="T6" fmla="*/ 36 w 45"/>
                <a:gd name="T7" fmla="*/ 64 h 64"/>
                <a:gd name="T8" fmla="*/ 45 w 45"/>
                <a:gd name="T9" fmla="*/ 55 h 64"/>
                <a:gd name="T10" fmla="*/ 45 w 45"/>
                <a:gd name="T11" fmla="*/ 0 h 64"/>
                <a:gd name="T12" fmla="*/ 0 w 45"/>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5" h="64">
                  <a:moveTo>
                    <a:pt x="0" y="0"/>
                  </a:moveTo>
                  <a:cubicBezTo>
                    <a:pt x="0" y="55"/>
                    <a:pt x="0" y="55"/>
                    <a:pt x="0" y="55"/>
                  </a:cubicBezTo>
                  <a:cubicBezTo>
                    <a:pt x="0" y="60"/>
                    <a:pt x="4" y="64"/>
                    <a:pt x="9" y="64"/>
                  </a:cubicBezTo>
                  <a:cubicBezTo>
                    <a:pt x="36" y="64"/>
                    <a:pt x="36" y="64"/>
                    <a:pt x="36" y="64"/>
                  </a:cubicBezTo>
                  <a:cubicBezTo>
                    <a:pt x="41" y="64"/>
                    <a:pt x="45" y="60"/>
                    <a:pt x="45" y="55"/>
                  </a:cubicBezTo>
                  <a:cubicBezTo>
                    <a:pt x="45" y="0"/>
                    <a:pt x="45" y="0"/>
                    <a:pt x="45"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1472385" y="4878696"/>
              <a:ext cx="144297" cy="123032"/>
            </a:xfrm>
            <a:custGeom>
              <a:avLst/>
              <a:gdLst>
                <a:gd name="T0" fmla="*/ 0 w 95"/>
                <a:gd name="T1" fmla="*/ 81 h 81"/>
                <a:gd name="T2" fmla="*/ 47 w 95"/>
                <a:gd name="T3" fmla="*/ 0 h 81"/>
                <a:gd name="T4" fmla="*/ 95 w 95"/>
                <a:gd name="T5" fmla="*/ 81 h 81"/>
                <a:gd name="T6" fmla="*/ 0 w 95"/>
                <a:gd name="T7" fmla="*/ 81 h 81"/>
              </a:gdLst>
              <a:ahLst/>
              <a:cxnLst>
                <a:cxn ang="0">
                  <a:pos x="T0" y="T1"/>
                </a:cxn>
                <a:cxn ang="0">
                  <a:pos x="T2" y="T3"/>
                </a:cxn>
                <a:cxn ang="0">
                  <a:pos x="T4" y="T5"/>
                </a:cxn>
                <a:cxn ang="0">
                  <a:pos x="T6" y="T7"/>
                </a:cxn>
              </a:cxnLst>
              <a:rect l="0" t="0" r="r" b="b"/>
              <a:pathLst>
                <a:path w="95" h="81">
                  <a:moveTo>
                    <a:pt x="0" y="81"/>
                  </a:moveTo>
                  <a:lnTo>
                    <a:pt x="47" y="0"/>
                  </a:lnTo>
                  <a:lnTo>
                    <a:pt x="95" y="81"/>
                  </a:lnTo>
                  <a:lnTo>
                    <a:pt x="0" y="81"/>
                  </a:ln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1543774" y="5001728"/>
              <a:ext cx="144297" cy="124551"/>
            </a:xfrm>
            <a:custGeom>
              <a:avLst/>
              <a:gdLst>
                <a:gd name="T0" fmla="*/ 0 w 95"/>
                <a:gd name="T1" fmla="*/ 82 h 82"/>
                <a:gd name="T2" fmla="*/ 48 w 95"/>
                <a:gd name="T3" fmla="*/ 0 h 82"/>
                <a:gd name="T4" fmla="*/ 95 w 95"/>
                <a:gd name="T5" fmla="*/ 82 h 82"/>
                <a:gd name="T6" fmla="*/ 0 w 95"/>
                <a:gd name="T7" fmla="*/ 82 h 82"/>
              </a:gdLst>
              <a:ahLst/>
              <a:cxnLst>
                <a:cxn ang="0">
                  <a:pos x="T0" y="T1"/>
                </a:cxn>
                <a:cxn ang="0">
                  <a:pos x="T2" y="T3"/>
                </a:cxn>
                <a:cxn ang="0">
                  <a:pos x="T4" y="T5"/>
                </a:cxn>
                <a:cxn ang="0">
                  <a:pos x="T6" y="T7"/>
                </a:cxn>
              </a:cxnLst>
              <a:rect l="0" t="0" r="r" b="b"/>
              <a:pathLst>
                <a:path w="95" h="82">
                  <a:moveTo>
                    <a:pt x="0" y="82"/>
                  </a:moveTo>
                  <a:lnTo>
                    <a:pt x="48" y="0"/>
                  </a:lnTo>
                  <a:lnTo>
                    <a:pt x="95" y="82"/>
                  </a:lnTo>
                  <a:lnTo>
                    <a:pt x="0" y="82"/>
                  </a:ln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1400996" y="5001728"/>
              <a:ext cx="142778" cy="124551"/>
            </a:xfrm>
            <a:custGeom>
              <a:avLst/>
              <a:gdLst>
                <a:gd name="T0" fmla="*/ 0 w 94"/>
                <a:gd name="T1" fmla="*/ 82 h 82"/>
                <a:gd name="T2" fmla="*/ 47 w 94"/>
                <a:gd name="T3" fmla="*/ 0 h 82"/>
                <a:gd name="T4" fmla="*/ 94 w 94"/>
                <a:gd name="T5" fmla="*/ 82 h 82"/>
                <a:gd name="T6" fmla="*/ 0 w 94"/>
                <a:gd name="T7" fmla="*/ 82 h 82"/>
              </a:gdLst>
              <a:ahLst/>
              <a:cxnLst>
                <a:cxn ang="0">
                  <a:pos x="T0" y="T1"/>
                </a:cxn>
                <a:cxn ang="0">
                  <a:pos x="T2" y="T3"/>
                </a:cxn>
                <a:cxn ang="0">
                  <a:pos x="T4" y="T5"/>
                </a:cxn>
                <a:cxn ang="0">
                  <a:pos x="T6" y="T7"/>
                </a:cxn>
              </a:cxnLst>
              <a:rect l="0" t="0" r="r" b="b"/>
              <a:pathLst>
                <a:path w="94" h="82">
                  <a:moveTo>
                    <a:pt x="0" y="82"/>
                  </a:moveTo>
                  <a:lnTo>
                    <a:pt x="47" y="0"/>
                  </a:lnTo>
                  <a:lnTo>
                    <a:pt x="94" y="82"/>
                  </a:lnTo>
                  <a:lnTo>
                    <a:pt x="0" y="82"/>
                  </a:ln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1472385" y="4878696"/>
              <a:ext cx="144297" cy="123032"/>
            </a:xfrm>
            <a:custGeom>
              <a:avLst/>
              <a:gdLst>
                <a:gd name="T0" fmla="*/ 47 w 95"/>
                <a:gd name="T1" fmla="*/ 0 h 81"/>
                <a:gd name="T2" fmla="*/ 0 w 95"/>
                <a:gd name="T3" fmla="*/ 81 h 81"/>
                <a:gd name="T4" fmla="*/ 95 w 95"/>
                <a:gd name="T5" fmla="*/ 81 h 81"/>
                <a:gd name="T6" fmla="*/ 47 w 95"/>
                <a:gd name="T7" fmla="*/ 0 h 81"/>
              </a:gdLst>
              <a:ahLst/>
              <a:cxnLst>
                <a:cxn ang="0">
                  <a:pos x="T0" y="T1"/>
                </a:cxn>
                <a:cxn ang="0">
                  <a:pos x="T2" y="T3"/>
                </a:cxn>
                <a:cxn ang="0">
                  <a:pos x="T4" y="T5"/>
                </a:cxn>
                <a:cxn ang="0">
                  <a:pos x="T6" y="T7"/>
                </a:cxn>
              </a:cxnLst>
              <a:rect l="0" t="0" r="r" b="b"/>
              <a:pathLst>
                <a:path w="95" h="81">
                  <a:moveTo>
                    <a:pt x="47" y="0"/>
                  </a:moveTo>
                  <a:lnTo>
                    <a:pt x="0" y="81"/>
                  </a:lnTo>
                  <a:lnTo>
                    <a:pt x="95" y="81"/>
                  </a:lnTo>
                  <a:lnTo>
                    <a:pt x="47" y="0"/>
                  </a:ln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1472385" y="5000209"/>
              <a:ext cx="144297" cy="124551"/>
            </a:xfrm>
            <a:custGeom>
              <a:avLst/>
              <a:gdLst>
                <a:gd name="T0" fmla="*/ 47 w 95"/>
                <a:gd name="T1" fmla="*/ 82 h 82"/>
                <a:gd name="T2" fmla="*/ 95 w 95"/>
                <a:gd name="T3" fmla="*/ 0 h 82"/>
                <a:gd name="T4" fmla="*/ 0 w 95"/>
                <a:gd name="T5" fmla="*/ 0 h 82"/>
                <a:gd name="T6" fmla="*/ 47 w 95"/>
                <a:gd name="T7" fmla="*/ 82 h 82"/>
              </a:gdLst>
              <a:ahLst/>
              <a:cxnLst>
                <a:cxn ang="0">
                  <a:pos x="T0" y="T1"/>
                </a:cxn>
                <a:cxn ang="0">
                  <a:pos x="T2" y="T3"/>
                </a:cxn>
                <a:cxn ang="0">
                  <a:pos x="T4" y="T5"/>
                </a:cxn>
                <a:cxn ang="0">
                  <a:pos x="T6" y="T7"/>
                </a:cxn>
              </a:cxnLst>
              <a:rect l="0" t="0" r="r" b="b"/>
              <a:pathLst>
                <a:path w="95" h="82">
                  <a:moveTo>
                    <a:pt x="47" y="82"/>
                  </a:moveTo>
                  <a:lnTo>
                    <a:pt x="95" y="0"/>
                  </a:lnTo>
                  <a:lnTo>
                    <a:pt x="0" y="0"/>
                  </a:lnTo>
                  <a:lnTo>
                    <a:pt x="47"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1543774" y="5001728"/>
              <a:ext cx="144297" cy="124551"/>
            </a:xfrm>
            <a:custGeom>
              <a:avLst/>
              <a:gdLst>
                <a:gd name="T0" fmla="*/ 48 w 95"/>
                <a:gd name="T1" fmla="*/ 0 h 82"/>
                <a:gd name="T2" fmla="*/ 0 w 95"/>
                <a:gd name="T3" fmla="*/ 82 h 82"/>
                <a:gd name="T4" fmla="*/ 95 w 95"/>
                <a:gd name="T5" fmla="*/ 82 h 82"/>
                <a:gd name="T6" fmla="*/ 48 w 95"/>
                <a:gd name="T7" fmla="*/ 0 h 82"/>
              </a:gdLst>
              <a:ahLst/>
              <a:cxnLst>
                <a:cxn ang="0">
                  <a:pos x="T0" y="T1"/>
                </a:cxn>
                <a:cxn ang="0">
                  <a:pos x="T2" y="T3"/>
                </a:cxn>
                <a:cxn ang="0">
                  <a:pos x="T4" y="T5"/>
                </a:cxn>
                <a:cxn ang="0">
                  <a:pos x="T6" y="T7"/>
                </a:cxn>
              </a:cxnLst>
              <a:rect l="0" t="0" r="r" b="b"/>
              <a:pathLst>
                <a:path w="95" h="82">
                  <a:moveTo>
                    <a:pt x="48" y="0"/>
                  </a:moveTo>
                  <a:lnTo>
                    <a:pt x="0" y="82"/>
                  </a:lnTo>
                  <a:lnTo>
                    <a:pt x="95" y="82"/>
                  </a:lnTo>
                  <a:lnTo>
                    <a:pt x="48" y="0"/>
                  </a:ln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400996" y="5001728"/>
              <a:ext cx="142778" cy="124551"/>
            </a:xfrm>
            <a:custGeom>
              <a:avLst/>
              <a:gdLst>
                <a:gd name="T0" fmla="*/ 0 w 94"/>
                <a:gd name="T1" fmla="*/ 82 h 82"/>
                <a:gd name="T2" fmla="*/ 94 w 94"/>
                <a:gd name="T3" fmla="*/ 82 h 82"/>
                <a:gd name="T4" fmla="*/ 47 w 94"/>
                <a:gd name="T5" fmla="*/ 0 h 82"/>
                <a:gd name="T6" fmla="*/ 0 w 94"/>
                <a:gd name="T7" fmla="*/ 82 h 82"/>
              </a:gdLst>
              <a:ahLst/>
              <a:cxnLst>
                <a:cxn ang="0">
                  <a:pos x="T0" y="T1"/>
                </a:cxn>
                <a:cxn ang="0">
                  <a:pos x="T2" y="T3"/>
                </a:cxn>
                <a:cxn ang="0">
                  <a:pos x="T4" y="T5"/>
                </a:cxn>
                <a:cxn ang="0">
                  <a:pos x="T6" y="T7"/>
                </a:cxn>
              </a:cxnLst>
              <a:rect l="0" t="0" r="r" b="b"/>
              <a:pathLst>
                <a:path w="94" h="82">
                  <a:moveTo>
                    <a:pt x="0" y="82"/>
                  </a:moveTo>
                  <a:lnTo>
                    <a:pt x="94" y="82"/>
                  </a:lnTo>
                  <a:lnTo>
                    <a:pt x="47" y="0"/>
                  </a:lnTo>
                  <a:lnTo>
                    <a:pt x="0" y="82"/>
                  </a:ln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2909278" y="5477148"/>
              <a:ext cx="255178" cy="157967"/>
            </a:xfrm>
            <a:custGeom>
              <a:avLst/>
              <a:gdLst>
                <a:gd name="T0" fmla="*/ 137 w 196"/>
                <a:gd name="T1" fmla="*/ 68 h 122"/>
                <a:gd name="T2" fmla="*/ 36 w 196"/>
                <a:gd name="T3" fmla="*/ 4 h 122"/>
                <a:gd name="T4" fmla="*/ 21 w 196"/>
                <a:gd name="T5" fmla="*/ 1 h 122"/>
                <a:gd name="T6" fmla="*/ 6 w 196"/>
                <a:gd name="T7" fmla="*/ 11 h 122"/>
                <a:gd name="T8" fmla="*/ 13 w 196"/>
                <a:gd name="T9" fmla="*/ 41 h 122"/>
                <a:gd name="T10" fmla="*/ 136 w 196"/>
                <a:gd name="T11" fmla="*/ 118 h 122"/>
                <a:gd name="T12" fmla="*/ 154 w 196"/>
                <a:gd name="T13" fmla="*/ 120 h 122"/>
                <a:gd name="T14" fmla="*/ 168 w 196"/>
                <a:gd name="T15" fmla="*/ 108 h 122"/>
                <a:gd name="T16" fmla="*/ 196 w 196"/>
                <a:gd name="T17" fmla="*/ 41 h 122"/>
                <a:gd name="T18" fmla="*/ 157 w 196"/>
                <a:gd name="T19" fmla="*/ 21 h 122"/>
                <a:gd name="T20" fmla="*/ 137 w 196"/>
                <a:gd name="T21"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122">
                  <a:moveTo>
                    <a:pt x="137" y="68"/>
                  </a:moveTo>
                  <a:cubicBezTo>
                    <a:pt x="108" y="49"/>
                    <a:pt x="36" y="4"/>
                    <a:pt x="36" y="4"/>
                  </a:cubicBezTo>
                  <a:cubicBezTo>
                    <a:pt x="31" y="1"/>
                    <a:pt x="26" y="0"/>
                    <a:pt x="21" y="1"/>
                  </a:cubicBezTo>
                  <a:cubicBezTo>
                    <a:pt x="15" y="2"/>
                    <a:pt x="9" y="6"/>
                    <a:pt x="6" y="11"/>
                  </a:cubicBezTo>
                  <a:cubicBezTo>
                    <a:pt x="0" y="21"/>
                    <a:pt x="3" y="35"/>
                    <a:pt x="13" y="41"/>
                  </a:cubicBezTo>
                  <a:cubicBezTo>
                    <a:pt x="136" y="118"/>
                    <a:pt x="136" y="118"/>
                    <a:pt x="136" y="118"/>
                  </a:cubicBezTo>
                  <a:cubicBezTo>
                    <a:pt x="142" y="121"/>
                    <a:pt x="148" y="122"/>
                    <a:pt x="154" y="120"/>
                  </a:cubicBezTo>
                  <a:cubicBezTo>
                    <a:pt x="160" y="118"/>
                    <a:pt x="165" y="114"/>
                    <a:pt x="168" y="108"/>
                  </a:cubicBezTo>
                  <a:cubicBezTo>
                    <a:pt x="196" y="41"/>
                    <a:pt x="196" y="41"/>
                    <a:pt x="196" y="41"/>
                  </a:cubicBezTo>
                  <a:cubicBezTo>
                    <a:pt x="157" y="21"/>
                    <a:pt x="157" y="21"/>
                    <a:pt x="157" y="21"/>
                  </a:cubicBezTo>
                  <a:cubicBezTo>
                    <a:pt x="150" y="37"/>
                    <a:pt x="143" y="55"/>
                    <a:pt x="137"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120407" y="5449808"/>
              <a:ext cx="60757" cy="72908"/>
            </a:xfrm>
            <a:custGeom>
              <a:avLst/>
              <a:gdLst>
                <a:gd name="T0" fmla="*/ 0 w 47"/>
                <a:gd name="T1" fmla="*/ 40 h 56"/>
                <a:gd name="T2" fmla="*/ 12 w 47"/>
                <a:gd name="T3" fmla="*/ 11 h 56"/>
                <a:gd name="T4" fmla="*/ 26 w 47"/>
                <a:gd name="T5" fmla="*/ 0 h 56"/>
                <a:gd name="T6" fmla="*/ 29 w 47"/>
                <a:gd name="T7" fmla="*/ 0 h 56"/>
                <a:gd name="T8" fmla="*/ 35 w 47"/>
                <a:gd name="T9" fmla="*/ 1 h 56"/>
                <a:gd name="T10" fmla="*/ 45 w 47"/>
                <a:gd name="T11" fmla="*/ 11 h 56"/>
                <a:gd name="T12" fmla="*/ 45 w 47"/>
                <a:gd name="T13" fmla="*/ 24 h 56"/>
                <a:gd name="T14" fmla="*/ 32 w 47"/>
                <a:gd name="T15" fmla="*/ 56 h 56"/>
                <a:gd name="T16" fmla="*/ 0 w 47"/>
                <a:gd name="T1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6">
                  <a:moveTo>
                    <a:pt x="0" y="40"/>
                  </a:moveTo>
                  <a:cubicBezTo>
                    <a:pt x="12" y="11"/>
                    <a:pt x="12" y="11"/>
                    <a:pt x="12" y="11"/>
                  </a:cubicBezTo>
                  <a:cubicBezTo>
                    <a:pt x="15" y="5"/>
                    <a:pt x="20" y="1"/>
                    <a:pt x="26" y="0"/>
                  </a:cubicBezTo>
                  <a:cubicBezTo>
                    <a:pt x="27" y="0"/>
                    <a:pt x="28" y="0"/>
                    <a:pt x="29" y="0"/>
                  </a:cubicBezTo>
                  <a:cubicBezTo>
                    <a:pt x="31" y="0"/>
                    <a:pt x="33" y="1"/>
                    <a:pt x="35" y="1"/>
                  </a:cubicBezTo>
                  <a:cubicBezTo>
                    <a:pt x="40" y="3"/>
                    <a:pt x="43" y="7"/>
                    <a:pt x="45" y="11"/>
                  </a:cubicBezTo>
                  <a:cubicBezTo>
                    <a:pt x="47" y="15"/>
                    <a:pt x="47" y="20"/>
                    <a:pt x="45" y="24"/>
                  </a:cubicBezTo>
                  <a:cubicBezTo>
                    <a:pt x="32" y="56"/>
                    <a:pt x="32" y="56"/>
                    <a:pt x="32" y="56"/>
                  </a:cubicBezTo>
                  <a:lnTo>
                    <a:pt x="0" y="4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3112812" y="5443732"/>
              <a:ext cx="75946" cy="86578"/>
            </a:xfrm>
            <a:custGeom>
              <a:avLst/>
              <a:gdLst>
                <a:gd name="T0" fmla="*/ 34 w 58"/>
                <a:gd name="T1" fmla="*/ 8 h 66"/>
                <a:gd name="T2" fmla="*/ 39 w 58"/>
                <a:gd name="T3" fmla="*/ 9 h 66"/>
                <a:gd name="T4" fmla="*/ 46 w 58"/>
                <a:gd name="T5" fmla="*/ 17 h 66"/>
                <a:gd name="T6" fmla="*/ 46 w 58"/>
                <a:gd name="T7" fmla="*/ 27 h 66"/>
                <a:gd name="T8" fmla="*/ 34 w 58"/>
                <a:gd name="T9" fmla="*/ 55 h 66"/>
                <a:gd name="T10" fmla="*/ 10 w 58"/>
                <a:gd name="T11" fmla="*/ 42 h 66"/>
                <a:gd name="T12" fmla="*/ 21 w 58"/>
                <a:gd name="T13" fmla="*/ 16 h 66"/>
                <a:gd name="T14" fmla="*/ 31 w 58"/>
                <a:gd name="T15" fmla="*/ 8 h 66"/>
                <a:gd name="T16" fmla="*/ 34 w 58"/>
                <a:gd name="T17" fmla="*/ 8 h 66"/>
                <a:gd name="T18" fmla="*/ 34 w 58"/>
                <a:gd name="T19" fmla="*/ 0 h 66"/>
                <a:gd name="T20" fmla="*/ 30 w 58"/>
                <a:gd name="T21" fmla="*/ 0 h 66"/>
                <a:gd name="T22" fmla="*/ 14 w 58"/>
                <a:gd name="T23" fmla="*/ 13 h 66"/>
                <a:gd name="T24" fmla="*/ 0 w 58"/>
                <a:gd name="T25" fmla="*/ 46 h 66"/>
                <a:gd name="T26" fmla="*/ 39 w 58"/>
                <a:gd name="T27" fmla="*/ 66 h 66"/>
                <a:gd name="T28" fmla="*/ 54 w 58"/>
                <a:gd name="T29" fmla="*/ 30 h 66"/>
                <a:gd name="T30" fmla="*/ 42 w 58"/>
                <a:gd name="T31" fmla="*/ 2 h 66"/>
                <a:gd name="T32" fmla="*/ 34 w 58"/>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66">
                  <a:moveTo>
                    <a:pt x="34" y="8"/>
                  </a:moveTo>
                  <a:cubicBezTo>
                    <a:pt x="35" y="8"/>
                    <a:pt x="37" y="9"/>
                    <a:pt x="39" y="9"/>
                  </a:cubicBezTo>
                  <a:cubicBezTo>
                    <a:pt x="42" y="11"/>
                    <a:pt x="45" y="13"/>
                    <a:pt x="46" y="17"/>
                  </a:cubicBezTo>
                  <a:cubicBezTo>
                    <a:pt x="47" y="20"/>
                    <a:pt x="47" y="23"/>
                    <a:pt x="46" y="27"/>
                  </a:cubicBezTo>
                  <a:cubicBezTo>
                    <a:pt x="34" y="55"/>
                    <a:pt x="34" y="55"/>
                    <a:pt x="34" y="55"/>
                  </a:cubicBezTo>
                  <a:cubicBezTo>
                    <a:pt x="10" y="42"/>
                    <a:pt x="10" y="42"/>
                    <a:pt x="10" y="42"/>
                  </a:cubicBezTo>
                  <a:cubicBezTo>
                    <a:pt x="21" y="16"/>
                    <a:pt x="21" y="16"/>
                    <a:pt x="21" y="16"/>
                  </a:cubicBezTo>
                  <a:cubicBezTo>
                    <a:pt x="23" y="12"/>
                    <a:pt x="27" y="9"/>
                    <a:pt x="31" y="8"/>
                  </a:cubicBezTo>
                  <a:cubicBezTo>
                    <a:pt x="32" y="8"/>
                    <a:pt x="33" y="8"/>
                    <a:pt x="34" y="8"/>
                  </a:cubicBezTo>
                  <a:moveTo>
                    <a:pt x="34" y="0"/>
                  </a:moveTo>
                  <a:cubicBezTo>
                    <a:pt x="32" y="0"/>
                    <a:pt x="31" y="0"/>
                    <a:pt x="30" y="0"/>
                  </a:cubicBezTo>
                  <a:cubicBezTo>
                    <a:pt x="23" y="1"/>
                    <a:pt x="17" y="6"/>
                    <a:pt x="14" y="13"/>
                  </a:cubicBezTo>
                  <a:cubicBezTo>
                    <a:pt x="14" y="13"/>
                    <a:pt x="7" y="28"/>
                    <a:pt x="0" y="46"/>
                  </a:cubicBezTo>
                  <a:cubicBezTo>
                    <a:pt x="39" y="66"/>
                    <a:pt x="39" y="66"/>
                    <a:pt x="39" y="66"/>
                  </a:cubicBezTo>
                  <a:cubicBezTo>
                    <a:pt x="54" y="30"/>
                    <a:pt x="54" y="30"/>
                    <a:pt x="54" y="30"/>
                  </a:cubicBezTo>
                  <a:cubicBezTo>
                    <a:pt x="58" y="19"/>
                    <a:pt x="53" y="6"/>
                    <a:pt x="42" y="2"/>
                  </a:cubicBezTo>
                  <a:cubicBezTo>
                    <a:pt x="39" y="0"/>
                    <a:pt x="36"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2"/>
            <p:cNvSpPr>
              <a:spLocks noChangeArrowheads="1"/>
            </p:cNvSpPr>
            <p:nvPr/>
          </p:nvSpPr>
          <p:spPr bwMode="auto">
            <a:xfrm>
              <a:off x="2761943" y="5287284"/>
              <a:ext cx="170118" cy="170119"/>
            </a:xfrm>
            <a:prstGeom prst="ellipse">
              <a:avLst/>
            </a:pr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839408" y="5776375"/>
              <a:ext cx="147335" cy="489091"/>
            </a:xfrm>
            <a:custGeom>
              <a:avLst/>
              <a:gdLst>
                <a:gd name="T0" fmla="*/ 113 w 113"/>
                <a:gd name="T1" fmla="*/ 376 h 376"/>
                <a:gd name="T2" fmla="*/ 39 w 113"/>
                <a:gd name="T3" fmla="*/ 376 h 376"/>
                <a:gd name="T4" fmla="*/ 0 w 113"/>
                <a:gd name="T5" fmla="*/ 13 h 376"/>
                <a:gd name="T6" fmla="*/ 91 w 113"/>
                <a:gd name="T7" fmla="*/ 0 h 376"/>
                <a:gd name="T8" fmla="*/ 113 w 113"/>
                <a:gd name="T9" fmla="*/ 376 h 376"/>
              </a:gdLst>
              <a:ahLst/>
              <a:cxnLst>
                <a:cxn ang="0">
                  <a:pos x="T0" y="T1"/>
                </a:cxn>
                <a:cxn ang="0">
                  <a:pos x="T2" y="T3"/>
                </a:cxn>
                <a:cxn ang="0">
                  <a:pos x="T4" y="T5"/>
                </a:cxn>
                <a:cxn ang="0">
                  <a:pos x="T6" y="T7"/>
                </a:cxn>
                <a:cxn ang="0">
                  <a:pos x="T8" y="T9"/>
                </a:cxn>
              </a:cxnLst>
              <a:rect l="0" t="0" r="r" b="b"/>
              <a:pathLst>
                <a:path w="113" h="376">
                  <a:moveTo>
                    <a:pt x="113" y="376"/>
                  </a:moveTo>
                  <a:cubicBezTo>
                    <a:pt x="39" y="376"/>
                    <a:pt x="39" y="376"/>
                    <a:pt x="39" y="376"/>
                  </a:cubicBezTo>
                  <a:cubicBezTo>
                    <a:pt x="39" y="223"/>
                    <a:pt x="0" y="14"/>
                    <a:pt x="0" y="13"/>
                  </a:cubicBezTo>
                  <a:cubicBezTo>
                    <a:pt x="91" y="0"/>
                    <a:pt x="91" y="0"/>
                    <a:pt x="91" y="0"/>
                  </a:cubicBezTo>
                  <a:cubicBezTo>
                    <a:pt x="91" y="5"/>
                    <a:pt x="113" y="216"/>
                    <a:pt x="113" y="3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2723970" y="5785488"/>
              <a:ext cx="119994" cy="475420"/>
            </a:xfrm>
            <a:custGeom>
              <a:avLst/>
              <a:gdLst>
                <a:gd name="T0" fmla="*/ 79 w 79"/>
                <a:gd name="T1" fmla="*/ 0 h 313"/>
                <a:gd name="T2" fmla="*/ 64 w 79"/>
                <a:gd name="T3" fmla="*/ 313 h 313"/>
                <a:gd name="T4" fmla="*/ 0 w 79"/>
                <a:gd name="T5" fmla="*/ 313 h 313"/>
                <a:gd name="T6" fmla="*/ 0 w 79"/>
                <a:gd name="T7" fmla="*/ 0 h 313"/>
                <a:gd name="T8" fmla="*/ 79 w 79"/>
                <a:gd name="T9" fmla="*/ 0 h 313"/>
              </a:gdLst>
              <a:ahLst/>
              <a:cxnLst>
                <a:cxn ang="0">
                  <a:pos x="T0" y="T1"/>
                </a:cxn>
                <a:cxn ang="0">
                  <a:pos x="T2" y="T3"/>
                </a:cxn>
                <a:cxn ang="0">
                  <a:pos x="T4" y="T5"/>
                </a:cxn>
                <a:cxn ang="0">
                  <a:pos x="T6" y="T7"/>
                </a:cxn>
                <a:cxn ang="0">
                  <a:pos x="T8" y="T9"/>
                </a:cxn>
              </a:cxnLst>
              <a:rect l="0" t="0" r="r" b="b"/>
              <a:pathLst>
                <a:path w="79" h="313">
                  <a:moveTo>
                    <a:pt x="79" y="0"/>
                  </a:moveTo>
                  <a:lnTo>
                    <a:pt x="64" y="313"/>
                  </a:lnTo>
                  <a:lnTo>
                    <a:pt x="0" y="313"/>
                  </a:lnTo>
                  <a:lnTo>
                    <a:pt x="0" y="0"/>
                  </a:lnTo>
                  <a:lnTo>
                    <a:pt x="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2723970" y="5468035"/>
              <a:ext cx="235432" cy="294670"/>
            </a:xfrm>
            <a:custGeom>
              <a:avLst/>
              <a:gdLst>
                <a:gd name="T0" fmla="*/ 51 w 181"/>
                <a:gd name="T1" fmla="*/ 0 h 226"/>
                <a:gd name="T2" fmla="*/ 14 w 181"/>
                <a:gd name="T3" fmla="*/ 6 h 226"/>
                <a:gd name="T4" fmla="*/ 0 w 181"/>
                <a:gd name="T5" fmla="*/ 20 h 226"/>
                <a:gd name="T6" fmla="*/ 0 w 181"/>
                <a:gd name="T7" fmla="*/ 226 h 226"/>
                <a:gd name="T8" fmla="*/ 181 w 181"/>
                <a:gd name="T9" fmla="*/ 226 h 226"/>
                <a:gd name="T10" fmla="*/ 181 w 181"/>
                <a:gd name="T11" fmla="*/ 20 h 226"/>
                <a:gd name="T12" fmla="*/ 167 w 181"/>
                <a:gd name="T13" fmla="*/ 6 h 226"/>
                <a:gd name="T14" fmla="*/ 131 w 181"/>
                <a:gd name="T15" fmla="*/ 0 h 226"/>
                <a:gd name="T16" fmla="*/ 90 w 181"/>
                <a:gd name="T17" fmla="*/ 37 h 226"/>
                <a:gd name="T18" fmla="*/ 51 w 181"/>
                <a:gd name="T19"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26">
                  <a:moveTo>
                    <a:pt x="51" y="0"/>
                  </a:moveTo>
                  <a:cubicBezTo>
                    <a:pt x="14" y="6"/>
                    <a:pt x="14" y="6"/>
                    <a:pt x="14" y="6"/>
                  </a:cubicBezTo>
                  <a:cubicBezTo>
                    <a:pt x="7" y="6"/>
                    <a:pt x="0" y="12"/>
                    <a:pt x="0" y="20"/>
                  </a:cubicBezTo>
                  <a:cubicBezTo>
                    <a:pt x="0" y="226"/>
                    <a:pt x="0" y="226"/>
                    <a:pt x="0" y="226"/>
                  </a:cubicBezTo>
                  <a:cubicBezTo>
                    <a:pt x="181" y="226"/>
                    <a:pt x="181" y="226"/>
                    <a:pt x="181" y="226"/>
                  </a:cubicBezTo>
                  <a:cubicBezTo>
                    <a:pt x="181" y="20"/>
                    <a:pt x="181" y="20"/>
                    <a:pt x="181" y="20"/>
                  </a:cubicBezTo>
                  <a:cubicBezTo>
                    <a:pt x="181" y="12"/>
                    <a:pt x="175" y="6"/>
                    <a:pt x="167" y="6"/>
                  </a:cubicBezTo>
                  <a:cubicBezTo>
                    <a:pt x="131" y="0"/>
                    <a:pt x="131" y="0"/>
                    <a:pt x="131" y="0"/>
                  </a:cubicBezTo>
                  <a:cubicBezTo>
                    <a:pt x="90" y="37"/>
                    <a:pt x="90" y="37"/>
                    <a:pt x="90" y="37"/>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2723970" y="5762704"/>
              <a:ext cx="235432" cy="1640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827257" y="5774856"/>
              <a:ext cx="31897" cy="31897"/>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2774095" y="5780931"/>
              <a:ext cx="41011" cy="19746"/>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736122" y="5780931"/>
              <a:ext cx="24303" cy="19746"/>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2922948" y="5780931"/>
              <a:ext cx="25822" cy="19746"/>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p:nvSpPr>
          <p:spPr bwMode="auto">
            <a:xfrm>
              <a:off x="2872824" y="5780931"/>
              <a:ext cx="39492" cy="19746"/>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p:cNvSpPr>
              <a:spLocks/>
            </p:cNvSpPr>
            <p:nvPr/>
          </p:nvSpPr>
          <p:spPr bwMode="auto">
            <a:xfrm>
              <a:off x="2758905" y="5279689"/>
              <a:ext cx="101767" cy="86578"/>
            </a:xfrm>
            <a:custGeom>
              <a:avLst/>
              <a:gdLst>
                <a:gd name="T0" fmla="*/ 79 w 79"/>
                <a:gd name="T1" fmla="*/ 5 h 66"/>
                <a:gd name="T2" fmla="*/ 0 w 79"/>
                <a:gd name="T3" fmla="*/ 66 h 66"/>
                <a:gd name="T4" fmla="*/ 79 w 79"/>
                <a:gd name="T5" fmla="*/ 5 h 66"/>
              </a:gdLst>
              <a:ahLst/>
              <a:cxnLst>
                <a:cxn ang="0">
                  <a:pos x="T0" y="T1"/>
                </a:cxn>
                <a:cxn ang="0">
                  <a:pos x="T2" y="T3"/>
                </a:cxn>
                <a:cxn ang="0">
                  <a:pos x="T4" y="T5"/>
                </a:cxn>
              </a:cxnLst>
              <a:rect l="0" t="0" r="r" b="b"/>
              <a:pathLst>
                <a:path w="79" h="66">
                  <a:moveTo>
                    <a:pt x="79" y="5"/>
                  </a:moveTo>
                  <a:cubicBezTo>
                    <a:pt x="79" y="5"/>
                    <a:pt x="58" y="53"/>
                    <a:pt x="0" y="66"/>
                  </a:cubicBezTo>
                  <a:cubicBezTo>
                    <a:pt x="0" y="66"/>
                    <a:pt x="12" y="0"/>
                    <a:pt x="7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2860673" y="5287284"/>
              <a:ext cx="89616" cy="94173"/>
            </a:xfrm>
            <a:custGeom>
              <a:avLst/>
              <a:gdLst>
                <a:gd name="T0" fmla="*/ 0 w 69"/>
                <a:gd name="T1" fmla="*/ 0 h 73"/>
                <a:gd name="T2" fmla="*/ 57 w 69"/>
                <a:gd name="T3" fmla="*/ 73 h 73"/>
                <a:gd name="T4" fmla="*/ 0 w 69"/>
                <a:gd name="T5" fmla="*/ 0 h 73"/>
              </a:gdLst>
              <a:ahLst/>
              <a:cxnLst>
                <a:cxn ang="0">
                  <a:pos x="T0" y="T1"/>
                </a:cxn>
                <a:cxn ang="0">
                  <a:pos x="T2" y="T3"/>
                </a:cxn>
                <a:cxn ang="0">
                  <a:pos x="T4" y="T5"/>
                </a:cxn>
              </a:cxnLst>
              <a:rect l="0" t="0" r="r" b="b"/>
              <a:pathLst>
                <a:path w="69" h="73">
                  <a:moveTo>
                    <a:pt x="0" y="0"/>
                  </a:moveTo>
                  <a:cubicBezTo>
                    <a:pt x="0" y="0"/>
                    <a:pt x="29" y="70"/>
                    <a:pt x="57" y="73"/>
                  </a:cubicBezTo>
                  <a:cubicBezTo>
                    <a:pt x="57" y="73"/>
                    <a:pt x="69" y="1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2566003" y="5472592"/>
              <a:ext cx="212648" cy="215686"/>
            </a:xfrm>
            <a:custGeom>
              <a:avLst/>
              <a:gdLst>
                <a:gd name="T0" fmla="*/ 62 w 164"/>
                <a:gd name="T1" fmla="*/ 105 h 166"/>
                <a:gd name="T2" fmla="*/ 152 w 164"/>
                <a:gd name="T3" fmla="*/ 43 h 166"/>
                <a:gd name="T4" fmla="*/ 157 w 164"/>
                <a:gd name="T5" fmla="*/ 12 h 166"/>
                <a:gd name="T6" fmla="*/ 127 w 164"/>
                <a:gd name="T7" fmla="*/ 7 h 166"/>
                <a:gd name="T8" fmla="*/ 10 w 164"/>
                <a:gd name="T9" fmla="*/ 88 h 166"/>
                <a:gd name="T10" fmla="*/ 1 w 164"/>
                <a:gd name="T11" fmla="*/ 106 h 166"/>
                <a:gd name="T12" fmla="*/ 11 w 164"/>
                <a:gd name="T13" fmla="*/ 124 h 166"/>
                <a:gd name="T14" fmla="*/ 79 w 164"/>
                <a:gd name="T15" fmla="*/ 166 h 166"/>
                <a:gd name="T16" fmla="*/ 107 w 164"/>
                <a:gd name="T17" fmla="*/ 132 h 166"/>
                <a:gd name="T18" fmla="*/ 62 w 164"/>
                <a:gd name="T19" fmla="*/ 10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6">
                  <a:moveTo>
                    <a:pt x="62" y="105"/>
                  </a:moveTo>
                  <a:cubicBezTo>
                    <a:pt x="94" y="82"/>
                    <a:pt x="152" y="43"/>
                    <a:pt x="152" y="43"/>
                  </a:cubicBezTo>
                  <a:cubicBezTo>
                    <a:pt x="162" y="36"/>
                    <a:pt x="164" y="22"/>
                    <a:pt x="157" y="12"/>
                  </a:cubicBezTo>
                  <a:cubicBezTo>
                    <a:pt x="150" y="3"/>
                    <a:pt x="137" y="0"/>
                    <a:pt x="127" y="7"/>
                  </a:cubicBezTo>
                  <a:cubicBezTo>
                    <a:pt x="10" y="88"/>
                    <a:pt x="10" y="88"/>
                    <a:pt x="10" y="88"/>
                  </a:cubicBezTo>
                  <a:cubicBezTo>
                    <a:pt x="4" y="92"/>
                    <a:pt x="0" y="99"/>
                    <a:pt x="1" y="106"/>
                  </a:cubicBezTo>
                  <a:cubicBezTo>
                    <a:pt x="1" y="114"/>
                    <a:pt x="5" y="120"/>
                    <a:pt x="11" y="124"/>
                  </a:cubicBezTo>
                  <a:cubicBezTo>
                    <a:pt x="79" y="166"/>
                    <a:pt x="79" y="166"/>
                    <a:pt x="79" y="166"/>
                  </a:cubicBezTo>
                  <a:cubicBezTo>
                    <a:pt x="107" y="132"/>
                    <a:pt x="107" y="132"/>
                    <a:pt x="107" y="132"/>
                  </a:cubicBezTo>
                  <a:cubicBezTo>
                    <a:pt x="93" y="124"/>
                    <a:pt x="76" y="113"/>
                    <a:pt x="62"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2676884" y="5651824"/>
              <a:ext cx="71389" cy="60757"/>
            </a:xfrm>
            <a:custGeom>
              <a:avLst/>
              <a:gdLst>
                <a:gd name="T0" fmla="*/ 36 w 55"/>
                <a:gd name="T1" fmla="*/ 46 h 46"/>
                <a:gd name="T2" fmla="*/ 27 w 55"/>
                <a:gd name="T3" fmla="*/ 43 h 46"/>
                <a:gd name="T4" fmla="*/ 0 w 55"/>
                <a:gd name="T5" fmla="*/ 27 h 46"/>
                <a:gd name="T6" fmla="*/ 23 w 55"/>
                <a:gd name="T7" fmla="*/ 0 h 46"/>
                <a:gd name="T8" fmla="*/ 46 w 55"/>
                <a:gd name="T9" fmla="*/ 14 h 46"/>
                <a:gd name="T10" fmla="*/ 53 w 55"/>
                <a:gd name="T11" fmla="*/ 24 h 46"/>
                <a:gd name="T12" fmla="*/ 51 w 55"/>
                <a:gd name="T13" fmla="*/ 38 h 46"/>
                <a:gd name="T14" fmla="*/ 36 w 55"/>
                <a:gd name="T15" fmla="*/ 46 h 46"/>
                <a:gd name="T16" fmla="*/ 36 w 5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6">
                  <a:moveTo>
                    <a:pt x="36" y="46"/>
                  </a:moveTo>
                  <a:cubicBezTo>
                    <a:pt x="33" y="46"/>
                    <a:pt x="30" y="45"/>
                    <a:pt x="27" y="43"/>
                  </a:cubicBezTo>
                  <a:cubicBezTo>
                    <a:pt x="0" y="27"/>
                    <a:pt x="0" y="27"/>
                    <a:pt x="0" y="27"/>
                  </a:cubicBezTo>
                  <a:cubicBezTo>
                    <a:pt x="23" y="0"/>
                    <a:pt x="23" y="0"/>
                    <a:pt x="23" y="0"/>
                  </a:cubicBezTo>
                  <a:cubicBezTo>
                    <a:pt x="46" y="14"/>
                    <a:pt x="46" y="14"/>
                    <a:pt x="46" y="14"/>
                  </a:cubicBezTo>
                  <a:cubicBezTo>
                    <a:pt x="50" y="16"/>
                    <a:pt x="52" y="20"/>
                    <a:pt x="53" y="24"/>
                  </a:cubicBezTo>
                  <a:cubicBezTo>
                    <a:pt x="55" y="29"/>
                    <a:pt x="54" y="34"/>
                    <a:pt x="51" y="38"/>
                  </a:cubicBezTo>
                  <a:cubicBezTo>
                    <a:pt x="48" y="43"/>
                    <a:pt x="42" y="46"/>
                    <a:pt x="36" y="46"/>
                  </a:cubicBezTo>
                  <a:cubicBezTo>
                    <a:pt x="36" y="46"/>
                    <a:pt x="36" y="46"/>
                    <a:pt x="36" y="4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6"/>
            <p:cNvSpPr>
              <a:spLocks noEditPoints="1"/>
            </p:cNvSpPr>
            <p:nvPr/>
          </p:nvSpPr>
          <p:spPr bwMode="auto">
            <a:xfrm>
              <a:off x="2669289" y="5644229"/>
              <a:ext cx="86578" cy="72908"/>
            </a:xfrm>
            <a:custGeom>
              <a:avLst/>
              <a:gdLst>
                <a:gd name="T0" fmla="*/ 30 w 67"/>
                <a:gd name="T1" fmla="*/ 11 h 56"/>
                <a:gd name="T2" fmla="*/ 49 w 67"/>
                <a:gd name="T3" fmla="*/ 23 h 56"/>
                <a:gd name="T4" fmla="*/ 55 w 67"/>
                <a:gd name="T5" fmla="*/ 31 h 56"/>
                <a:gd name="T6" fmla="*/ 54 w 67"/>
                <a:gd name="T7" fmla="*/ 42 h 56"/>
                <a:gd name="T8" fmla="*/ 42 w 67"/>
                <a:gd name="T9" fmla="*/ 48 h 56"/>
                <a:gd name="T10" fmla="*/ 35 w 67"/>
                <a:gd name="T11" fmla="*/ 46 h 56"/>
                <a:gd name="T12" fmla="*/ 13 w 67"/>
                <a:gd name="T13" fmla="*/ 32 h 56"/>
                <a:gd name="T14" fmla="*/ 30 w 67"/>
                <a:gd name="T15" fmla="*/ 11 h 56"/>
                <a:gd name="T16" fmla="*/ 28 w 67"/>
                <a:gd name="T17" fmla="*/ 0 h 56"/>
                <a:gd name="T18" fmla="*/ 0 w 67"/>
                <a:gd name="T19" fmla="*/ 34 h 56"/>
                <a:gd name="T20" fmla="*/ 31 w 67"/>
                <a:gd name="T21" fmla="*/ 53 h 56"/>
                <a:gd name="T22" fmla="*/ 42 w 67"/>
                <a:gd name="T23" fmla="*/ 56 h 56"/>
                <a:gd name="T24" fmla="*/ 61 w 67"/>
                <a:gd name="T25" fmla="*/ 46 h 56"/>
                <a:gd name="T26" fmla="*/ 54 w 67"/>
                <a:gd name="T27" fmla="*/ 16 h 56"/>
                <a:gd name="T28" fmla="*/ 28 w 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56">
                  <a:moveTo>
                    <a:pt x="30" y="11"/>
                  </a:moveTo>
                  <a:cubicBezTo>
                    <a:pt x="49" y="23"/>
                    <a:pt x="49" y="23"/>
                    <a:pt x="49" y="23"/>
                  </a:cubicBezTo>
                  <a:cubicBezTo>
                    <a:pt x="52" y="25"/>
                    <a:pt x="55" y="28"/>
                    <a:pt x="55" y="31"/>
                  </a:cubicBezTo>
                  <a:cubicBezTo>
                    <a:pt x="56" y="35"/>
                    <a:pt x="56" y="38"/>
                    <a:pt x="54" y="42"/>
                  </a:cubicBezTo>
                  <a:cubicBezTo>
                    <a:pt x="51" y="46"/>
                    <a:pt x="47" y="48"/>
                    <a:pt x="42" y="48"/>
                  </a:cubicBezTo>
                  <a:cubicBezTo>
                    <a:pt x="40" y="48"/>
                    <a:pt x="37" y="47"/>
                    <a:pt x="35" y="46"/>
                  </a:cubicBezTo>
                  <a:cubicBezTo>
                    <a:pt x="13" y="32"/>
                    <a:pt x="13" y="32"/>
                    <a:pt x="13" y="32"/>
                  </a:cubicBezTo>
                  <a:cubicBezTo>
                    <a:pt x="30" y="11"/>
                    <a:pt x="30" y="11"/>
                    <a:pt x="30" y="11"/>
                  </a:cubicBezTo>
                  <a:moveTo>
                    <a:pt x="28" y="0"/>
                  </a:moveTo>
                  <a:cubicBezTo>
                    <a:pt x="0" y="34"/>
                    <a:pt x="0" y="34"/>
                    <a:pt x="0" y="34"/>
                  </a:cubicBezTo>
                  <a:cubicBezTo>
                    <a:pt x="31" y="53"/>
                    <a:pt x="31" y="53"/>
                    <a:pt x="31" y="53"/>
                  </a:cubicBezTo>
                  <a:cubicBezTo>
                    <a:pt x="34" y="55"/>
                    <a:pt x="38" y="56"/>
                    <a:pt x="42" y="56"/>
                  </a:cubicBezTo>
                  <a:cubicBezTo>
                    <a:pt x="50" y="56"/>
                    <a:pt x="57" y="53"/>
                    <a:pt x="61" y="46"/>
                  </a:cubicBezTo>
                  <a:cubicBezTo>
                    <a:pt x="67" y="36"/>
                    <a:pt x="64" y="22"/>
                    <a:pt x="54" y="16"/>
                  </a:cubicBezTo>
                  <a:cubicBezTo>
                    <a:pt x="54" y="16"/>
                    <a:pt x="43" y="9"/>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
            <p:cNvSpPr>
              <a:spLocks/>
            </p:cNvSpPr>
            <p:nvPr/>
          </p:nvSpPr>
          <p:spPr bwMode="auto">
            <a:xfrm>
              <a:off x="2872824" y="5583472"/>
              <a:ext cx="53162" cy="56200"/>
            </a:xfrm>
            <a:custGeom>
              <a:avLst/>
              <a:gdLst>
                <a:gd name="T0" fmla="*/ 35 w 35"/>
                <a:gd name="T1" fmla="*/ 29 h 37"/>
                <a:gd name="T2" fmla="*/ 18 w 35"/>
                <a:gd name="T3" fmla="*/ 37 h 37"/>
                <a:gd name="T4" fmla="*/ 0 w 35"/>
                <a:gd name="T5" fmla="*/ 29 h 37"/>
                <a:gd name="T6" fmla="*/ 0 w 35"/>
                <a:gd name="T7" fmla="*/ 0 h 37"/>
                <a:gd name="T8" fmla="*/ 35 w 35"/>
                <a:gd name="T9" fmla="*/ 0 h 37"/>
                <a:gd name="T10" fmla="*/ 35 w 35"/>
                <a:gd name="T11" fmla="*/ 29 h 37"/>
              </a:gdLst>
              <a:ahLst/>
              <a:cxnLst>
                <a:cxn ang="0">
                  <a:pos x="T0" y="T1"/>
                </a:cxn>
                <a:cxn ang="0">
                  <a:pos x="T2" y="T3"/>
                </a:cxn>
                <a:cxn ang="0">
                  <a:pos x="T4" y="T5"/>
                </a:cxn>
                <a:cxn ang="0">
                  <a:pos x="T6" y="T7"/>
                </a:cxn>
                <a:cxn ang="0">
                  <a:pos x="T8" y="T9"/>
                </a:cxn>
                <a:cxn ang="0">
                  <a:pos x="T10" y="T11"/>
                </a:cxn>
              </a:cxnLst>
              <a:rect l="0" t="0" r="r" b="b"/>
              <a:pathLst>
                <a:path w="35" h="37">
                  <a:moveTo>
                    <a:pt x="35" y="29"/>
                  </a:moveTo>
                  <a:lnTo>
                    <a:pt x="18" y="37"/>
                  </a:lnTo>
                  <a:lnTo>
                    <a:pt x="0" y="29"/>
                  </a:lnTo>
                  <a:lnTo>
                    <a:pt x="0" y="0"/>
                  </a:lnTo>
                  <a:lnTo>
                    <a:pt x="35" y="0"/>
                  </a:lnTo>
                  <a:lnTo>
                    <a:pt x="35" y="29"/>
                  </a:lnTo>
                  <a:close/>
                </a:path>
              </a:pathLst>
            </a:custGeom>
            <a:noFill/>
            <a:ln w="4763"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Oval 38"/>
            <p:cNvSpPr>
              <a:spLocks noChangeArrowheads="1"/>
            </p:cNvSpPr>
            <p:nvPr/>
          </p:nvSpPr>
          <p:spPr bwMode="auto">
            <a:xfrm>
              <a:off x="2839408" y="5577397"/>
              <a:ext cx="6076" cy="607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39"/>
            <p:cNvSpPr>
              <a:spLocks noChangeArrowheads="1"/>
            </p:cNvSpPr>
            <p:nvPr/>
          </p:nvSpPr>
          <p:spPr bwMode="auto">
            <a:xfrm>
              <a:off x="2839408" y="5616889"/>
              <a:ext cx="6076" cy="607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40"/>
            <p:cNvSpPr>
              <a:spLocks noChangeArrowheads="1"/>
            </p:cNvSpPr>
            <p:nvPr/>
          </p:nvSpPr>
          <p:spPr bwMode="auto">
            <a:xfrm>
              <a:off x="2839408" y="5656380"/>
              <a:ext cx="6076" cy="607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41"/>
            <p:cNvSpPr>
              <a:spLocks noChangeArrowheads="1"/>
            </p:cNvSpPr>
            <p:nvPr/>
          </p:nvSpPr>
          <p:spPr bwMode="auto">
            <a:xfrm>
              <a:off x="2839408" y="5695872"/>
              <a:ext cx="6076" cy="6076"/>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42"/>
            <p:cNvSpPr>
              <a:spLocks noChangeArrowheads="1"/>
            </p:cNvSpPr>
            <p:nvPr/>
          </p:nvSpPr>
          <p:spPr bwMode="auto">
            <a:xfrm>
              <a:off x="2839408" y="5733845"/>
              <a:ext cx="6076" cy="759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3"/>
            <p:cNvSpPr>
              <a:spLocks/>
            </p:cNvSpPr>
            <p:nvPr/>
          </p:nvSpPr>
          <p:spPr bwMode="auto">
            <a:xfrm>
              <a:off x="2810548" y="5521197"/>
              <a:ext cx="63794" cy="226318"/>
            </a:xfrm>
            <a:custGeom>
              <a:avLst/>
              <a:gdLst>
                <a:gd name="T0" fmla="*/ 24 w 49"/>
                <a:gd name="T1" fmla="*/ 174 h 174"/>
                <a:gd name="T2" fmla="*/ 0 w 49"/>
                <a:gd name="T3" fmla="*/ 147 h 174"/>
                <a:gd name="T4" fmla="*/ 19 w 49"/>
                <a:gd name="T5" fmla="*/ 29 h 174"/>
                <a:gd name="T6" fmla="*/ 4 w 49"/>
                <a:gd name="T7" fmla="*/ 12 h 174"/>
                <a:gd name="T8" fmla="*/ 25 w 49"/>
                <a:gd name="T9" fmla="*/ 0 h 174"/>
                <a:gd name="T10" fmla="*/ 24 w 49"/>
                <a:gd name="T11" fmla="*/ 0 h 174"/>
                <a:gd name="T12" fmla="*/ 46 w 49"/>
                <a:gd name="T13" fmla="*/ 12 h 174"/>
                <a:gd name="T14" fmla="*/ 30 w 49"/>
                <a:gd name="T15" fmla="*/ 29 h 174"/>
                <a:gd name="T16" fmla="*/ 49 w 49"/>
                <a:gd name="T17" fmla="*/ 147 h 174"/>
                <a:gd name="T18" fmla="*/ 24 w 49"/>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4">
                  <a:moveTo>
                    <a:pt x="24" y="174"/>
                  </a:moveTo>
                  <a:cubicBezTo>
                    <a:pt x="0" y="147"/>
                    <a:pt x="0" y="147"/>
                    <a:pt x="0" y="147"/>
                  </a:cubicBezTo>
                  <a:cubicBezTo>
                    <a:pt x="0" y="80"/>
                    <a:pt x="19" y="29"/>
                    <a:pt x="19" y="29"/>
                  </a:cubicBezTo>
                  <a:cubicBezTo>
                    <a:pt x="4" y="12"/>
                    <a:pt x="4" y="12"/>
                    <a:pt x="4" y="12"/>
                  </a:cubicBezTo>
                  <a:cubicBezTo>
                    <a:pt x="25" y="0"/>
                    <a:pt x="25" y="0"/>
                    <a:pt x="25" y="0"/>
                  </a:cubicBezTo>
                  <a:cubicBezTo>
                    <a:pt x="24" y="0"/>
                    <a:pt x="24" y="0"/>
                    <a:pt x="24" y="0"/>
                  </a:cubicBezTo>
                  <a:cubicBezTo>
                    <a:pt x="46" y="12"/>
                    <a:pt x="46" y="12"/>
                    <a:pt x="46" y="12"/>
                  </a:cubicBezTo>
                  <a:cubicBezTo>
                    <a:pt x="30" y="29"/>
                    <a:pt x="30" y="29"/>
                    <a:pt x="30" y="29"/>
                  </a:cubicBezTo>
                  <a:cubicBezTo>
                    <a:pt x="30" y="29"/>
                    <a:pt x="48" y="80"/>
                    <a:pt x="49" y="147"/>
                  </a:cubicBezTo>
                  <a:cubicBezTo>
                    <a:pt x="24" y="174"/>
                    <a:pt x="24" y="174"/>
                    <a:pt x="24" y="17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
            <p:cNvSpPr>
              <a:spLocks/>
            </p:cNvSpPr>
            <p:nvPr/>
          </p:nvSpPr>
          <p:spPr bwMode="auto">
            <a:xfrm>
              <a:off x="2774095" y="5486262"/>
              <a:ext cx="62276" cy="63794"/>
            </a:xfrm>
            <a:custGeom>
              <a:avLst/>
              <a:gdLst>
                <a:gd name="T0" fmla="*/ 41 w 41"/>
                <a:gd name="T1" fmla="*/ 24 h 42"/>
                <a:gd name="T2" fmla="*/ 20 w 41"/>
                <a:gd name="T3" fmla="*/ 42 h 42"/>
                <a:gd name="T4" fmla="*/ 0 w 41"/>
                <a:gd name="T5" fmla="*/ 0 h 42"/>
                <a:gd name="T6" fmla="*/ 20 w 41"/>
                <a:gd name="T7" fmla="*/ 36 h 42"/>
                <a:gd name="T8" fmla="*/ 41 w 41"/>
                <a:gd name="T9" fmla="*/ 24 h 42"/>
              </a:gdLst>
              <a:ahLst/>
              <a:cxnLst>
                <a:cxn ang="0">
                  <a:pos x="T0" y="T1"/>
                </a:cxn>
                <a:cxn ang="0">
                  <a:pos x="T2" y="T3"/>
                </a:cxn>
                <a:cxn ang="0">
                  <a:pos x="T4" y="T5"/>
                </a:cxn>
                <a:cxn ang="0">
                  <a:pos x="T6" y="T7"/>
                </a:cxn>
                <a:cxn ang="0">
                  <a:pos x="T8" y="T9"/>
                </a:cxn>
              </a:cxnLst>
              <a:rect l="0" t="0" r="r" b="b"/>
              <a:pathLst>
                <a:path w="41" h="42">
                  <a:moveTo>
                    <a:pt x="41" y="24"/>
                  </a:moveTo>
                  <a:lnTo>
                    <a:pt x="20" y="42"/>
                  </a:lnTo>
                  <a:lnTo>
                    <a:pt x="0" y="0"/>
                  </a:lnTo>
                  <a:lnTo>
                    <a:pt x="20" y="36"/>
                  </a:lnTo>
                  <a:lnTo>
                    <a:pt x="41"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5"/>
            <p:cNvSpPr>
              <a:spLocks/>
            </p:cNvSpPr>
            <p:nvPr/>
          </p:nvSpPr>
          <p:spPr bwMode="auto">
            <a:xfrm>
              <a:off x="2847002" y="5486262"/>
              <a:ext cx="62276" cy="63794"/>
            </a:xfrm>
            <a:custGeom>
              <a:avLst/>
              <a:gdLst>
                <a:gd name="T0" fmla="*/ 0 w 41"/>
                <a:gd name="T1" fmla="*/ 24 h 42"/>
                <a:gd name="T2" fmla="*/ 22 w 41"/>
                <a:gd name="T3" fmla="*/ 42 h 42"/>
                <a:gd name="T4" fmla="*/ 41 w 41"/>
                <a:gd name="T5" fmla="*/ 0 h 42"/>
                <a:gd name="T6" fmla="*/ 21 w 41"/>
                <a:gd name="T7" fmla="*/ 36 h 42"/>
                <a:gd name="T8" fmla="*/ 0 w 41"/>
                <a:gd name="T9" fmla="*/ 24 h 42"/>
              </a:gdLst>
              <a:ahLst/>
              <a:cxnLst>
                <a:cxn ang="0">
                  <a:pos x="T0" y="T1"/>
                </a:cxn>
                <a:cxn ang="0">
                  <a:pos x="T2" y="T3"/>
                </a:cxn>
                <a:cxn ang="0">
                  <a:pos x="T4" y="T5"/>
                </a:cxn>
                <a:cxn ang="0">
                  <a:pos x="T6" y="T7"/>
                </a:cxn>
                <a:cxn ang="0">
                  <a:pos x="T8" y="T9"/>
                </a:cxn>
              </a:cxnLst>
              <a:rect l="0" t="0" r="r" b="b"/>
              <a:pathLst>
                <a:path w="41" h="42">
                  <a:moveTo>
                    <a:pt x="0" y="24"/>
                  </a:moveTo>
                  <a:lnTo>
                    <a:pt x="22" y="42"/>
                  </a:lnTo>
                  <a:lnTo>
                    <a:pt x="41" y="0"/>
                  </a:lnTo>
                  <a:lnTo>
                    <a:pt x="21" y="36"/>
                  </a:lnTo>
                  <a:lnTo>
                    <a:pt x="0"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6"/>
            <p:cNvSpPr>
              <a:spLocks/>
            </p:cNvSpPr>
            <p:nvPr/>
          </p:nvSpPr>
          <p:spPr bwMode="auto">
            <a:xfrm>
              <a:off x="3121926" y="5203744"/>
              <a:ext cx="230875" cy="288594"/>
            </a:xfrm>
            <a:custGeom>
              <a:avLst/>
              <a:gdLst>
                <a:gd name="T0" fmla="*/ 177 w 177"/>
                <a:gd name="T1" fmla="*/ 204 h 222"/>
                <a:gd name="T2" fmla="*/ 159 w 177"/>
                <a:gd name="T3" fmla="*/ 222 h 222"/>
                <a:gd name="T4" fmla="*/ 18 w 177"/>
                <a:gd name="T5" fmla="*/ 222 h 222"/>
                <a:gd name="T6" fmla="*/ 0 w 177"/>
                <a:gd name="T7" fmla="*/ 204 h 222"/>
                <a:gd name="T8" fmla="*/ 0 w 177"/>
                <a:gd name="T9" fmla="*/ 18 h 222"/>
                <a:gd name="T10" fmla="*/ 18 w 177"/>
                <a:gd name="T11" fmla="*/ 0 h 222"/>
                <a:gd name="T12" fmla="*/ 159 w 177"/>
                <a:gd name="T13" fmla="*/ 0 h 222"/>
                <a:gd name="T14" fmla="*/ 177 w 177"/>
                <a:gd name="T15" fmla="*/ 18 h 222"/>
                <a:gd name="T16" fmla="*/ 177 w 177"/>
                <a:gd name="T17" fmla="*/ 20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22">
                  <a:moveTo>
                    <a:pt x="177" y="204"/>
                  </a:moveTo>
                  <a:cubicBezTo>
                    <a:pt x="177" y="214"/>
                    <a:pt x="169" y="222"/>
                    <a:pt x="159" y="222"/>
                  </a:cubicBezTo>
                  <a:cubicBezTo>
                    <a:pt x="18" y="222"/>
                    <a:pt x="18" y="222"/>
                    <a:pt x="18" y="222"/>
                  </a:cubicBezTo>
                  <a:cubicBezTo>
                    <a:pt x="8" y="222"/>
                    <a:pt x="0" y="214"/>
                    <a:pt x="0" y="204"/>
                  </a:cubicBezTo>
                  <a:cubicBezTo>
                    <a:pt x="0" y="18"/>
                    <a:pt x="0" y="18"/>
                    <a:pt x="0" y="18"/>
                  </a:cubicBezTo>
                  <a:cubicBezTo>
                    <a:pt x="0" y="8"/>
                    <a:pt x="8" y="0"/>
                    <a:pt x="18" y="0"/>
                  </a:cubicBezTo>
                  <a:cubicBezTo>
                    <a:pt x="159" y="0"/>
                    <a:pt x="159" y="0"/>
                    <a:pt x="159" y="0"/>
                  </a:cubicBezTo>
                  <a:cubicBezTo>
                    <a:pt x="169" y="0"/>
                    <a:pt x="177" y="8"/>
                    <a:pt x="177" y="18"/>
                  </a:cubicBezTo>
                  <a:lnTo>
                    <a:pt x="177" y="2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47"/>
            <p:cNvSpPr>
              <a:spLocks noChangeArrowheads="1"/>
            </p:cNvSpPr>
            <p:nvPr/>
          </p:nvSpPr>
          <p:spPr bwMode="auto">
            <a:xfrm>
              <a:off x="3141672" y="5223489"/>
              <a:ext cx="189864" cy="25062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8"/>
            <p:cNvSpPr>
              <a:spLocks/>
            </p:cNvSpPr>
            <p:nvPr/>
          </p:nvSpPr>
          <p:spPr bwMode="auto">
            <a:xfrm>
              <a:off x="3164456" y="5185517"/>
              <a:ext cx="145816" cy="47086"/>
            </a:xfrm>
            <a:custGeom>
              <a:avLst/>
              <a:gdLst>
                <a:gd name="T0" fmla="*/ 91 w 112"/>
                <a:gd name="T1" fmla="*/ 15 h 36"/>
                <a:gd name="T2" fmla="*/ 89 w 112"/>
                <a:gd name="T3" fmla="*/ 15 h 36"/>
                <a:gd name="T4" fmla="*/ 69 w 112"/>
                <a:gd name="T5" fmla="*/ 0 h 36"/>
                <a:gd name="T6" fmla="*/ 44 w 112"/>
                <a:gd name="T7" fmla="*/ 0 h 36"/>
                <a:gd name="T8" fmla="*/ 24 w 112"/>
                <a:gd name="T9" fmla="*/ 15 h 36"/>
                <a:gd name="T10" fmla="*/ 21 w 112"/>
                <a:gd name="T11" fmla="*/ 15 h 36"/>
                <a:gd name="T12" fmla="*/ 0 w 112"/>
                <a:gd name="T13" fmla="*/ 36 h 36"/>
                <a:gd name="T14" fmla="*/ 112 w 112"/>
                <a:gd name="T15" fmla="*/ 36 h 36"/>
                <a:gd name="T16" fmla="*/ 91 w 112"/>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6">
                  <a:moveTo>
                    <a:pt x="91" y="15"/>
                  </a:moveTo>
                  <a:cubicBezTo>
                    <a:pt x="89" y="15"/>
                    <a:pt x="89" y="15"/>
                    <a:pt x="89" y="15"/>
                  </a:cubicBezTo>
                  <a:cubicBezTo>
                    <a:pt x="86" y="6"/>
                    <a:pt x="78" y="0"/>
                    <a:pt x="69" y="0"/>
                  </a:cubicBezTo>
                  <a:cubicBezTo>
                    <a:pt x="44" y="0"/>
                    <a:pt x="44" y="0"/>
                    <a:pt x="44" y="0"/>
                  </a:cubicBezTo>
                  <a:cubicBezTo>
                    <a:pt x="35" y="0"/>
                    <a:pt x="27" y="6"/>
                    <a:pt x="24" y="15"/>
                  </a:cubicBezTo>
                  <a:cubicBezTo>
                    <a:pt x="21" y="15"/>
                    <a:pt x="21" y="15"/>
                    <a:pt x="21" y="15"/>
                  </a:cubicBezTo>
                  <a:cubicBezTo>
                    <a:pt x="10" y="15"/>
                    <a:pt x="0" y="24"/>
                    <a:pt x="0" y="36"/>
                  </a:cubicBezTo>
                  <a:cubicBezTo>
                    <a:pt x="112" y="36"/>
                    <a:pt x="112" y="36"/>
                    <a:pt x="112" y="36"/>
                  </a:cubicBezTo>
                  <a:cubicBezTo>
                    <a:pt x="112" y="24"/>
                    <a:pt x="103" y="15"/>
                    <a:pt x="9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p:cNvSpPr>
            <p:nvPr/>
          </p:nvSpPr>
          <p:spPr bwMode="auto">
            <a:xfrm>
              <a:off x="3156861" y="5284246"/>
              <a:ext cx="30378" cy="30378"/>
            </a:xfrm>
            <a:custGeom>
              <a:avLst/>
              <a:gdLst>
                <a:gd name="T0" fmla="*/ 15 w 20"/>
                <a:gd name="T1" fmla="*/ 20 h 20"/>
                <a:gd name="T2" fmla="*/ 0 w 20"/>
                <a:gd name="T3" fmla="*/ 5 h 20"/>
                <a:gd name="T4" fmla="*/ 4 w 20"/>
                <a:gd name="T5" fmla="*/ 0 h 20"/>
                <a:gd name="T6" fmla="*/ 20 w 20"/>
                <a:gd name="T7" fmla="*/ 16 h 20"/>
                <a:gd name="T8" fmla="*/ 15 w 20"/>
                <a:gd name="T9" fmla="*/ 20 h 20"/>
              </a:gdLst>
              <a:ahLst/>
              <a:cxnLst>
                <a:cxn ang="0">
                  <a:pos x="T0" y="T1"/>
                </a:cxn>
                <a:cxn ang="0">
                  <a:pos x="T2" y="T3"/>
                </a:cxn>
                <a:cxn ang="0">
                  <a:pos x="T4" y="T5"/>
                </a:cxn>
                <a:cxn ang="0">
                  <a:pos x="T6" y="T7"/>
                </a:cxn>
                <a:cxn ang="0">
                  <a:pos x="T8" y="T9"/>
                </a:cxn>
              </a:cxnLst>
              <a:rect l="0" t="0" r="r" b="b"/>
              <a:pathLst>
                <a:path w="20" h="20">
                  <a:moveTo>
                    <a:pt x="15" y="20"/>
                  </a:moveTo>
                  <a:lnTo>
                    <a:pt x="0" y="5"/>
                  </a:lnTo>
                  <a:lnTo>
                    <a:pt x="4" y="0"/>
                  </a:lnTo>
                  <a:lnTo>
                    <a:pt x="20" y="16"/>
                  </a:lnTo>
                  <a:lnTo>
                    <a:pt x="1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0"/>
            <p:cNvSpPr>
              <a:spLocks/>
            </p:cNvSpPr>
            <p:nvPr/>
          </p:nvSpPr>
          <p:spPr bwMode="auto">
            <a:xfrm>
              <a:off x="3173569" y="5275133"/>
              <a:ext cx="39492" cy="39492"/>
            </a:xfrm>
            <a:custGeom>
              <a:avLst/>
              <a:gdLst>
                <a:gd name="T0" fmla="*/ 0 w 26"/>
                <a:gd name="T1" fmla="*/ 22 h 26"/>
                <a:gd name="T2" fmla="*/ 21 w 26"/>
                <a:gd name="T3" fmla="*/ 0 h 26"/>
                <a:gd name="T4" fmla="*/ 26 w 26"/>
                <a:gd name="T5" fmla="*/ 5 h 26"/>
                <a:gd name="T6" fmla="*/ 4 w 26"/>
                <a:gd name="T7" fmla="*/ 26 h 26"/>
                <a:gd name="T8" fmla="*/ 0 w 26"/>
                <a:gd name="T9" fmla="*/ 22 h 26"/>
              </a:gdLst>
              <a:ahLst/>
              <a:cxnLst>
                <a:cxn ang="0">
                  <a:pos x="T0" y="T1"/>
                </a:cxn>
                <a:cxn ang="0">
                  <a:pos x="T2" y="T3"/>
                </a:cxn>
                <a:cxn ang="0">
                  <a:pos x="T4" y="T5"/>
                </a:cxn>
                <a:cxn ang="0">
                  <a:pos x="T6" y="T7"/>
                </a:cxn>
                <a:cxn ang="0">
                  <a:pos x="T8" y="T9"/>
                </a:cxn>
              </a:cxnLst>
              <a:rect l="0" t="0" r="r" b="b"/>
              <a:pathLst>
                <a:path w="26" h="26">
                  <a:moveTo>
                    <a:pt x="0" y="22"/>
                  </a:moveTo>
                  <a:lnTo>
                    <a:pt x="21" y="0"/>
                  </a:lnTo>
                  <a:lnTo>
                    <a:pt x="26" y="5"/>
                  </a:lnTo>
                  <a:lnTo>
                    <a:pt x="4" y="26"/>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1"/>
            <p:cNvSpPr>
              <a:spLocks/>
            </p:cNvSpPr>
            <p:nvPr/>
          </p:nvSpPr>
          <p:spPr bwMode="auto">
            <a:xfrm>
              <a:off x="3156861" y="5405759"/>
              <a:ext cx="30378" cy="30378"/>
            </a:xfrm>
            <a:custGeom>
              <a:avLst/>
              <a:gdLst>
                <a:gd name="T0" fmla="*/ 15 w 20"/>
                <a:gd name="T1" fmla="*/ 20 h 20"/>
                <a:gd name="T2" fmla="*/ 0 w 20"/>
                <a:gd name="T3" fmla="*/ 4 h 20"/>
                <a:gd name="T4" fmla="*/ 4 w 20"/>
                <a:gd name="T5" fmla="*/ 0 h 20"/>
                <a:gd name="T6" fmla="*/ 20 w 20"/>
                <a:gd name="T7" fmla="*/ 15 h 20"/>
                <a:gd name="T8" fmla="*/ 15 w 20"/>
                <a:gd name="T9" fmla="*/ 20 h 20"/>
              </a:gdLst>
              <a:ahLst/>
              <a:cxnLst>
                <a:cxn ang="0">
                  <a:pos x="T0" y="T1"/>
                </a:cxn>
                <a:cxn ang="0">
                  <a:pos x="T2" y="T3"/>
                </a:cxn>
                <a:cxn ang="0">
                  <a:pos x="T4" y="T5"/>
                </a:cxn>
                <a:cxn ang="0">
                  <a:pos x="T6" y="T7"/>
                </a:cxn>
                <a:cxn ang="0">
                  <a:pos x="T8" y="T9"/>
                </a:cxn>
              </a:cxnLst>
              <a:rect l="0" t="0" r="r" b="b"/>
              <a:pathLst>
                <a:path w="20" h="20">
                  <a:moveTo>
                    <a:pt x="15" y="20"/>
                  </a:moveTo>
                  <a:lnTo>
                    <a:pt x="0" y="4"/>
                  </a:lnTo>
                  <a:lnTo>
                    <a:pt x="4" y="0"/>
                  </a:lnTo>
                  <a:lnTo>
                    <a:pt x="20" y="15"/>
                  </a:lnTo>
                  <a:lnTo>
                    <a:pt x="1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2"/>
            <p:cNvSpPr>
              <a:spLocks/>
            </p:cNvSpPr>
            <p:nvPr/>
          </p:nvSpPr>
          <p:spPr bwMode="auto">
            <a:xfrm>
              <a:off x="3173569" y="5396646"/>
              <a:ext cx="39492" cy="39492"/>
            </a:xfrm>
            <a:custGeom>
              <a:avLst/>
              <a:gdLst>
                <a:gd name="T0" fmla="*/ 0 w 26"/>
                <a:gd name="T1" fmla="*/ 21 h 26"/>
                <a:gd name="T2" fmla="*/ 21 w 26"/>
                <a:gd name="T3" fmla="*/ 0 h 26"/>
                <a:gd name="T4" fmla="*/ 26 w 26"/>
                <a:gd name="T5" fmla="*/ 4 h 26"/>
                <a:gd name="T6" fmla="*/ 4 w 26"/>
                <a:gd name="T7" fmla="*/ 26 h 26"/>
                <a:gd name="T8" fmla="*/ 0 w 26"/>
                <a:gd name="T9" fmla="*/ 21 h 26"/>
              </a:gdLst>
              <a:ahLst/>
              <a:cxnLst>
                <a:cxn ang="0">
                  <a:pos x="T0" y="T1"/>
                </a:cxn>
                <a:cxn ang="0">
                  <a:pos x="T2" y="T3"/>
                </a:cxn>
                <a:cxn ang="0">
                  <a:pos x="T4" y="T5"/>
                </a:cxn>
                <a:cxn ang="0">
                  <a:pos x="T6" y="T7"/>
                </a:cxn>
                <a:cxn ang="0">
                  <a:pos x="T8" y="T9"/>
                </a:cxn>
              </a:cxnLst>
              <a:rect l="0" t="0" r="r" b="b"/>
              <a:pathLst>
                <a:path w="26" h="26">
                  <a:moveTo>
                    <a:pt x="0" y="21"/>
                  </a:moveTo>
                  <a:lnTo>
                    <a:pt x="21" y="0"/>
                  </a:lnTo>
                  <a:lnTo>
                    <a:pt x="26" y="4"/>
                  </a:lnTo>
                  <a:lnTo>
                    <a:pt x="4" y="26"/>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8" name="Freeform 53"/>
            <p:cNvSpPr>
              <a:spLocks/>
            </p:cNvSpPr>
            <p:nvPr/>
          </p:nvSpPr>
          <p:spPr bwMode="auto">
            <a:xfrm>
              <a:off x="3159899" y="5337408"/>
              <a:ext cx="41011" cy="41011"/>
            </a:xfrm>
            <a:custGeom>
              <a:avLst/>
              <a:gdLst>
                <a:gd name="T0" fmla="*/ 0 w 27"/>
                <a:gd name="T1" fmla="*/ 22 h 27"/>
                <a:gd name="T2" fmla="*/ 22 w 27"/>
                <a:gd name="T3" fmla="*/ 0 h 27"/>
                <a:gd name="T4" fmla="*/ 27 w 27"/>
                <a:gd name="T5" fmla="*/ 4 h 27"/>
                <a:gd name="T6" fmla="*/ 5 w 27"/>
                <a:gd name="T7" fmla="*/ 27 h 27"/>
                <a:gd name="T8" fmla="*/ 0 w 27"/>
                <a:gd name="T9" fmla="*/ 22 h 27"/>
              </a:gdLst>
              <a:ahLst/>
              <a:cxnLst>
                <a:cxn ang="0">
                  <a:pos x="T0" y="T1"/>
                </a:cxn>
                <a:cxn ang="0">
                  <a:pos x="T2" y="T3"/>
                </a:cxn>
                <a:cxn ang="0">
                  <a:pos x="T4" y="T5"/>
                </a:cxn>
                <a:cxn ang="0">
                  <a:pos x="T6" y="T7"/>
                </a:cxn>
                <a:cxn ang="0">
                  <a:pos x="T8" y="T9"/>
                </a:cxn>
              </a:cxnLst>
              <a:rect l="0" t="0" r="r" b="b"/>
              <a:pathLst>
                <a:path w="27" h="27">
                  <a:moveTo>
                    <a:pt x="0" y="22"/>
                  </a:moveTo>
                  <a:lnTo>
                    <a:pt x="22" y="0"/>
                  </a:lnTo>
                  <a:lnTo>
                    <a:pt x="27" y="4"/>
                  </a:lnTo>
                  <a:lnTo>
                    <a:pt x="5" y="27"/>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9" name="Freeform 54"/>
            <p:cNvSpPr>
              <a:spLocks/>
            </p:cNvSpPr>
            <p:nvPr/>
          </p:nvSpPr>
          <p:spPr bwMode="auto">
            <a:xfrm>
              <a:off x="3159899" y="5337408"/>
              <a:ext cx="41011" cy="41011"/>
            </a:xfrm>
            <a:custGeom>
              <a:avLst/>
              <a:gdLst>
                <a:gd name="T0" fmla="*/ 5 w 27"/>
                <a:gd name="T1" fmla="*/ 0 h 27"/>
                <a:gd name="T2" fmla="*/ 27 w 27"/>
                <a:gd name="T3" fmla="*/ 22 h 27"/>
                <a:gd name="T4" fmla="*/ 22 w 27"/>
                <a:gd name="T5" fmla="*/ 27 h 27"/>
                <a:gd name="T6" fmla="*/ 0 w 27"/>
                <a:gd name="T7" fmla="*/ 4 h 27"/>
                <a:gd name="T8" fmla="*/ 5 w 27"/>
                <a:gd name="T9" fmla="*/ 0 h 27"/>
              </a:gdLst>
              <a:ahLst/>
              <a:cxnLst>
                <a:cxn ang="0">
                  <a:pos x="T0" y="T1"/>
                </a:cxn>
                <a:cxn ang="0">
                  <a:pos x="T2" y="T3"/>
                </a:cxn>
                <a:cxn ang="0">
                  <a:pos x="T4" y="T5"/>
                </a:cxn>
                <a:cxn ang="0">
                  <a:pos x="T6" y="T7"/>
                </a:cxn>
                <a:cxn ang="0">
                  <a:pos x="T8" y="T9"/>
                </a:cxn>
              </a:cxnLst>
              <a:rect l="0" t="0" r="r" b="b"/>
              <a:pathLst>
                <a:path w="27" h="27">
                  <a:moveTo>
                    <a:pt x="5" y="0"/>
                  </a:moveTo>
                  <a:lnTo>
                    <a:pt x="27" y="22"/>
                  </a:lnTo>
                  <a:lnTo>
                    <a:pt x="22" y="27"/>
                  </a:lnTo>
                  <a:lnTo>
                    <a:pt x="0" y="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0" name="Rectangle 55"/>
            <p:cNvSpPr>
              <a:spLocks noChangeArrowheads="1"/>
            </p:cNvSpPr>
            <p:nvPr/>
          </p:nvSpPr>
          <p:spPr bwMode="auto">
            <a:xfrm>
              <a:off x="3235845" y="5278170"/>
              <a:ext cx="68351" cy="21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1" name="Rectangle 56"/>
            <p:cNvSpPr>
              <a:spLocks noChangeArrowheads="1"/>
            </p:cNvSpPr>
            <p:nvPr/>
          </p:nvSpPr>
          <p:spPr bwMode="auto">
            <a:xfrm>
              <a:off x="3235845" y="5341965"/>
              <a:ext cx="68351" cy="22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2" name="Rectangle 57"/>
            <p:cNvSpPr>
              <a:spLocks noChangeArrowheads="1"/>
            </p:cNvSpPr>
            <p:nvPr/>
          </p:nvSpPr>
          <p:spPr bwMode="auto">
            <a:xfrm>
              <a:off x="3235845" y="5405759"/>
              <a:ext cx="68351" cy="21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3" name="Oval 58"/>
            <p:cNvSpPr>
              <a:spLocks noChangeArrowheads="1"/>
            </p:cNvSpPr>
            <p:nvPr/>
          </p:nvSpPr>
          <p:spPr bwMode="auto">
            <a:xfrm>
              <a:off x="3220655" y="5167290"/>
              <a:ext cx="34935" cy="3493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4" name="Freeform 59"/>
            <p:cNvSpPr>
              <a:spLocks/>
            </p:cNvSpPr>
            <p:nvPr/>
          </p:nvSpPr>
          <p:spPr bwMode="auto">
            <a:xfrm>
              <a:off x="2915354" y="5543981"/>
              <a:ext cx="7595" cy="37973"/>
            </a:xfrm>
            <a:custGeom>
              <a:avLst/>
              <a:gdLst>
                <a:gd name="T0" fmla="*/ 6 w 6"/>
                <a:gd name="T1" fmla="*/ 29 h 29"/>
                <a:gd name="T2" fmla="*/ 6 w 6"/>
                <a:gd name="T3" fmla="*/ 4 h 29"/>
                <a:gd name="T4" fmla="*/ 3 w 6"/>
                <a:gd name="T5" fmla="*/ 0 h 29"/>
                <a:gd name="T6" fmla="*/ 3 w 6"/>
                <a:gd name="T7" fmla="*/ 0 h 29"/>
                <a:gd name="T8" fmla="*/ 0 w 6"/>
                <a:gd name="T9" fmla="*/ 4 h 29"/>
                <a:gd name="T10" fmla="*/ 0 w 6"/>
                <a:gd name="T11" fmla="*/ 29 h 29"/>
                <a:gd name="T12" fmla="*/ 6 w 6"/>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6" y="29"/>
                  </a:moveTo>
                  <a:cubicBezTo>
                    <a:pt x="6" y="4"/>
                    <a:pt x="6" y="4"/>
                    <a:pt x="6" y="4"/>
                  </a:cubicBezTo>
                  <a:cubicBezTo>
                    <a:pt x="6" y="2"/>
                    <a:pt x="5" y="0"/>
                    <a:pt x="3" y="0"/>
                  </a:cubicBezTo>
                  <a:cubicBezTo>
                    <a:pt x="3" y="0"/>
                    <a:pt x="3" y="0"/>
                    <a:pt x="3" y="0"/>
                  </a:cubicBezTo>
                  <a:cubicBezTo>
                    <a:pt x="1" y="0"/>
                    <a:pt x="0" y="2"/>
                    <a:pt x="0" y="4"/>
                  </a:cubicBezTo>
                  <a:cubicBezTo>
                    <a:pt x="0" y="29"/>
                    <a:pt x="0" y="29"/>
                    <a:pt x="0" y="29"/>
                  </a:cubicBezTo>
                  <a:lnTo>
                    <a:pt x="6" y="2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5" name="Freeform 60"/>
            <p:cNvSpPr>
              <a:spLocks/>
            </p:cNvSpPr>
            <p:nvPr/>
          </p:nvSpPr>
          <p:spPr bwMode="auto">
            <a:xfrm>
              <a:off x="2904721" y="5559170"/>
              <a:ext cx="9113" cy="22784"/>
            </a:xfrm>
            <a:custGeom>
              <a:avLst/>
              <a:gdLst>
                <a:gd name="T0" fmla="*/ 7 w 7"/>
                <a:gd name="T1" fmla="*/ 18 h 18"/>
                <a:gd name="T2" fmla="*/ 7 w 7"/>
                <a:gd name="T3" fmla="*/ 3 h 18"/>
                <a:gd name="T4" fmla="*/ 3 w 7"/>
                <a:gd name="T5" fmla="*/ 0 h 18"/>
                <a:gd name="T6" fmla="*/ 3 w 7"/>
                <a:gd name="T7" fmla="*/ 0 h 18"/>
                <a:gd name="T8" fmla="*/ 0 w 7"/>
                <a:gd name="T9" fmla="*/ 3 h 18"/>
                <a:gd name="T10" fmla="*/ 0 w 7"/>
                <a:gd name="T11" fmla="*/ 18 h 18"/>
                <a:gd name="T12" fmla="*/ 7 w 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7" y="18"/>
                  </a:moveTo>
                  <a:cubicBezTo>
                    <a:pt x="7" y="3"/>
                    <a:pt x="7" y="3"/>
                    <a:pt x="7" y="3"/>
                  </a:cubicBezTo>
                  <a:cubicBezTo>
                    <a:pt x="7" y="1"/>
                    <a:pt x="5" y="0"/>
                    <a:pt x="3" y="0"/>
                  </a:cubicBezTo>
                  <a:cubicBezTo>
                    <a:pt x="3" y="0"/>
                    <a:pt x="3" y="0"/>
                    <a:pt x="3" y="0"/>
                  </a:cubicBezTo>
                  <a:cubicBezTo>
                    <a:pt x="2" y="0"/>
                    <a:pt x="0" y="1"/>
                    <a:pt x="0" y="3"/>
                  </a:cubicBezTo>
                  <a:cubicBezTo>
                    <a:pt x="0" y="18"/>
                    <a:pt x="0" y="18"/>
                    <a:pt x="0" y="18"/>
                  </a:cubicBezTo>
                  <a:lnTo>
                    <a:pt x="7"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6" name="Rectangle 61"/>
            <p:cNvSpPr>
              <a:spLocks noChangeArrowheads="1"/>
            </p:cNvSpPr>
            <p:nvPr/>
          </p:nvSpPr>
          <p:spPr bwMode="auto">
            <a:xfrm>
              <a:off x="641538" y="5296397"/>
              <a:ext cx="584782" cy="969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1" name="Oval 62"/>
            <p:cNvSpPr>
              <a:spLocks noChangeArrowheads="1"/>
            </p:cNvSpPr>
            <p:nvPr/>
          </p:nvSpPr>
          <p:spPr bwMode="auto">
            <a:xfrm>
              <a:off x="791911" y="6096866"/>
              <a:ext cx="44049" cy="45567"/>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02" name="Line 63"/>
            <p:cNvSpPr>
              <a:spLocks noChangeShapeType="1"/>
            </p:cNvSpPr>
            <p:nvPr/>
          </p:nvSpPr>
          <p:spPr bwMode="auto">
            <a:xfrm>
              <a:off x="772165" y="6121168"/>
              <a:ext cx="308340" cy="0"/>
            </a:xfrm>
            <a:prstGeom prst="line">
              <a:avLst/>
            </a:prstGeom>
            <a:noFill/>
            <a:ln w="6350" cap="rnd">
              <a:solidFill>
                <a:srgbClr val="0E69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03" name="Rectangle 64"/>
            <p:cNvSpPr>
              <a:spLocks noChangeArrowheads="1"/>
            </p:cNvSpPr>
            <p:nvPr/>
          </p:nvSpPr>
          <p:spPr bwMode="auto">
            <a:xfrm>
              <a:off x="1243028" y="5296397"/>
              <a:ext cx="586301" cy="969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4" name="Rectangle 65"/>
            <p:cNvSpPr>
              <a:spLocks noChangeArrowheads="1"/>
            </p:cNvSpPr>
            <p:nvPr/>
          </p:nvSpPr>
          <p:spPr bwMode="auto">
            <a:xfrm>
              <a:off x="1844519" y="5296397"/>
              <a:ext cx="586301" cy="969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7985" name="Group 37984"/>
            <p:cNvGrpSpPr/>
            <p:nvPr/>
          </p:nvGrpSpPr>
          <p:grpSpPr>
            <a:xfrm>
              <a:off x="753938" y="5806753"/>
              <a:ext cx="1550812" cy="153411"/>
              <a:chOff x="550738" y="5763211"/>
              <a:chExt cx="1550812" cy="153411"/>
            </a:xfrm>
          </p:grpSpPr>
          <p:sp>
            <p:nvSpPr>
              <p:cNvPr id="37905" name="Oval 66"/>
              <p:cNvSpPr>
                <a:spLocks noChangeArrowheads="1"/>
              </p:cNvSpPr>
              <p:nvPr/>
            </p:nvSpPr>
            <p:spPr bwMode="auto">
              <a:xfrm>
                <a:off x="550738" y="5763211"/>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06" name="Oval 67"/>
              <p:cNvSpPr>
                <a:spLocks noChangeArrowheads="1"/>
              </p:cNvSpPr>
              <p:nvPr/>
            </p:nvSpPr>
            <p:spPr bwMode="auto">
              <a:xfrm>
                <a:off x="606938"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08" name="Oval 68"/>
              <p:cNvSpPr>
                <a:spLocks noChangeArrowheads="1"/>
              </p:cNvSpPr>
              <p:nvPr/>
            </p:nvSpPr>
            <p:spPr bwMode="auto">
              <a:xfrm>
                <a:off x="663138" y="5763211"/>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09" name="Oval 69"/>
              <p:cNvSpPr>
                <a:spLocks noChangeArrowheads="1"/>
              </p:cNvSpPr>
              <p:nvPr/>
            </p:nvSpPr>
            <p:spPr bwMode="auto">
              <a:xfrm>
                <a:off x="720856"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2" name="Oval 70"/>
              <p:cNvSpPr>
                <a:spLocks noChangeArrowheads="1"/>
              </p:cNvSpPr>
              <p:nvPr/>
            </p:nvSpPr>
            <p:spPr bwMode="auto">
              <a:xfrm>
                <a:off x="777056"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3" name="Oval 71"/>
              <p:cNvSpPr>
                <a:spLocks noChangeArrowheads="1"/>
              </p:cNvSpPr>
              <p:nvPr/>
            </p:nvSpPr>
            <p:spPr bwMode="auto">
              <a:xfrm>
                <a:off x="833256"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4" name="Oval 72"/>
              <p:cNvSpPr>
                <a:spLocks noChangeArrowheads="1"/>
              </p:cNvSpPr>
              <p:nvPr/>
            </p:nvSpPr>
            <p:spPr bwMode="auto">
              <a:xfrm>
                <a:off x="550738" y="5817892"/>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5" name="Oval 73"/>
              <p:cNvSpPr>
                <a:spLocks noChangeArrowheads="1"/>
              </p:cNvSpPr>
              <p:nvPr/>
            </p:nvSpPr>
            <p:spPr bwMode="auto">
              <a:xfrm>
                <a:off x="606938"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6" name="Oval 74"/>
              <p:cNvSpPr>
                <a:spLocks noChangeArrowheads="1"/>
              </p:cNvSpPr>
              <p:nvPr/>
            </p:nvSpPr>
            <p:spPr bwMode="auto">
              <a:xfrm>
                <a:off x="663138" y="5817892"/>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7" name="Oval 75"/>
              <p:cNvSpPr>
                <a:spLocks noChangeArrowheads="1"/>
              </p:cNvSpPr>
              <p:nvPr/>
            </p:nvSpPr>
            <p:spPr bwMode="auto">
              <a:xfrm>
                <a:off x="720856"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8" name="Oval 76"/>
              <p:cNvSpPr>
                <a:spLocks noChangeArrowheads="1"/>
              </p:cNvSpPr>
              <p:nvPr/>
            </p:nvSpPr>
            <p:spPr bwMode="auto">
              <a:xfrm>
                <a:off x="777056"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19" name="Oval 77"/>
              <p:cNvSpPr>
                <a:spLocks noChangeArrowheads="1"/>
              </p:cNvSpPr>
              <p:nvPr/>
            </p:nvSpPr>
            <p:spPr bwMode="auto">
              <a:xfrm>
                <a:off x="833256"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78"/>
              <p:cNvSpPr>
                <a:spLocks noChangeArrowheads="1"/>
              </p:cNvSpPr>
              <p:nvPr/>
            </p:nvSpPr>
            <p:spPr bwMode="auto">
              <a:xfrm>
                <a:off x="550738" y="5872573"/>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79"/>
              <p:cNvSpPr>
                <a:spLocks noChangeArrowheads="1"/>
              </p:cNvSpPr>
              <p:nvPr/>
            </p:nvSpPr>
            <p:spPr bwMode="auto">
              <a:xfrm>
                <a:off x="606938"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80"/>
              <p:cNvSpPr>
                <a:spLocks noChangeArrowheads="1"/>
              </p:cNvSpPr>
              <p:nvPr/>
            </p:nvSpPr>
            <p:spPr bwMode="auto">
              <a:xfrm>
                <a:off x="663138" y="5872573"/>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81"/>
              <p:cNvSpPr>
                <a:spLocks noChangeArrowheads="1"/>
              </p:cNvSpPr>
              <p:nvPr/>
            </p:nvSpPr>
            <p:spPr bwMode="auto">
              <a:xfrm>
                <a:off x="720856"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82"/>
              <p:cNvSpPr>
                <a:spLocks noChangeArrowheads="1"/>
              </p:cNvSpPr>
              <p:nvPr/>
            </p:nvSpPr>
            <p:spPr bwMode="auto">
              <a:xfrm>
                <a:off x="777056"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83"/>
              <p:cNvSpPr>
                <a:spLocks noChangeArrowheads="1"/>
              </p:cNvSpPr>
              <p:nvPr/>
            </p:nvSpPr>
            <p:spPr bwMode="auto">
              <a:xfrm>
                <a:off x="833256"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84"/>
              <p:cNvSpPr>
                <a:spLocks noChangeArrowheads="1"/>
              </p:cNvSpPr>
              <p:nvPr/>
            </p:nvSpPr>
            <p:spPr bwMode="auto">
              <a:xfrm>
                <a:off x="1162861"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85"/>
              <p:cNvSpPr>
                <a:spLocks noChangeArrowheads="1"/>
              </p:cNvSpPr>
              <p:nvPr/>
            </p:nvSpPr>
            <p:spPr bwMode="auto">
              <a:xfrm>
                <a:off x="1219060" y="5763211"/>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86"/>
              <p:cNvSpPr>
                <a:spLocks noChangeArrowheads="1"/>
              </p:cNvSpPr>
              <p:nvPr/>
            </p:nvSpPr>
            <p:spPr bwMode="auto">
              <a:xfrm>
                <a:off x="1275260"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87"/>
              <p:cNvSpPr>
                <a:spLocks noChangeArrowheads="1"/>
              </p:cNvSpPr>
              <p:nvPr/>
            </p:nvSpPr>
            <p:spPr bwMode="auto">
              <a:xfrm>
                <a:off x="1331460" y="5763211"/>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88"/>
              <p:cNvSpPr>
                <a:spLocks noChangeArrowheads="1"/>
              </p:cNvSpPr>
              <p:nvPr/>
            </p:nvSpPr>
            <p:spPr bwMode="auto">
              <a:xfrm>
                <a:off x="1389179"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89"/>
              <p:cNvSpPr>
                <a:spLocks noChangeArrowheads="1"/>
              </p:cNvSpPr>
              <p:nvPr/>
            </p:nvSpPr>
            <p:spPr bwMode="auto">
              <a:xfrm>
                <a:off x="1445379"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90"/>
              <p:cNvSpPr>
                <a:spLocks noChangeArrowheads="1"/>
              </p:cNvSpPr>
              <p:nvPr/>
            </p:nvSpPr>
            <p:spPr bwMode="auto">
              <a:xfrm>
                <a:off x="1162861"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91"/>
              <p:cNvSpPr>
                <a:spLocks noChangeArrowheads="1"/>
              </p:cNvSpPr>
              <p:nvPr/>
            </p:nvSpPr>
            <p:spPr bwMode="auto">
              <a:xfrm>
                <a:off x="1219060" y="5817892"/>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92"/>
              <p:cNvSpPr>
                <a:spLocks noChangeArrowheads="1"/>
              </p:cNvSpPr>
              <p:nvPr/>
            </p:nvSpPr>
            <p:spPr bwMode="auto">
              <a:xfrm>
                <a:off x="1275260"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93"/>
              <p:cNvSpPr>
                <a:spLocks noChangeArrowheads="1"/>
              </p:cNvSpPr>
              <p:nvPr/>
            </p:nvSpPr>
            <p:spPr bwMode="auto">
              <a:xfrm>
                <a:off x="1331460" y="5817892"/>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94"/>
              <p:cNvSpPr>
                <a:spLocks noChangeArrowheads="1"/>
              </p:cNvSpPr>
              <p:nvPr/>
            </p:nvSpPr>
            <p:spPr bwMode="auto">
              <a:xfrm>
                <a:off x="1389179"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95"/>
              <p:cNvSpPr>
                <a:spLocks noChangeArrowheads="1"/>
              </p:cNvSpPr>
              <p:nvPr/>
            </p:nvSpPr>
            <p:spPr bwMode="auto">
              <a:xfrm>
                <a:off x="1445379"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96"/>
              <p:cNvSpPr>
                <a:spLocks noChangeArrowheads="1"/>
              </p:cNvSpPr>
              <p:nvPr/>
            </p:nvSpPr>
            <p:spPr bwMode="auto">
              <a:xfrm>
                <a:off x="1162861"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97"/>
              <p:cNvSpPr>
                <a:spLocks noChangeArrowheads="1"/>
              </p:cNvSpPr>
              <p:nvPr/>
            </p:nvSpPr>
            <p:spPr bwMode="auto">
              <a:xfrm>
                <a:off x="1219060" y="5872573"/>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98"/>
              <p:cNvSpPr>
                <a:spLocks noChangeArrowheads="1"/>
              </p:cNvSpPr>
              <p:nvPr/>
            </p:nvSpPr>
            <p:spPr bwMode="auto">
              <a:xfrm>
                <a:off x="1275260"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99"/>
              <p:cNvSpPr>
                <a:spLocks noChangeArrowheads="1"/>
              </p:cNvSpPr>
              <p:nvPr/>
            </p:nvSpPr>
            <p:spPr bwMode="auto">
              <a:xfrm>
                <a:off x="1331460" y="5872573"/>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00"/>
              <p:cNvSpPr>
                <a:spLocks noChangeArrowheads="1"/>
              </p:cNvSpPr>
              <p:nvPr/>
            </p:nvSpPr>
            <p:spPr bwMode="auto">
              <a:xfrm>
                <a:off x="1389179"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01"/>
              <p:cNvSpPr>
                <a:spLocks noChangeArrowheads="1"/>
              </p:cNvSpPr>
              <p:nvPr/>
            </p:nvSpPr>
            <p:spPr bwMode="auto">
              <a:xfrm>
                <a:off x="1445379"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02"/>
              <p:cNvSpPr>
                <a:spLocks noChangeArrowheads="1"/>
              </p:cNvSpPr>
              <p:nvPr/>
            </p:nvSpPr>
            <p:spPr bwMode="auto">
              <a:xfrm>
                <a:off x="1774983"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0" name="Oval 103"/>
              <p:cNvSpPr>
                <a:spLocks noChangeArrowheads="1"/>
              </p:cNvSpPr>
              <p:nvPr/>
            </p:nvSpPr>
            <p:spPr bwMode="auto">
              <a:xfrm>
                <a:off x="1831183"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1" name="Oval 104"/>
              <p:cNvSpPr>
                <a:spLocks noChangeArrowheads="1"/>
              </p:cNvSpPr>
              <p:nvPr/>
            </p:nvSpPr>
            <p:spPr bwMode="auto">
              <a:xfrm>
                <a:off x="1888902"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2" name="Oval 105"/>
              <p:cNvSpPr>
                <a:spLocks noChangeArrowheads="1"/>
              </p:cNvSpPr>
              <p:nvPr/>
            </p:nvSpPr>
            <p:spPr bwMode="auto">
              <a:xfrm>
                <a:off x="1943583"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3" name="Oval 106"/>
              <p:cNvSpPr>
                <a:spLocks noChangeArrowheads="1"/>
              </p:cNvSpPr>
              <p:nvPr/>
            </p:nvSpPr>
            <p:spPr bwMode="auto">
              <a:xfrm>
                <a:off x="1999783" y="5763211"/>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4" name="Oval 107"/>
              <p:cNvSpPr>
                <a:spLocks noChangeArrowheads="1"/>
              </p:cNvSpPr>
              <p:nvPr/>
            </p:nvSpPr>
            <p:spPr bwMode="auto">
              <a:xfrm>
                <a:off x="2057501" y="5763211"/>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5" name="Oval 108"/>
              <p:cNvSpPr>
                <a:spLocks noChangeArrowheads="1"/>
              </p:cNvSpPr>
              <p:nvPr/>
            </p:nvSpPr>
            <p:spPr bwMode="auto">
              <a:xfrm>
                <a:off x="1774983"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6" name="Oval 109"/>
              <p:cNvSpPr>
                <a:spLocks noChangeArrowheads="1"/>
              </p:cNvSpPr>
              <p:nvPr/>
            </p:nvSpPr>
            <p:spPr bwMode="auto">
              <a:xfrm>
                <a:off x="1831183"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7" name="Oval 110"/>
              <p:cNvSpPr>
                <a:spLocks noChangeArrowheads="1"/>
              </p:cNvSpPr>
              <p:nvPr/>
            </p:nvSpPr>
            <p:spPr bwMode="auto">
              <a:xfrm>
                <a:off x="1888902"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8" name="Oval 111"/>
              <p:cNvSpPr>
                <a:spLocks noChangeArrowheads="1"/>
              </p:cNvSpPr>
              <p:nvPr/>
            </p:nvSpPr>
            <p:spPr bwMode="auto">
              <a:xfrm>
                <a:off x="1943583"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29" name="Oval 112"/>
              <p:cNvSpPr>
                <a:spLocks noChangeArrowheads="1"/>
              </p:cNvSpPr>
              <p:nvPr/>
            </p:nvSpPr>
            <p:spPr bwMode="auto">
              <a:xfrm>
                <a:off x="1999783" y="5817892"/>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0" name="Oval 113"/>
              <p:cNvSpPr>
                <a:spLocks noChangeArrowheads="1"/>
              </p:cNvSpPr>
              <p:nvPr/>
            </p:nvSpPr>
            <p:spPr bwMode="auto">
              <a:xfrm>
                <a:off x="2057501" y="5817892"/>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1" name="Oval 114"/>
              <p:cNvSpPr>
                <a:spLocks noChangeArrowheads="1"/>
              </p:cNvSpPr>
              <p:nvPr/>
            </p:nvSpPr>
            <p:spPr bwMode="auto">
              <a:xfrm>
                <a:off x="1774983"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2" name="Oval 115"/>
              <p:cNvSpPr>
                <a:spLocks noChangeArrowheads="1"/>
              </p:cNvSpPr>
              <p:nvPr/>
            </p:nvSpPr>
            <p:spPr bwMode="auto">
              <a:xfrm>
                <a:off x="1831183"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3" name="Oval 116"/>
              <p:cNvSpPr>
                <a:spLocks noChangeArrowheads="1"/>
              </p:cNvSpPr>
              <p:nvPr/>
            </p:nvSpPr>
            <p:spPr bwMode="auto">
              <a:xfrm>
                <a:off x="1888902"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4" name="Oval 117"/>
              <p:cNvSpPr>
                <a:spLocks noChangeArrowheads="1"/>
              </p:cNvSpPr>
              <p:nvPr/>
            </p:nvSpPr>
            <p:spPr bwMode="auto">
              <a:xfrm>
                <a:off x="1943583"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5" name="Oval 118"/>
              <p:cNvSpPr>
                <a:spLocks noChangeArrowheads="1"/>
              </p:cNvSpPr>
              <p:nvPr/>
            </p:nvSpPr>
            <p:spPr bwMode="auto">
              <a:xfrm>
                <a:off x="1999783" y="5872573"/>
                <a:ext cx="45567"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36" name="Oval 119"/>
              <p:cNvSpPr>
                <a:spLocks noChangeArrowheads="1"/>
              </p:cNvSpPr>
              <p:nvPr/>
            </p:nvSpPr>
            <p:spPr bwMode="auto">
              <a:xfrm>
                <a:off x="2057501" y="5872573"/>
                <a:ext cx="44049" cy="44049"/>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7986" name="Group 37985"/>
            <p:cNvGrpSpPr/>
            <p:nvPr/>
          </p:nvGrpSpPr>
          <p:grpSpPr>
            <a:xfrm>
              <a:off x="781278" y="5692834"/>
              <a:ext cx="1559926" cy="72908"/>
              <a:chOff x="578078" y="5649292"/>
              <a:chExt cx="1559926" cy="72908"/>
            </a:xfrm>
            <a:solidFill>
              <a:srgbClr val="0E69B2"/>
            </a:solidFill>
          </p:grpSpPr>
          <p:sp>
            <p:nvSpPr>
              <p:cNvPr id="37937" name="Freeform 120"/>
              <p:cNvSpPr>
                <a:spLocks/>
              </p:cNvSpPr>
              <p:nvPr/>
            </p:nvSpPr>
            <p:spPr bwMode="auto">
              <a:xfrm>
                <a:off x="578078" y="5649292"/>
                <a:ext cx="45567" cy="59238"/>
              </a:xfrm>
              <a:custGeom>
                <a:avLst/>
                <a:gdLst>
                  <a:gd name="T0" fmla="*/ 34 w 34"/>
                  <a:gd name="T1" fmla="*/ 43 h 46"/>
                  <a:gd name="T2" fmla="*/ 22 w 34"/>
                  <a:gd name="T3" fmla="*/ 46 h 46"/>
                  <a:gd name="T4" fmla="*/ 10 w 34"/>
                  <a:gd name="T5" fmla="*/ 43 h 46"/>
                  <a:gd name="T6" fmla="*/ 3 w 34"/>
                  <a:gd name="T7" fmla="*/ 35 h 46"/>
                  <a:gd name="T8" fmla="*/ 0 w 34"/>
                  <a:gd name="T9" fmla="*/ 24 h 46"/>
                  <a:gd name="T10" fmla="*/ 3 w 34"/>
                  <a:gd name="T11" fmla="*/ 11 h 46"/>
                  <a:gd name="T12" fmla="*/ 11 w 34"/>
                  <a:gd name="T13" fmla="*/ 3 h 46"/>
                  <a:gd name="T14" fmla="*/ 23 w 34"/>
                  <a:gd name="T15" fmla="*/ 0 h 46"/>
                  <a:gd name="T16" fmla="*/ 34 w 34"/>
                  <a:gd name="T17" fmla="*/ 2 h 46"/>
                  <a:gd name="T18" fmla="*/ 34 w 34"/>
                  <a:gd name="T19" fmla="*/ 11 h 46"/>
                  <a:gd name="T20" fmla="*/ 24 w 34"/>
                  <a:gd name="T21" fmla="*/ 8 h 46"/>
                  <a:gd name="T22" fmla="*/ 14 w 34"/>
                  <a:gd name="T23" fmla="*/ 12 h 46"/>
                  <a:gd name="T24" fmla="*/ 10 w 34"/>
                  <a:gd name="T25" fmla="*/ 23 h 46"/>
                  <a:gd name="T26" fmla="*/ 14 w 34"/>
                  <a:gd name="T27" fmla="*/ 33 h 46"/>
                  <a:gd name="T28" fmla="*/ 24 w 34"/>
                  <a:gd name="T29" fmla="*/ 37 h 46"/>
                  <a:gd name="T30" fmla="*/ 34 w 34"/>
                  <a:gd name="T31" fmla="*/ 34 h 46"/>
                  <a:gd name="T32" fmla="*/ 34 w 34"/>
                  <a:gd name="T33"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6">
                    <a:moveTo>
                      <a:pt x="34" y="43"/>
                    </a:moveTo>
                    <a:cubicBezTo>
                      <a:pt x="31" y="45"/>
                      <a:pt x="27" y="46"/>
                      <a:pt x="22" y="46"/>
                    </a:cubicBezTo>
                    <a:cubicBezTo>
                      <a:pt x="17" y="46"/>
                      <a:pt x="13" y="45"/>
                      <a:pt x="10" y="43"/>
                    </a:cubicBezTo>
                    <a:cubicBezTo>
                      <a:pt x="7" y="41"/>
                      <a:pt x="4" y="39"/>
                      <a:pt x="3" y="35"/>
                    </a:cubicBezTo>
                    <a:cubicBezTo>
                      <a:pt x="1" y="32"/>
                      <a:pt x="0" y="28"/>
                      <a:pt x="0" y="24"/>
                    </a:cubicBezTo>
                    <a:cubicBezTo>
                      <a:pt x="0" y="19"/>
                      <a:pt x="1" y="15"/>
                      <a:pt x="3" y="11"/>
                    </a:cubicBezTo>
                    <a:cubicBezTo>
                      <a:pt x="5" y="8"/>
                      <a:pt x="8" y="5"/>
                      <a:pt x="11" y="3"/>
                    </a:cubicBezTo>
                    <a:cubicBezTo>
                      <a:pt x="15" y="1"/>
                      <a:pt x="19" y="0"/>
                      <a:pt x="23" y="0"/>
                    </a:cubicBezTo>
                    <a:cubicBezTo>
                      <a:pt x="28" y="0"/>
                      <a:pt x="31" y="0"/>
                      <a:pt x="34" y="2"/>
                    </a:cubicBezTo>
                    <a:cubicBezTo>
                      <a:pt x="34" y="11"/>
                      <a:pt x="34" y="11"/>
                      <a:pt x="34" y="11"/>
                    </a:cubicBezTo>
                    <a:cubicBezTo>
                      <a:pt x="31" y="9"/>
                      <a:pt x="28" y="8"/>
                      <a:pt x="24" y="8"/>
                    </a:cubicBezTo>
                    <a:cubicBezTo>
                      <a:pt x="20" y="8"/>
                      <a:pt x="17" y="10"/>
                      <a:pt x="14" y="12"/>
                    </a:cubicBezTo>
                    <a:cubicBezTo>
                      <a:pt x="12" y="15"/>
                      <a:pt x="10" y="19"/>
                      <a:pt x="10" y="23"/>
                    </a:cubicBezTo>
                    <a:cubicBezTo>
                      <a:pt x="10" y="27"/>
                      <a:pt x="12" y="31"/>
                      <a:pt x="14" y="33"/>
                    </a:cubicBezTo>
                    <a:cubicBezTo>
                      <a:pt x="16" y="36"/>
                      <a:pt x="20" y="37"/>
                      <a:pt x="24" y="37"/>
                    </a:cubicBezTo>
                    <a:cubicBezTo>
                      <a:pt x="28" y="37"/>
                      <a:pt x="31" y="36"/>
                      <a:pt x="34" y="34"/>
                    </a:cubicBezTo>
                    <a:lnTo>
                      <a:pt x="3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38" name="Freeform 121"/>
              <p:cNvSpPr>
                <a:spLocks noEditPoints="1"/>
              </p:cNvSpPr>
              <p:nvPr/>
            </p:nvSpPr>
            <p:spPr bwMode="auto">
              <a:xfrm>
                <a:off x="626684" y="5650811"/>
                <a:ext cx="57719" cy="56200"/>
              </a:xfrm>
              <a:custGeom>
                <a:avLst/>
                <a:gdLst>
                  <a:gd name="T0" fmla="*/ 44 w 44"/>
                  <a:gd name="T1" fmla="*/ 44 h 44"/>
                  <a:gd name="T2" fmla="*/ 33 w 44"/>
                  <a:gd name="T3" fmla="*/ 44 h 44"/>
                  <a:gd name="T4" fmla="*/ 30 w 44"/>
                  <a:gd name="T5" fmla="*/ 34 h 44"/>
                  <a:gd name="T6" fmla="*/ 14 w 44"/>
                  <a:gd name="T7" fmla="*/ 34 h 44"/>
                  <a:gd name="T8" fmla="*/ 11 w 44"/>
                  <a:gd name="T9" fmla="*/ 44 h 44"/>
                  <a:gd name="T10" fmla="*/ 0 w 44"/>
                  <a:gd name="T11" fmla="*/ 44 h 44"/>
                  <a:gd name="T12" fmla="*/ 16 w 44"/>
                  <a:gd name="T13" fmla="*/ 0 h 44"/>
                  <a:gd name="T14" fmla="*/ 28 w 44"/>
                  <a:gd name="T15" fmla="*/ 0 h 44"/>
                  <a:gd name="T16" fmla="*/ 44 w 44"/>
                  <a:gd name="T17" fmla="*/ 44 h 44"/>
                  <a:gd name="T18" fmla="*/ 28 w 44"/>
                  <a:gd name="T19" fmla="*/ 26 h 44"/>
                  <a:gd name="T20" fmla="*/ 23 w 44"/>
                  <a:gd name="T21" fmla="*/ 11 h 44"/>
                  <a:gd name="T22" fmla="*/ 22 w 44"/>
                  <a:gd name="T23" fmla="*/ 7 h 44"/>
                  <a:gd name="T24" fmla="*/ 22 w 44"/>
                  <a:gd name="T25" fmla="*/ 7 h 44"/>
                  <a:gd name="T26" fmla="*/ 21 w 44"/>
                  <a:gd name="T27" fmla="*/ 11 h 44"/>
                  <a:gd name="T28" fmla="*/ 16 w 44"/>
                  <a:gd name="T29" fmla="*/ 26 h 44"/>
                  <a:gd name="T30" fmla="*/ 28 w 44"/>
                  <a:gd name="T31"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4" y="44"/>
                    </a:moveTo>
                    <a:cubicBezTo>
                      <a:pt x="33" y="44"/>
                      <a:pt x="33" y="44"/>
                      <a:pt x="33" y="44"/>
                    </a:cubicBezTo>
                    <a:cubicBezTo>
                      <a:pt x="30" y="34"/>
                      <a:pt x="30" y="34"/>
                      <a:pt x="30" y="34"/>
                    </a:cubicBezTo>
                    <a:cubicBezTo>
                      <a:pt x="14" y="34"/>
                      <a:pt x="14" y="34"/>
                      <a:pt x="14" y="34"/>
                    </a:cubicBezTo>
                    <a:cubicBezTo>
                      <a:pt x="11" y="44"/>
                      <a:pt x="11" y="44"/>
                      <a:pt x="11" y="44"/>
                    </a:cubicBezTo>
                    <a:cubicBezTo>
                      <a:pt x="0" y="44"/>
                      <a:pt x="0" y="44"/>
                      <a:pt x="0" y="44"/>
                    </a:cubicBezTo>
                    <a:cubicBezTo>
                      <a:pt x="16" y="0"/>
                      <a:pt x="16" y="0"/>
                      <a:pt x="16" y="0"/>
                    </a:cubicBezTo>
                    <a:cubicBezTo>
                      <a:pt x="28" y="0"/>
                      <a:pt x="28" y="0"/>
                      <a:pt x="28" y="0"/>
                    </a:cubicBezTo>
                    <a:lnTo>
                      <a:pt x="44" y="44"/>
                    </a:lnTo>
                    <a:close/>
                    <a:moveTo>
                      <a:pt x="28" y="26"/>
                    </a:moveTo>
                    <a:cubicBezTo>
                      <a:pt x="23" y="11"/>
                      <a:pt x="23" y="11"/>
                      <a:pt x="23" y="11"/>
                    </a:cubicBezTo>
                    <a:cubicBezTo>
                      <a:pt x="23" y="10"/>
                      <a:pt x="22" y="9"/>
                      <a:pt x="22" y="7"/>
                    </a:cubicBezTo>
                    <a:cubicBezTo>
                      <a:pt x="22" y="7"/>
                      <a:pt x="22" y="7"/>
                      <a:pt x="22" y="7"/>
                    </a:cubicBezTo>
                    <a:cubicBezTo>
                      <a:pt x="22" y="9"/>
                      <a:pt x="22" y="10"/>
                      <a:pt x="21" y="11"/>
                    </a:cubicBezTo>
                    <a:cubicBezTo>
                      <a:pt x="16" y="26"/>
                      <a:pt x="16" y="26"/>
                      <a:pt x="16" y="26"/>
                    </a:cubicBezTo>
                    <a:lnTo>
                      <a:pt x="2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39" name="Freeform 122"/>
              <p:cNvSpPr>
                <a:spLocks/>
              </p:cNvSpPr>
              <p:nvPr/>
            </p:nvSpPr>
            <p:spPr bwMode="auto">
              <a:xfrm>
                <a:off x="685921" y="5649292"/>
                <a:ext cx="45567" cy="59238"/>
              </a:xfrm>
              <a:custGeom>
                <a:avLst/>
                <a:gdLst>
                  <a:gd name="T0" fmla="*/ 34 w 34"/>
                  <a:gd name="T1" fmla="*/ 43 h 46"/>
                  <a:gd name="T2" fmla="*/ 21 w 34"/>
                  <a:gd name="T3" fmla="*/ 46 h 46"/>
                  <a:gd name="T4" fmla="*/ 10 w 34"/>
                  <a:gd name="T5" fmla="*/ 43 h 46"/>
                  <a:gd name="T6" fmla="*/ 2 w 34"/>
                  <a:gd name="T7" fmla="*/ 35 h 46"/>
                  <a:gd name="T8" fmla="*/ 0 w 34"/>
                  <a:gd name="T9" fmla="*/ 24 h 46"/>
                  <a:gd name="T10" fmla="*/ 3 w 34"/>
                  <a:gd name="T11" fmla="*/ 11 h 46"/>
                  <a:gd name="T12" fmla="*/ 11 w 34"/>
                  <a:gd name="T13" fmla="*/ 3 h 46"/>
                  <a:gd name="T14" fmla="*/ 23 w 34"/>
                  <a:gd name="T15" fmla="*/ 0 h 46"/>
                  <a:gd name="T16" fmla="*/ 34 w 34"/>
                  <a:gd name="T17" fmla="*/ 2 h 46"/>
                  <a:gd name="T18" fmla="*/ 34 w 34"/>
                  <a:gd name="T19" fmla="*/ 11 h 46"/>
                  <a:gd name="T20" fmla="*/ 24 w 34"/>
                  <a:gd name="T21" fmla="*/ 8 h 46"/>
                  <a:gd name="T22" fmla="*/ 14 w 34"/>
                  <a:gd name="T23" fmla="*/ 12 h 46"/>
                  <a:gd name="T24" fmla="*/ 10 w 34"/>
                  <a:gd name="T25" fmla="*/ 23 h 46"/>
                  <a:gd name="T26" fmla="*/ 14 w 34"/>
                  <a:gd name="T27" fmla="*/ 33 h 46"/>
                  <a:gd name="T28" fmla="*/ 23 w 34"/>
                  <a:gd name="T29" fmla="*/ 37 h 46"/>
                  <a:gd name="T30" fmla="*/ 34 w 34"/>
                  <a:gd name="T31" fmla="*/ 34 h 46"/>
                  <a:gd name="T32" fmla="*/ 34 w 34"/>
                  <a:gd name="T33"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6">
                    <a:moveTo>
                      <a:pt x="34" y="43"/>
                    </a:moveTo>
                    <a:cubicBezTo>
                      <a:pt x="31" y="45"/>
                      <a:pt x="27" y="46"/>
                      <a:pt x="21" y="46"/>
                    </a:cubicBezTo>
                    <a:cubicBezTo>
                      <a:pt x="17" y="46"/>
                      <a:pt x="13" y="45"/>
                      <a:pt x="10" y="43"/>
                    </a:cubicBezTo>
                    <a:cubicBezTo>
                      <a:pt x="7" y="41"/>
                      <a:pt x="4" y="39"/>
                      <a:pt x="2" y="35"/>
                    </a:cubicBezTo>
                    <a:cubicBezTo>
                      <a:pt x="1" y="32"/>
                      <a:pt x="0" y="28"/>
                      <a:pt x="0" y="24"/>
                    </a:cubicBezTo>
                    <a:cubicBezTo>
                      <a:pt x="0" y="19"/>
                      <a:pt x="1" y="15"/>
                      <a:pt x="3" y="11"/>
                    </a:cubicBezTo>
                    <a:cubicBezTo>
                      <a:pt x="5" y="8"/>
                      <a:pt x="7" y="5"/>
                      <a:pt x="11" y="3"/>
                    </a:cubicBezTo>
                    <a:cubicBezTo>
                      <a:pt x="15" y="1"/>
                      <a:pt x="19" y="0"/>
                      <a:pt x="23" y="0"/>
                    </a:cubicBezTo>
                    <a:cubicBezTo>
                      <a:pt x="27" y="0"/>
                      <a:pt x="31" y="0"/>
                      <a:pt x="34" y="2"/>
                    </a:cubicBezTo>
                    <a:cubicBezTo>
                      <a:pt x="34" y="11"/>
                      <a:pt x="34" y="11"/>
                      <a:pt x="34" y="11"/>
                    </a:cubicBezTo>
                    <a:cubicBezTo>
                      <a:pt x="31" y="9"/>
                      <a:pt x="28" y="8"/>
                      <a:pt x="24" y="8"/>
                    </a:cubicBezTo>
                    <a:cubicBezTo>
                      <a:pt x="20" y="8"/>
                      <a:pt x="16" y="10"/>
                      <a:pt x="14" y="12"/>
                    </a:cubicBezTo>
                    <a:cubicBezTo>
                      <a:pt x="11" y="15"/>
                      <a:pt x="10" y="19"/>
                      <a:pt x="10" y="23"/>
                    </a:cubicBezTo>
                    <a:cubicBezTo>
                      <a:pt x="10" y="27"/>
                      <a:pt x="11" y="31"/>
                      <a:pt x="14" y="33"/>
                    </a:cubicBezTo>
                    <a:cubicBezTo>
                      <a:pt x="16" y="36"/>
                      <a:pt x="19" y="37"/>
                      <a:pt x="23" y="37"/>
                    </a:cubicBezTo>
                    <a:cubicBezTo>
                      <a:pt x="27" y="37"/>
                      <a:pt x="31" y="36"/>
                      <a:pt x="34" y="34"/>
                    </a:cubicBezTo>
                    <a:lnTo>
                      <a:pt x="3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0" name="Freeform 123"/>
              <p:cNvSpPr>
                <a:spLocks/>
              </p:cNvSpPr>
              <p:nvPr/>
            </p:nvSpPr>
            <p:spPr bwMode="auto">
              <a:xfrm>
                <a:off x="740602" y="5650811"/>
                <a:ext cx="50124" cy="56200"/>
              </a:xfrm>
              <a:custGeom>
                <a:avLst/>
                <a:gdLst>
                  <a:gd name="T0" fmla="*/ 33 w 33"/>
                  <a:gd name="T1" fmla="*/ 37 h 37"/>
                  <a:gd name="T2" fmla="*/ 24 w 33"/>
                  <a:gd name="T3" fmla="*/ 37 h 37"/>
                  <a:gd name="T4" fmla="*/ 24 w 33"/>
                  <a:gd name="T5" fmla="*/ 22 h 37"/>
                  <a:gd name="T6" fmla="*/ 9 w 33"/>
                  <a:gd name="T7" fmla="*/ 22 h 37"/>
                  <a:gd name="T8" fmla="*/ 9 w 33"/>
                  <a:gd name="T9" fmla="*/ 37 h 37"/>
                  <a:gd name="T10" fmla="*/ 0 w 33"/>
                  <a:gd name="T11" fmla="*/ 37 h 37"/>
                  <a:gd name="T12" fmla="*/ 0 w 33"/>
                  <a:gd name="T13" fmla="*/ 0 h 37"/>
                  <a:gd name="T14" fmla="*/ 9 w 33"/>
                  <a:gd name="T15" fmla="*/ 0 h 37"/>
                  <a:gd name="T16" fmla="*/ 9 w 33"/>
                  <a:gd name="T17" fmla="*/ 14 h 37"/>
                  <a:gd name="T18" fmla="*/ 24 w 33"/>
                  <a:gd name="T19" fmla="*/ 14 h 37"/>
                  <a:gd name="T20" fmla="*/ 24 w 33"/>
                  <a:gd name="T21" fmla="*/ 0 h 37"/>
                  <a:gd name="T22" fmla="*/ 33 w 33"/>
                  <a:gd name="T23" fmla="*/ 0 h 37"/>
                  <a:gd name="T24" fmla="*/ 33 w 33"/>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7">
                    <a:moveTo>
                      <a:pt x="33" y="37"/>
                    </a:moveTo>
                    <a:lnTo>
                      <a:pt x="24" y="37"/>
                    </a:lnTo>
                    <a:lnTo>
                      <a:pt x="24" y="22"/>
                    </a:lnTo>
                    <a:lnTo>
                      <a:pt x="9" y="22"/>
                    </a:lnTo>
                    <a:lnTo>
                      <a:pt x="9" y="37"/>
                    </a:lnTo>
                    <a:lnTo>
                      <a:pt x="0" y="37"/>
                    </a:lnTo>
                    <a:lnTo>
                      <a:pt x="0" y="0"/>
                    </a:lnTo>
                    <a:lnTo>
                      <a:pt x="9" y="0"/>
                    </a:lnTo>
                    <a:lnTo>
                      <a:pt x="9" y="14"/>
                    </a:lnTo>
                    <a:lnTo>
                      <a:pt x="24" y="14"/>
                    </a:lnTo>
                    <a:lnTo>
                      <a:pt x="24" y="0"/>
                    </a:lnTo>
                    <a:lnTo>
                      <a:pt x="33" y="0"/>
                    </a:lnTo>
                    <a:lnTo>
                      <a:pt x="33"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1" name="Freeform 124"/>
              <p:cNvSpPr>
                <a:spLocks/>
              </p:cNvSpPr>
              <p:nvPr/>
            </p:nvSpPr>
            <p:spPr bwMode="auto">
              <a:xfrm>
                <a:off x="804397" y="5650811"/>
                <a:ext cx="34935" cy="56200"/>
              </a:xfrm>
              <a:custGeom>
                <a:avLst/>
                <a:gdLst>
                  <a:gd name="T0" fmla="*/ 23 w 23"/>
                  <a:gd name="T1" fmla="*/ 37 h 37"/>
                  <a:gd name="T2" fmla="*/ 0 w 23"/>
                  <a:gd name="T3" fmla="*/ 37 h 37"/>
                  <a:gd name="T4" fmla="*/ 0 w 23"/>
                  <a:gd name="T5" fmla="*/ 0 h 37"/>
                  <a:gd name="T6" fmla="*/ 22 w 23"/>
                  <a:gd name="T7" fmla="*/ 0 h 37"/>
                  <a:gd name="T8" fmla="*/ 22 w 23"/>
                  <a:gd name="T9" fmla="*/ 7 h 37"/>
                  <a:gd name="T10" fmla="*/ 8 w 23"/>
                  <a:gd name="T11" fmla="*/ 7 h 37"/>
                  <a:gd name="T12" fmla="*/ 8 w 23"/>
                  <a:gd name="T13" fmla="*/ 15 h 37"/>
                  <a:gd name="T14" fmla="*/ 21 w 23"/>
                  <a:gd name="T15" fmla="*/ 15 h 37"/>
                  <a:gd name="T16" fmla="*/ 21 w 23"/>
                  <a:gd name="T17" fmla="*/ 22 h 37"/>
                  <a:gd name="T18" fmla="*/ 8 w 23"/>
                  <a:gd name="T19" fmla="*/ 22 h 37"/>
                  <a:gd name="T20" fmla="*/ 8 w 23"/>
                  <a:gd name="T21" fmla="*/ 31 h 37"/>
                  <a:gd name="T22" fmla="*/ 23 w 23"/>
                  <a:gd name="T23" fmla="*/ 31 h 37"/>
                  <a:gd name="T24" fmla="*/ 23 w 23"/>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37">
                    <a:moveTo>
                      <a:pt x="23" y="37"/>
                    </a:moveTo>
                    <a:lnTo>
                      <a:pt x="0" y="37"/>
                    </a:lnTo>
                    <a:lnTo>
                      <a:pt x="0" y="0"/>
                    </a:lnTo>
                    <a:lnTo>
                      <a:pt x="22" y="0"/>
                    </a:lnTo>
                    <a:lnTo>
                      <a:pt x="22" y="7"/>
                    </a:lnTo>
                    <a:lnTo>
                      <a:pt x="8" y="7"/>
                    </a:lnTo>
                    <a:lnTo>
                      <a:pt x="8" y="15"/>
                    </a:lnTo>
                    <a:lnTo>
                      <a:pt x="21" y="15"/>
                    </a:lnTo>
                    <a:lnTo>
                      <a:pt x="21" y="22"/>
                    </a:lnTo>
                    <a:lnTo>
                      <a:pt x="8" y="22"/>
                    </a:lnTo>
                    <a:lnTo>
                      <a:pt x="8" y="31"/>
                    </a:lnTo>
                    <a:lnTo>
                      <a:pt x="23" y="31"/>
                    </a:lnTo>
                    <a:lnTo>
                      <a:pt x="23"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2" name="Freeform 125"/>
              <p:cNvSpPr>
                <a:spLocks noEditPoints="1"/>
              </p:cNvSpPr>
              <p:nvPr/>
            </p:nvSpPr>
            <p:spPr bwMode="auto">
              <a:xfrm>
                <a:off x="1168936" y="5649292"/>
                <a:ext cx="57719" cy="72908"/>
              </a:xfrm>
              <a:custGeom>
                <a:avLst/>
                <a:gdLst>
                  <a:gd name="T0" fmla="*/ 44 w 44"/>
                  <a:gd name="T1" fmla="*/ 22 h 56"/>
                  <a:gd name="T2" fmla="*/ 40 w 44"/>
                  <a:gd name="T3" fmla="*/ 36 h 56"/>
                  <a:gd name="T4" fmla="*/ 30 w 44"/>
                  <a:gd name="T5" fmla="*/ 44 h 56"/>
                  <a:gd name="T6" fmla="*/ 43 w 44"/>
                  <a:gd name="T7" fmla="*/ 56 h 56"/>
                  <a:gd name="T8" fmla="*/ 30 w 44"/>
                  <a:gd name="T9" fmla="*/ 56 h 56"/>
                  <a:gd name="T10" fmla="*/ 21 w 44"/>
                  <a:gd name="T11" fmla="*/ 46 h 56"/>
                  <a:gd name="T12" fmla="*/ 10 w 44"/>
                  <a:gd name="T13" fmla="*/ 42 h 56"/>
                  <a:gd name="T14" fmla="*/ 3 w 44"/>
                  <a:gd name="T15" fmla="*/ 35 h 56"/>
                  <a:gd name="T16" fmla="*/ 0 w 44"/>
                  <a:gd name="T17" fmla="*/ 23 h 56"/>
                  <a:gd name="T18" fmla="*/ 3 w 44"/>
                  <a:gd name="T19" fmla="*/ 11 h 56"/>
                  <a:gd name="T20" fmla="*/ 11 w 44"/>
                  <a:gd name="T21" fmla="*/ 3 h 56"/>
                  <a:gd name="T22" fmla="*/ 23 w 44"/>
                  <a:gd name="T23" fmla="*/ 0 h 56"/>
                  <a:gd name="T24" fmla="*/ 33 w 44"/>
                  <a:gd name="T25" fmla="*/ 3 h 56"/>
                  <a:gd name="T26" fmla="*/ 41 w 44"/>
                  <a:gd name="T27" fmla="*/ 11 h 56"/>
                  <a:gd name="T28" fmla="*/ 44 w 44"/>
                  <a:gd name="T29" fmla="*/ 22 h 56"/>
                  <a:gd name="T30" fmla="*/ 33 w 44"/>
                  <a:gd name="T31" fmla="*/ 23 h 56"/>
                  <a:gd name="T32" fmla="*/ 30 w 44"/>
                  <a:gd name="T33" fmla="*/ 12 h 56"/>
                  <a:gd name="T34" fmla="*/ 22 w 44"/>
                  <a:gd name="T35" fmla="*/ 8 h 56"/>
                  <a:gd name="T36" fmla="*/ 14 w 44"/>
                  <a:gd name="T37" fmla="*/ 12 h 56"/>
                  <a:gd name="T38" fmla="*/ 11 w 44"/>
                  <a:gd name="T39" fmla="*/ 23 h 56"/>
                  <a:gd name="T40" fmla="*/ 14 w 44"/>
                  <a:gd name="T41" fmla="*/ 33 h 56"/>
                  <a:gd name="T42" fmla="*/ 22 w 44"/>
                  <a:gd name="T43" fmla="*/ 37 h 56"/>
                  <a:gd name="T44" fmla="*/ 30 w 44"/>
                  <a:gd name="T45" fmla="*/ 33 h 56"/>
                  <a:gd name="T46" fmla="*/ 33 w 44"/>
                  <a:gd name="T47" fmla="*/ 2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56">
                    <a:moveTo>
                      <a:pt x="44" y="22"/>
                    </a:moveTo>
                    <a:cubicBezTo>
                      <a:pt x="44" y="28"/>
                      <a:pt x="42" y="32"/>
                      <a:pt x="40" y="36"/>
                    </a:cubicBezTo>
                    <a:cubicBezTo>
                      <a:pt x="38" y="40"/>
                      <a:pt x="34" y="42"/>
                      <a:pt x="30" y="44"/>
                    </a:cubicBezTo>
                    <a:cubicBezTo>
                      <a:pt x="43" y="56"/>
                      <a:pt x="43" y="56"/>
                      <a:pt x="43" y="56"/>
                    </a:cubicBezTo>
                    <a:cubicBezTo>
                      <a:pt x="30" y="56"/>
                      <a:pt x="30" y="56"/>
                      <a:pt x="30" y="56"/>
                    </a:cubicBezTo>
                    <a:cubicBezTo>
                      <a:pt x="21" y="46"/>
                      <a:pt x="21" y="46"/>
                      <a:pt x="21" y="46"/>
                    </a:cubicBezTo>
                    <a:cubicBezTo>
                      <a:pt x="17" y="45"/>
                      <a:pt x="13" y="44"/>
                      <a:pt x="10" y="42"/>
                    </a:cubicBezTo>
                    <a:cubicBezTo>
                      <a:pt x="7" y="41"/>
                      <a:pt x="5" y="38"/>
                      <a:pt x="3" y="35"/>
                    </a:cubicBezTo>
                    <a:cubicBezTo>
                      <a:pt x="1" y="31"/>
                      <a:pt x="0" y="27"/>
                      <a:pt x="0" y="23"/>
                    </a:cubicBezTo>
                    <a:cubicBezTo>
                      <a:pt x="0" y="19"/>
                      <a:pt x="1" y="15"/>
                      <a:pt x="3" y="11"/>
                    </a:cubicBezTo>
                    <a:cubicBezTo>
                      <a:pt x="5" y="7"/>
                      <a:pt x="8" y="5"/>
                      <a:pt x="11" y="3"/>
                    </a:cubicBezTo>
                    <a:cubicBezTo>
                      <a:pt x="14" y="1"/>
                      <a:pt x="18" y="0"/>
                      <a:pt x="23" y="0"/>
                    </a:cubicBezTo>
                    <a:cubicBezTo>
                      <a:pt x="27" y="0"/>
                      <a:pt x="30" y="1"/>
                      <a:pt x="33" y="3"/>
                    </a:cubicBezTo>
                    <a:cubicBezTo>
                      <a:pt x="37" y="5"/>
                      <a:pt x="39" y="7"/>
                      <a:pt x="41" y="11"/>
                    </a:cubicBezTo>
                    <a:cubicBezTo>
                      <a:pt x="43" y="14"/>
                      <a:pt x="44" y="18"/>
                      <a:pt x="44" y="22"/>
                    </a:cubicBezTo>
                    <a:close/>
                    <a:moveTo>
                      <a:pt x="33" y="23"/>
                    </a:moveTo>
                    <a:cubicBezTo>
                      <a:pt x="33" y="18"/>
                      <a:pt x="32" y="15"/>
                      <a:pt x="30" y="12"/>
                    </a:cubicBezTo>
                    <a:cubicBezTo>
                      <a:pt x="28" y="10"/>
                      <a:pt x="26" y="8"/>
                      <a:pt x="22" y="8"/>
                    </a:cubicBezTo>
                    <a:cubicBezTo>
                      <a:pt x="19" y="8"/>
                      <a:pt x="16" y="10"/>
                      <a:pt x="14" y="12"/>
                    </a:cubicBezTo>
                    <a:cubicBezTo>
                      <a:pt x="12" y="15"/>
                      <a:pt x="11" y="18"/>
                      <a:pt x="11" y="23"/>
                    </a:cubicBezTo>
                    <a:cubicBezTo>
                      <a:pt x="11" y="27"/>
                      <a:pt x="12" y="31"/>
                      <a:pt x="14" y="33"/>
                    </a:cubicBezTo>
                    <a:cubicBezTo>
                      <a:pt x="16" y="36"/>
                      <a:pt x="19" y="37"/>
                      <a:pt x="22" y="37"/>
                    </a:cubicBezTo>
                    <a:cubicBezTo>
                      <a:pt x="25" y="37"/>
                      <a:pt x="28" y="36"/>
                      <a:pt x="30" y="33"/>
                    </a:cubicBezTo>
                    <a:cubicBezTo>
                      <a:pt x="32" y="31"/>
                      <a:pt x="33" y="27"/>
                      <a:pt x="3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3" name="Freeform 126"/>
              <p:cNvSpPr>
                <a:spLocks/>
              </p:cNvSpPr>
              <p:nvPr/>
            </p:nvSpPr>
            <p:spPr bwMode="auto">
              <a:xfrm>
                <a:off x="1234250" y="5650811"/>
                <a:ext cx="48605" cy="57719"/>
              </a:xfrm>
              <a:custGeom>
                <a:avLst/>
                <a:gdLst>
                  <a:gd name="T0" fmla="*/ 37 w 37"/>
                  <a:gd name="T1" fmla="*/ 25 h 45"/>
                  <a:gd name="T2" fmla="*/ 18 w 37"/>
                  <a:gd name="T3" fmla="*/ 45 h 45"/>
                  <a:gd name="T4" fmla="*/ 0 w 37"/>
                  <a:gd name="T5" fmla="*/ 25 h 45"/>
                  <a:gd name="T6" fmla="*/ 0 w 37"/>
                  <a:gd name="T7" fmla="*/ 0 h 45"/>
                  <a:gd name="T8" fmla="*/ 10 w 37"/>
                  <a:gd name="T9" fmla="*/ 0 h 45"/>
                  <a:gd name="T10" fmla="*/ 10 w 37"/>
                  <a:gd name="T11" fmla="*/ 25 h 45"/>
                  <a:gd name="T12" fmla="*/ 19 w 37"/>
                  <a:gd name="T13" fmla="*/ 36 h 45"/>
                  <a:gd name="T14" fmla="*/ 27 w 37"/>
                  <a:gd name="T15" fmla="*/ 26 h 45"/>
                  <a:gd name="T16" fmla="*/ 27 w 37"/>
                  <a:gd name="T17" fmla="*/ 0 h 45"/>
                  <a:gd name="T18" fmla="*/ 37 w 37"/>
                  <a:gd name="T19" fmla="*/ 0 h 45"/>
                  <a:gd name="T20" fmla="*/ 37 w 37"/>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45">
                    <a:moveTo>
                      <a:pt x="37" y="25"/>
                    </a:moveTo>
                    <a:cubicBezTo>
                      <a:pt x="37" y="38"/>
                      <a:pt x="31" y="45"/>
                      <a:pt x="18" y="45"/>
                    </a:cubicBezTo>
                    <a:cubicBezTo>
                      <a:pt x="6" y="45"/>
                      <a:pt x="0" y="38"/>
                      <a:pt x="0" y="25"/>
                    </a:cubicBezTo>
                    <a:cubicBezTo>
                      <a:pt x="0" y="0"/>
                      <a:pt x="0" y="0"/>
                      <a:pt x="0" y="0"/>
                    </a:cubicBezTo>
                    <a:cubicBezTo>
                      <a:pt x="10" y="0"/>
                      <a:pt x="10" y="0"/>
                      <a:pt x="10" y="0"/>
                    </a:cubicBezTo>
                    <a:cubicBezTo>
                      <a:pt x="10" y="25"/>
                      <a:pt x="10" y="25"/>
                      <a:pt x="10" y="25"/>
                    </a:cubicBezTo>
                    <a:cubicBezTo>
                      <a:pt x="10" y="32"/>
                      <a:pt x="13" y="36"/>
                      <a:pt x="19" y="36"/>
                    </a:cubicBezTo>
                    <a:cubicBezTo>
                      <a:pt x="24" y="36"/>
                      <a:pt x="27" y="33"/>
                      <a:pt x="27" y="26"/>
                    </a:cubicBezTo>
                    <a:cubicBezTo>
                      <a:pt x="27" y="0"/>
                      <a:pt x="27" y="0"/>
                      <a:pt x="27" y="0"/>
                    </a:cubicBezTo>
                    <a:cubicBezTo>
                      <a:pt x="37" y="0"/>
                      <a:pt x="37" y="0"/>
                      <a:pt x="37" y="0"/>
                    </a:cubicBezTo>
                    <a:lnTo>
                      <a:pt x="3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4" name="Freeform 127"/>
              <p:cNvSpPr>
                <a:spLocks noEditPoints="1"/>
              </p:cNvSpPr>
              <p:nvPr/>
            </p:nvSpPr>
            <p:spPr bwMode="auto">
              <a:xfrm>
                <a:off x="1291968" y="5649292"/>
                <a:ext cx="54681" cy="59238"/>
              </a:xfrm>
              <a:custGeom>
                <a:avLst/>
                <a:gdLst>
                  <a:gd name="T0" fmla="*/ 43 w 43"/>
                  <a:gd name="T1" fmla="*/ 22 h 46"/>
                  <a:gd name="T2" fmla="*/ 40 w 43"/>
                  <a:gd name="T3" fmla="*/ 34 h 46"/>
                  <a:gd name="T4" fmla="*/ 33 w 43"/>
                  <a:gd name="T5" fmla="*/ 43 h 46"/>
                  <a:gd name="T6" fmla="*/ 21 w 43"/>
                  <a:gd name="T7" fmla="*/ 46 h 46"/>
                  <a:gd name="T8" fmla="*/ 10 w 43"/>
                  <a:gd name="T9" fmla="*/ 43 h 46"/>
                  <a:gd name="T10" fmla="*/ 2 w 43"/>
                  <a:gd name="T11" fmla="*/ 35 h 46"/>
                  <a:gd name="T12" fmla="*/ 0 w 43"/>
                  <a:gd name="T13" fmla="*/ 23 h 46"/>
                  <a:gd name="T14" fmla="*/ 3 w 43"/>
                  <a:gd name="T15" fmla="*/ 11 h 46"/>
                  <a:gd name="T16" fmla="*/ 10 w 43"/>
                  <a:gd name="T17" fmla="*/ 3 h 46"/>
                  <a:gd name="T18" fmla="*/ 22 w 43"/>
                  <a:gd name="T19" fmla="*/ 0 h 46"/>
                  <a:gd name="T20" fmla="*/ 33 w 43"/>
                  <a:gd name="T21" fmla="*/ 3 h 46"/>
                  <a:gd name="T22" fmla="*/ 40 w 43"/>
                  <a:gd name="T23" fmla="*/ 11 h 46"/>
                  <a:gd name="T24" fmla="*/ 43 w 43"/>
                  <a:gd name="T25" fmla="*/ 22 h 46"/>
                  <a:gd name="T26" fmla="*/ 33 w 43"/>
                  <a:gd name="T27" fmla="*/ 23 h 46"/>
                  <a:gd name="T28" fmla="*/ 30 w 43"/>
                  <a:gd name="T29" fmla="*/ 12 h 46"/>
                  <a:gd name="T30" fmla="*/ 22 w 43"/>
                  <a:gd name="T31" fmla="*/ 8 h 46"/>
                  <a:gd name="T32" fmla="*/ 13 w 43"/>
                  <a:gd name="T33" fmla="*/ 12 h 46"/>
                  <a:gd name="T34" fmla="*/ 10 w 43"/>
                  <a:gd name="T35" fmla="*/ 23 h 46"/>
                  <a:gd name="T36" fmla="*/ 13 w 43"/>
                  <a:gd name="T37" fmla="*/ 33 h 46"/>
                  <a:gd name="T38" fmla="*/ 21 w 43"/>
                  <a:gd name="T39" fmla="*/ 37 h 46"/>
                  <a:gd name="T40" fmla="*/ 30 w 43"/>
                  <a:gd name="T41" fmla="*/ 33 h 46"/>
                  <a:gd name="T42" fmla="*/ 33 w 43"/>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6">
                    <a:moveTo>
                      <a:pt x="43" y="22"/>
                    </a:moveTo>
                    <a:cubicBezTo>
                      <a:pt x="43" y="27"/>
                      <a:pt x="42" y="31"/>
                      <a:pt x="40" y="34"/>
                    </a:cubicBezTo>
                    <a:cubicBezTo>
                      <a:pt x="38" y="38"/>
                      <a:pt x="36" y="41"/>
                      <a:pt x="33" y="43"/>
                    </a:cubicBezTo>
                    <a:cubicBezTo>
                      <a:pt x="29" y="45"/>
                      <a:pt x="25" y="46"/>
                      <a:pt x="21" y="46"/>
                    </a:cubicBezTo>
                    <a:cubicBezTo>
                      <a:pt x="17" y="46"/>
                      <a:pt x="13" y="45"/>
                      <a:pt x="10" y="43"/>
                    </a:cubicBezTo>
                    <a:cubicBezTo>
                      <a:pt x="7" y="41"/>
                      <a:pt x="4" y="38"/>
                      <a:pt x="2" y="35"/>
                    </a:cubicBezTo>
                    <a:cubicBezTo>
                      <a:pt x="1" y="31"/>
                      <a:pt x="0" y="28"/>
                      <a:pt x="0" y="23"/>
                    </a:cubicBezTo>
                    <a:cubicBezTo>
                      <a:pt x="0" y="19"/>
                      <a:pt x="1" y="15"/>
                      <a:pt x="3" y="11"/>
                    </a:cubicBezTo>
                    <a:cubicBezTo>
                      <a:pt x="4" y="8"/>
                      <a:pt x="7" y="5"/>
                      <a:pt x="10" y="3"/>
                    </a:cubicBezTo>
                    <a:cubicBezTo>
                      <a:pt x="14" y="1"/>
                      <a:pt x="18" y="0"/>
                      <a:pt x="22" y="0"/>
                    </a:cubicBezTo>
                    <a:cubicBezTo>
                      <a:pt x="26" y="0"/>
                      <a:pt x="30" y="1"/>
                      <a:pt x="33" y="3"/>
                    </a:cubicBezTo>
                    <a:cubicBezTo>
                      <a:pt x="36" y="5"/>
                      <a:pt x="39" y="7"/>
                      <a:pt x="40" y="11"/>
                    </a:cubicBezTo>
                    <a:cubicBezTo>
                      <a:pt x="42" y="14"/>
                      <a:pt x="43" y="18"/>
                      <a:pt x="43" y="22"/>
                    </a:cubicBezTo>
                    <a:close/>
                    <a:moveTo>
                      <a:pt x="33" y="23"/>
                    </a:moveTo>
                    <a:cubicBezTo>
                      <a:pt x="33" y="18"/>
                      <a:pt x="32" y="15"/>
                      <a:pt x="30" y="12"/>
                    </a:cubicBezTo>
                    <a:cubicBezTo>
                      <a:pt x="28" y="10"/>
                      <a:pt x="25" y="8"/>
                      <a:pt x="22" y="8"/>
                    </a:cubicBezTo>
                    <a:cubicBezTo>
                      <a:pt x="18" y="8"/>
                      <a:pt x="15" y="10"/>
                      <a:pt x="13" y="12"/>
                    </a:cubicBezTo>
                    <a:cubicBezTo>
                      <a:pt x="11" y="15"/>
                      <a:pt x="10" y="18"/>
                      <a:pt x="10" y="23"/>
                    </a:cubicBezTo>
                    <a:cubicBezTo>
                      <a:pt x="10" y="27"/>
                      <a:pt x="11" y="31"/>
                      <a:pt x="13" y="33"/>
                    </a:cubicBezTo>
                    <a:cubicBezTo>
                      <a:pt x="15" y="36"/>
                      <a:pt x="18" y="37"/>
                      <a:pt x="21" y="37"/>
                    </a:cubicBezTo>
                    <a:cubicBezTo>
                      <a:pt x="25" y="37"/>
                      <a:pt x="28" y="36"/>
                      <a:pt x="30" y="33"/>
                    </a:cubicBezTo>
                    <a:cubicBezTo>
                      <a:pt x="32" y="31"/>
                      <a:pt x="33" y="27"/>
                      <a:pt x="3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5" name="Freeform 128"/>
              <p:cNvSpPr>
                <a:spLocks/>
              </p:cNvSpPr>
              <p:nvPr/>
            </p:nvSpPr>
            <p:spPr bwMode="auto">
              <a:xfrm>
                <a:off x="1348168" y="5650811"/>
                <a:ext cx="45567" cy="56200"/>
              </a:xfrm>
              <a:custGeom>
                <a:avLst/>
                <a:gdLst>
                  <a:gd name="T0" fmla="*/ 30 w 30"/>
                  <a:gd name="T1" fmla="*/ 7 h 37"/>
                  <a:gd name="T2" fmla="*/ 19 w 30"/>
                  <a:gd name="T3" fmla="*/ 7 h 37"/>
                  <a:gd name="T4" fmla="*/ 19 w 30"/>
                  <a:gd name="T5" fmla="*/ 37 h 37"/>
                  <a:gd name="T6" fmla="*/ 11 w 30"/>
                  <a:gd name="T7" fmla="*/ 37 h 37"/>
                  <a:gd name="T8" fmla="*/ 11 w 30"/>
                  <a:gd name="T9" fmla="*/ 7 h 37"/>
                  <a:gd name="T10" fmla="*/ 0 w 30"/>
                  <a:gd name="T11" fmla="*/ 7 h 37"/>
                  <a:gd name="T12" fmla="*/ 0 w 30"/>
                  <a:gd name="T13" fmla="*/ 0 h 37"/>
                  <a:gd name="T14" fmla="*/ 30 w 30"/>
                  <a:gd name="T15" fmla="*/ 0 h 37"/>
                  <a:gd name="T16" fmla="*/ 30 w 30"/>
                  <a:gd name="T17"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7">
                    <a:moveTo>
                      <a:pt x="30" y="7"/>
                    </a:moveTo>
                    <a:lnTo>
                      <a:pt x="19" y="7"/>
                    </a:lnTo>
                    <a:lnTo>
                      <a:pt x="19" y="37"/>
                    </a:lnTo>
                    <a:lnTo>
                      <a:pt x="11" y="37"/>
                    </a:lnTo>
                    <a:lnTo>
                      <a:pt x="11" y="7"/>
                    </a:lnTo>
                    <a:lnTo>
                      <a:pt x="0" y="7"/>
                    </a:lnTo>
                    <a:lnTo>
                      <a:pt x="0" y="0"/>
                    </a:lnTo>
                    <a:lnTo>
                      <a:pt x="30" y="0"/>
                    </a:lnTo>
                    <a:lnTo>
                      <a:pt x="3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6" name="Freeform 129"/>
              <p:cNvSpPr>
                <a:spLocks noEditPoints="1"/>
              </p:cNvSpPr>
              <p:nvPr/>
            </p:nvSpPr>
            <p:spPr bwMode="auto">
              <a:xfrm>
                <a:off x="1390698" y="5650811"/>
                <a:ext cx="54681" cy="56200"/>
              </a:xfrm>
              <a:custGeom>
                <a:avLst/>
                <a:gdLst>
                  <a:gd name="T0" fmla="*/ 43 w 43"/>
                  <a:gd name="T1" fmla="*/ 44 h 44"/>
                  <a:gd name="T2" fmla="*/ 32 w 43"/>
                  <a:gd name="T3" fmla="*/ 44 h 44"/>
                  <a:gd name="T4" fmla="*/ 29 w 43"/>
                  <a:gd name="T5" fmla="*/ 34 h 44"/>
                  <a:gd name="T6" fmla="*/ 14 w 43"/>
                  <a:gd name="T7" fmla="*/ 34 h 44"/>
                  <a:gd name="T8" fmla="*/ 10 w 43"/>
                  <a:gd name="T9" fmla="*/ 44 h 44"/>
                  <a:gd name="T10" fmla="*/ 0 w 43"/>
                  <a:gd name="T11" fmla="*/ 44 h 44"/>
                  <a:gd name="T12" fmla="*/ 16 w 43"/>
                  <a:gd name="T13" fmla="*/ 0 h 44"/>
                  <a:gd name="T14" fmla="*/ 28 w 43"/>
                  <a:gd name="T15" fmla="*/ 0 h 44"/>
                  <a:gd name="T16" fmla="*/ 43 w 43"/>
                  <a:gd name="T17" fmla="*/ 44 h 44"/>
                  <a:gd name="T18" fmla="*/ 27 w 43"/>
                  <a:gd name="T19" fmla="*/ 26 h 44"/>
                  <a:gd name="T20" fmla="*/ 22 w 43"/>
                  <a:gd name="T21" fmla="*/ 11 h 44"/>
                  <a:gd name="T22" fmla="*/ 21 w 43"/>
                  <a:gd name="T23" fmla="*/ 7 h 44"/>
                  <a:gd name="T24" fmla="*/ 21 w 43"/>
                  <a:gd name="T25" fmla="*/ 7 h 44"/>
                  <a:gd name="T26" fmla="*/ 20 w 43"/>
                  <a:gd name="T27" fmla="*/ 11 h 44"/>
                  <a:gd name="T28" fmla="*/ 16 w 43"/>
                  <a:gd name="T29" fmla="*/ 26 h 44"/>
                  <a:gd name="T30" fmla="*/ 27 w 43"/>
                  <a:gd name="T31"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4">
                    <a:moveTo>
                      <a:pt x="43" y="44"/>
                    </a:moveTo>
                    <a:cubicBezTo>
                      <a:pt x="32" y="44"/>
                      <a:pt x="32" y="44"/>
                      <a:pt x="32" y="44"/>
                    </a:cubicBezTo>
                    <a:cubicBezTo>
                      <a:pt x="29" y="34"/>
                      <a:pt x="29" y="34"/>
                      <a:pt x="29" y="34"/>
                    </a:cubicBezTo>
                    <a:cubicBezTo>
                      <a:pt x="14" y="34"/>
                      <a:pt x="14" y="34"/>
                      <a:pt x="14" y="34"/>
                    </a:cubicBezTo>
                    <a:cubicBezTo>
                      <a:pt x="10" y="44"/>
                      <a:pt x="10" y="44"/>
                      <a:pt x="10" y="44"/>
                    </a:cubicBezTo>
                    <a:cubicBezTo>
                      <a:pt x="0" y="44"/>
                      <a:pt x="0" y="44"/>
                      <a:pt x="0" y="44"/>
                    </a:cubicBezTo>
                    <a:cubicBezTo>
                      <a:pt x="16" y="0"/>
                      <a:pt x="16" y="0"/>
                      <a:pt x="16" y="0"/>
                    </a:cubicBezTo>
                    <a:cubicBezTo>
                      <a:pt x="28" y="0"/>
                      <a:pt x="28" y="0"/>
                      <a:pt x="28" y="0"/>
                    </a:cubicBezTo>
                    <a:lnTo>
                      <a:pt x="43" y="44"/>
                    </a:lnTo>
                    <a:close/>
                    <a:moveTo>
                      <a:pt x="27" y="26"/>
                    </a:moveTo>
                    <a:cubicBezTo>
                      <a:pt x="22" y="11"/>
                      <a:pt x="22" y="11"/>
                      <a:pt x="22" y="11"/>
                    </a:cubicBezTo>
                    <a:cubicBezTo>
                      <a:pt x="22" y="10"/>
                      <a:pt x="22" y="9"/>
                      <a:pt x="21" y="7"/>
                    </a:cubicBezTo>
                    <a:cubicBezTo>
                      <a:pt x="21" y="7"/>
                      <a:pt x="21" y="7"/>
                      <a:pt x="21" y="7"/>
                    </a:cubicBezTo>
                    <a:cubicBezTo>
                      <a:pt x="21" y="9"/>
                      <a:pt x="21" y="10"/>
                      <a:pt x="20" y="11"/>
                    </a:cubicBezTo>
                    <a:cubicBezTo>
                      <a:pt x="16" y="26"/>
                      <a:pt x="16" y="26"/>
                      <a:pt x="16"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7" name="Freeform 130"/>
              <p:cNvSpPr>
                <a:spLocks/>
              </p:cNvSpPr>
              <p:nvPr/>
            </p:nvSpPr>
            <p:spPr bwMode="auto">
              <a:xfrm>
                <a:off x="1451454" y="5649292"/>
                <a:ext cx="37973" cy="59238"/>
              </a:xfrm>
              <a:custGeom>
                <a:avLst/>
                <a:gdLst>
                  <a:gd name="T0" fmla="*/ 29 w 29"/>
                  <a:gd name="T1" fmla="*/ 32 h 46"/>
                  <a:gd name="T2" fmla="*/ 24 w 29"/>
                  <a:gd name="T3" fmla="*/ 42 h 46"/>
                  <a:gd name="T4" fmla="*/ 11 w 29"/>
                  <a:gd name="T5" fmla="*/ 46 h 46"/>
                  <a:gd name="T6" fmla="*/ 0 w 29"/>
                  <a:gd name="T7" fmla="*/ 43 h 46"/>
                  <a:gd name="T8" fmla="*/ 0 w 29"/>
                  <a:gd name="T9" fmla="*/ 33 h 46"/>
                  <a:gd name="T10" fmla="*/ 12 w 29"/>
                  <a:gd name="T11" fmla="*/ 38 h 46"/>
                  <a:gd name="T12" fmla="*/ 16 w 29"/>
                  <a:gd name="T13" fmla="*/ 37 h 46"/>
                  <a:gd name="T14" fmla="*/ 18 w 29"/>
                  <a:gd name="T15" fmla="*/ 33 h 46"/>
                  <a:gd name="T16" fmla="*/ 16 w 29"/>
                  <a:gd name="T17" fmla="*/ 30 h 46"/>
                  <a:gd name="T18" fmla="*/ 10 w 29"/>
                  <a:gd name="T19" fmla="*/ 26 h 46"/>
                  <a:gd name="T20" fmla="*/ 0 w 29"/>
                  <a:gd name="T21" fmla="*/ 13 h 46"/>
                  <a:gd name="T22" fmla="*/ 4 w 29"/>
                  <a:gd name="T23" fmla="*/ 3 h 46"/>
                  <a:gd name="T24" fmla="*/ 16 w 29"/>
                  <a:gd name="T25" fmla="*/ 0 h 46"/>
                  <a:gd name="T26" fmla="*/ 27 w 29"/>
                  <a:gd name="T27" fmla="*/ 2 h 46"/>
                  <a:gd name="T28" fmla="*/ 27 w 29"/>
                  <a:gd name="T29" fmla="*/ 11 h 46"/>
                  <a:gd name="T30" fmla="*/ 16 w 29"/>
                  <a:gd name="T31" fmla="*/ 8 h 46"/>
                  <a:gd name="T32" fmla="*/ 12 w 29"/>
                  <a:gd name="T33" fmla="*/ 9 h 46"/>
                  <a:gd name="T34" fmla="*/ 10 w 29"/>
                  <a:gd name="T35" fmla="*/ 12 h 46"/>
                  <a:gd name="T36" fmla="*/ 12 w 29"/>
                  <a:gd name="T37" fmla="*/ 16 h 46"/>
                  <a:gd name="T38" fmla="*/ 17 w 29"/>
                  <a:gd name="T39" fmla="*/ 19 h 46"/>
                  <a:gd name="T40" fmla="*/ 26 w 29"/>
                  <a:gd name="T41" fmla="*/ 25 h 46"/>
                  <a:gd name="T42" fmla="*/ 29 w 29"/>
                  <a:gd name="T43"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46">
                    <a:moveTo>
                      <a:pt x="29" y="32"/>
                    </a:moveTo>
                    <a:cubicBezTo>
                      <a:pt x="29" y="37"/>
                      <a:pt x="27" y="40"/>
                      <a:pt x="24" y="42"/>
                    </a:cubicBezTo>
                    <a:cubicBezTo>
                      <a:pt x="21" y="44"/>
                      <a:pt x="17" y="46"/>
                      <a:pt x="11" y="46"/>
                    </a:cubicBezTo>
                    <a:cubicBezTo>
                      <a:pt x="7" y="46"/>
                      <a:pt x="3" y="45"/>
                      <a:pt x="0" y="43"/>
                    </a:cubicBezTo>
                    <a:cubicBezTo>
                      <a:pt x="0" y="33"/>
                      <a:pt x="0" y="33"/>
                      <a:pt x="0" y="33"/>
                    </a:cubicBezTo>
                    <a:cubicBezTo>
                      <a:pt x="3" y="36"/>
                      <a:pt x="7" y="38"/>
                      <a:pt x="12" y="38"/>
                    </a:cubicBezTo>
                    <a:cubicBezTo>
                      <a:pt x="14" y="38"/>
                      <a:pt x="15" y="37"/>
                      <a:pt x="16" y="37"/>
                    </a:cubicBezTo>
                    <a:cubicBezTo>
                      <a:pt x="18" y="36"/>
                      <a:pt x="18" y="35"/>
                      <a:pt x="18" y="33"/>
                    </a:cubicBezTo>
                    <a:cubicBezTo>
                      <a:pt x="18" y="32"/>
                      <a:pt x="18" y="31"/>
                      <a:pt x="16" y="30"/>
                    </a:cubicBezTo>
                    <a:cubicBezTo>
                      <a:pt x="15" y="29"/>
                      <a:pt x="13" y="28"/>
                      <a:pt x="10" y="26"/>
                    </a:cubicBezTo>
                    <a:cubicBezTo>
                      <a:pt x="3" y="23"/>
                      <a:pt x="0" y="18"/>
                      <a:pt x="0" y="13"/>
                    </a:cubicBezTo>
                    <a:cubicBezTo>
                      <a:pt x="0" y="9"/>
                      <a:pt x="1" y="6"/>
                      <a:pt x="4" y="3"/>
                    </a:cubicBezTo>
                    <a:cubicBezTo>
                      <a:pt x="7" y="1"/>
                      <a:pt x="11" y="0"/>
                      <a:pt x="16" y="0"/>
                    </a:cubicBezTo>
                    <a:cubicBezTo>
                      <a:pt x="20" y="0"/>
                      <a:pt x="24" y="0"/>
                      <a:pt x="27" y="2"/>
                    </a:cubicBezTo>
                    <a:cubicBezTo>
                      <a:pt x="27" y="11"/>
                      <a:pt x="27" y="11"/>
                      <a:pt x="27" y="11"/>
                    </a:cubicBezTo>
                    <a:cubicBezTo>
                      <a:pt x="24" y="9"/>
                      <a:pt x="20" y="8"/>
                      <a:pt x="16" y="8"/>
                    </a:cubicBezTo>
                    <a:cubicBezTo>
                      <a:pt x="15" y="8"/>
                      <a:pt x="13" y="8"/>
                      <a:pt x="12" y="9"/>
                    </a:cubicBezTo>
                    <a:cubicBezTo>
                      <a:pt x="11" y="10"/>
                      <a:pt x="10" y="11"/>
                      <a:pt x="10" y="12"/>
                    </a:cubicBezTo>
                    <a:cubicBezTo>
                      <a:pt x="10" y="14"/>
                      <a:pt x="11" y="15"/>
                      <a:pt x="12" y="16"/>
                    </a:cubicBezTo>
                    <a:cubicBezTo>
                      <a:pt x="12" y="17"/>
                      <a:pt x="14" y="18"/>
                      <a:pt x="17" y="19"/>
                    </a:cubicBezTo>
                    <a:cubicBezTo>
                      <a:pt x="21" y="21"/>
                      <a:pt x="24" y="23"/>
                      <a:pt x="26" y="25"/>
                    </a:cubicBezTo>
                    <a:cubicBezTo>
                      <a:pt x="28" y="27"/>
                      <a:pt x="29" y="29"/>
                      <a:pt x="2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8" name="Freeform 131"/>
              <p:cNvSpPr>
                <a:spLocks/>
              </p:cNvSpPr>
              <p:nvPr/>
            </p:nvSpPr>
            <p:spPr bwMode="auto">
              <a:xfrm>
                <a:off x="1764351" y="5649292"/>
                <a:ext cx="37973" cy="59238"/>
              </a:xfrm>
              <a:custGeom>
                <a:avLst/>
                <a:gdLst>
                  <a:gd name="T0" fmla="*/ 29 w 29"/>
                  <a:gd name="T1" fmla="*/ 32 h 46"/>
                  <a:gd name="T2" fmla="*/ 25 w 29"/>
                  <a:gd name="T3" fmla="*/ 42 h 46"/>
                  <a:gd name="T4" fmla="*/ 12 w 29"/>
                  <a:gd name="T5" fmla="*/ 46 h 46"/>
                  <a:gd name="T6" fmla="*/ 1 w 29"/>
                  <a:gd name="T7" fmla="*/ 43 h 46"/>
                  <a:gd name="T8" fmla="*/ 1 w 29"/>
                  <a:gd name="T9" fmla="*/ 33 h 46"/>
                  <a:gd name="T10" fmla="*/ 12 w 29"/>
                  <a:gd name="T11" fmla="*/ 38 h 46"/>
                  <a:gd name="T12" fmla="*/ 17 w 29"/>
                  <a:gd name="T13" fmla="*/ 37 h 46"/>
                  <a:gd name="T14" fmla="*/ 19 w 29"/>
                  <a:gd name="T15" fmla="*/ 33 h 46"/>
                  <a:gd name="T16" fmla="*/ 17 w 29"/>
                  <a:gd name="T17" fmla="*/ 30 h 46"/>
                  <a:gd name="T18" fmla="*/ 11 w 29"/>
                  <a:gd name="T19" fmla="*/ 26 h 46"/>
                  <a:gd name="T20" fmla="*/ 0 w 29"/>
                  <a:gd name="T21" fmla="*/ 13 h 46"/>
                  <a:gd name="T22" fmla="*/ 5 w 29"/>
                  <a:gd name="T23" fmla="*/ 3 h 46"/>
                  <a:gd name="T24" fmla="*/ 17 w 29"/>
                  <a:gd name="T25" fmla="*/ 0 h 46"/>
                  <a:gd name="T26" fmla="*/ 27 w 29"/>
                  <a:gd name="T27" fmla="*/ 2 h 46"/>
                  <a:gd name="T28" fmla="*/ 27 w 29"/>
                  <a:gd name="T29" fmla="*/ 11 h 46"/>
                  <a:gd name="T30" fmla="*/ 17 w 29"/>
                  <a:gd name="T31" fmla="*/ 8 h 46"/>
                  <a:gd name="T32" fmla="*/ 13 w 29"/>
                  <a:gd name="T33" fmla="*/ 9 h 46"/>
                  <a:gd name="T34" fmla="*/ 11 w 29"/>
                  <a:gd name="T35" fmla="*/ 12 h 46"/>
                  <a:gd name="T36" fmla="*/ 12 w 29"/>
                  <a:gd name="T37" fmla="*/ 16 h 46"/>
                  <a:gd name="T38" fmla="*/ 18 w 29"/>
                  <a:gd name="T39" fmla="*/ 19 h 46"/>
                  <a:gd name="T40" fmla="*/ 27 w 29"/>
                  <a:gd name="T41" fmla="*/ 25 h 46"/>
                  <a:gd name="T42" fmla="*/ 29 w 29"/>
                  <a:gd name="T43"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46">
                    <a:moveTo>
                      <a:pt x="29" y="32"/>
                    </a:moveTo>
                    <a:cubicBezTo>
                      <a:pt x="29" y="37"/>
                      <a:pt x="28" y="40"/>
                      <a:pt x="25" y="42"/>
                    </a:cubicBezTo>
                    <a:cubicBezTo>
                      <a:pt x="22" y="44"/>
                      <a:pt x="17" y="46"/>
                      <a:pt x="12" y="46"/>
                    </a:cubicBezTo>
                    <a:cubicBezTo>
                      <a:pt x="8" y="46"/>
                      <a:pt x="4" y="45"/>
                      <a:pt x="1" y="43"/>
                    </a:cubicBezTo>
                    <a:cubicBezTo>
                      <a:pt x="1" y="33"/>
                      <a:pt x="1" y="33"/>
                      <a:pt x="1" y="33"/>
                    </a:cubicBezTo>
                    <a:cubicBezTo>
                      <a:pt x="4" y="36"/>
                      <a:pt x="8" y="38"/>
                      <a:pt x="12" y="38"/>
                    </a:cubicBezTo>
                    <a:cubicBezTo>
                      <a:pt x="14" y="38"/>
                      <a:pt x="16" y="37"/>
                      <a:pt x="17" y="37"/>
                    </a:cubicBezTo>
                    <a:cubicBezTo>
                      <a:pt x="18" y="36"/>
                      <a:pt x="19" y="35"/>
                      <a:pt x="19" y="33"/>
                    </a:cubicBezTo>
                    <a:cubicBezTo>
                      <a:pt x="19" y="32"/>
                      <a:pt x="18" y="31"/>
                      <a:pt x="17" y="30"/>
                    </a:cubicBezTo>
                    <a:cubicBezTo>
                      <a:pt x="16" y="29"/>
                      <a:pt x="14" y="28"/>
                      <a:pt x="11" y="26"/>
                    </a:cubicBezTo>
                    <a:cubicBezTo>
                      <a:pt x="4" y="23"/>
                      <a:pt x="0" y="18"/>
                      <a:pt x="0" y="13"/>
                    </a:cubicBezTo>
                    <a:cubicBezTo>
                      <a:pt x="0" y="9"/>
                      <a:pt x="2" y="6"/>
                      <a:pt x="5" y="3"/>
                    </a:cubicBezTo>
                    <a:cubicBezTo>
                      <a:pt x="8" y="1"/>
                      <a:pt x="12" y="0"/>
                      <a:pt x="17" y="0"/>
                    </a:cubicBezTo>
                    <a:cubicBezTo>
                      <a:pt x="21" y="0"/>
                      <a:pt x="24" y="0"/>
                      <a:pt x="27" y="2"/>
                    </a:cubicBezTo>
                    <a:cubicBezTo>
                      <a:pt x="27" y="11"/>
                      <a:pt x="27" y="11"/>
                      <a:pt x="27" y="11"/>
                    </a:cubicBezTo>
                    <a:cubicBezTo>
                      <a:pt x="24" y="9"/>
                      <a:pt x="21" y="8"/>
                      <a:pt x="17" y="8"/>
                    </a:cubicBezTo>
                    <a:cubicBezTo>
                      <a:pt x="15" y="8"/>
                      <a:pt x="14" y="8"/>
                      <a:pt x="13" y="9"/>
                    </a:cubicBezTo>
                    <a:cubicBezTo>
                      <a:pt x="12" y="10"/>
                      <a:pt x="11" y="11"/>
                      <a:pt x="11" y="12"/>
                    </a:cubicBezTo>
                    <a:cubicBezTo>
                      <a:pt x="11" y="14"/>
                      <a:pt x="11" y="15"/>
                      <a:pt x="12" y="16"/>
                    </a:cubicBezTo>
                    <a:cubicBezTo>
                      <a:pt x="13" y="17"/>
                      <a:pt x="15" y="18"/>
                      <a:pt x="18" y="19"/>
                    </a:cubicBezTo>
                    <a:cubicBezTo>
                      <a:pt x="22" y="21"/>
                      <a:pt x="25" y="23"/>
                      <a:pt x="27" y="25"/>
                    </a:cubicBezTo>
                    <a:cubicBezTo>
                      <a:pt x="28" y="27"/>
                      <a:pt x="29" y="29"/>
                      <a:pt x="2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49" name="Freeform 132"/>
              <p:cNvSpPr>
                <a:spLocks/>
              </p:cNvSpPr>
              <p:nvPr/>
            </p:nvSpPr>
            <p:spPr bwMode="auto">
              <a:xfrm>
                <a:off x="1811437" y="5650811"/>
                <a:ext cx="34935" cy="56200"/>
              </a:xfrm>
              <a:custGeom>
                <a:avLst/>
                <a:gdLst>
                  <a:gd name="T0" fmla="*/ 23 w 23"/>
                  <a:gd name="T1" fmla="*/ 37 h 37"/>
                  <a:gd name="T2" fmla="*/ 0 w 23"/>
                  <a:gd name="T3" fmla="*/ 37 h 37"/>
                  <a:gd name="T4" fmla="*/ 0 w 23"/>
                  <a:gd name="T5" fmla="*/ 0 h 37"/>
                  <a:gd name="T6" fmla="*/ 22 w 23"/>
                  <a:gd name="T7" fmla="*/ 0 h 37"/>
                  <a:gd name="T8" fmla="*/ 22 w 23"/>
                  <a:gd name="T9" fmla="*/ 7 h 37"/>
                  <a:gd name="T10" fmla="*/ 9 w 23"/>
                  <a:gd name="T11" fmla="*/ 7 h 37"/>
                  <a:gd name="T12" fmla="*/ 9 w 23"/>
                  <a:gd name="T13" fmla="*/ 15 h 37"/>
                  <a:gd name="T14" fmla="*/ 21 w 23"/>
                  <a:gd name="T15" fmla="*/ 15 h 37"/>
                  <a:gd name="T16" fmla="*/ 21 w 23"/>
                  <a:gd name="T17" fmla="*/ 22 h 37"/>
                  <a:gd name="T18" fmla="*/ 9 w 23"/>
                  <a:gd name="T19" fmla="*/ 22 h 37"/>
                  <a:gd name="T20" fmla="*/ 9 w 23"/>
                  <a:gd name="T21" fmla="*/ 31 h 37"/>
                  <a:gd name="T22" fmla="*/ 23 w 23"/>
                  <a:gd name="T23" fmla="*/ 31 h 37"/>
                  <a:gd name="T24" fmla="*/ 23 w 23"/>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37">
                    <a:moveTo>
                      <a:pt x="23" y="37"/>
                    </a:moveTo>
                    <a:lnTo>
                      <a:pt x="0" y="37"/>
                    </a:lnTo>
                    <a:lnTo>
                      <a:pt x="0" y="0"/>
                    </a:lnTo>
                    <a:lnTo>
                      <a:pt x="22" y="0"/>
                    </a:lnTo>
                    <a:lnTo>
                      <a:pt x="22" y="7"/>
                    </a:lnTo>
                    <a:lnTo>
                      <a:pt x="9" y="7"/>
                    </a:lnTo>
                    <a:lnTo>
                      <a:pt x="9" y="15"/>
                    </a:lnTo>
                    <a:lnTo>
                      <a:pt x="21" y="15"/>
                    </a:lnTo>
                    <a:lnTo>
                      <a:pt x="21" y="22"/>
                    </a:lnTo>
                    <a:lnTo>
                      <a:pt x="9" y="22"/>
                    </a:lnTo>
                    <a:lnTo>
                      <a:pt x="9" y="31"/>
                    </a:lnTo>
                    <a:lnTo>
                      <a:pt x="23" y="31"/>
                    </a:lnTo>
                    <a:lnTo>
                      <a:pt x="23"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50" name="Freeform 133"/>
              <p:cNvSpPr>
                <a:spLocks/>
              </p:cNvSpPr>
              <p:nvPr/>
            </p:nvSpPr>
            <p:spPr bwMode="auto">
              <a:xfrm>
                <a:off x="1852448" y="5649292"/>
                <a:ext cx="45567" cy="59238"/>
              </a:xfrm>
              <a:custGeom>
                <a:avLst/>
                <a:gdLst>
                  <a:gd name="T0" fmla="*/ 35 w 35"/>
                  <a:gd name="T1" fmla="*/ 43 h 46"/>
                  <a:gd name="T2" fmla="*/ 22 w 35"/>
                  <a:gd name="T3" fmla="*/ 46 h 46"/>
                  <a:gd name="T4" fmla="*/ 10 w 35"/>
                  <a:gd name="T5" fmla="*/ 43 h 46"/>
                  <a:gd name="T6" fmla="*/ 3 w 35"/>
                  <a:gd name="T7" fmla="*/ 35 h 46"/>
                  <a:gd name="T8" fmla="*/ 0 w 35"/>
                  <a:gd name="T9" fmla="*/ 24 h 46"/>
                  <a:gd name="T10" fmla="*/ 3 w 35"/>
                  <a:gd name="T11" fmla="*/ 11 h 46"/>
                  <a:gd name="T12" fmla="*/ 11 w 35"/>
                  <a:gd name="T13" fmla="*/ 3 h 46"/>
                  <a:gd name="T14" fmla="*/ 24 w 35"/>
                  <a:gd name="T15" fmla="*/ 0 h 46"/>
                  <a:gd name="T16" fmla="*/ 35 w 35"/>
                  <a:gd name="T17" fmla="*/ 2 h 46"/>
                  <a:gd name="T18" fmla="*/ 35 w 35"/>
                  <a:gd name="T19" fmla="*/ 11 h 46"/>
                  <a:gd name="T20" fmla="*/ 24 w 35"/>
                  <a:gd name="T21" fmla="*/ 8 h 46"/>
                  <a:gd name="T22" fmla="*/ 14 w 35"/>
                  <a:gd name="T23" fmla="*/ 12 h 46"/>
                  <a:gd name="T24" fmla="*/ 11 w 35"/>
                  <a:gd name="T25" fmla="*/ 23 h 46"/>
                  <a:gd name="T26" fmla="*/ 14 w 35"/>
                  <a:gd name="T27" fmla="*/ 33 h 46"/>
                  <a:gd name="T28" fmla="*/ 24 w 35"/>
                  <a:gd name="T29" fmla="*/ 37 h 46"/>
                  <a:gd name="T30" fmla="*/ 35 w 35"/>
                  <a:gd name="T31" fmla="*/ 34 h 46"/>
                  <a:gd name="T32" fmla="*/ 35 w 35"/>
                  <a:gd name="T33"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46">
                    <a:moveTo>
                      <a:pt x="35" y="43"/>
                    </a:moveTo>
                    <a:cubicBezTo>
                      <a:pt x="31" y="45"/>
                      <a:pt x="27" y="46"/>
                      <a:pt x="22" y="46"/>
                    </a:cubicBezTo>
                    <a:cubicBezTo>
                      <a:pt x="18" y="46"/>
                      <a:pt x="14" y="45"/>
                      <a:pt x="10" y="43"/>
                    </a:cubicBezTo>
                    <a:cubicBezTo>
                      <a:pt x="7" y="41"/>
                      <a:pt x="5" y="39"/>
                      <a:pt x="3" y="35"/>
                    </a:cubicBezTo>
                    <a:cubicBezTo>
                      <a:pt x="1" y="32"/>
                      <a:pt x="0" y="28"/>
                      <a:pt x="0" y="24"/>
                    </a:cubicBezTo>
                    <a:cubicBezTo>
                      <a:pt x="0" y="19"/>
                      <a:pt x="1" y="15"/>
                      <a:pt x="3" y="11"/>
                    </a:cubicBezTo>
                    <a:cubicBezTo>
                      <a:pt x="5" y="8"/>
                      <a:pt x="8" y="5"/>
                      <a:pt x="11" y="3"/>
                    </a:cubicBezTo>
                    <a:cubicBezTo>
                      <a:pt x="15" y="1"/>
                      <a:pt x="19" y="0"/>
                      <a:pt x="24" y="0"/>
                    </a:cubicBezTo>
                    <a:cubicBezTo>
                      <a:pt x="28" y="0"/>
                      <a:pt x="32" y="0"/>
                      <a:pt x="35" y="2"/>
                    </a:cubicBezTo>
                    <a:cubicBezTo>
                      <a:pt x="35" y="11"/>
                      <a:pt x="35" y="11"/>
                      <a:pt x="35" y="11"/>
                    </a:cubicBezTo>
                    <a:cubicBezTo>
                      <a:pt x="32" y="9"/>
                      <a:pt x="28" y="8"/>
                      <a:pt x="24" y="8"/>
                    </a:cubicBezTo>
                    <a:cubicBezTo>
                      <a:pt x="20" y="8"/>
                      <a:pt x="17" y="10"/>
                      <a:pt x="14" y="12"/>
                    </a:cubicBezTo>
                    <a:cubicBezTo>
                      <a:pt x="12" y="15"/>
                      <a:pt x="11" y="19"/>
                      <a:pt x="11" y="23"/>
                    </a:cubicBezTo>
                    <a:cubicBezTo>
                      <a:pt x="11" y="27"/>
                      <a:pt x="12" y="31"/>
                      <a:pt x="14" y="33"/>
                    </a:cubicBezTo>
                    <a:cubicBezTo>
                      <a:pt x="17" y="36"/>
                      <a:pt x="20" y="37"/>
                      <a:pt x="24" y="37"/>
                    </a:cubicBezTo>
                    <a:cubicBezTo>
                      <a:pt x="28" y="37"/>
                      <a:pt x="31" y="36"/>
                      <a:pt x="35" y="34"/>
                    </a:cubicBezTo>
                    <a:lnTo>
                      <a:pt x="3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51" name="Freeform 134"/>
              <p:cNvSpPr>
                <a:spLocks/>
              </p:cNvSpPr>
              <p:nvPr/>
            </p:nvSpPr>
            <p:spPr bwMode="auto">
              <a:xfrm>
                <a:off x="1907129" y="5650811"/>
                <a:ext cx="45567" cy="57719"/>
              </a:xfrm>
              <a:custGeom>
                <a:avLst/>
                <a:gdLst>
                  <a:gd name="T0" fmla="*/ 36 w 36"/>
                  <a:gd name="T1" fmla="*/ 25 h 45"/>
                  <a:gd name="T2" fmla="*/ 18 w 36"/>
                  <a:gd name="T3" fmla="*/ 45 h 45"/>
                  <a:gd name="T4" fmla="*/ 0 w 36"/>
                  <a:gd name="T5" fmla="*/ 25 h 45"/>
                  <a:gd name="T6" fmla="*/ 0 w 36"/>
                  <a:gd name="T7" fmla="*/ 0 h 45"/>
                  <a:gd name="T8" fmla="*/ 10 w 36"/>
                  <a:gd name="T9" fmla="*/ 0 h 45"/>
                  <a:gd name="T10" fmla="*/ 10 w 36"/>
                  <a:gd name="T11" fmla="*/ 25 h 45"/>
                  <a:gd name="T12" fmla="*/ 18 w 36"/>
                  <a:gd name="T13" fmla="*/ 36 h 45"/>
                  <a:gd name="T14" fmla="*/ 26 w 36"/>
                  <a:gd name="T15" fmla="*/ 26 h 45"/>
                  <a:gd name="T16" fmla="*/ 26 w 36"/>
                  <a:gd name="T17" fmla="*/ 0 h 45"/>
                  <a:gd name="T18" fmla="*/ 36 w 36"/>
                  <a:gd name="T19" fmla="*/ 0 h 45"/>
                  <a:gd name="T20" fmla="*/ 36 w 36"/>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5">
                    <a:moveTo>
                      <a:pt x="36" y="25"/>
                    </a:moveTo>
                    <a:cubicBezTo>
                      <a:pt x="36" y="38"/>
                      <a:pt x="30" y="45"/>
                      <a:pt x="18" y="45"/>
                    </a:cubicBezTo>
                    <a:cubicBezTo>
                      <a:pt x="6" y="45"/>
                      <a:pt x="0" y="38"/>
                      <a:pt x="0" y="25"/>
                    </a:cubicBezTo>
                    <a:cubicBezTo>
                      <a:pt x="0" y="0"/>
                      <a:pt x="0" y="0"/>
                      <a:pt x="0" y="0"/>
                    </a:cubicBezTo>
                    <a:cubicBezTo>
                      <a:pt x="10" y="0"/>
                      <a:pt x="10" y="0"/>
                      <a:pt x="10" y="0"/>
                    </a:cubicBezTo>
                    <a:cubicBezTo>
                      <a:pt x="10" y="25"/>
                      <a:pt x="10" y="25"/>
                      <a:pt x="10" y="25"/>
                    </a:cubicBezTo>
                    <a:cubicBezTo>
                      <a:pt x="10" y="32"/>
                      <a:pt x="12" y="36"/>
                      <a:pt x="18" y="36"/>
                    </a:cubicBezTo>
                    <a:cubicBezTo>
                      <a:pt x="24" y="36"/>
                      <a:pt x="26" y="33"/>
                      <a:pt x="26" y="26"/>
                    </a:cubicBezTo>
                    <a:cubicBezTo>
                      <a:pt x="26" y="0"/>
                      <a:pt x="26" y="0"/>
                      <a:pt x="26" y="0"/>
                    </a:cubicBezTo>
                    <a:cubicBezTo>
                      <a:pt x="36" y="0"/>
                      <a:pt x="36" y="0"/>
                      <a:pt x="36" y="0"/>
                    </a:cubicBezTo>
                    <a:lnTo>
                      <a:pt x="36"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52" name="Freeform 135"/>
              <p:cNvSpPr>
                <a:spLocks noEditPoints="1"/>
              </p:cNvSpPr>
              <p:nvPr/>
            </p:nvSpPr>
            <p:spPr bwMode="auto">
              <a:xfrm>
                <a:off x="1966366" y="5650811"/>
                <a:ext cx="44049" cy="56200"/>
              </a:xfrm>
              <a:custGeom>
                <a:avLst/>
                <a:gdLst>
                  <a:gd name="T0" fmla="*/ 34 w 34"/>
                  <a:gd name="T1" fmla="*/ 44 h 44"/>
                  <a:gd name="T2" fmla="*/ 22 w 34"/>
                  <a:gd name="T3" fmla="*/ 44 h 44"/>
                  <a:gd name="T4" fmla="*/ 18 w 34"/>
                  <a:gd name="T5" fmla="*/ 32 h 44"/>
                  <a:gd name="T6" fmla="*/ 12 w 34"/>
                  <a:gd name="T7" fmla="*/ 27 h 44"/>
                  <a:gd name="T8" fmla="*/ 10 w 34"/>
                  <a:gd name="T9" fmla="*/ 27 h 44"/>
                  <a:gd name="T10" fmla="*/ 10 w 34"/>
                  <a:gd name="T11" fmla="*/ 44 h 44"/>
                  <a:gd name="T12" fmla="*/ 0 w 34"/>
                  <a:gd name="T13" fmla="*/ 44 h 44"/>
                  <a:gd name="T14" fmla="*/ 0 w 34"/>
                  <a:gd name="T15" fmla="*/ 0 h 44"/>
                  <a:gd name="T16" fmla="*/ 16 w 34"/>
                  <a:gd name="T17" fmla="*/ 0 h 44"/>
                  <a:gd name="T18" fmla="*/ 32 w 34"/>
                  <a:gd name="T19" fmla="*/ 12 h 44"/>
                  <a:gd name="T20" fmla="*/ 29 w 34"/>
                  <a:gd name="T21" fmla="*/ 19 h 44"/>
                  <a:gd name="T22" fmla="*/ 22 w 34"/>
                  <a:gd name="T23" fmla="*/ 24 h 44"/>
                  <a:gd name="T24" fmla="*/ 22 w 34"/>
                  <a:gd name="T25" fmla="*/ 24 h 44"/>
                  <a:gd name="T26" fmla="*/ 28 w 34"/>
                  <a:gd name="T27" fmla="*/ 31 h 44"/>
                  <a:gd name="T28" fmla="*/ 34 w 34"/>
                  <a:gd name="T29" fmla="*/ 44 h 44"/>
                  <a:gd name="T30" fmla="*/ 21 w 34"/>
                  <a:gd name="T31" fmla="*/ 13 h 44"/>
                  <a:gd name="T32" fmla="*/ 14 w 34"/>
                  <a:gd name="T33" fmla="*/ 7 h 44"/>
                  <a:gd name="T34" fmla="*/ 10 w 34"/>
                  <a:gd name="T35" fmla="*/ 7 h 44"/>
                  <a:gd name="T36" fmla="*/ 10 w 34"/>
                  <a:gd name="T37" fmla="*/ 19 h 44"/>
                  <a:gd name="T38" fmla="*/ 14 w 34"/>
                  <a:gd name="T39" fmla="*/ 19 h 44"/>
                  <a:gd name="T40" fmla="*/ 19 w 34"/>
                  <a:gd name="T41" fmla="*/ 18 h 44"/>
                  <a:gd name="T42" fmla="*/ 21 w 34"/>
                  <a:gd name="T43"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44">
                    <a:moveTo>
                      <a:pt x="34" y="44"/>
                    </a:moveTo>
                    <a:cubicBezTo>
                      <a:pt x="22" y="44"/>
                      <a:pt x="22" y="44"/>
                      <a:pt x="22" y="44"/>
                    </a:cubicBezTo>
                    <a:cubicBezTo>
                      <a:pt x="18" y="32"/>
                      <a:pt x="18" y="32"/>
                      <a:pt x="18" y="32"/>
                    </a:cubicBezTo>
                    <a:cubicBezTo>
                      <a:pt x="16" y="29"/>
                      <a:pt x="14" y="27"/>
                      <a:pt x="12" y="27"/>
                    </a:cubicBezTo>
                    <a:cubicBezTo>
                      <a:pt x="10" y="27"/>
                      <a:pt x="10" y="27"/>
                      <a:pt x="10" y="27"/>
                    </a:cubicBezTo>
                    <a:cubicBezTo>
                      <a:pt x="10" y="44"/>
                      <a:pt x="10" y="44"/>
                      <a:pt x="10" y="44"/>
                    </a:cubicBezTo>
                    <a:cubicBezTo>
                      <a:pt x="0" y="44"/>
                      <a:pt x="0" y="44"/>
                      <a:pt x="0" y="44"/>
                    </a:cubicBezTo>
                    <a:cubicBezTo>
                      <a:pt x="0" y="0"/>
                      <a:pt x="0" y="0"/>
                      <a:pt x="0" y="0"/>
                    </a:cubicBezTo>
                    <a:cubicBezTo>
                      <a:pt x="16" y="0"/>
                      <a:pt x="16" y="0"/>
                      <a:pt x="16" y="0"/>
                    </a:cubicBezTo>
                    <a:cubicBezTo>
                      <a:pt x="26" y="0"/>
                      <a:pt x="32" y="4"/>
                      <a:pt x="32" y="12"/>
                    </a:cubicBezTo>
                    <a:cubicBezTo>
                      <a:pt x="32" y="15"/>
                      <a:pt x="31" y="17"/>
                      <a:pt x="29" y="19"/>
                    </a:cubicBezTo>
                    <a:cubicBezTo>
                      <a:pt x="27" y="22"/>
                      <a:pt x="25" y="23"/>
                      <a:pt x="22" y="24"/>
                    </a:cubicBezTo>
                    <a:cubicBezTo>
                      <a:pt x="22" y="24"/>
                      <a:pt x="22" y="24"/>
                      <a:pt x="22" y="24"/>
                    </a:cubicBezTo>
                    <a:cubicBezTo>
                      <a:pt x="24" y="25"/>
                      <a:pt x="26" y="27"/>
                      <a:pt x="28" y="31"/>
                    </a:cubicBezTo>
                    <a:lnTo>
                      <a:pt x="34" y="44"/>
                    </a:lnTo>
                    <a:close/>
                    <a:moveTo>
                      <a:pt x="21" y="13"/>
                    </a:moveTo>
                    <a:cubicBezTo>
                      <a:pt x="21" y="9"/>
                      <a:pt x="19" y="7"/>
                      <a:pt x="14" y="7"/>
                    </a:cubicBezTo>
                    <a:cubicBezTo>
                      <a:pt x="10" y="7"/>
                      <a:pt x="10" y="7"/>
                      <a:pt x="10" y="7"/>
                    </a:cubicBezTo>
                    <a:cubicBezTo>
                      <a:pt x="10" y="19"/>
                      <a:pt x="10" y="19"/>
                      <a:pt x="10" y="19"/>
                    </a:cubicBezTo>
                    <a:cubicBezTo>
                      <a:pt x="14" y="19"/>
                      <a:pt x="14" y="19"/>
                      <a:pt x="14" y="19"/>
                    </a:cubicBezTo>
                    <a:cubicBezTo>
                      <a:pt x="16" y="19"/>
                      <a:pt x="18" y="19"/>
                      <a:pt x="19" y="18"/>
                    </a:cubicBezTo>
                    <a:cubicBezTo>
                      <a:pt x="21" y="16"/>
                      <a:pt x="21" y="15"/>
                      <a:pt x="2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53" name="Rectangle 136"/>
              <p:cNvSpPr>
                <a:spLocks noChangeArrowheads="1"/>
              </p:cNvSpPr>
              <p:nvPr/>
            </p:nvSpPr>
            <p:spPr bwMode="auto">
              <a:xfrm>
                <a:off x="2018010" y="5650811"/>
                <a:ext cx="13670" cy="5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54" name="Freeform 137"/>
              <p:cNvSpPr>
                <a:spLocks/>
              </p:cNvSpPr>
              <p:nvPr/>
            </p:nvSpPr>
            <p:spPr bwMode="auto">
              <a:xfrm>
                <a:off x="2039274" y="5650811"/>
                <a:ext cx="45567" cy="56200"/>
              </a:xfrm>
              <a:custGeom>
                <a:avLst/>
                <a:gdLst>
                  <a:gd name="T0" fmla="*/ 30 w 30"/>
                  <a:gd name="T1" fmla="*/ 7 h 37"/>
                  <a:gd name="T2" fmla="*/ 19 w 30"/>
                  <a:gd name="T3" fmla="*/ 7 h 37"/>
                  <a:gd name="T4" fmla="*/ 19 w 30"/>
                  <a:gd name="T5" fmla="*/ 37 h 37"/>
                  <a:gd name="T6" fmla="*/ 10 w 30"/>
                  <a:gd name="T7" fmla="*/ 37 h 37"/>
                  <a:gd name="T8" fmla="*/ 10 w 30"/>
                  <a:gd name="T9" fmla="*/ 7 h 37"/>
                  <a:gd name="T10" fmla="*/ 0 w 30"/>
                  <a:gd name="T11" fmla="*/ 7 h 37"/>
                  <a:gd name="T12" fmla="*/ 0 w 30"/>
                  <a:gd name="T13" fmla="*/ 0 h 37"/>
                  <a:gd name="T14" fmla="*/ 30 w 30"/>
                  <a:gd name="T15" fmla="*/ 0 h 37"/>
                  <a:gd name="T16" fmla="*/ 30 w 30"/>
                  <a:gd name="T17"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7">
                    <a:moveTo>
                      <a:pt x="30" y="7"/>
                    </a:moveTo>
                    <a:lnTo>
                      <a:pt x="19" y="7"/>
                    </a:lnTo>
                    <a:lnTo>
                      <a:pt x="19" y="37"/>
                    </a:lnTo>
                    <a:lnTo>
                      <a:pt x="10" y="37"/>
                    </a:lnTo>
                    <a:lnTo>
                      <a:pt x="10" y="7"/>
                    </a:lnTo>
                    <a:lnTo>
                      <a:pt x="0" y="7"/>
                    </a:lnTo>
                    <a:lnTo>
                      <a:pt x="0" y="0"/>
                    </a:lnTo>
                    <a:lnTo>
                      <a:pt x="30" y="0"/>
                    </a:lnTo>
                    <a:lnTo>
                      <a:pt x="3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37955" name="Freeform 138"/>
              <p:cNvSpPr>
                <a:spLocks/>
              </p:cNvSpPr>
              <p:nvPr/>
            </p:nvSpPr>
            <p:spPr bwMode="auto">
              <a:xfrm>
                <a:off x="2087880" y="5650811"/>
                <a:ext cx="50124" cy="56200"/>
              </a:xfrm>
              <a:custGeom>
                <a:avLst/>
                <a:gdLst>
                  <a:gd name="T0" fmla="*/ 39 w 39"/>
                  <a:gd name="T1" fmla="*/ 0 h 44"/>
                  <a:gd name="T2" fmla="*/ 24 w 39"/>
                  <a:gd name="T3" fmla="*/ 28 h 44"/>
                  <a:gd name="T4" fmla="*/ 24 w 39"/>
                  <a:gd name="T5" fmla="*/ 44 h 44"/>
                  <a:gd name="T6" fmla="*/ 14 w 39"/>
                  <a:gd name="T7" fmla="*/ 44 h 44"/>
                  <a:gd name="T8" fmla="*/ 14 w 39"/>
                  <a:gd name="T9" fmla="*/ 28 h 44"/>
                  <a:gd name="T10" fmla="*/ 0 w 39"/>
                  <a:gd name="T11" fmla="*/ 0 h 44"/>
                  <a:gd name="T12" fmla="*/ 12 w 39"/>
                  <a:gd name="T13" fmla="*/ 0 h 44"/>
                  <a:gd name="T14" fmla="*/ 19 w 39"/>
                  <a:gd name="T15" fmla="*/ 16 h 44"/>
                  <a:gd name="T16" fmla="*/ 20 w 39"/>
                  <a:gd name="T17" fmla="*/ 20 h 44"/>
                  <a:gd name="T18" fmla="*/ 20 w 39"/>
                  <a:gd name="T19" fmla="*/ 20 h 44"/>
                  <a:gd name="T20" fmla="*/ 21 w 39"/>
                  <a:gd name="T21" fmla="*/ 16 h 44"/>
                  <a:gd name="T22" fmla="*/ 28 w 39"/>
                  <a:gd name="T23" fmla="*/ 0 h 44"/>
                  <a:gd name="T24" fmla="*/ 39 w 39"/>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4">
                    <a:moveTo>
                      <a:pt x="39" y="0"/>
                    </a:moveTo>
                    <a:cubicBezTo>
                      <a:pt x="24" y="28"/>
                      <a:pt x="24" y="28"/>
                      <a:pt x="24" y="28"/>
                    </a:cubicBezTo>
                    <a:cubicBezTo>
                      <a:pt x="24" y="44"/>
                      <a:pt x="24" y="44"/>
                      <a:pt x="24" y="44"/>
                    </a:cubicBezTo>
                    <a:cubicBezTo>
                      <a:pt x="14" y="44"/>
                      <a:pt x="14" y="44"/>
                      <a:pt x="14" y="44"/>
                    </a:cubicBezTo>
                    <a:cubicBezTo>
                      <a:pt x="14" y="28"/>
                      <a:pt x="14" y="28"/>
                      <a:pt x="14" y="28"/>
                    </a:cubicBezTo>
                    <a:cubicBezTo>
                      <a:pt x="0" y="0"/>
                      <a:pt x="0" y="0"/>
                      <a:pt x="0" y="0"/>
                    </a:cubicBezTo>
                    <a:cubicBezTo>
                      <a:pt x="12" y="0"/>
                      <a:pt x="12" y="0"/>
                      <a:pt x="12" y="0"/>
                    </a:cubicBezTo>
                    <a:cubicBezTo>
                      <a:pt x="19" y="16"/>
                      <a:pt x="19" y="16"/>
                      <a:pt x="19" y="16"/>
                    </a:cubicBezTo>
                    <a:cubicBezTo>
                      <a:pt x="20" y="20"/>
                      <a:pt x="20" y="20"/>
                      <a:pt x="20" y="20"/>
                    </a:cubicBezTo>
                    <a:cubicBezTo>
                      <a:pt x="20" y="20"/>
                      <a:pt x="20" y="20"/>
                      <a:pt x="20" y="20"/>
                    </a:cubicBezTo>
                    <a:cubicBezTo>
                      <a:pt x="20" y="18"/>
                      <a:pt x="20" y="17"/>
                      <a:pt x="21" y="16"/>
                    </a:cubicBezTo>
                    <a:cubicBezTo>
                      <a:pt x="28" y="0"/>
                      <a:pt x="28" y="0"/>
                      <a:pt x="28"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sp>
          <p:nvSpPr>
            <p:cNvPr id="37956" name="Freeform 139"/>
            <p:cNvSpPr>
              <a:spLocks/>
            </p:cNvSpPr>
            <p:nvPr/>
          </p:nvSpPr>
          <p:spPr bwMode="auto">
            <a:xfrm>
              <a:off x="677992" y="5360192"/>
              <a:ext cx="504280" cy="253659"/>
            </a:xfrm>
            <a:custGeom>
              <a:avLst/>
              <a:gdLst>
                <a:gd name="T0" fmla="*/ 0 w 388"/>
                <a:gd name="T1" fmla="*/ 194 h 194"/>
                <a:gd name="T2" fmla="*/ 194 w 388"/>
                <a:gd name="T3" fmla="*/ 0 h 194"/>
                <a:gd name="T4" fmla="*/ 388 w 388"/>
                <a:gd name="T5" fmla="*/ 194 h 194"/>
                <a:gd name="T6" fmla="*/ 0 w 388"/>
                <a:gd name="T7" fmla="*/ 194 h 194"/>
              </a:gdLst>
              <a:ahLst/>
              <a:cxnLst>
                <a:cxn ang="0">
                  <a:pos x="T0" y="T1"/>
                </a:cxn>
                <a:cxn ang="0">
                  <a:pos x="T2" y="T3"/>
                </a:cxn>
                <a:cxn ang="0">
                  <a:pos x="T4" y="T5"/>
                </a:cxn>
                <a:cxn ang="0">
                  <a:pos x="T6" y="T7"/>
                </a:cxn>
              </a:cxnLst>
              <a:rect l="0" t="0" r="r" b="b"/>
              <a:pathLst>
                <a:path w="388" h="194">
                  <a:moveTo>
                    <a:pt x="0" y="194"/>
                  </a:moveTo>
                  <a:cubicBezTo>
                    <a:pt x="0" y="87"/>
                    <a:pt x="87" y="0"/>
                    <a:pt x="194" y="0"/>
                  </a:cubicBezTo>
                  <a:cubicBezTo>
                    <a:pt x="301" y="0"/>
                    <a:pt x="388" y="87"/>
                    <a:pt x="388" y="194"/>
                  </a:cubicBezTo>
                  <a:lnTo>
                    <a:pt x="0" y="194"/>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7" name="Line 140"/>
            <p:cNvSpPr>
              <a:spLocks noChangeShapeType="1"/>
            </p:cNvSpPr>
            <p:nvPr/>
          </p:nvSpPr>
          <p:spPr bwMode="auto">
            <a:xfrm flipH="1" flipV="1">
              <a:off x="787354" y="5442213"/>
              <a:ext cx="142778" cy="176194"/>
            </a:xfrm>
            <a:prstGeom prst="line">
              <a:avLst/>
            </a:prstGeom>
            <a:noFill/>
            <a:ln w="285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58" name="Freeform 141"/>
            <p:cNvSpPr>
              <a:spLocks/>
            </p:cNvSpPr>
            <p:nvPr/>
          </p:nvSpPr>
          <p:spPr bwMode="auto">
            <a:xfrm>
              <a:off x="1284039" y="5360192"/>
              <a:ext cx="504280" cy="253659"/>
            </a:xfrm>
            <a:custGeom>
              <a:avLst/>
              <a:gdLst>
                <a:gd name="T0" fmla="*/ 0 w 388"/>
                <a:gd name="T1" fmla="*/ 194 h 194"/>
                <a:gd name="T2" fmla="*/ 194 w 388"/>
                <a:gd name="T3" fmla="*/ 0 h 194"/>
                <a:gd name="T4" fmla="*/ 388 w 388"/>
                <a:gd name="T5" fmla="*/ 194 h 194"/>
                <a:gd name="T6" fmla="*/ 0 w 388"/>
                <a:gd name="T7" fmla="*/ 194 h 194"/>
              </a:gdLst>
              <a:ahLst/>
              <a:cxnLst>
                <a:cxn ang="0">
                  <a:pos x="T0" y="T1"/>
                </a:cxn>
                <a:cxn ang="0">
                  <a:pos x="T2" y="T3"/>
                </a:cxn>
                <a:cxn ang="0">
                  <a:pos x="T4" y="T5"/>
                </a:cxn>
                <a:cxn ang="0">
                  <a:pos x="T6" y="T7"/>
                </a:cxn>
              </a:cxnLst>
              <a:rect l="0" t="0" r="r" b="b"/>
              <a:pathLst>
                <a:path w="388" h="194">
                  <a:moveTo>
                    <a:pt x="0" y="194"/>
                  </a:moveTo>
                  <a:cubicBezTo>
                    <a:pt x="0" y="87"/>
                    <a:pt x="87" y="0"/>
                    <a:pt x="194" y="0"/>
                  </a:cubicBezTo>
                  <a:cubicBezTo>
                    <a:pt x="301" y="0"/>
                    <a:pt x="388" y="87"/>
                    <a:pt x="388" y="194"/>
                  </a:cubicBezTo>
                  <a:lnTo>
                    <a:pt x="0" y="194"/>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9" name="Line 142"/>
            <p:cNvSpPr>
              <a:spLocks noChangeShapeType="1"/>
            </p:cNvSpPr>
            <p:nvPr/>
          </p:nvSpPr>
          <p:spPr bwMode="auto">
            <a:xfrm flipH="1" flipV="1">
              <a:off x="1472385" y="5399684"/>
              <a:ext cx="63794" cy="218724"/>
            </a:xfrm>
            <a:prstGeom prst="line">
              <a:avLst/>
            </a:prstGeom>
            <a:noFill/>
            <a:ln w="285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0" name="Freeform 143"/>
            <p:cNvSpPr>
              <a:spLocks/>
            </p:cNvSpPr>
            <p:nvPr/>
          </p:nvSpPr>
          <p:spPr bwMode="auto">
            <a:xfrm>
              <a:off x="1880973" y="5360192"/>
              <a:ext cx="504280" cy="253659"/>
            </a:xfrm>
            <a:custGeom>
              <a:avLst/>
              <a:gdLst>
                <a:gd name="T0" fmla="*/ 0 w 388"/>
                <a:gd name="T1" fmla="*/ 194 h 194"/>
                <a:gd name="T2" fmla="*/ 194 w 388"/>
                <a:gd name="T3" fmla="*/ 0 h 194"/>
                <a:gd name="T4" fmla="*/ 388 w 388"/>
                <a:gd name="T5" fmla="*/ 194 h 194"/>
                <a:gd name="T6" fmla="*/ 0 w 388"/>
                <a:gd name="T7" fmla="*/ 194 h 194"/>
              </a:gdLst>
              <a:ahLst/>
              <a:cxnLst>
                <a:cxn ang="0">
                  <a:pos x="T0" y="T1"/>
                </a:cxn>
                <a:cxn ang="0">
                  <a:pos x="T2" y="T3"/>
                </a:cxn>
                <a:cxn ang="0">
                  <a:pos x="T4" y="T5"/>
                </a:cxn>
                <a:cxn ang="0">
                  <a:pos x="T6" y="T7"/>
                </a:cxn>
              </a:cxnLst>
              <a:rect l="0" t="0" r="r" b="b"/>
              <a:pathLst>
                <a:path w="388" h="194">
                  <a:moveTo>
                    <a:pt x="0" y="194"/>
                  </a:moveTo>
                  <a:cubicBezTo>
                    <a:pt x="0" y="87"/>
                    <a:pt x="87" y="0"/>
                    <a:pt x="194" y="0"/>
                  </a:cubicBezTo>
                  <a:cubicBezTo>
                    <a:pt x="301" y="0"/>
                    <a:pt x="388" y="87"/>
                    <a:pt x="388" y="194"/>
                  </a:cubicBezTo>
                  <a:lnTo>
                    <a:pt x="0" y="194"/>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1" name="Line 144"/>
            <p:cNvSpPr>
              <a:spLocks noChangeShapeType="1"/>
            </p:cNvSpPr>
            <p:nvPr/>
          </p:nvSpPr>
          <p:spPr bwMode="auto">
            <a:xfrm flipV="1">
              <a:off x="2133113" y="5498413"/>
              <a:ext cx="192902" cy="119994"/>
            </a:xfrm>
            <a:prstGeom prst="line">
              <a:avLst/>
            </a:prstGeom>
            <a:noFill/>
            <a:ln w="285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2" name="Oval 145"/>
            <p:cNvSpPr>
              <a:spLocks noChangeArrowheads="1"/>
            </p:cNvSpPr>
            <p:nvPr/>
          </p:nvSpPr>
          <p:spPr bwMode="auto">
            <a:xfrm>
              <a:off x="1499725" y="6096866"/>
              <a:ext cx="44049" cy="45567"/>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63" name="Line 146"/>
            <p:cNvSpPr>
              <a:spLocks noChangeShapeType="1"/>
            </p:cNvSpPr>
            <p:nvPr/>
          </p:nvSpPr>
          <p:spPr bwMode="auto">
            <a:xfrm>
              <a:off x="1391882" y="6121168"/>
              <a:ext cx="300745" cy="0"/>
            </a:xfrm>
            <a:prstGeom prst="line">
              <a:avLst/>
            </a:prstGeom>
            <a:noFill/>
            <a:ln w="6350" cap="rnd">
              <a:solidFill>
                <a:srgbClr val="0E69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4" name="Oval 147"/>
            <p:cNvSpPr>
              <a:spLocks noChangeArrowheads="1"/>
            </p:cNvSpPr>
            <p:nvPr/>
          </p:nvSpPr>
          <p:spPr bwMode="auto">
            <a:xfrm>
              <a:off x="2184756" y="6096866"/>
              <a:ext cx="44049" cy="45567"/>
            </a:xfrm>
            <a:prstGeom prst="ellipse">
              <a:avLst/>
            </a:prstGeom>
            <a:solidFill>
              <a:srgbClr val="0E69B2"/>
            </a:solidFill>
            <a:ln>
              <a:noFill/>
            </a:ln>
          </p:spPr>
          <p:txBody>
            <a:bodyPr vert="horz" wrap="square" lIns="91440" tIns="45720" rIns="91440" bIns="45720" numCol="1" anchor="t" anchorCtr="0" compatLnSpc="1">
              <a:prstTxWarp prst="textNoShape">
                <a:avLst/>
              </a:prstTxWarp>
            </a:bodyPr>
            <a:lstStyle/>
            <a:p>
              <a:endParaRPr lang="en-US"/>
            </a:p>
          </p:txBody>
        </p:sp>
        <p:sp>
          <p:nvSpPr>
            <p:cNvPr id="37965" name="Line 148"/>
            <p:cNvSpPr>
              <a:spLocks noChangeShapeType="1"/>
            </p:cNvSpPr>
            <p:nvPr/>
          </p:nvSpPr>
          <p:spPr bwMode="auto">
            <a:xfrm>
              <a:off x="2000967" y="6121168"/>
              <a:ext cx="303783" cy="0"/>
            </a:xfrm>
            <a:prstGeom prst="line">
              <a:avLst/>
            </a:prstGeom>
            <a:noFill/>
            <a:ln w="6350" cap="rnd">
              <a:solidFill>
                <a:srgbClr val="0E69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6" name="Oval 149"/>
            <p:cNvSpPr>
              <a:spLocks noChangeArrowheads="1"/>
            </p:cNvSpPr>
            <p:nvPr/>
          </p:nvSpPr>
          <p:spPr bwMode="auto">
            <a:xfrm>
              <a:off x="2395885" y="5314624"/>
              <a:ext cx="21265" cy="21265"/>
            </a:xfrm>
            <a:prstGeom prst="ellipse">
              <a:avLst/>
            </a:prstGeom>
            <a:solidFill>
              <a:srgbClr val="2A3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7" name="Rectangle 150"/>
            <p:cNvSpPr>
              <a:spLocks noChangeArrowheads="1"/>
            </p:cNvSpPr>
            <p:nvPr/>
          </p:nvSpPr>
          <p:spPr bwMode="auto">
            <a:xfrm>
              <a:off x="2406517" y="5319181"/>
              <a:ext cx="1519" cy="1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8" name="Rectangle 151"/>
            <p:cNvSpPr>
              <a:spLocks noChangeArrowheads="1"/>
            </p:cNvSpPr>
            <p:nvPr/>
          </p:nvSpPr>
          <p:spPr bwMode="auto">
            <a:xfrm>
              <a:off x="2398923" y="5323738"/>
              <a:ext cx="13670" cy="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9" name="Oval 152"/>
            <p:cNvSpPr>
              <a:spLocks noChangeArrowheads="1"/>
            </p:cNvSpPr>
            <p:nvPr/>
          </p:nvSpPr>
          <p:spPr bwMode="auto">
            <a:xfrm>
              <a:off x="1859708" y="5314624"/>
              <a:ext cx="21265" cy="21265"/>
            </a:xfrm>
            <a:prstGeom prst="ellipse">
              <a:avLst/>
            </a:prstGeom>
            <a:solidFill>
              <a:srgbClr val="2A3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0" name="Rectangle 153"/>
            <p:cNvSpPr>
              <a:spLocks noChangeArrowheads="1"/>
            </p:cNvSpPr>
            <p:nvPr/>
          </p:nvSpPr>
          <p:spPr bwMode="auto">
            <a:xfrm>
              <a:off x="1868821" y="5319181"/>
              <a:ext cx="3038" cy="1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1" name="Rectangle 154"/>
            <p:cNvSpPr>
              <a:spLocks noChangeArrowheads="1"/>
            </p:cNvSpPr>
            <p:nvPr/>
          </p:nvSpPr>
          <p:spPr bwMode="auto">
            <a:xfrm>
              <a:off x="1864265" y="5323738"/>
              <a:ext cx="12151" cy="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2" name="Oval 155"/>
            <p:cNvSpPr>
              <a:spLocks noChangeArrowheads="1"/>
            </p:cNvSpPr>
            <p:nvPr/>
          </p:nvSpPr>
          <p:spPr bwMode="auto">
            <a:xfrm>
              <a:off x="1794395" y="5314624"/>
              <a:ext cx="19746" cy="21265"/>
            </a:xfrm>
            <a:prstGeom prst="ellipse">
              <a:avLst/>
            </a:prstGeom>
            <a:solidFill>
              <a:srgbClr val="2A3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3" name="Rectangle 156"/>
            <p:cNvSpPr>
              <a:spLocks noChangeArrowheads="1"/>
            </p:cNvSpPr>
            <p:nvPr/>
          </p:nvSpPr>
          <p:spPr bwMode="auto">
            <a:xfrm>
              <a:off x="1803508" y="5319181"/>
              <a:ext cx="1519" cy="1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4" name="Rectangle 157"/>
            <p:cNvSpPr>
              <a:spLocks noChangeArrowheads="1"/>
            </p:cNvSpPr>
            <p:nvPr/>
          </p:nvSpPr>
          <p:spPr bwMode="auto">
            <a:xfrm>
              <a:off x="1797432" y="5323738"/>
              <a:ext cx="13670" cy="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5" name="Oval 158"/>
            <p:cNvSpPr>
              <a:spLocks noChangeArrowheads="1"/>
            </p:cNvSpPr>
            <p:nvPr/>
          </p:nvSpPr>
          <p:spPr bwMode="auto">
            <a:xfrm>
              <a:off x="1258218" y="5314624"/>
              <a:ext cx="19746" cy="21265"/>
            </a:xfrm>
            <a:prstGeom prst="ellipse">
              <a:avLst/>
            </a:prstGeom>
            <a:solidFill>
              <a:srgbClr val="2A3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6" name="Rectangle 159"/>
            <p:cNvSpPr>
              <a:spLocks noChangeArrowheads="1"/>
            </p:cNvSpPr>
            <p:nvPr/>
          </p:nvSpPr>
          <p:spPr bwMode="auto">
            <a:xfrm>
              <a:off x="1267331" y="5319181"/>
              <a:ext cx="1519" cy="1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7" name="Rectangle 160"/>
            <p:cNvSpPr>
              <a:spLocks noChangeArrowheads="1"/>
            </p:cNvSpPr>
            <p:nvPr/>
          </p:nvSpPr>
          <p:spPr bwMode="auto">
            <a:xfrm>
              <a:off x="1261255" y="5323738"/>
              <a:ext cx="13670" cy="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8" name="Oval 161"/>
            <p:cNvSpPr>
              <a:spLocks noChangeArrowheads="1"/>
            </p:cNvSpPr>
            <p:nvPr/>
          </p:nvSpPr>
          <p:spPr bwMode="auto">
            <a:xfrm>
              <a:off x="1192904" y="5314624"/>
              <a:ext cx="19746" cy="21265"/>
            </a:xfrm>
            <a:prstGeom prst="ellipse">
              <a:avLst/>
            </a:prstGeom>
            <a:solidFill>
              <a:srgbClr val="2A3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9" name="Rectangle 162"/>
            <p:cNvSpPr>
              <a:spLocks noChangeArrowheads="1"/>
            </p:cNvSpPr>
            <p:nvPr/>
          </p:nvSpPr>
          <p:spPr bwMode="auto">
            <a:xfrm>
              <a:off x="1202018" y="5319181"/>
              <a:ext cx="1519" cy="1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0" name="Rectangle 163"/>
            <p:cNvSpPr>
              <a:spLocks noChangeArrowheads="1"/>
            </p:cNvSpPr>
            <p:nvPr/>
          </p:nvSpPr>
          <p:spPr bwMode="auto">
            <a:xfrm>
              <a:off x="1195942" y="5323738"/>
              <a:ext cx="13670" cy="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1" name="Oval 164"/>
            <p:cNvSpPr>
              <a:spLocks noChangeArrowheads="1"/>
            </p:cNvSpPr>
            <p:nvPr/>
          </p:nvSpPr>
          <p:spPr bwMode="auto">
            <a:xfrm>
              <a:off x="655209" y="5314624"/>
              <a:ext cx="21265" cy="21265"/>
            </a:xfrm>
            <a:prstGeom prst="ellipse">
              <a:avLst/>
            </a:prstGeom>
            <a:solidFill>
              <a:srgbClr val="2A3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2" name="Rectangle 165"/>
            <p:cNvSpPr>
              <a:spLocks noChangeArrowheads="1"/>
            </p:cNvSpPr>
            <p:nvPr/>
          </p:nvSpPr>
          <p:spPr bwMode="auto">
            <a:xfrm>
              <a:off x="664322" y="5319181"/>
              <a:ext cx="3038" cy="1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3" name="Rectangle 166"/>
            <p:cNvSpPr>
              <a:spLocks noChangeArrowheads="1"/>
            </p:cNvSpPr>
            <p:nvPr/>
          </p:nvSpPr>
          <p:spPr bwMode="auto">
            <a:xfrm>
              <a:off x="659765" y="5323738"/>
              <a:ext cx="13670" cy="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4" name="Rectangle 167"/>
            <p:cNvSpPr>
              <a:spLocks noChangeArrowheads="1"/>
            </p:cNvSpPr>
            <p:nvPr/>
          </p:nvSpPr>
          <p:spPr bwMode="auto">
            <a:xfrm>
              <a:off x="468382" y="6248757"/>
              <a:ext cx="2576079" cy="21265"/>
            </a:xfrm>
            <a:prstGeom prst="rect">
              <a:avLst/>
            </a:prstGeom>
            <a:solidFill>
              <a:srgbClr val="0E69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5" name="Freeform 99"/>
          <p:cNvSpPr>
            <a:spLocks/>
          </p:cNvSpPr>
          <p:nvPr/>
        </p:nvSpPr>
        <p:spPr bwMode="auto">
          <a:xfrm rot="5400000">
            <a:off x="1262607" y="2560780"/>
            <a:ext cx="207963" cy="15240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97" name="Freeform 9"/>
          <p:cNvSpPr>
            <a:spLocks noEditPoints="1"/>
          </p:cNvSpPr>
          <p:nvPr/>
        </p:nvSpPr>
        <p:spPr bwMode="auto">
          <a:xfrm>
            <a:off x="4288857" y="1391784"/>
            <a:ext cx="390525"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98" name="Freeform 9"/>
          <p:cNvSpPr>
            <a:spLocks noEditPoints="1"/>
          </p:cNvSpPr>
          <p:nvPr/>
        </p:nvSpPr>
        <p:spPr bwMode="auto">
          <a:xfrm>
            <a:off x="4288857" y="3336698"/>
            <a:ext cx="390525"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99" name="Freeform 9"/>
          <p:cNvSpPr>
            <a:spLocks noEditPoints="1"/>
          </p:cNvSpPr>
          <p:nvPr/>
        </p:nvSpPr>
        <p:spPr bwMode="auto">
          <a:xfrm>
            <a:off x="4288857" y="5383212"/>
            <a:ext cx="390525"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200" name="Freeform 9"/>
          <p:cNvSpPr>
            <a:spLocks noEditPoints="1"/>
          </p:cNvSpPr>
          <p:nvPr/>
        </p:nvSpPr>
        <p:spPr bwMode="auto">
          <a:xfrm>
            <a:off x="7975486" y="3336698"/>
            <a:ext cx="390525"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Tree>
    <p:extLst>
      <p:ext uri="{BB962C8B-B14F-4D97-AF65-F5344CB8AC3E}">
        <p14:creationId xmlns:p14="http://schemas.microsoft.com/office/powerpoint/2010/main" val="105663989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806674" y="906462"/>
            <a:ext cx="1974685" cy="2222718"/>
            <a:chOff x="1806674" y="212822"/>
            <a:chExt cx="1974685" cy="2222718"/>
          </a:xfrm>
        </p:grpSpPr>
        <p:pic>
          <p:nvPicPr>
            <p:cNvPr id="3" name="Picture 2"/>
            <p:cNvPicPr>
              <a:picLocks noChangeAspect="1"/>
            </p:cNvPicPr>
            <p:nvPr/>
          </p:nvPicPr>
          <p:blipFill>
            <a:blip r:embed="rId2"/>
            <a:stretch>
              <a:fillRect/>
            </a:stretch>
          </p:blipFill>
          <p:spPr>
            <a:xfrm>
              <a:off x="1806674" y="1012481"/>
              <a:ext cx="1974685" cy="917283"/>
            </a:xfrm>
            <a:prstGeom prst="rect">
              <a:avLst/>
            </a:prstGeom>
          </p:spPr>
        </p:pic>
        <p:sp>
          <p:nvSpPr>
            <p:cNvPr id="15" name="TextBox 14"/>
            <p:cNvSpPr txBox="1"/>
            <p:nvPr/>
          </p:nvSpPr>
          <p:spPr>
            <a:xfrm>
              <a:off x="2130195" y="212822"/>
              <a:ext cx="138287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Patrons</a:t>
              </a:r>
            </a:p>
          </p:txBody>
        </p:sp>
        <p:grpSp>
          <p:nvGrpSpPr>
            <p:cNvPr id="25" name="Group 88"/>
            <p:cNvGrpSpPr>
              <a:grpSpLocks/>
            </p:cNvGrpSpPr>
            <p:nvPr/>
          </p:nvGrpSpPr>
          <p:grpSpPr bwMode="auto">
            <a:xfrm>
              <a:off x="2565657" y="1484449"/>
              <a:ext cx="511957" cy="951091"/>
              <a:chOff x="4968850" y="576504"/>
              <a:chExt cx="674375" cy="1213027"/>
            </a:xfrm>
          </p:grpSpPr>
          <p:sp>
            <p:nvSpPr>
              <p:cNvPr id="26" name="Freeform 7"/>
              <p:cNvSpPr>
                <a:spLocks noEditPoints="1"/>
              </p:cNvSpPr>
              <p:nvPr/>
            </p:nvSpPr>
            <p:spPr bwMode="auto">
              <a:xfrm>
                <a:off x="4968850" y="576504"/>
                <a:ext cx="674375" cy="1213027"/>
              </a:xfrm>
              <a:custGeom>
                <a:avLst/>
                <a:gdLst>
                  <a:gd name="T0" fmla="*/ 155 w 170"/>
                  <a:gd name="T1" fmla="*/ 0 h 304"/>
                  <a:gd name="T2" fmla="*/ 15 w 170"/>
                  <a:gd name="T3" fmla="*/ 0 h 304"/>
                  <a:gd name="T4" fmla="*/ 0 w 170"/>
                  <a:gd name="T5" fmla="*/ 14 h 304"/>
                  <a:gd name="T6" fmla="*/ 0 w 170"/>
                  <a:gd name="T7" fmla="*/ 289 h 304"/>
                  <a:gd name="T8" fmla="*/ 15 w 170"/>
                  <a:gd name="T9" fmla="*/ 304 h 304"/>
                  <a:gd name="T10" fmla="*/ 155 w 170"/>
                  <a:gd name="T11" fmla="*/ 304 h 304"/>
                  <a:gd name="T12" fmla="*/ 170 w 170"/>
                  <a:gd name="T13" fmla="*/ 289 h 304"/>
                  <a:gd name="T14" fmla="*/ 170 w 170"/>
                  <a:gd name="T15" fmla="*/ 14 h 304"/>
                  <a:gd name="T16" fmla="*/ 155 w 170"/>
                  <a:gd name="T17" fmla="*/ 0 h 304"/>
                  <a:gd name="T18" fmla="*/ 70 w 170"/>
                  <a:gd name="T19" fmla="*/ 5 h 304"/>
                  <a:gd name="T20" fmla="*/ 100 w 170"/>
                  <a:gd name="T21" fmla="*/ 5 h 304"/>
                  <a:gd name="T22" fmla="*/ 100 w 170"/>
                  <a:gd name="T23" fmla="*/ 9 h 304"/>
                  <a:gd name="T24" fmla="*/ 70 w 170"/>
                  <a:gd name="T25" fmla="*/ 9 h 304"/>
                  <a:gd name="T26" fmla="*/ 70 w 170"/>
                  <a:gd name="T27" fmla="*/ 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304">
                    <a:moveTo>
                      <a:pt x="155" y="0"/>
                    </a:moveTo>
                    <a:cubicBezTo>
                      <a:pt x="155" y="0"/>
                      <a:pt x="155" y="0"/>
                      <a:pt x="15" y="0"/>
                    </a:cubicBezTo>
                    <a:cubicBezTo>
                      <a:pt x="5" y="0"/>
                      <a:pt x="0" y="5"/>
                      <a:pt x="0" y="14"/>
                    </a:cubicBezTo>
                    <a:cubicBezTo>
                      <a:pt x="0" y="14"/>
                      <a:pt x="0" y="14"/>
                      <a:pt x="0" y="289"/>
                    </a:cubicBezTo>
                    <a:cubicBezTo>
                      <a:pt x="0" y="294"/>
                      <a:pt x="5" y="304"/>
                      <a:pt x="15" y="304"/>
                    </a:cubicBezTo>
                    <a:cubicBezTo>
                      <a:pt x="15" y="304"/>
                      <a:pt x="15" y="304"/>
                      <a:pt x="155" y="304"/>
                    </a:cubicBezTo>
                    <a:cubicBezTo>
                      <a:pt x="165" y="304"/>
                      <a:pt x="170" y="294"/>
                      <a:pt x="170" y="289"/>
                    </a:cubicBezTo>
                    <a:cubicBezTo>
                      <a:pt x="170" y="289"/>
                      <a:pt x="170" y="289"/>
                      <a:pt x="170" y="14"/>
                    </a:cubicBezTo>
                    <a:cubicBezTo>
                      <a:pt x="170" y="5"/>
                      <a:pt x="165" y="0"/>
                      <a:pt x="155" y="0"/>
                    </a:cubicBezTo>
                    <a:close/>
                    <a:moveTo>
                      <a:pt x="70" y="5"/>
                    </a:moveTo>
                    <a:cubicBezTo>
                      <a:pt x="70" y="5"/>
                      <a:pt x="70" y="5"/>
                      <a:pt x="100" y="5"/>
                    </a:cubicBezTo>
                    <a:cubicBezTo>
                      <a:pt x="100" y="9"/>
                      <a:pt x="100" y="9"/>
                      <a:pt x="100" y="9"/>
                    </a:cubicBezTo>
                    <a:cubicBezTo>
                      <a:pt x="100" y="9"/>
                      <a:pt x="100" y="9"/>
                      <a:pt x="70" y="9"/>
                    </a:cubicBezTo>
                    <a:cubicBezTo>
                      <a:pt x="70" y="9"/>
                      <a:pt x="70" y="9"/>
                      <a:pt x="70" y="5"/>
                    </a:cubicBezTo>
                    <a:close/>
                  </a:path>
                </a:pathLst>
              </a:custGeom>
              <a:solidFill>
                <a:schemeClr val="tx1"/>
              </a:solidFill>
              <a:ln>
                <a:noFill/>
              </a:ln>
              <a:extLst/>
            </p:spPr>
            <p:txBody>
              <a:bodyPr lIns="89642" tIns="44821" rIns="89642" bIns="44821"/>
              <a:lstStyle/>
              <a:p>
                <a:pPr algn="ctr" defTabSz="896386" eaLnBrk="1" hangingPunct="1">
                  <a:spcBef>
                    <a:spcPts val="0"/>
                  </a:spcBef>
                  <a:spcAft>
                    <a:spcPts val="0"/>
                  </a:spcAft>
                  <a:defRPr/>
                </a:pPr>
                <a:endParaRPr lang="en-US" sz="1667" kern="0" dirty="0">
                  <a:solidFill>
                    <a:srgbClr val="505050"/>
                  </a:solidFill>
                  <a:latin typeface="+mn-lt"/>
                  <a:ea typeface="+mn-ea"/>
                </a:endParaRPr>
              </a:p>
            </p:txBody>
          </p:sp>
          <p:sp>
            <p:nvSpPr>
              <p:cNvPr id="27" name="Freeform 8"/>
              <p:cNvSpPr>
                <a:spLocks/>
              </p:cNvSpPr>
              <p:nvPr/>
            </p:nvSpPr>
            <p:spPr bwMode="auto">
              <a:xfrm>
                <a:off x="5028795" y="660675"/>
                <a:ext cx="554486" cy="1049638"/>
              </a:xfrm>
              <a:prstGeom prst="rect">
                <a:avLst/>
              </a:prstGeom>
              <a:solidFill>
                <a:srgbClr val="0078D7"/>
              </a:solidFill>
              <a:ln w="9525" cap="flat" cmpd="sng" algn="ctr">
                <a:noFill/>
                <a:prstDash val="solid"/>
                <a:headEnd type="none" w="med" len="med"/>
                <a:tailEnd type="none" w="med" len="med"/>
              </a:ln>
              <a:effectLst/>
            </p:spPr>
            <p:txBody>
              <a:bodyPr lIns="179285" tIns="143428" rIns="179285" bIns="143428"/>
              <a:lstStyle/>
              <a:p>
                <a:pPr algn="ctr" defTabSz="914102" eaLnBrk="1" hangingPunct="1">
                  <a:lnSpc>
                    <a:spcPct val="90000"/>
                  </a:lnSpc>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57" name="Group 56"/>
          <p:cNvGrpSpPr/>
          <p:nvPr/>
        </p:nvGrpSpPr>
        <p:grpSpPr>
          <a:xfrm>
            <a:off x="1665699" y="3421062"/>
            <a:ext cx="8784947" cy="1731510"/>
            <a:chOff x="1665699" y="4878829"/>
            <a:chExt cx="8784947" cy="1731510"/>
          </a:xfrm>
        </p:grpSpPr>
        <p:sp>
          <p:nvSpPr>
            <p:cNvPr id="36" name="Rectangle 35"/>
            <p:cNvSpPr/>
            <p:nvPr/>
          </p:nvSpPr>
          <p:spPr bwMode="auto">
            <a:xfrm>
              <a:off x="1665699" y="5173662"/>
              <a:ext cx="8784947" cy="1436677"/>
            </a:xfrm>
            <a:prstGeom prst="rect">
              <a:avLst/>
            </a:prstGeom>
            <a:no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914" y="4878829"/>
              <a:ext cx="1689445" cy="1689445"/>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645" y="5144634"/>
              <a:ext cx="1157837" cy="1157837"/>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5458" y="5180962"/>
              <a:ext cx="1085182" cy="1085182"/>
            </a:xfrm>
            <a:prstGeom prst="rect">
              <a:avLst/>
            </a:prstGeom>
          </p:spPr>
        </p:pic>
        <p:sp>
          <p:nvSpPr>
            <p:cNvPr id="44" name="TextBox 43"/>
            <p:cNvSpPr txBox="1"/>
            <p:nvPr/>
          </p:nvSpPr>
          <p:spPr>
            <a:xfrm>
              <a:off x="1692515" y="5965314"/>
              <a:ext cx="248824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Reservation API</a:t>
              </a:r>
            </a:p>
          </p:txBody>
        </p:sp>
        <p:sp>
          <p:nvSpPr>
            <p:cNvPr id="45" name="TextBox 44"/>
            <p:cNvSpPr txBox="1"/>
            <p:nvPr/>
          </p:nvSpPr>
          <p:spPr>
            <a:xfrm>
              <a:off x="4957729" y="5965314"/>
              <a:ext cx="20587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Wait List API</a:t>
              </a:r>
            </a:p>
          </p:txBody>
        </p:sp>
        <p:sp>
          <p:nvSpPr>
            <p:cNvPr id="46" name="TextBox 45"/>
            <p:cNvSpPr txBox="1"/>
            <p:nvPr/>
          </p:nvSpPr>
          <p:spPr>
            <a:xfrm>
              <a:off x="8228696" y="5965314"/>
              <a:ext cx="18681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Loyalty API</a:t>
              </a:r>
            </a:p>
          </p:txBody>
        </p:sp>
      </p:grpSp>
      <p:grpSp>
        <p:nvGrpSpPr>
          <p:cNvPr id="55" name="Group 54"/>
          <p:cNvGrpSpPr/>
          <p:nvPr/>
        </p:nvGrpSpPr>
        <p:grpSpPr>
          <a:xfrm>
            <a:off x="8344756" y="910360"/>
            <a:ext cx="2623680" cy="2102998"/>
            <a:chOff x="8344756" y="216720"/>
            <a:chExt cx="2623680" cy="2102998"/>
          </a:xfrm>
        </p:grpSpPr>
        <p:sp>
          <p:nvSpPr>
            <p:cNvPr id="18" name="TextBox 17"/>
            <p:cNvSpPr txBox="1"/>
            <p:nvPr/>
          </p:nvSpPr>
          <p:spPr>
            <a:xfrm>
              <a:off x="8455557" y="216720"/>
              <a:ext cx="194873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Site Visitors</a:t>
              </a:r>
            </a:p>
          </p:txBody>
        </p:sp>
        <p:grpSp>
          <p:nvGrpSpPr>
            <p:cNvPr id="48" name="Group 47"/>
            <p:cNvGrpSpPr/>
            <p:nvPr/>
          </p:nvGrpSpPr>
          <p:grpSpPr>
            <a:xfrm>
              <a:off x="9684674" y="776003"/>
              <a:ext cx="1283762" cy="1309392"/>
              <a:chOff x="8733938" y="698549"/>
              <a:chExt cx="1874128" cy="1745823"/>
            </a:xfrm>
          </p:grpSpPr>
          <p:pic>
            <p:nvPicPr>
              <p:cNvPr id="31" name="Picture 96" descr="Azure_Icons-0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3938" y="698549"/>
                <a:ext cx="1874128" cy="174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p:cNvSpPr/>
              <p:nvPr/>
            </p:nvSpPr>
            <p:spPr bwMode="auto">
              <a:xfrm>
                <a:off x="9124793" y="1104434"/>
                <a:ext cx="966103" cy="69575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54"/>
              <p:cNvSpPr>
                <a:spLocks noChangeAspect="1" noEditPoints="1"/>
              </p:cNvSpPr>
              <p:nvPr/>
            </p:nvSpPr>
            <p:spPr bwMode="black">
              <a:xfrm>
                <a:off x="9274072" y="1118540"/>
                <a:ext cx="667543" cy="667541"/>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algn="ctr" defTabSz="699261" eaLnBrk="1" hangingPunct="1">
                  <a:lnSpc>
                    <a:spcPct val="90000"/>
                  </a:lnSpc>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7" name="Freeform 48"/>
            <p:cNvSpPr>
              <a:spLocks noChangeAspect="1"/>
            </p:cNvSpPr>
            <p:nvPr/>
          </p:nvSpPr>
          <p:spPr bwMode="black">
            <a:xfrm>
              <a:off x="8344756" y="808315"/>
              <a:ext cx="1315001" cy="1511403"/>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algn="ctr" defTabSz="699261" eaLnBrk="1" hangingPunct="1">
                <a:lnSpc>
                  <a:spcPct val="90000"/>
                </a:lnSpc>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6" name="Group 55"/>
          <p:cNvGrpSpPr/>
          <p:nvPr/>
        </p:nvGrpSpPr>
        <p:grpSpPr>
          <a:xfrm>
            <a:off x="1665699" y="3612664"/>
            <a:ext cx="8784947" cy="1436677"/>
            <a:chOff x="1665699" y="3195798"/>
            <a:chExt cx="8784947" cy="1436677"/>
          </a:xfrm>
        </p:grpSpPr>
        <p:pic>
          <p:nvPicPr>
            <p:cNvPr id="4" name="Picture 3"/>
            <p:cNvPicPr>
              <a:picLocks noChangeAspect="1"/>
            </p:cNvPicPr>
            <p:nvPr/>
          </p:nvPicPr>
          <p:blipFill>
            <a:blip r:embed="rId7"/>
            <a:stretch>
              <a:fillRect/>
            </a:stretch>
          </p:blipFill>
          <p:spPr>
            <a:xfrm>
              <a:off x="3932237" y="3511835"/>
              <a:ext cx="827346" cy="716233"/>
            </a:xfrm>
            <a:prstGeom prst="rect">
              <a:avLst/>
            </a:prstGeom>
          </p:spPr>
        </p:pic>
        <p:sp>
          <p:nvSpPr>
            <p:cNvPr id="49" name="Rectangle 48"/>
            <p:cNvSpPr/>
            <p:nvPr/>
          </p:nvSpPr>
          <p:spPr bwMode="auto">
            <a:xfrm>
              <a:off x="1665699" y="3195798"/>
              <a:ext cx="8784947" cy="1436677"/>
            </a:xfrm>
            <a:prstGeom prst="rect">
              <a:avLst/>
            </a:prstGeom>
            <a:no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4699306" y="3600204"/>
              <a:ext cx="27177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API Management</a:t>
              </a:r>
            </a:p>
          </p:txBody>
        </p:sp>
      </p:grpSp>
      <p:grpSp>
        <p:nvGrpSpPr>
          <p:cNvPr id="54" name="Group 53"/>
          <p:cNvGrpSpPr/>
          <p:nvPr/>
        </p:nvGrpSpPr>
        <p:grpSpPr>
          <a:xfrm>
            <a:off x="5202909" y="906462"/>
            <a:ext cx="1726384" cy="2370040"/>
            <a:chOff x="5202909" y="212822"/>
            <a:chExt cx="1726384" cy="2370040"/>
          </a:xfrm>
        </p:grpSpPr>
        <p:pic>
          <p:nvPicPr>
            <p:cNvPr id="7" name="Picture 6"/>
            <p:cNvPicPr>
              <a:picLocks noChangeAspect="1"/>
            </p:cNvPicPr>
            <p:nvPr/>
          </p:nvPicPr>
          <p:blipFill>
            <a:blip r:embed="rId8"/>
            <a:stretch>
              <a:fillRect/>
            </a:stretch>
          </p:blipFill>
          <p:spPr>
            <a:xfrm>
              <a:off x="5202909" y="840686"/>
              <a:ext cx="933700" cy="1742176"/>
            </a:xfrm>
            <a:prstGeom prst="rect">
              <a:avLst/>
            </a:prstGeom>
          </p:spPr>
        </p:pic>
        <p:sp>
          <p:nvSpPr>
            <p:cNvPr id="16" name="TextBox 15"/>
            <p:cNvSpPr txBox="1"/>
            <p:nvPr/>
          </p:nvSpPr>
          <p:spPr>
            <a:xfrm>
              <a:off x="5491991" y="212822"/>
              <a:ext cx="113236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Hosts</a:t>
              </a:r>
            </a:p>
          </p:txBody>
        </p:sp>
        <p:grpSp>
          <p:nvGrpSpPr>
            <p:cNvPr id="28" name="Group 91"/>
            <p:cNvGrpSpPr>
              <a:grpSpLocks/>
            </p:cNvGrpSpPr>
            <p:nvPr/>
          </p:nvGrpSpPr>
          <p:grpSpPr bwMode="auto">
            <a:xfrm>
              <a:off x="6236049" y="977042"/>
              <a:ext cx="693244" cy="920020"/>
              <a:chOff x="5711308" y="755141"/>
              <a:chExt cx="892098" cy="1217269"/>
            </a:xfrm>
          </p:grpSpPr>
          <p:sp>
            <p:nvSpPr>
              <p:cNvPr id="29" name="Freeform 8"/>
              <p:cNvSpPr>
                <a:spLocks/>
              </p:cNvSpPr>
              <p:nvPr/>
            </p:nvSpPr>
            <p:spPr bwMode="auto">
              <a:xfrm>
                <a:off x="5711308" y="755141"/>
                <a:ext cx="892098" cy="1217269"/>
              </a:xfrm>
              <a:custGeom>
                <a:avLst/>
                <a:gdLst>
                  <a:gd name="T0" fmla="*/ 211 w 225"/>
                  <a:gd name="T1" fmla="*/ 0 h 305"/>
                  <a:gd name="T2" fmla="*/ 15 w 225"/>
                  <a:gd name="T3" fmla="*/ 0 h 305"/>
                  <a:gd name="T4" fmla="*/ 0 w 225"/>
                  <a:gd name="T5" fmla="*/ 13 h 305"/>
                  <a:gd name="T6" fmla="*/ 0 w 225"/>
                  <a:gd name="T7" fmla="*/ 290 h 305"/>
                  <a:gd name="T8" fmla="*/ 15 w 225"/>
                  <a:gd name="T9" fmla="*/ 305 h 305"/>
                  <a:gd name="T10" fmla="*/ 211 w 225"/>
                  <a:gd name="T11" fmla="*/ 305 h 305"/>
                  <a:gd name="T12" fmla="*/ 225 w 225"/>
                  <a:gd name="T13" fmla="*/ 290 h 305"/>
                  <a:gd name="T14" fmla="*/ 225 w 225"/>
                  <a:gd name="T15" fmla="*/ 13 h 305"/>
                  <a:gd name="T16" fmla="*/ 211 w 225"/>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305">
                    <a:moveTo>
                      <a:pt x="211" y="0"/>
                    </a:moveTo>
                    <a:cubicBezTo>
                      <a:pt x="211" y="0"/>
                      <a:pt x="211" y="0"/>
                      <a:pt x="15" y="0"/>
                    </a:cubicBezTo>
                    <a:cubicBezTo>
                      <a:pt x="7" y="0"/>
                      <a:pt x="0" y="7"/>
                      <a:pt x="0" y="13"/>
                    </a:cubicBezTo>
                    <a:cubicBezTo>
                      <a:pt x="0" y="13"/>
                      <a:pt x="0" y="13"/>
                      <a:pt x="0" y="290"/>
                    </a:cubicBezTo>
                    <a:cubicBezTo>
                      <a:pt x="0" y="298"/>
                      <a:pt x="7" y="305"/>
                      <a:pt x="15" y="305"/>
                    </a:cubicBezTo>
                    <a:cubicBezTo>
                      <a:pt x="15" y="305"/>
                      <a:pt x="15" y="305"/>
                      <a:pt x="211" y="305"/>
                    </a:cubicBezTo>
                    <a:cubicBezTo>
                      <a:pt x="220" y="305"/>
                      <a:pt x="225" y="298"/>
                      <a:pt x="225" y="290"/>
                    </a:cubicBezTo>
                    <a:cubicBezTo>
                      <a:pt x="225" y="290"/>
                      <a:pt x="225" y="290"/>
                      <a:pt x="225" y="13"/>
                    </a:cubicBezTo>
                    <a:cubicBezTo>
                      <a:pt x="225" y="7"/>
                      <a:pt x="220" y="0"/>
                      <a:pt x="211" y="0"/>
                    </a:cubicBezTo>
                    <a:close/>
                  </a:path>
                </a:pathLst>
              </a:custGeom>
              <a:solidFill>
                <a:srgbClr val="FFFFFF"/>
              </a:solidFill>
              <a:ln>
                <a:noFill/>
              </a:ln>
              <a:extLst/>
            </p:spPr>
            <p:txBody>
              <a:bodyPr lIns="89642" tIns="44821" rIns="89642" bIns="44821"/>
              <a:lstStyle/>
              <a:p>
                <a:pPr algn="ctr" defTabSz="896386" eaLnBrk="1" hangingPunct="1">
                  <a:spcBef>
                    <a:spcPts val="0"/>
                  </a:spcBef>
                  <a:spcAft>
                    <a:spcPts val="0"/>
                  </a:spcAft>
                  <a:defRPr/>
                </a:pPr>
                <a:endParaRPr lang="en-US" sz="1667" kern="0" dirty="0">
                  <a:solidFill>
                    <a:srgbClr val="505050"/>
                  </a:solidFill>
                  <a:latin typeface="+mn-lt"/>
                  <a:ea typeface="+mn-ea"/>
                </a:endParaRPr>
              </a:p>
            </p:txBody>
          </p:sp>
          <p:sp>
            <p:nvSpPr>
              <p:cNvPr id="30" name="Freeform 8"/>
              <p:cNvSpPr>
                <a:spLocks/>
              </p:cNvSpPr>
              <p:nvPr/>
            </p:nvSpPr>
            <p:spPr bwMode="auto">
              <a:xfrm>
                <a:off x="5761512" y="844020"/>
                <a:ext cx="791691" cy="1047240"/>
              </a:xfrm>
              <a:prstGeom prst="rect">
                <a:avLst/>
              </a:prstGeom>
              <a:solidFill>
                <a:srgbClr val="0078D7"/>
              </a:solidFill>
              <a:ln w="9525" cap="flat" cmpd="sng" algn="ctr">
                <a:noFill/>
                <a:prstDash val="solid"/>
                <a:headEnd type="none" w="med" len="med"/>
                <a:tailEnd type="none" w="med" len="med"/>
              </a:ln>
              <a:effectLst/>
            </p:spPr>
            <p:txBody>
              <a:bodyPr lIns="179285" tIns="143428" rIns="179285" bIns="143428"/>
              <a:lstStyle/>
              <a:p>
                <a:pPr algn="ctr" defTabSz="914102" eaLnBrk="1" hangingPunct="1">
                  <a:lnSpc>
                    <a:spcPct val="90000"/>
                  </a:lnSpc>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1" name="Freeform 110"/>
            <p:cNvSpPr>
              <a:spLocks noChangeAspect="1" noEditPoints="1"/>
            </p:cNvSpPr>
            <p:nvPr/>
          </p:nvSpPr>
          <p:spPr bwMode="black">
            <a:xfrm>
              <a:off x="6402207" y="1280269"/>
              <a:ext cx="477326" cy="4801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sp>
        <p:nvSpPr>
          <p:cNvPr id="58" name="Title 1"/>
          <p:cNvSpPr txBox="1">
            <a:spLocks/>
          </p:cNvSpPr>
          <p:nvPr/>
        </p:nvSpPr>
        <p:spPr>
          <a:xfrm>
            <a:off x="274639" y="68262"/>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“HostMe” Project</a:t>
            </a:r>
            <a:endParaRPr lang="en-US" dirty="0"/>
          </a:p>
        </p:txBody>
      </p:sp>
    </p:spTree>
    <p:extLst>
      <p:ext uri="{BB962C8B-B14F-4D97-AF65-F5344CB8AC3E}">
        <p14:creationId xmlns:p14="http://schemas.microsoft.com/office/powerpoint/2010/main" val="1816492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2.51979E-6 -7.26282E-7 L 2.51979E-6 0.25011 " pathEditMode="relative" rAng="0" ptsTypes="AA">
                                      <p:cBhvr>
                                        <p:cTn id="23" dur="2000" fill="hold"/>
                                        <p:tgtEl>
                                          <p:spTgt spid="57"/>
                                        </p:tgtEl>
                                        <p:attrNameLst>
                                          <p:attrName>ppt_x</p:attrName>
                                          <p:attrName>ppt_y</p:attrName>
                                        </p:attrNameLst>
                                      </p:cBhvr>
                                      <p:rCtr x="0" y="12506"/>
                                    </p:animMotion>
                                  </p:childTnLst>
                                </p:cTn>
                              </p:par>
                              <p:par>
                                <p:cTn id="24" presetID="53" presetClass="entr" presetSubtype="16" fill="hold" nodeType="withEffect">
                                  <p:stCondLst>
                                    <p:cond delay="700"/>
                                  </p:stCondLst>
                                  <p:childTnLst>
                                    <p:set>
                                      <p:cBhvr>
                                        <p:cTn id="25" dur="1" fill="hold">
                                          <p:stCondLst>
                                            <p:cond delay="0"/>
                                          </p:stCondLst>
                                        </p:cTn>
                                        <p:tgtEl>
                                          <p:spTgt spid="56"/>
                                        </p:tgtEl>
                                        <p:attrNameLst>
                                          <p:attrName>style.visibility</p:attrName>
                                        </p:attrNameLst>
                                      </p:cBhvr>
                                      <p:to>
                                        <p:strVal val="visible"/>
                                      </p:to>
                                    </p:set>
                                    <p:anim calcmode="lin" valueType="num">
                                      <p:cBhvr>
                                        <p:cTn id="26" dur="1400" fill="hold"/>
                                        <p:tgtEl>
                                          <p:spTgt spid="56"/>
                                        </p:tgtEl>
                                        <p:attrNameLst>
                                          <p:attrName>ppt_w</p:attrName>
                                        </p:attrNameLst>
                                      </p:cBhvr>
                                      <p:tavLst>
                                        <p:tav tm="0">
                                          <p:val>
                                            <p:fltVal val="0"/>
                                          </p:val>
                                        </p:tav>
                                        <p:tav tm="100000">
                                          <p:val>
                                            <p:strVal val="#ppt_w"/>
                                          </p:val>
                                        </p:tav>
                                      </p:tavLst>
                                    </p:anim>
                                    <p:anim calcmode="lin" valueType="num">
                                      <p:cBhvr>
                                        <p:cTn id="27" dur="1400" fill="hold"/>
                                        <p:tgtEl>
                                          <p:spTgt spid="56"/>
                                        </p:tgtEl>
                                        <p:attrNameLst>
                                          <p:attrName>ppt_h</p:attrName>
                                        </p:attrNameLst>
                                      </p:cBhvr>
                                      <p:tavLst>
                                        <p:tav tm="0">
                                          <p:val>
                                            <p:fltVal val="0"/>
                                          </p:val>
                                        </p:tav>
                                        <p:tav tm="100000">
                                          <p:val>
                                            <p:strVal val="#ppt_h"/>
                                          </p:val>
                                        </p:tav>
                                      </p:tavLst>
                                    </p:anim>
                                    <p:animEffect transition="in" filter="fade">
                                      <p:cBhvr>
                                        <p:cTn id="28" dur="14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47688" y="261938"/>
            <a:ext cx="11888787" cy="835025"/>
          </a:xfrm>
        </p:spPr>
        <p:txBody>
          <a:bodyPr/>
          <a:lstStyle/>
          <a:p>
            <a:r>
              <a:rPr lang="en-US" dirty="0" smtClean="0"/>
              <a:t>How to get started</a:t>
            </a:r>
            <a:endParaRPr lang="en-US" dirty="0"/>
          </a:p>
        </p:txBody>
      </p:sp>
      <p:sp>
        <p:nvSpPr>
          <p:cNvPr id="5" name="Text Placeholder 4"/>
          <p:cNvSpPr>
            <a:spLocks noGrp="1"/>
          </p:cNvSpPr>
          <p:nvPr>
            <p:ph type="body" sz="quarter" idx="4294967295"/>
          </p:nvPr>
        </p:nvSpPr>
        <p:spPr>
          <a:xfrm>
            <a:off x="655637" y="1532549"/>
            <a:ext cx="7270750" cy="2635250"/>
          </a:xfrm>
        </p:spPr>
        <p:txBody>
          <a:bodyPr/>
          <a:lstStyle/>
          <a:p>
            <a:pPr marL="0" indent="0">
              <a:buNone/>
            </a:pPr>
            <a:r>
              <a:rPr lang="en-US" dirty="0" smtClean="0"/>
              <a:t>Try API Management</a:t>
            </a:r>
          </a:p>
          <a:p>
            <a:pPr marL="241300" lvl="1" indent="0">
              <a:buNone/>
            </a:pPr>
            <a:r>
              <a:rPr lang="en-US" dirty="0" smtClean="0">
                <a:hlinkClick r:id="rId2"/>
              </a:rPr>
              <a:t>http://aka.ms/apimrocks</a:t>
            </a:r>
            <a:r>
              <a:rPr lang="en-US" dirty="0" smtClean="0"/>
              <a:t> </a:t>
            </a:r>
          </a:p>
          <a:p>
            <a:pPr marL="342900" lvl="1" indent="0">
              <a:buNone/>
            </a:pPr>
            <a:endParaRPr lang="en-US" dirty="0"/>
          </a:p>
          <a:p>
            <a:pPr marL="0" indent="0">
              <a:buNone/>
            </a:pPr>
            <a:r>
              <a:rPr lang="en-US" dirty="0" smtClean="0"/>
              <a:t>Ask a question or request support</a:t>
            </a:r>
          </a:p>
          <a:p>
            <a:pPr marL="241300" lvl="1" indent="0">
              <a:buNone/>
            </a:pPr>
            <a:r>
              <a:rPr lang="en-US" dirty="0" smtClean="0">
                <a:hlinkClick r:id="rId3"/>
              </a:rPr>
              <a:t>mailto:apimgmt@microsoft.com</a:t>
            </a:r>
            <a:r>
              <a:rPr lang="en-US" dirty="0" smtClean="0"/>
              <a:t> </a:t>
            </a:r>
            <a:endParaRPr lang="en-US" dirty="0"/>
          </a:p>
        </p:txBody>
      </p:sp>
      <p:sp>
        <p:nvSpPr>
          <p:cNvPr id="2" name="Text Placeholder 1"/>
          <p:cNvSpPr>
            <a:spLocks noGrp="1"/>
          </p:cNvSpPr>
          <p:nvPr>
            <p:ph type="body" sz="quarter" idx="4294967295"/>
          </p:nvPr>
        </p:nvSpPr>
        <p:spPr>
          <a:xfrm>
            <a:off x="7361237" y="1530473"/>
            <a:ext cx="5486400" cy="5022850"/>
          </a:xfrm>
        </p:spPr>
        <p:txBody>
          <a:bodyPr/>
          <a:lstStyle/>
          <a:p>
            <a:pPr marL="0" indent="0">
              <a:buNone/>
            </a:pPr>
            <a:r>
              <a:rPr lang="en-US" dirty="0" smtClean="0"/>
              <a:t>Resources</a:t>
            </a:r>
          </a:p>
          <a:p>
            <a:pPr marL="342900" lvl="1" indent="0">
              <a:lnSpc>
                <a:spcPct val="150000"/>
              </a:lnSpc>
              <a:buNone/>
            </a:pPr>
            <a:r>
              <a:rPr lang="en-US" dirty="0" smtClean="0"/>
              <a:t>Product information</a:t>
            </a:r>
          </a:p>
          <a:p>
            <a:pPr marL="571500" lvl="2" indent="0">
              <a:buNone/>
            </a:pPr>
            <a:r>
              <a:rPr lang="en-US" dirty="0" smtClean="0">
                <a:hlinkClick r:id="rId2"/>
              </a:rPr>
              <a:t>http</a:t>
            </a:r>
            <a:r>
              <a:rPr lang="en-US" dirty="0">
                <a:hlinkClick r:id="rId2"/>
              </a:rPr>
              <a:t>://aka.ms/apimrocks</a:t>
            </a:r>
            <a:r>
              <a:rPr lang="en-US" dirty="0"/>
              <a:t> </a:t>
            </a:r>
          </a:p>
          <a:p>
            <a:pPr marL="342900" lvl="1" indent="0">
              <a:buNone/>
            </a:pPr>
            <a:r>
              <a:rPr lang="en-US" dirty="0" smtClean="0"/>
              <a:t>Documentation and updates</a:t>
            </a:r>
            <a:endParaRPr lang="en-US" dirty="0"/>
          </a:p>
          <a:p>
            <a:pPr marL="571500" lvl="2" indent="0">
              <a:buNone/>
            </a:pPr>
            <a:r>
              <a:rPr lang="en-US" dirty="0">
                <a:hlinkClick r:id="rId4"/>
              </a:rPr>
              <a:t>http://aka.ms/apimdocs</a:t>
            </a:r>
            <a:r>
              <a:rPr lang="en-US" dirty="0"/>
              <a:t> </a:t>
            </a:r>
          </a:p>
          <a:p>
            <a:pPr marL="342900" lvl="1" indent="0">
              <a:buNone/>
            </a:pPr>
            <a:r>
              <a:rPr lang="en-US" dirty="0"/>
              <a:t>Videos</a:t>
            </a:r>
          </a:p>
          <a:p>
            <a:pPr marL="571500" lvl="2" indent="0">
              <a:buNone/>
            </a:pPr>
            <a:r>
              <a:rPr lang="en-US" dirty="0">
                <a:hlinkClick r:id="rId5"/>
              </a:rPr>
              <a:t>http://aka.ms/apimvideos</a:t>
            </a:r>
            <a:r>
              <a:rPr lang="en-US" dirty="0"/>
              <a:t> </a:t>
            </a:r>
          </a:p>
          <a:p>
            <a:pPr marL="342900" lvl="1" indent="0">
              <a:buNone/>
            </a:pPr>
            <a:r>
              <a:rPr lang="en-US" dirty="0"/>
              <a:t>Forum</a:t>
            </a:r>
          </a:p>
          <a:p>
            <a:pPr marL="571500" lvl="2" indent="0">
              <a:buNone/>
            </a:pPr>
            <a:r>
              <a:rPr lang="en-US" dirty="0">
                <a:hlinkClick r:id="rId6"/>
              </a:rPr>
              <a:t>http://aka.ms/apimforum</a:t>
            </a:r>
            <a:r>
              <a:rPr lang="en-US" dirty="0"/>
              <a:t> </a:t>
            </a:r>
          </a:p>
          <a:p>
            <a:pPr marL="342900" lvl="1" indent="0">
              <a:buNone/>
            </a:pPr>
            <a:r>
              <a:rPr lang="en-US" dirty="0" err="1"/>
              <a:t>Changelog</a:t>
            </a:r>
            <a:endParaRPr lang="en-US" dirty="0"/>
          </a:p>
          <a:p>
            <a:pPr marL="571500" lvl="2" indent="0">
              <a:buNone/>
            </a:pPr>
            <a:r>
              <a:rPr lang="en-US" dirty="0">
                <a:hlinkClick r:id="rId7"/>
              </a:rPr>
              <a:t>http://aka.ms/clog</a:t>
            </a:r>
            <a:r>
              <a:rPr lang="en-US" dirty="0"/>
              <a:t> </a:t>
            </a:r>
          </a:p>
        </p:txBody>
      </p:sp>
    </p:spTree>
    <p:extLst>
      <p:ext uri="{BB962C8B-B14F-4D97-AF65-F5344CB8AC3E}">
        <p14:creationId xmlns:p14="http://schemas.microsoft.com/office/powerpoint/2010/main" val="6263938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420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Microsoft AzureCon 2015 Template - Color">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_v03" id="{4715AF1A-5204-4C1D-AE3F-AB18B0EACD86}" vid="{142F58D1-7453-4167-8D3B-22E918ED6251}"/>
    </a:ext>
  </a:ext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_v03" id="{4715AF1A-5204-4C1D-AE3F-AB18B0EACD86}" vid="{F49B64AE-F52D-4E00-A733-3466B8A1742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29A1C1CFFD0545A9878BDE2DD7EC18" ma:contentTypeVersion="6" ma:contentTypeDescription="Create a new document." ma:contentTypeScope="" ma:versionID="073eaf59cd14f1bc5dd1941f82047fbe">
  <xsd:schema xmlns:xsd="http://www.w3.org/2001/XMLSchema" xmlns:xs="http://www.w3.org/2001/XMLSchema" xmlns:p="http://schemas.microsoft.com/office/2006/metadata/properties" xmlns:ns1="http://schemas.microsoft.com/sharepoint/v3" xmlns:ns2="b92fdc2a-1594-4510-aa86-45464713a14f" xmlns:ns3="0cd5e047-7587-471a-b27c-5f56c6d0ac56" targetNamespace="http://schemas.microsoft.com/office/2006/metadata/properties" ma:root="true" ma:fieldsID="8ea144b6f3743cbd12689b79d23b87a5" ns1:_="" ns2:_="" ns3:_="">
    <xsd:import namespace="http://schemas.microsoft.com/sharepoint/v3"/>
    <xsd:import namespace="b92fdc2a-1594-4510-aa86-45464713a14f"/>
    <xsd:import namespace="0cd5e047-7587-471a-b27c-5f56c6d0ac5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2fdc2a-1594-4510-aa86-45464713a14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d5e047-7587-471a-b27c-5f56c6d0ac56" elementFormDefault="qualified">
    <xsd:import namespace="http://schemas.microsoft.com/office/2006/documentManagement/types"/>
    <xsd:import namespace="http://schemas.microsoft.com/office/infopath/2007/PartnerControls"/>
    <xsd:element name="_ShortcutUrl" ma:index="12"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PublishingExpirationDate xmlns="http://schemas.microsoft.com/sharepoint/v3" xsi:nil="true"/>
    <PublishingStartDate xmlns="http://schemas.microsoft.com/sharepoint/v3" xsi:nil="true"/>
    <_ShortcutUrl xmlns="0cd5e047-7587-471a-b27c-5f56c6d0ac56">
      <Url xsi:nil="true"/>
      <Description xsi:nil="true"/>
    </_ShortcutUrl>
  </documentManagement>
</p:properties>
</file>

<file path=customXml/itemProps1.xml><?xml version="1.0" encoding="utf-8"?>
<ds:datastoreItem xmlns:ds="http://schemas.openxmlformats.org/officeDocument/2006/customXml" ds:itemID="{A7FF749D-6418-4DD6-A114-9BDEB8CF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92fdc2a-1594-4510-aa86-45464713a14f"/>
    <ds:schemaRef ds:uri="0cd5e047-7587-471a-b27c-5f56c6d0a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b92fdc2a-1594-4510-aa86-45464713a14f"/>
    <ds:schemaRef ds:uri="http://purl.org/dc/elements/1.1/"/>
    <ds:schemaRef ds:uri="http://schemas.microsoft.com/office/2006/metadata/properties"/>
    <ds:schemaRef ds:uri="http://schemas.microsoft.com/sharepoint/v3"/>
    <ds:schemaRef ds:uri="0cd5e047-7587-471a-b27c-5f56c6d0ac56"/>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MSFT_AzureCon_2015_Template_v04</Template>
  <TotalTime>206</TotalTime>
  <Words>473</Words>
  <Application>Microsoft Office PowerPoint</Application>
  <PresentationFormat>Custom</PresentationFormat>
  <Paragraphs>77</Paragraphs>
  <Slides>8</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 Unicode MS</vt:lpstr>
      <vt:lpstr>Arial</vt:lpstr>
      <vt:lpstr>Calibri</vt:lpstr>
      <vt:lpstr>Consolas</vt:lpstr>
      <vt:lpstr>ＭＳ Ｐゴシック</vt:lpstr>
      <vt:lpstr>ＭＳ Ｐゴシック</vt:lpstr>
      <vt:lpstr>Segoe UI</vt:lpstr>
      <vt:lpstr>Segoe UI Light</vt:lpstr>
      <vt:lpstr>Segoe UI Semibold</vt:lpstr>
      <vt:lpstr>Segoe UI Semilight</vt:lpstr>
      <vt:lpstr>Wingdings</vt:lpstr>
      <vt:lpstr>Microsoft AzureCon 2015 Template - Color</vt:lpstr>
      <vt:lpstr>WHITE TEMPLATE</vt:lpstr>
      <vt:lpstr>Accelerate API Publishing with Azure API Management</vt:lpstr>
      <vt:lpstr>PowerPoint Presentation</vt:lpstr>
      <vt:lpstr>Common scenarios</vt:lpstr>
      <vt:lpstr>Why API Management</vt:lpstr>
      <vt:lpstr>PowerPoint Presentation</vt:lpstr>
      <vt:lpstr>PowerPoint Presentation</vt:lpstr>
      <vt:lpstr>How to get started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Accelerate API publishing with Azure API Management</dc:title>
  <dc:subject>&lt;Speech title here&gt;</dc:subject>
  <dc:creator>Judi Lee</dc:creator>
  <cp:keywords>MSVID, Brand Guidelines, Branding, Visual Identity, grid</cp:keywords>
  <dc:description>Template: Maryfj_x000d_
Formatting: _x000d_
Audience Type:</dc:description>
  <cp:lastModifiedBy>Vishesh Oberoi</cp:lastModifiedBy>
  <cp:revision>17</cp:revision>
  <dcterms:created xsi:type="dcterms:W3CDTF">2015-09-24T17:49:22Z</dcterms:created>
  <dcterms:modified xsi:type="dcterms:W3CDTF">2015-11-02T06:19:42Z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0x0101004329A1C1CFFD0545A9878BDE2DD7EC18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