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59"/>
  </p:notesMasterIdLst>
  <p:handoutMasterIdLst>
    <p:handoutMasterId r:id="rId60"/>
  </p:handoutMasterIdLst>
  <p:sldIdLst>
    <p:sldId id="256" r:id="rId6"/>
    <p:sldId id="258" r:id="rId7"/>
    <p:sldId id="280" r:id="rId8"/>
    <p:sldId id="323" r:id="rId9"/>
    <p:sldId id="324" r:id="rId10"/>
    <p:sldId id="325" r:id="rId11"/>
    <p:sldId id="326" r:id="rId12"/>
    <p:sldId id="327" r:id="rId13"/>
    <p:sldId id="352" r:id="rId14"/>
    <p:sldId id="354" r:id="rId15"/>
    <p:sldId id="355" r:id="rId16"/>
    <p:sldId id="362" r:id="rId17"/>
    <p:sldId id="353" r:id="rId18"/>
    <p:sldId id="329" r:id="rId19"/>
    <p:sldId id="346" r:id="rId20"/>
    <p:sldId id="347" r:id="rId21"/>
    <p:sldId id="348" r:id="rId22"/>
    <p:sldId id="349" r:id="rId23"/>
    <p:sldId id="357" r:id="rId24"/>
    <p:sldId id="368" r:id="rId25"/>
    <p:sldId id="361" r:id="rId26"/>
    <p:sldId id="356" r:id="rId27"/>
    <p:sldId id="384" r:id="rId28"/>
    <p:sldId id="385" r:id="rId29"/>
    <p:sldId id="375" r:id="rId30"/>
    <p:sldId id="378" r:id="rId31"/>
    <p:sldId id="376" r:id="rId32"/>
    <p:sldId id="377" r:id="rId33"/>
    <p:sldId id="335" r:id="rId34"/>
    <p:sldId id="358" r:id="rId35"/>
    <p:sldId id="317" r:id="rId36"/>
    <p:sldId id="370" r:id="rId37"/>
    <p:sldId id="336" r:id="rId38"/>
    <p:sldId id="337" r:id="rId39"/>
    <p:sldId id="363" r:id="rId40"/>
    <p:sldId id="338" r:id="rId41"/>
    <p:sldId id="339" r:id="rId42"/>
    <p:sldId id="340" r:id="rId43"/>
    <p:sldId id="341" r:id="rId44"/>
    <p:sldId id="372" r:id="rId45"/>
    <p:sldId id="342" r:id="rId46"/>
    <p:sldId id="373" r:id="rId47"/>
    <p:sldId id="343" r:id="rId48"/>
    <p:sldId id="344" r:id="rId49"/>
    <p:sldId id="364" r:id="rId50"/>
    <p:sldId id="365" r:id="rId51"/>
    <p:sldId id="374" r:id="rId52"/>
    <p:sldId id="371" r:id="rId53"/>
    <p:sldId id="386" r:id="rId54"/>
    <p:sldId id="387" r:id="rId55"/>
    <p:sldId id="379" r:id="rId56"/>
    <p:sldId id="383" r:id="rId57"/>
    <p:sldId id="299"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75A0D65-BF15-4822-BC6D-74C66FDCD9EE}">
          <p14:sldIdLst>
            <p14:sldId id="256"/>
            <p14:sldId id="258"/>
            <p14:sldId id="280"/>
          </p14:sldIdLst>
        </p14:section>
        <p14:section name="Document databases" id="{64B5379C-180E-49EC-B6AB-358C826FAE15}">
          <p14:sldIdLst>
            <p14:sldId id="323"/>
            <p14:sldId id="324"/>
            <p14:sldId id="325"/>
            <p14:sldId id="326"/>
          </p14:sldIdLst>
        </p14:section>
        <p14:section name="DocumentDB intro" id="{D2DBF3C6-4DFC-46CF-8DCA-FE0CA5B04630}">
          <p14:sldIdLst>
            <p14:sldId id="327"/>
            <p14:sldId id="352"/>
            <p14:sldId id="354"/>
            <p14:sldId id="355"/>
            <p14:sldId id="362"/>
            <p14:sldId id="353"/>
            <p14:sldId id="329"/>
            <p14:sldId id="346"/>
            <p14:sldId id="347"/>
            <p14:sldId id="348"/>
            <p14:sldId id="349"/>
          </p14:sldIdLst>
        </p14:section>
        <p14:section name="Feature highlght" id="{2C75969D-42F3-4E37-8B99-738CE1C40B6F}">
          <p14:sldIdLst>
            <p14:sldId id="357"/>
            <p14:sldId id="368"/>
            <p14:sldId id="361"/>
            <p14:sldId id="356"/>
            <p14:sldId id="384"/>
            <p14:sldId id="385"/>
          </p14:sldIdLst>
        </p14:section>
        <p14:section name="Apps on DocumentDB" id="{1AFD7B16-FAAC-4FE1-9EB6-74794D8B1954}">
          <p14:sldIdLst>
            <p14:sldId id="375"/>
            <p14:sldId id="378"/>
            <p14:sldId id="376"/>
            <p14:sldId id="377"/>
          </p14:sldIdLst>
        </p14:section>
        <p14:section name="Design app" id="{5DD4B14F-AEB7-4F1C-83AC-71B12B6993E5}">
          <p14:sldIdLst>
            <p14:sldId id="335"/>
            <p14:sldId id="358"/>
            <p14:sldId id="317"/>
            <p14:sldId id="370"/>
            <p14:sldId id="336"/>
            <p14:sldId id="337"/>
            <p14:sldId id="363"/>
            <p14:sldId id="338"/>
            <p14:sldId id="339"/>
            <p14:sldId id="340"/>
            <p14:sldId id="341"/>
            <p14:sldId id="372"/>
            <p14:sldId id="342"/>
            <p14:sldId id="373"/>
            <p14:sldId id="343"/>
            <p14:sldId id="344"/>
            <p14:sldId id="364"/>
            <p14:sldId id="365"/>
            <p14:sldId id="374"/>
            <p14:sldId id="371"/>
          </p14:sldIdLst>
        </p14:section>
        <p14:section name="Wrapup" id="{5391377A-6E0B-40EA-B60F-A5DB71C8DA66}">
          <p14:sldIdLst>
            <p14:sldId id="386"/>
            <p14:sldId id="387"/>
            <p14:sldId id="379"/>
            <p14:sldId id="383"/>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76B"/>
    <a:srgbClr val="00188F"/>
    <a:srgbClr val="E3008C"/>
    <a:srgbClr val="FFB900"/>
    <a:srgbClr val="107C10"/>
    <a:srgbClr val="FFFFFF"/>
    <a:srgbClr val="232832"/>
    <a:srgbClr val="52525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82206" autoAdjust="0"/>
  </p:normalViewPr>
  <p:slideViewPr>
    <p:cSldViewPr>
      <p:cViewPr varScale="1">
        <p:scale>
          <a:sx n="73" d="100"/>
          <a:sy n="73" d="100"/>
        </p:scale>
        <p:origin x="1170" y="84"/>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11/1/2015 7:03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11/1/2015 7:03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3400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85942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13</a:t>
            </a:fld>
            <a:endParaRPr lang="en-US" dirty="0"/>
          </a:p>
        </p:txBody>
      </p:sp>
    </p:spTree>
    <p:extLst>
      <p:ext uri="{BB962C8B-B14F-4D97-AF65-F5344CB8AC3E}">
        <p14:creationId xmlns:p14="http://schemas.microsoft.com/office/powerpoint/2010/main" val="96017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8858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9914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20670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4831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97439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19</a:t>
            </a:fld>
            <a:endParaRPr lang="en-US" dirty="0"/>
          </a:p>
        </p:txBody>
      </p:sp>
    </p:spTree>
    <p:extLst>
      <p:ext uri="{BB962C8B-B14F-4D97-AF65-F5344CB8AC3E}">
        <p14:creationId xmlns:p14="http://schemas.microsoft.com/office/powerpoint/2010/main" val="3908715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3910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11/1/2015 7:03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58499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22</a:t>
            </a:fld>
            <a:endParaRPr lang="en-US" dirty="0"/>
          </a:p>
        </p:txBody>
      </p:sp>
    </p:spTree>
    <p:extLst>
      <p:ext uri="{BB962C8B-B14F-4D97-AF65-F5344CB8AC3E}">
        <p14:creationId xmlns:p14="http://schemas.microsoft.com/office/powerpoint/2010/main" val="3606394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24</a:t>
            </a:fld>
            <a:endParaRPr lang="en-US" dirty="0"/>
          </a:p>
        </p:txBody>
      </p:sp>
    </p:spTree>
    <p:extLst>
      <p:ext uri="{BB962C8B-B14F-4D97-AF65-F5344CB8AC3E}">
        <p14:creationId xmlns:p14="http://schemas.microsoft.com/office/powerpoint/2010/main" val="1904607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3847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30</a:t>
            </a:fld>
            <a:endParaRPr lang="en-US" dirty="0"/>
          </a:p>
        </p:txBody>
      </p:sp>
    </p:spTree>
    <p:extLst>
      <p:ext uri="{BB962C8B-B14F-4D97-AF65-F5344CB8AC3E}">
        <p14:creationId xmlns:p14="http://schemas.microsoft.com/office/powerpoint/2010/main" val="3618057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31</a:t>
            </a:fld>
            <a:endParaRPr lang="en-US" dirty="0"/>
          </a:p>
        </p:txBody>
      </p:sp>
    </p:spTree>
    <p:extLst>
      <p:ext uri="{BB962C8B-B14F-4D97-AF65-F5344CB8AC3E}">
        <p14:creationId xmlns:p14="http://schemas.microsoft.com/office/powerpoint/2010/main" val="3237312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0A7F1-1D53-4645-8AB9-46355AEB7888}" type="slidenum">
              <a:rPr lang="en-US" smtClean="0"/>
              <a:t>32</a:t>
            </a:fld>
            <a:endParaRPr lang="en-US" dirty="0"/>
          </a:p>
        </p:txBody>
      </p:sp>
    </p:spTree>
    <p:extLst>
      <p:ext uri="{BB962C8B-B14F-4D97-AF65-F5344CB8AC3E}">
        <p14:creationId xmlns:p14="http://schemas.microsoft.com/office/powerpoint/2010/main" val="2758224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2947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0450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115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5568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288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2652899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5416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277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0129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11/1/2015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193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 </a:t>
            </a:r>
            <a:r>
              <a:rPr lang="en-US" dirty="0" err="1" smtClean="0"/>
              <a:t>dbs</a:t>
            </a:r>
            <a:r>
              <a:rPr lang="en-US" dirty="0" smtClean="0"/>
              <a:t> are a type of </a:t>
            </a:r>
            <a:r>
              <a:rPr lang="en-US" dirty="0" err="1" smtClean="0"/>
              <a:t>db</a:t>
            </a:r>
            <a:r>
              <a:rPr lang="en-US" baseline="0" dirty="0" smtClean="0"/>
              <a:t> that is very good at reading JSON documents. Including </a:t>
            </a:r>
            <a:r>
              <a:rPr lang="en-US" baseline="0" dirty="0" err="1" smtClean="0"/>
              <a:t>hirarcy</a:t>
            </a:r>
            <a:r>
              <a:rPr lang="en-US" baseline="0" dirty="0" smtClean="0"/>
              <a:t> with arrays, etc..</a:t>
            </a:r>
          </a:p>
          <a:p>
            <a:endParaRPr lang="en-US" baseline="0" dirty="0" smtClean="0"/>
          </a:p>
          <a:p>
            <a:r>
              <a:rPr lang="en-US" baseline="0" dirty="0" smtClean="0"/>
              <a:t>Doc </a:t>
            </a:r>
            <a:r>
              <a:rPr lang="en-US" baseline="0" dirty="0" err="1" smtClean="0"/>
              <a:t>Dbs</a:t>
            </a:r>
            <a:r>
              <a:rPr lang="en-US" baseline="0" dirty="0" smtClean="0"/>
              <a:t> – don’t do joins, </a:t>
            </a:r>
            <a:r>
              <a:rPr lang="en-US" baseline="0" dirty="0" err="1" smtClean="0"/>
              <a:t>etc</a:t>
            </a:r>
            <a:r>
              <a:rPr lang="en-US" baseline="0" dirty="0" smtClean="0"/>
              <a:t> on the fly.. Just persists a specific type of a record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61566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put in a Doc DB – it will work,</a:t>
            </a:r>
            <a:r>
              <a:rPr lang="en-US" baseline="0" dirty="0" smtClean="0"/>
              <a:t> search, query etc.. But it is not suited – it will be better in Azure Search, etc.</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424863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you can attach</a:t>
            </a:r>
            <a:r>
              <a:rPr lang="en-US" baseline="0" dirty="0" smtClean="0"/>
              <a:t> the metadata of these docs and then add this excel doc itself into blob or something</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11/1/2015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2290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18387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4723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55821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44676" y="1377434"/>
            <a:ext cx="6886900" cy="4923061"/>
          </a:xfrm>
          <a:solidFill>
            <a:schemeClr val="bg1">
              <a:lumMod val="95000"/>
            </a:schemeClr>
          </a:solidFill>
          <a:ln w="76200">
            <a:solidFill>
              <a:srgbClr val="0072C6"/>
            </a:solidFill>
          </a:ln>
        </p:spPr>
        <p:txBody>
          <a:bodyPr wrap="square">
            <a:normAutofit/>
          </a:bodyPr>
          <a:lstStyle>
            <a:lvl1pPr marL="0" indent="0" defTabSz="373039">
              <a:lnSpc>
                <a:spcPct val="100000"/>
              </a:lnSpc>
              <a:spcBef>
                <a:spcPts val="0"/>
              </a:spcBef>
              <a:buClr>
                <a:schemeClr val="tx1"/>
              </a:buClr>
              <a:buFont typeface="Wingdings" pitchFamily="2" charset="2"/>
              <a:buNone/>
              <a:defRPr sz="1836" baseline="0">
                <a:solidFill>
                  <a:schemeClr val="tx1"/>
                </a:solidFill>
                <a:latin typeface="Consolas" panose="020B0609020204030204" pitchFamily="49" charset="0"/>
                <a:cs typeface="Consolas" panose="020B0609020204030204" pitchFamily="49" charset="0"/>
              </a:defRPr>
            </a:lvl1pPr>
            <a:lvl2pPr marL="373039" indent="0" defTabSz="373039">
              <a:lnSpc>
                <a:spcPct val="100000"/>
              </a:lnSpc>
              <a:spcBef>
                <a:spcPts val="0"/>
              </a:spcBef>
              <a:buNone/>
              <a:defRPr sz="1836">
                <a:latin typeface="Consolas" panose="020B0609020204030204" pitchFamily="49" charset="0"/>
                <a:cs typeface="Consolas" panose="020B0609020204030204" pitchFamily="49" charset="0"/>
              </a:defRPr>
            </a:lvl2pPr>
            <a:lvl3pPr marL="746077" indent="0" defTabSz="373039">
              <a:lnSpc>
                <a:spcPct val="100000"/>
              </a:lnSpc>
              <a:spcBef>
                <a:spcPts val="0"/>
              </a:spcBef>
              <a:buNone/>
              <a:tabLst/>
              <a:defRPr sz="1836">
                <a:latin typeface="Consolas" panose="020B0609020204030204" pitchFamily="49" charset="0"/>
                <a:cs typeface="Consolas" panose="020B0609020204030204" pitchFamily="49" charset="0"/>
              </a:defRPr>
            </a:lvl3pPr>
            <a:lvl4pPr marL="1119116" indent="0" defTabSz="373039">
              <a:lnSpc>
                <a:spcPct val="100000"/>
              </a:lnSpc>
              <a:spcBef>
                <a:spcPts val="0"/>
              </a:spcBef>
              <a:buNone/>
              <a:defRPr sz="1836">
                <a:latin typeface="Consolas" panose="020B0609020204030204" pitchFamily="49" charset="0"/>
                <a:cs typeface="Consolas" panose="020B0609020204030204" pitchFamily="49" charset="0"/>
              </a:defRPr>
            </a:lvl4pPr>
            <a:lvl5pPr marL="1492154" indent="0" defTabSz="373039">
              <a:lnSpc>
                <a:spcPct val="100000"/>
              </a:lnSpc>
              <a:spcBef>
                <a:spcPts val="0"/>
              </a:spcBef>
              <a:buNone/>
              <a:tabLst/>
              <a:defRPr sz="1836">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7715645" y="1377433"/>
            <a:ext cx="4062854" cy="4923062"/>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latin typeface="+mj-lt"/>
              </a:defRPr>
            </a:lvl2pPr>
            <a:lvl3pPr marL="231730" indent="0">
              <a:buNone/>
              <a:tabLst/>
              <a:defRPr sz="2000"/>
            </a:lvl3pPr>
            <a:lvl4pPr marL="460287" indent="0">
              <a:buNone/>
              <a:defRPr/>
            </a:lvl4pPr>
            <a:lvl5pPr marL="685669" indent="0">
              <a:buNone/>
              <a:tabLst/>
              <a:defRPr/>
            </a:lvl5pPr>
          </a:lstStyle>
          <a:p>
            <a:pPr lvl="0"/>
            <a:r>
              <a:rPr lang="en-US" dirty="0" smtClean="0"/>
              <a:t>Click to edit Master text styles</a:t>
            </a:r>
          </a:p>
          <a:p>
            <a:pPr lvl="1"/>
            <a:r>
              <a:rPr lang="en-US" dirty="0" smtClean="0"/>
              <a:t>Second level</a:t>
            </a:r>
          </a:p>
        </p:txBody>
      </p:sp>
      <p:sp>
        <p:nvSpPr>
          <p:cNvPr id="8" name="Title 2"/>
          <p:cNvSpPr>
            <a:spLocks noGrp="1"/>
          </p:cNvSpPr>
          <p:nvPr>
            <p:ph type="title"/>
          </p:nvPr>
        </p:nvSpPr>
        <p:spPr>
          <a:xfrm>
            <a:off x="274639" y="377082"/>
            <a:ext cx="11889564" cy="917575"/>
          </a:xfrm>
        </p:spPr>
        <p:txBody>
          <a:bodyPr/>
          <a:lstStyle>
            <a:lvl1pPr>
              <a:defRPr sz="4488"/>
            </a:lvl1pPr>
          </a:lstStyle>
          <a:p>
            <a:r>
              <a:rPr lang="en-US" dirty="0" smtClean="0"/>
              <a:t>Click to edit Master title style</a:t>
            </a:r>
            <a:endParaRPr lang="en-US" dirty="0"/>
          </a:p>
        </p:txBody>
      </p:sp>
    </p:spTree>
    <p:extLst>
      <p:ext uri="{BB962C8B-B14F-4D97-AF65-F5344CB8AC3E}">
        <p14:creationId xmlns:p14="http://schemas.microsoft.com/office/powerpoint/2010/main" val="27036824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073598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50"/>
            <a:ext cx="11889564" cy="2059025"/>
          </a:xfrm>
          <a:prstGeom prst="rect">
            <a:avLst/>
          </a:prstGeo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39031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2133224"/>
            <a:ext cx="7783215" cy="2092881"/>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1063833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3"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4"/>
            <a:ext cx="8229589" cy="1829593"/>
          </a:xfrm>
          <a:noFill/>
        </p:spPr>
        <p:txBody>
          <a:bodyPr lIns="182880" tIns="146304" rIns="182880" bIns="146304">
            <a:noAutofit/>
          </a:bodyPr>
          <a:lstStyle>
            <a:lvl1pPr marL="0" indent="0">
              <a:spcBef>
                <a:spcPts val="0"/>
              </a:spcBef>
              <a:buNone/>
              <a:defRPr sz="3599"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04507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715644" y="1377431"/>
            <a:ext cx="4446194" cy="5048308"/>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solidFill>
                  <a:schemeClr val="tx1"/>
                </a:solidFill>
                <a:latin typeface="+mj-lt"/>
              </a:defRPr>
            </a:lvl2pPr>
            <a:lvl3pPr marL="231730" indent="0">
              <a:buNone/>
              <a:tabLst/>
              <a:defRPr sz="2000"/>
            </a:lvl3pPr>
            <a:lvl4pPr marL="460287" indent="0">
              <a:buNone/>
              <a:defRPr/>
            </a:lvl4pPr>
            <a:lvl5pPr marL="685669" indent="0">
              <a:buNone/>
              <a:tabLst/>
              <a:defRPr/>
            </a:lvl5pPr>
          </a:lstStyle>
          <a:p>
            <a:pPr lvl="0"/>
            <a:r>
              <a:rPr lang="en-US" dirty="0" smtClean="0"/>
              <a:t>Click to edit Master text styles</a:t>
            </a:r>
          </a:p>
          <a:p>
            <a:pPr lvl="1"/>
            <a:r>
              <a:rPr lang="en-US" dirty="0" smtClean="0"/>
              <a:t>Second level</a:t>
            </a:r>
          </a:p>
        </p:txBody>
      </p:sp>
      <p:sp>
        <p:nvSpPr>
          <p:cNvPr id="7" name="Picture Placeholder 6"/>
          <p:cNvSpPr>
            <a:spLocks noGrp="1"/>
          </p:cNvSpPr>
          <p:nvPr>
            <p:ph type="pic" sz="quarter" idx="12" hasCustomPrompt="1"/>
          </p:nvPr>
        </p:nvSpPr>
        <p:spPr>
          <a:xfrm>
            <a:off x="275288" y="1377858"/>
            <a:ext cx="7006597" cy="738664"/>
          </a:xfrm>
          <a:ln w="152400">
            <a:noFill/>
          </a:ln>
        </p:spPr>
        <p:txBody>
          <a:bodyPr/>
          <a:lstStyle>
            <a:lvl1pPr marL="0" indent="0">
              <a:buNone/>
              <a:defRPr/>
            </a:lvl1pPr>
          </a:lstStyle>
          <a:p>
            <a:r>
              <a:rPr lang="en-US" dirty="0" smtClean="0"/>
              <a:t>Screen shot or image here</a:t>
            </a:r>
            <a:endParaRPr lang="en-US" dirty="0"/>
          </a:p>
        </p:txBody>
      </p:sp>
      <p:sp>
        <p:nvSpPr>
          <p:cNvPr id="10" name="Title 2"/>
          <p:cNvSpPr>
            <a:spLocks noGrp="1"/>
          </p:cNvSpPr>
          <p:nvPr>
            <p:ph type="title"/>
          </p:nvPr>
        </p:nvSpPr>
        <p:spPr>
          <a:xfrm>
            <a:off x="274639" y="377082"/>
            <a:ext cx="11889564" cy="917575"/>
          </a:xfrm>
        </p:spPr>
        <p:txBody>
          <a:bodyPr/>
          <a:lstStyle>
            <a:lvl1pPr>
              <a:defRPr sz="4488"/>
            </a:lvl1pPr>
          </a:lstStyle>
          <a:p>
            <a:r>
              <a:rPr lang="en-US" dirty="0" smtClean="0"/>
              <a:t>Click to edit Master title style</a:t>
            </a:r>
            <a:endParaRPr lang="en-US" dirty="0"/>
          </a:p>
        </p:txBody>
      </p:sp>
    </p:spTree>
    <p:extLst>
      <p:ext uri="{BB962C8B-B14F-4D97-AF65-F5344CB8AC3E}">
        <p14:creationId xmlns:p14="http://schemas.microsoft.com/office/powerpoint/2010/main" val="342116092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11887198" cy="1097302"/>
          </a:xfrm>
        </p:spPr>
        <p:txBody>
          <a:bodyPr lIns="146304" tIns="91440" rIns="146304" bIns="91440"/>
          <a:lstStyle>
            <a:lvl1pPr>
              <a:lnSpc>
                <a:spcPts val="6299"/>
              </a:lnSpc>
              <a:defRPr sz="4488"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7715644" y="1377431"/>
            <a:ext cx="4446194" cy="5048308"/>
          </a:xfrm>
        </p:spPr>
        <p:txBody>
          <a:bodyPr wrap="square">
            <a:normAutofit/>
          </a:bodyPr>
          <a:lstStyle>
            <a:lvl1pPr marL="0" indent="0">
              <a:spcBef>
                <a:spcPts val="1224"/>
              </a:spcBef>
              <a:buClr>
                <a:schemeClr val="tx1"/>
              </a:buClr>
              <a:buFont typeface="Wingdings" pitchFamily="2" charset="2"/>
              <a:buNone/>
              <a:defRPr sz="3599">
                <a:solidFill>
                  <a:schemeClr val="tx1"/>
                </a:soli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Picture Placeholder 6"/>
          <p:cNvSpPr>
            <a:spLocks noGrp="1"/>
          </p:cNvSpPr>
          <p:nvPr>
            <p:ph type="pic" sz="quarter" idx="12" hasCustomPrompt="1"/>
          </p:nvPr>
        </p:nvSpPr>
        <p:spPr>
          <a:xfrm>
            <a:off x="275287" y="1377858"/>
            <a:ext cx="7440834" cy="738664"/>
          </a:xfrm>
          <a:ln w="152400">
            <a:noFill/>
          </a:ln>
        </p:spPr>
        <p:txBody>
          <a:bodyPr/>
          <a:lstStyle>
            <a:lvl1pPr marL="0" indent="0">
              <a:buNone/>
              <a:defRPr/>
            </a:lvl1pPr>
          </a:lstStyle>
          <a:p>
            <a:r>
              <a:rPr lang="en-US" dirty="0" smtClean="0"/>
              <a:t>Screen shot or image here</a:t>
            </a:r>
            <a:endParaRPr lang="en-US" dirty="0"/>
          </a:p>
        </p:txBody>
      </p:sp>
    </p:spTree>
    <p:extLst>
      <p:ext uri="{BB962C8B-B14F-4D97-AF65-F5344CB8AC3E}">
        <p14:creationId xmlns:p14="http://schemas.microsoft.com/office/powerpoint/2010/main" val="153979567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3" r:id="rId17"/>
    <p:sldLayoutId id="2147484315" r:id="rId18"/>
    <p:sldLayoutId id="2147484316" r:id="rId19"/>
    <p:sldLayoutId id="2147484317" r:id="rId20"/>
    <p:sldLayoutId id="2147484319" r:id="rId21"/>
    <p:sldLayoutId id="2147484320" r:id="rId22"/>
    <p:sldLayoutId id="2147484321"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png"/><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5.png"/><Relationship Id="rId10" Type="http://schemas.microsoft.com/office/2007/relationships/hdphoto" Target="../media/hdphoto4.wdp"/><Relationship Id="rId4" Type="http://schemas.openxmlformats.org/officeDocument/2006/relationships/image" Target="../media/image14.jp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2.xml"/><Relationship Id="rId4" Type="http://schemas.microsoft.com/office/2007/relationships/hdphoto" Target="../media/hdphoto5.wd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hyperlink" Target="http://aka.ms/documentdb-partitionin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3.xml"/><Relationship Id="rId4" Type="http://schemas.openxmlformats.org/officeDocument/2006/relationships/hyperlink" Target="http://www.microsoft.com/click/services/Redirect2.ashx?CR_CC=20062323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7" dirty="0">
                <a:solidFill>
                  <a:schemeClr val="bg1"/>
                </a:solidFill>
              </a:rPr>
              <a:t>Reliable and </a:t>
            </a:r>
            <a:br>
              <a:rPr lang="en-US" sz="5507" dirty="0">
                <a:solidFill>
                  <a:schemeClr val="bg1"/>
                </a:solidFill>
              </a:rPr>
            </a:br>
            <a:r>
              <a:rPr lang="en-US" sz="5507" dirty="0">
                <a:solidFill>
                  <a:schemeClr val="bg1"/>
                </a:solidFill>
              </a:rPr>
              <a:t>predictable </a:t>
            </a:r>
            <a:br>
              <a:rPr lang="en-US" sz="5507" dirty="0">
                <a:solidFill>
                  <a:schemeClr val="bg1"/>
                </a:solidFill>
              </a:rPr>
            </a:br>
            <a:r>
              <a:rPr lang="en-US" sz="5507" dirty="0">
                <a:solidFill>
                  <a:schemeClr val="bg1"/>
                </a:solidFill>
              </a:rPr>
              <a:t>performance</a:t>
            </a:r>
          </a:p>
        </p:txBody>
      </p:sp>
      <p:sp>
        <p:nvSpPr>
          <p:cNvPr id="14" name="Rectangle 13"/>
          <p:cNvSpPr/>
          <p:nvPr/>
        </p:nvSpPr>
        <p:spPr bwMode="auto">
          <a:xfrm>
            <a:off x="6218237" y="-1"/>
            <a:ext cx="6217356"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5023046" y="413591"/>
            <a:ext cx="1013509" cy="65819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7" name="Freeform 95"/>
          <p:cNvSpPr>
            <a:spLocks/>
          </p:cNvSpPr>
          <p:nvPr/>
        </p:nvSpPr>
        <p:spPr bwMode="auto">
          <a:xfrm flipH="1">
            <a:off x="6631632" y="1122194"/>
            <a:ext cx="1321899" cy="82569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8" name="Freeform 95"/>
          <p:cNvSpPr>
            <a:spLocks/>
          </p:cNvSpPr>
          <p:nvPr/>
        </p:nvSpPr>
        <p:spPr bwMode="auto">
          <a:xfrm flipH="1">
            <a:off x="5441478" y="742689"/>
            <a:ext cx="1553519" cy="10088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24" name="Text Placeholder 3"/>
          <p:cNvSpPr txBox="1">
            <a:spLocks/>
          </p:cNvSpPr>
          <p:nvPr/>
        </p:nvSpPr>
        <p:spPr>
          <a:xfrm>
            <a:off x="6631632" y="2219946"/>
            <a:ext cx="5618198" cy="4082870"/>
          </a:xfrm>
          <a:prstGeom prst="rect">
            <a:avLst/>
          </a:prstGeom>
        </p:spPr>
        <p:txBody>
          <a:bodyPr vert="horz" wrap="square" lIns="149217" tIns="93260" rIns="149217" bIns="93260"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3672" dirty="0" smtClean="0">
                <a:solidFill>
                  <a:srgbClr val="0071BC"/>
                </a:solidFill>
              </a:rPr>
              <a:t>Fast &amp; predictable</a:t>
            </a:r>
            <a:endParaRPr lang="en-US" sz="3672" dirty="0">
              <a:solidFill>
                <a:srgbClr val="0071BC"/>
              </a:solidFill>
            </a:endParaRPr>
          </a:p>
          <a:p>
            <a:pPr>
              <a:lnSpc>
                <a:spcPct val="125000"/>
              </a:lnSpc>
              <a:spcBef>
                <a:spcPts val="0"/>
              </a:spcBef>
            </a:pPr>
            <a:r>
              <a:rPr lang="en-US" sz="3672" dirty="0" smtClean="0">
                <a:solidFill>
                  <a:srgbClr val="0071BC"/>
                </a:solidFill>
              </a:rPr>
              <a:t>Tunable </a:t>
            </a:r>
            <a:r>
              <a:rPr lang="en-US" sz="3672" dirty="0">
                <a:solidFill>
                  <a:srgbClr val="0071BC"/>
                </a:solidFill>
              </a:rPr>
              <a:t>consistency</a:t>
            </a:r>
          </a:p>
          <a:p>
            <a:pPr>
              <a:lnSpc>
                <a:spcPct val="125000"/>
              </a:lnSpc>
              <a:spcBef>
                <a:spcPts val="0"/>
              </a:spcBef>
            </a:pPr>
            <a:r>
              <a:rPr lang="en-US" sz="3672" dirty="0" smtClean="0">
                <a:solidFill>
                  <a:srgbClr val="0071BC"/>
                </a:solidFill>
              </a:rPr>
              <a:t>Elastic </a:t>
            </a:r>
            <a:r>
              <a:rPr lang="en-US" sz="3672" dirty="0">
                <a:solidFill>
                  <a:srgbClr val="0071BC"/>
                </a:solidFill>
              </a:rPr>
              <a:t>scale</a:t>
            </a:r>
          </a:p>
          <a:p>
            <a:pPr>
              <a:spcAft>
                <a:spcPts val="1224"/>
              </a:spcAft>
            </a:pPr>
            <a:endParaRPr lang="en-US" sz="2040" dirty="0">
              <a:gradFill>
                <a:gsLst>
                  <a:gs pos="2917">
                    <a:srgbClr val="494949"/>
                  </a:gs>
                  <a:gs pos="30000">
                    <a:srgbClr val="494949"/>
                  </a:gs>
                </a:gsLst>
                <a:lin ang="5400000" scaled="0"/>
              </a:gradFill>
            </a:endParaRPr>
          </a:p>
        </p:txBody>
      </p:sp>
    </p:spTree>
    <p:extLst>
      <p:ext uri="{BB962C8B-B14F-4D97-AF65-F5344CB8AC3E}">
        <p14:creationId xmlns:p14="http://schemas.microsoft.com/office/powerpoint/2010/main" val="142185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7" dirty="0">
                <a:solidFill>
                  <a:schemeClr val="bg1"/>
                </a:solidFill>
              </a:rPr>
              <a:t>Rapid </a:t>
            </a:r>
            <a:br>
              <a:rPr lang="en-US" sz="5507" dirty="0">
                <a:solidFill>
                  <a:schemeClr val="bg1"/>
                </a:solidFill>
              </a:rPr>
            </a:br>
            <a:r>
              <a:rPr lang="en-US" sz="5507" dirty="0">
                <a:solidFill>
                  <a:schemeClr val="bg1"/>
                </a:solidFill>
              </a:rPr>
              <a:t>development</a:t>
            </a:r>
          </a:p>
        </p:txBody>
      </p:sp>
      <p:sp>
        <p:nvSpPr>
          <p:cNvPr id="14" name="Rectangle 13"/>
          <p:cNvSpPr/>
          <p:nvPr/>
        </p:nvSpPr>
        <p:spPr bwMode="auto">
          <a:xfrm>
            <a:off x="6218237" y="-1"/>
            <a:ext cx="6217356"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5023046" y="413591"/>
            <a:ext cx="1013509" cy="65819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7" name="Freeform 95"/>
          <p:cNvSpPr>
            <a:spLocks/>
          </p:cNvSpPr>
          <p:nvPr/>
        </p:nvSpPr>
        <p:spPr bwMode="auto">
          <a:xfrm flipH="1">
            <a:off x="6631632" y="1122194"/>
            <a:ext cx="1321899" cy="82569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3">
              <a:lumMod val="90000"/>
            </a:schemeClr>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8" name="Freeform 95"/>
          <p:cNvSpPr>
            <a:spLocks/>
          </p:cNvSpPr>
          <p:nvPr/>
        </p:nvSpPr>
        <p:spPr bwMode="auto">
          <a:xfrm flipH="1">
            <a:off x="5441478" y="742689"/>
            <a:ext cx="1553519" cy="10088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3">
              <a:lumMod val="10000"/>
            </a:schemeClr>
          </a:solidFill>
          <a:ln w="2857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24" name="Text Placeholder 3"/>
          <p:cNvSpPr txBox="1">
            <a:spLocks/>
          </p:cNvSpPr>
          <p:nvPr/>
        </p:nvSpPr>
        <p:spPr>
          <a:xfrm>
            <a:off x="6631631" y="2219946"/>
            <a:ext cx="5803961" cy="4082870"/>
          </a:xfrm>
          <a:prstGeom prst="rect">
            <a:avLst/>
          </a:prstGeom>
        </p:spPr>
        <p:txBody>
          <a:bodyPr vert="horz" wrap="square" lIns="149217" tIns="93260" rIns="149217" bIns="93260"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3672" dirty="0">
                <a:solidFill>
                  <a:srgbClr val="0071BC"/>
                </a:solidFill>
              </a:rPr>
              <a:t>Build with familiar tools – </a:t>
            </a:r>
            <a:r>
              <a:rPr lang="en-US" sz="3672" dirty="0" smtClean="0">
                <a:solidFill>
                  <a:srgbClr val="0071BC"/>
                </a:solidFill>
              </a:rPr>
              <a:t>SQL, REST</a:t>
            </a:r>
            <a:r>
              <a:rPr lang="en-US" sz="3672" dirty="0">
                <a:solidFill>
                  <a:srgbClr val="0071BC"/>
                </a:solidFill>
              </a:rPr>
              <a:t>, JSON, JavaScript</a:t>
            </a:r>
          </a:p>
          <a:p>
            <a:pPr>
              <a:lnSpc>
                <a:spcPct val="125000"/>
              </a:lnSpc>
              <a:spcBef>
                <a:spcPts val="0"/>
              </a:spcBef>
            </a:pPr>
            <a:r>
              <a:rPr lang="en-US" sz="3672" dirty="0" smtClean="0">
                <a:solidFill>
                  <a:srgbClr val="0071BC"/>
                </a:solidFill>
              </a:rPr>
              <a:t>Easy </a:t>
            </a:r>
            <a:r>
              <a:rPr lang="en-US" sz="3672" dirty="0">
                <a:solidFill>
                  <a:srgbClr val="0071BC"/>
                </a:solidFill>
              </a:rPr>
              <a:t>to </a:t>
            </a:r>
            <a:r>
              <a:rPr lang="en-US" sz="3672" dirty="0" smtClean="0">
                <a:solidFill>
                  <a:srgbClr val="0071BC"/>
                </a:solidFill>
              </a:rPr>
              <a:t>start</a:t>
            </a:r>
            <a:br>
              <a:rPr lang="en-US" sz="3672" dirty="0" smtClean="0">
                <a:solidFill>
                  <a:srgbClr val="0071BC"/>
                </a:solidFill>
              </a:rPr>
            </a:br>
            <a:r>
              <a:rPr lang="en-US" sz="3672" dirty="0" smtClean="0">
                <a:solidFill>
                  <a:srgbClr val="0071BC"/>
                </a:solidFill>
              </a:rPr>
              <a:t>Fully-managed</a:t>
            </a:r>
            <a:endParaRPr lang="en-US" sz="3672" dirty="0">
              <a:solidFill>
                <a:srgbClr val="0071BC"/>
              </a:solidFill>
            </a:endParaRPr>
          </a:p>
          <a:p>
            <a:pPr>
              <a:spcAft>
                <a:spcPts val="1224"/>
              </a:spcAft>
            </a:pPr>
            <a:endParaRPr lang="en-US" sz="2040" dirty="0">
              <a:gradFill>
                <a:gsLst>
                  <a:gs pos="2917">
                    <a:srgbClr val="494949"/>
                  </a:gs>
                  <a:gs pos="30000">
                    <a:srgbClr val="494949"/>
                  </a:gs>
                </a:gsLst>
                <a:lin ang="5400000" scaled="0"/>
              </a:gradFill>
            </a:endParaRPr>
          </a:p>
        </p:txBody>
      </p:sp>
    </p:spTree>
    <p:extLst>
      <p:ext uri="{BB962C8B-B14F-4D97-AF65-F5344CB8AC3E}">
        <p14:creationId xmlns:p14="http://schemas.microsoft.com/office/powerpoint/2010/main" val="5473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7" dirty="0" smtClean="0">
                <a:solidFill>
                  <a:schemeClr val="bg1"/>
                </a:solidFill>
              </a:rPr>
              <a:t>Part of the Azure</a:t>
            </a:r>
            <a:br>
              <a:rPr lang="en-US" sz="5507" dirty="0" smtClean="0">
                <a:solidFill>
                  <a:schemeClr val="bg1"/>
                </a:solidFill>
              </a:rPr>
            </a:br>
            <a:r>
              <a:rPr lang="en-US" sz="5507" dirty="0" smtClean="0">
                <a:solidFill>
                  <a:schemeClr val="bg1"/>
                </a:solidFill>
              </a:rPr>
              <a:t>ecosystem</a:t>
            </a:r>
            <a:endParaRPr lang="en-US" sz="5507" dirty="0">
              <a:solidFill>
                <a:schemeClr val="bg1"/>
              </a:solidFill>
            </a:endParaRPr>
          </a:p>
        </p:txBody>
      </p:sp>
      <p:sp>
        <p:nvSpPr>
          <p:cNvPr id="14" name="Rectangle 13"/>
          <p:cNvSpPr/>
          <p:nvPr/>
        </p:nvSpPr>
        <p:spPr bwMode="auto">
          <a:xfrm>
            <a:off x="6218237" y="-1"/>
            <a:ext cx="6217356"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5023046" y="413591"/>
            <a:ext cx="1013509" cy="65819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7" name="Freeform 95"/>
          <p:cNvSpPr>
            <a:spLocks/>
          </p:cNvSpPr>
          <p:nvPr/>
        </p:nvSpPr>
        <p:spPr bwMode="auto">
          <a:xfrm flipH="1">
            <a:off x="6631632" y="1122194"/>
            <a:ext cx="1321899" cy="82569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40000"/>
              <a:lumOff val="60000"/>
            </a:schemeClr>
          </a:solidFill>
          <a:ln>
            <a:noFill/>
          </a:ln>
          <a:extLst/>
        </p:spPr>
        <p:txBody>
          <a:bodyPr vert="horz" wrap="square" lIns="93260" tIns="46630" rIns="93260" bIns="46630" numCol="1" anchor="t" anchorCtr="0" compatLnSpc="1">
            <a:prstTxWarp prst="textNoShape">
              <a:avLst/>
            </a:prstTxWarp>
          </a:bodyPr>
          <a:lstStyle/>
          <a:p>
            <a:endParaRPr lang="en-US" sz="1836" kern="0" dirty="0">
              <a:solidFill>
                <a:srgbClr val="000000"/>
              </a:solidFill>
            </a:endParaRPr>
          </a:p>
        </p:txBody>
      </p:sp>
      <p:sp>
        <p:nvSpPr>
          <p:cNvPr id="18" name="Freeform 95"/>
          <p:cNvSpPr>
            <a:spLocks/>
          </p:cNvSpPr>
          <p:nvPr/>
        </p:nvSpPr>
        <p:spPr bwMode="auto">
          <a:xfrm flipH="1">
            <a:off x="5441478" y="742689"/>
            <a:ext cx="1553519" cy="10088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75000"/>
            </a:schemeClr>
          </a:solidFill>
          <a:ln w="2857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24" name="Text Placeholder 3"/>
          <p:cNvSpPr txBox="1">
            <a:spLocks/>
          </p:cNvSpPr>
          <p:nvPr/>
        </p:nvSpPr>
        <p:spPr>
          <a:xfrm>
            <a:off x="6618886" y="1889764"/>
            <a:ext cx="5803961" cy="4082870"/>
          </a:xfrm>
          <a:prstGeom prst="rect">
            <a:avLst/>
          </a:prstGeom>
        </p:spPr>
        <p:txBody>
          <a:bodyPr vert="horz" wrap="square" lIns="149217" tIns="93260" rIns="149217" bIns="93260"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3672" dirty="0" smtClean="0">
                <a:solidFill>
                  <a:srgbClr val="0071BC"/>
                </a:solidFill>
              </a:rPr>
              <a:t>Azure Search</a:t>
            </a:r>
          </a:p>
          <a:p>
            <a:pPr>
              <a:lnSpc>
                <a:spcPct val="125000"/>
              </a:lnSpc>
              <a:spcBef>
                <a:spcPts val="0"/>
              </a:spcBef>
            </a:pPr>
            <a:r>
              <a:rPr lang="en-US" sz="3672" dirty="0" smtClean="0">
                <a:solidFill>
                  <a:srgbClr val="0071BC"/>
                </a:solidFill>
              </a:rPr>
              <a:t>Hadoop</a:t>
            </a:r>
          </a:p>
          <a:p>
            <a:pPr>
              <a:lnSpc>
                <a:spcPct val="125000"/>
              </a:lnSpc>
              <a:spcBef>
                <a:spcPts val="0"/>
              </a:spcBef>
            </a:pPr>
            <a:r>
              <a:rPr lang="en-US" sz="3672" dirty="0" smtClean="0">
                <a:solidFill>
                  <a:srgbClr val="0071BC"/>
                </a:solidFill>
              </a:rPr>
              <a:t>Web, Logic &amp; Mobile Apps*</a:t>
            </a:r>
            <a:br>
              <a:rPr lang="en-US" sz="3672" dirty="0" smtClean="0">
                <a:solidFill>
                  <a:srgbClr val="0071BC"/>
                </a:solidFill>
              </a:rPr>
            </a:br>
            <a:r>
              <a:rPr lang="en-US" sz="3672" dirty="0" smtClean="0">
                <a:solidFill>
                  <a:srgbClr val="0071BC"/>
                </a:solidFill>
              </a:rPr>
              <a:t>Stream Analysis*</a:t>
            </a:r>
          </a:p>
          <a:p>
            <a:pPr>
              <a:lnSpc>
                <a:spcPct val="125000"/>
              </a:lnSpc>
              <a:spcBef>
                <a:spcPts val="0"/>
              </a:spcBef>
            </a:pPr>
            <a:r>
              <a:rPr lang="en-US" sz="3672" dirty="0" smtClean="0">
                <a:solidFill>
                  <a:srgbClr val="0071BC"/>
                </a:solidFill>
              </a:rPr>
              <a:t>Machine Learning*</a:t>
            </a:r>
            <a:br>
              <a:rPr lang="en-US" sz="3672" dirty="0" smtClean="0">
                <a:solidFill>
                  <a:srgbClr val="0071BC"/>
                </a:solidFill>
              </a:rPr>
            </a:br>
            <a:r>
              <a:rPr lang="en-US" sz="3672" dirty="0" err="1" smtClean="0">
                <a:solidFill>
                  <a:srgbClr val="0071BC"/>
                </a:solidFill>
              </a:rPr>
              <a:t>PowerBI</a:t>
            </a:r>
            <a:r>
              <a:rPr lang="en-US" sz="3672" dirty="0" smtClean="0">
                <a:solidFill>
                  <a:srgbClr val="0071BC"/>
                </a:solidFill>
              </a:rPr>
              <a:t>*</a:t>
            </a:r>
            <a:endParaRPr lang="en-US" sz="3672" dirty="0">
              <a:solidFill>
                <a:srgbClr val="0071BC"/>
              </a:solidFill>
            </a:endParaRPr>
          </a:p>
        </p:txBody>
      </p:sp>
      <p:sp>
        <p:nvSpPr>
          <p:cNvPr id="3" name="TextBox 2"/>
          <p:cNvSpPr txBox="1"/>
          <p:nvPr/>
        </p:nvSpPr>
        <p:spPr>
          <a:xfrm>
            <a:off x="6618886" y="6484088"/>
            <a:ext cx="3413344" cy="541687"/>
          </a:xfrm>
          <a:prstGeom prst="rect">
            <a:avLst/>
          </a:prstGeom>
          <a:noFill/>
        </p:spPr>
        <p:txBody>
          <a:bodyPr wrap="square" lIns="182880" tIns="146304" rIns="182880" bIns="146304" rtlCol="0">
            <a:spAutoFit/>
          </a:bodyPr>
          <a:lstStyle/>
          <a:p>
            <a:pPr>
              <a:spcAft>
                <a:spcPts val="1224"/>
              </a:spcAft>
            </a:pPr>
            <a:r>
              <a:rPr lang="en-US" sz="1600" dirty="0">
                <a:gradFill>
                  <a:gsLst>
                    <a:gs pos="2917">
                      <a:srgbClr val="494949"/>
                    </a:gs>
                    <a:gs pos="30000">
                      <a:srgbClr val="494949"/>
                    </a:gs>
                  </a:gsLst>
                  <a:lin ang="5400000" scaled="0"/>
                </a:gradFill>
              </a:rPr>
              <a:t>* </a:t>
            </a:r>
            <a:r>
              <a:rPr lang="en-US" sz="1600" dirty="0" smtClean="0">
                <a:gradFill>
                  <a:gsLst>
                    <a:gs pos="2917">
                      <a:srgbClr val="494949"/>
                    </a:gs>
                    <a:gs pos="30000">
                      <a:srgbClr val="494949"/>
                    </a:gs>
                  </a:gsLst>
                  <a:lin ang="5400000" scaled="0"/>
                </a:gradFill>
              </a:rPr>
              <a:t>future planned integration</a:t>
            </a:r>
            <a:endParaRPr lang="en-US" sz="1600" dirty="0">
              <a:gradFill>
                <a:gsLst>
                  <a:gs pos="2917">
                    <a:srgbClr val="494949"/>
                  </a:gs>
                  <a:gs pos="30000">
                    <a:srgbClr val="494949"/>
                  </a:gs>
                </a:gsLst>
                <a:lin ang="5400000" scaled="0"/>
              </a:gradFill>
            </a:endParaRPr>
          </a:p>
        </p:txBody>
      </p:sp>
    </p:spTree>
    <p:extLst>
      <p:ext uri="{BB962C8B-B14F-4D97-AF65-F5344CB8AC3E}">
        <p14:creationId xmlns:p14="http://schemas.microsoft.com/office/powerpoint/2010/main" val="3113943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7718009" y="1294657"/>
            <a:ext cx="4446194" cy="4641005"/>
          </a:xfrm>
          <a:prstGeom prst="rect">
            <a:avLst/>
          </a:prstGeom>
        </p:spPr>
        <p:txBody>
          <a:bodyPr>
            <a:normAutofit/>
          </a:bodyPr>
          <a:lstStyle/>
          <a:p>
            <a:r>
              <a:rPr lang="en-US" sz="2200" dirty="0"/>
              <a:t>Standard pricing tier with hourly billing</a:t>
            </a:r>
          </a:p>
          <a:p>
            <a:r>
              <a:rPr lang="en-US" sz="1600" dirty="0" smtClean="0">
                <a:solidFill>
                  <a:schemeClr val="tx1"/>
                </a:solidFill>
                <a:latin typeface="Segoe UI Light" panose="020B0502040204020203" pitchFamily="34" charset="0"/>
                <a:cs typeface="Segoe UI Light" panose="020B0502040204020203" pitchFamily="34" charset="0"/>
              </a:rPr>
              <a:t>1 </a:t>
            </a:r>
            <a:r>
              <a:rPr lang="en-US" sz="1600" dirty="0" err="1" smtClean="0">
                <a:solidFill>
                  <a:schemeClr val="tx1"/>
                </a:solidFill>
                <a:latin typeface="Segoe UI Light" panose="020B0502040204020203" pitchFamily="34" charset="0"/>
                <a:cs typeface="Segoe UI Light" panose="020B0502040204020203" pitchFamily="34" charset="0"/>
              </a:rPr>
              <a:t>hr</a:t>
            </a:r>
            <a:r>
              <a:rPr lang="en-US" sz="1600" dirty="0" smtClean="0">
                <a:solidFill>
                  <a:schemeClr val="tx1"/>
                </a:solidFill>
                <a:latin typeface="Segoe UI Light" panose="020B0502040204020203" pitchFamily="34" charset="0"/>
                <a:cs typeface="Segoe UI Light" panose="020B0502040204020203" pitchFamily="34" charset="0"/>
              </a:rPr>
              <a:t> from just $0.034!</a:t>
            </a:r>
          </a:p>
          <a:p>
            <a:r>
              <a:rPr lang="en-US" sz="2200" dirty="0" smtClean="0"/>
              <a:t>Performance </a:t>
            </a:r>
            <a:r>
              <a:rPr lang="en-US" sz="2200" dirty="0"/>
              <a:t>levels can be adjusted </a:t>
            </a:r>
            <a:endParaRPr lang="en-US" sz="2200" dirty="0" smtClean="0"/>
          </a:p>
          <a:p>
            <a:r>
              <a:rPr lang="en-US" sz="2200" dirty="0" smtClean="0"/>
              <a:t>Each </a:t>
            </a:r>
            <a:r>
              <a:rPr lang="en-US" sz="2200" dirty="0"/>
              <a:t>collection </a:t>
            </a:r>
            <a:r>
              <a:rPr lang="en-US" sz="2200" dirty="0" smtClean="0"/>
              <a:t>= 10GB of SSD</a:t>
            </a:r>
          </a:p>
          <a:p>
            <a:r>
              <a:rPr lang="en-US" sz="2200" dirty="0" smtClean="0"/>
              <a:t>Collection* perf is set by S1, S2, S3</a:t>
            </a:r>
            <a:endParaRPr lang="en-US" sz="2200" dirty="0"/>
          </a:p>
          <a:p>
            <a:r>
              <a:rPr lang="en-US" sz="2200" dirty="0"/>
              <a:t>Limit of 100 collections (1 TB) </a:t>
            </a:r>
            <a:endParaRPr lang="en-US" sz="2200" dirty="0" smtClean="0"/>
          </a:p>
          <a:p>
            <a:r>
              <a:rPr lang="en-US" sz="1600" dirty="0" smtClean="0">
                <a:solidFill>
                  <a:schemeClr val="tx1"/>
                </a:solidFill>
                <a:latin typeface="Segoe UI Light" panose="020B0502040204020203" pitchFamily="34" charset="0"/>
                <a:cs typeface="Segoe UI Light" panose="020B0502040204020203" pitchFamily="34" charset="0"/>
              </a:rPr>
              <a:t>Soft limit, can </a:t>
            </a:r>
            <a:r>
              <a:rPr lang="en-US" sz="1600" dirty="0">
                <a:solidFill>
                  <a:schemeClr val="tx1"/>
                </a:solidFill>
                <a:latin typeface="Segoe UI Light" panose="020B0502040204020203" pitchFamily="34" charset="0"/>
                <a:cs typeface="Segoe UI Light" panose="020B0502040204020203" pitchFamily="34" charset="0"/>
              </a:rPr>
              <a:t>be lifted as </a:t>
            </a:r>
            <a:r>
              <a:rPr lang="en-US" sz="1600" dirty="0" smtClean="0">
                <a:solidFill>
                  <a:schemeClr val="tx1"/>
                </a:solidFill>
                <a:latin typeface="Segoe UI Light" panose="020B0502040204020203" pitchFamily="34" charset="0"/>
                <a:cs typeface="Segoe UI Light" panose="020B0502040204020203" pitchFamily="34" charset="0"/>
              </a:rPr>
              <a:t>needed per account</a:t>
            </a:r>
            <a:endParaRPr lang="en-US" sz="1600" dirty="0">
              <a:solidFill>
                <a:schemeClr val="tx1"/>
              </a:solidFill>
              <a:latin typeface="Segoe UI Light" panose="020B0502040204020203" pitchFamily="34" charset="0"/>
              <a:cs typeface="Segoe UI Light" panose="020B0502040204020203" pitchFamily="34" charset="0"/>
            </a:endParaRPr>
          </a:p>
          <a:p>
            <a:endParaRPr lang="en-US" sz="2448" dirty="0">
              <a:latin typeface="Segoe UI Light" panose="020B0502040204020203" pitchFamily="34" charset="0"/>
              <a:cs typeface="Segoe UI Light" panose="020B0502040204020203" pitchFamily="34" charset="0"/>
            </a:endParaRPr>
          </a:p>
        </p:txBody>
      </p:sp>
      <p:sp>
        <p:nvSpPr>
          <p:cNvPr id="5" name="Title 4"/>
          <p:cNvSpPr>
            <a:spLocks noGrp="1"/>
          </p:cNvSpPr>
          <p:nvPr>
            <p:ph type="title"/>
          </p:nvPr>
        </p:nvSpPr>
        <p:spPr/>
        <p:txBody>
          <a:bodyPr/>
          <a:lstStyle/>
          <a:p>
            <a:r>
              <a:rPr lang="en-US" dirty="0"/>
              <a:t>What does DocumentDB cost?</a:t>
            </a:r>
          </a:p>
        </p:txBody>
      </p:sp>
      <p:pic>
        <p:nvPicPr>
          <p:cNvPr id="6" name="Picture 5"/>
          <p:cNvPicPr>
            <a:picLocks noChangeAspect="1"/>
          </p:cNvPicPr>
          <p:nvPr/>
        </p:nvPicPr>
        <p:blipFill>
          <a:blip r:embed="rId3"/>
          <a:stretch>
            <a:fillRect/>
          </a:stretch>
        </p:blipFill>
        <p:spPr>
          <a:xfrm>
            <a:off x="80326" y="1314510"/>
            <a:ext cx="7637683" cy="4773552"/>
          </a:xfrm>
          <a:prstGeom prst="rect">
            <a:avLst/>
          </a:prstGeom>
        </p:spPr>
      </p:pic>
      <p:sp>
        <p:nvSpPr>
          <p:cNvPr id="2" name="TextBox 1"/>
          <p:cNvSpPr txBox="1"/>
          <p:nvPr/>
        </p:nvSpPr>
        <p:spPr>
          <a:xfrm>
            <a:off x="7789479" y="6164262"/>
            <a:ext cx="366510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 collection != table of homogenous entities</a:t>
            </a:r>
          </a:p>
          <a:p>
            <a:pPr>
              <a:lnSpc>
                <a:spcPct val="90000"/>
              </a:lnSpc>
              <a:spcAft>
                <a:spcPts val="600"/>
              </a:spcAft>
            </a:pPr>
            <a:r>
              <a:rPr lang="en-US" sz="1400" dirty="0">
                <a:latin typeface="Segoe UI Light" panose="020B0502040204020203" pitchFamily="34" charset="0"/>
                <a:cs typeface="Segoe UI Light" panose="020B0502040204020203" pitchFamily="34" charset="0"/>
              </a:rPr>
              <a:t>   collection ~ a data partition</a:t>
            </a:r>
          </a:p>
        </p:txBody>
      </p:sp>
    </p:spTree>
    <p:extLst>
      <p:ext uri="{BB962C8B-B14F-4D97-AF65-F5344CB8AC3E}">
        <p14:creationId xmlns:p14="http://schemas.microsoft.com/office/powerpoint/2010/main" val="32200395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1"/>
            <a:ext cx="11887200" cy="1754326"/>
          </a:xfrm>
        </p:spPr>
        <p:txBody>
          <a:bodyPr/>
          <a:lstStyle/>
          <a:p>
            <a:r>
              <a:rPr lang="en-US" dirty="0" smtClean="0"/>
              <a:t>DocumentDB Resources</a:t>
            </a:r>
          </a:p>
          <a:p>
            <a:endParaRPr lang="en-US" dirty="0"/>
          </a:p>
          <a:p>
            <a:pPr marL="571454" lvl="2" indent="0">
              <a:buNone/>
            </a:pPr>
            <a:endParaRPr lang="en-US" dirty="0"/>
          </a:p>
        </p:txBody>
      </p:sp>
      <p:sp>
        <p:nvSpPr>
          <p:cNvPr id="2" name="Title 1"/>
          <p:cNvSpPr>
            <a:spLocks noGrp="1"/>
          </p:cNvSpPr>
          <p:nvPr>
            <p:ph type="title"/>
          </p:nvPr>
        </p:nvSpPr>
        <p:spPr/>
        <p:txBody>
          <a:bodyPr/>
          <a:lstStyle/>
          <a:p>
            <a:r>
              <a:rPr lang="en-US" dirty="0" smtClean="0"/>
              <a:t>The Basics</a:t>
            </a:r>
            <a:endParaRPr lang="en-US" dirty="0"/>
          </a:p>
        </p:txBody>
      </p:sp>
      <p:sp>
        <p:nvSpPr>
          <p:cNvPr id="5" name="Freeform 131"/>
          <p:cNvSpPr>
            <a:spLocks noEditPoints="1"/>
          </p:cNvSpPr>
          <p:nvPr/>
        </p:nvSpPr>
        <p:spPr bwMode="black">
          <a:xfrm>
            <a:off x="1571836" y="2804039"/>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46236" y="2351625"/>
            <a:ext cx="188142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 Account</a:t>
            </a:r>
          </a:p>
        </p:txBody>
      </p:sp>
      <p:cxnSp>
        <p:nvCxnSpPr>
          <p:cNvPr id="7" name="Straight Connector 6"/>
          <p:cNvCxnSpPr/>
          <p:nvPr/>
        </p:nvCxnSpPr>
        <p:spPr>
          <a:xfrm>
            <a:off x="2018737"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10547" y="2347342"/>
            <a:ext cx="106458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Databases</a:t>
            </a:r>
          </a:p>
        </p:txBody>
      </p:sp>
      <p:cxnSp>
        <p:nvCxnSpPr>
          <p:cNvPr id="15" name="Straight Connector 14"/>
          <p:cNvCxnSpPr/>
          <p:nvPr/>
        </p:nvCxnSpPr>
        <p:spPr>
          <a:xfrm>
            <a:off x="290800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0800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194991" y="3793930"/>
            <a:ext cx="160778" cy="442138"/>
          </a:xfrm>
          <a:prstGeom prst="rect">
            <a:avLst/>
          </a:prstGeom>
          <a:noFill/>
          <a:ln>
            <a:noFill/>
          </a:ln>
        </p:spPr>
      </p:pic>
      <p:pic>
        <p:nvPicPr>
          <p:cNvPr id="18"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347391" y="3946330"/>
            <a:ext cx="160778" cy="442138"/>
          </a:xfrm>
          <a:prstGeom prst="rect">
            <a:avLst/>
          </a:prstGeom>
          <a:noFill/>
          <a:ln>
            <a:noFill/>
          </a:ln>
        </p:spPr>
      </p:pic>
      <p:cxnSp>
        <p:nvCxnSpPr>
          <p:cNvPr id="19" name="Straight Connector 18"/>
          <p:cNvCxnSpPr/>
          <p:nvPr/>
        </p:nvCxnSpPr>
        <p:spPr>
          <a:xfrm>
            <a:off x="3306206" y="43095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6206" y="50451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35880" y="3449240"/>
            <a:ext cx="74065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Users</a:t>
            </a:r>
          </a:p>
        </p:txBody>
      </p:sp>
      <p:pic>
        <p:nvPicPr>
          <p:cNvPr id="22"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570086" y="4908640"/>
            <a:ext cx="288930" cy="288930"/>
          </a:xfrm>
          <a:prstGeom prst="rect">
            <a:avLst/>
          </a:prstGeom>
          <a:noFill/>
        </p:spPr>
      </p:pic>
      <p:sp>
        <p:nvSpPr>
          <p:cNvPr id="23" name="TextBox 22"/>
          <p:cNvSpPr txBox="1"/>
          <p:nvPr/>
        </p:nvSpPr>
        <p:spPr>
          <a:xfrm>
            <a:off x="3194991" y="4548406"/>
            <a:ext cx="1163204"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Permissions</a:t>
            </a:r>
          </a:p>
        </p:txBody>
      </p:sp>
      <p:pic>
        <p:nvPicPr>
          <p:cNvPr id="24"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766403" y="5061040"/>
            <a:ext cx="288930" cy="288930"/>
          </a:xfrm>
          <a:prstGeom prst="rect">
            <a:avLst/>
          </a:prstGeom>
          <a:noFill/>
        </p:spPr>
      </p:pic>
      <p:cxnSp>
        <p:nvCxnSpPr>
          <p:cNvPr id="25" name="Straight Connector 24"/>
          <p:cNvCxnSpPr/>
          <p:nvPr/>
        </p:nvCxnSpPr>
        <p:spPr>
          <a:xfrm>
            <a:off x="3575855" y="2882592"/>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Freeform 79"/>
          <p:cNvSpPr>
            <a:spLocks noEditPoints="1"/>
          </p:cNvSpPr>
          <p:nvPr/>
        </p:nvSpPr>
        <p:spPr bwMode="black">
          <a:xfrm>
            <a:off x="4653224" y="286165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9"/>
          <p:cNvSpPr>
            <a:spLocks noEditPoints="1"/>
          </p:cNvSpPr>
          <p:nvPr/>
        </p:nvSpPr>
        <p:spPr bwMode="black">
          <a:xfrm>
            <a:off x="4424624" y="274516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TextBox 27"/>
          <p:cNvSpPr txBox="1"/>
          <p:nvPr/>
        </p:nvSpPr>
        <p:spPr>
          <a:xfrm>
            <a:off x="4175459" y="2351625"/>
            <a:ext cx="11099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Collections</a:t>
            </a:r>
          </a:p>
        </p:txBody>
      </p:sp>
      <p:sp>
        <p:nvSpPr>
          <p:cNvPr id="29" name="TextBox 28"/>
          <p:cNvSpPr txBox="1"/>
          <p:nvPr/>
        </p:nvSpPr>
        <p:spPr>
          <a:xfrm>
            <a:off x="5422608" y="2354225"/>
            <a:ext cx="114197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Documents</a:t>
            </a:r>
          </a:p>
        </p:txBody>
      </p:sp>
      <p:cxnSp>
        <p:nvCxnSpPr>
          <p:cNvPr id="30" name="Straight Connector 29"/>
          <p:cNvCxnSpPr/>
          <p:nvPr/>
        </p:nvCxnSpPr>
        <p:spPr>
          <a:xfrm>
            <a:off x="4941241"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6613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6613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569956" y="4043591"/>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69956" y="4779238"/>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66138" y="4793299"/>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66138" y="5528946"/>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5730635" y="2668638"/>
            <a:ext cx="534104" cy="534104"/>
          </a:xfrm>
          <a:prstGeom prst="rect">
            <a:avLst/>
          </a:prstGeom>
          <a:noFill/>
        </p:spPr>
      </p:pic>
      <p:sp>
        <p:nvSpPr>
          <p:cNvPr id="47" name="TextBox 46"/>
          <p:cNvSpPr txBox="1"/>
          <p:nvPr/>
        </p:nvSpPr>
        <p:spPr>
          <a:xfrm>
            <a:off x="4513820" y="3456731"/>
            <a:ext cx="160415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Stored Procedures</a:t>
            </a:r>
          </a:p>
        </p:txBody>
      </p:sp>
      <p:sp>
        <p:nvSpPr>
          <p:cNvPr id="48" name="TextBox 47"/>
          <p:cNvSpPr txBox="1"/>
          <p:nvPr/>
        </p:nvSpPr>
        <p:spPr>
          <a:xfrm>
            <a:off x="4601096" y="4252209"/>
            <a:ext cx="90839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Triggers</a:t>
            </a:r>
          </a:p>
        </p:txBody>
      </p:sp>
      <p:sp>
        <p:nvSpPr>
          <p:cNvPr id="49" name="TextBox 48"/>
          <p:cNvSpPr txBox="1"/>
          <p:nvPr/>
        </p:nvSpPr>
        <p:spPr>
          <a:xfrm>
            <a:off x="4539504" y="4987620"/>
            <a:ext cx="193867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 Defined Functions</a:t>
            </a:r>
          </a:p>
        </p:txBody>
      </p:sp>
      <p:sp>
        <p:nvSpPr>
          <p:cNvPr id="50" name="Rectangle 49"/>
          <p:cNvSpPr/>
          <p:nvPr/>
        </p:nvSpPr>
        <p:spPr bwMode="auto">
          <a:xfrm>
            <a:off x="5651208" y="3021567"/>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934991" y="2720728"/>
            <a:ext cx="490046" cy="69127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4" name="TextBox 53"/>
          <p:cNvSpPr txBox="1"/>
          <p:nvPr/>
        </p:nvSpPr>
        <p:spPr>
          <a:xfrm>
            <a:off x="7645203" y="1343569"/>
            <a:ext cx="4621736" cy="286232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Database Account</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Unique DNS namespace</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Access boundary (master key)</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Billable entity </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Assigned default consistency</a:t>
            </a: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
        <p:nvSpPr>
          <p:cNvPr id="55" name="Freeform 131"/>
          <p:cNvSpPr>
            <a:spLocks noEditPoints="1"/>
          </p:cNvSpPr>
          <p:nvPr/>
        </p:nvSpPr>
        <p:spPr bwMode="black">
          <a:xfrm>
            <a:off x="1392718" y="2772955"/>
            <a:ext cx="286528" cy="16880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solidFill>
              <a:srgbClr val="61697E"/>
            </a:solidFill>
          </a:ln>
          <a:extLst/>
        </p:spPr>
        <p:txBody>
          <a:bodyPr vert="horz" wrap="square" lIns="91427" tIns="45713" rIns="91427" bIns="45713" numCol="1" anchor="t" anchorCtr="0" compatLnSpc="1">
            <a:prstTxWarp prst="textNoShape">
              <a:avLst/>
            </a:prstTxWarp>
          </a:bodyPr>
          <a:lstStyle/>
          <a:p>
            <a:endParaRPr lang="en-US"/>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8594" y="2760947"/>
            <a:ext cx="318440" cy="330688"/>
          </a:xfrm>
          <a:prstGeom prst="rect">
            <a:avLst/>
          </a:prstGeom>
        </p:spPr>
      </p:pic>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60553" y="2951791"/>
            <a:ext cx="318440" cy="330688"/>
          </a:xfrm>
          <a:prstGeom prst="rect">
            <a:avLst/>
          </a:prstGeom>
        </p:spPr>
      </p:pic>
      <p:pic>
        <p:nvPicPr>
          <p:cNvPr id="59"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233875" y="3723771"/>
            <a:ext cx="163979" cy="450940"/>
          </a:xfrm>
          <a:prstGeom prst="rect">
            <a:avLst/>
          </a:prstGeom>
          <a:noFill/>
          <a:ln>
            <a:noFill/>
          </a:ln>
        </p:spPr>
      </p:pic>
      <p:pic>
        <p:nvPicPr>
          <p:cNvPr id="60"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378872" y="3861270"/>
            <a:ext cx="163979" cy="450940"/>
          </a:xfrm>
          <a:prstGeom prst="rect">
            <a:avLst/>
          </a:prstGeom>
          <a:noFill/>
          <a:ln>
            <a:noFill/>
          </a:ln>
        </p:spPr>
      </p:pic>
      <p:pic>
        <p:nvPicPr>
          <p:cNvPr id="61"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613060" y="4888652"/>
            <a:ext cx="294682" cy="294682"/>
          </a:xfrm>
          <a:prstGeom prst="rect">
            <a:avLst/>
          </a:prstGeom>
          <a:noFill/>
        </p:spPr>
      </p:pic>
      <p:pic>
        <p:nvPicPr>
          <p:cNvPr id="62"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804498" y="5009402"/>
            <a:ext cx="294682" cy="294682"/>
          </a:xfrm>
          <a:prstGeom prst="rect">
            <a:avLst/>
          </a:prstGeom>
          <a:noFill/>
        </p:spPr>
      </p:pic>
      <p:sp>
        <p:nvSpPr>
          <p:cNvPr id="63" name="Freeform 79"/>
          <p:cNvSpPr>
            <a:spLocks noEditPoints="1"/>
          </p:cNvSpPr>
          <p:nvPr/>
        </p:nvSpPr>
        <p:spPr bwMode="black">
          <a:xfrm>
            <a:off x="4396655" y="2699228"/>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sp>
        <p:nvSpPr>
          <p:cNvPr id="64" name="Freeform 79"/>
          <p:cNvSpPr>
            <a:spLocks noEditPoints="1"/>
          </p:cNvSpPr>
          <p:nvPr/>
        </p:nvSpPr>
        <p:spPr bwMode="black">
          <a:xfrm>
            <a:off x="4616073" y="2810576"/>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grpSp>
        <p:nvGrpSpPr>
          <p:cNvPr id="65" name="Group 64"/>
          <p:cNvGrpSpPr/>
          <p:nvPr/>
        </p:nvGrpSpPr>
        <p:grpSpPr>
          <a:xfrm>
            <a:off x="4986133" y="5421979"/>
            <a:ext cx="456579" cy="452128"/>
            <a:chOff x="8043096" y="1834991"/>
            <a:chExt cx="421985" cy="481501"/>
          </a:xfrm>
        </p:grpSpPr>
        <p:sp>
          <p:nvSpPr>
            <p:cNvPr id="66" name="Rectangle 65"/>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67" name="TextBox 66"/>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68" name="Group 67"/>
          <p:cNvGrpSpPr/>
          <p:nvPr/>
        </p:nvGrpSpPr>
        <p:grpSpPr>
          <a:xfrm>
            <a:off x="4991848" y="4679797"/>
            <a:ext cx="456579" cy="452128"/>
            <a:chOff x="8043096" y="1834991"/>
            <a:chExt cx="421985" cy="481501"/>
          </a:xfrm>
        </p:grpSpPr>
        <p:sp>
          <p:nvSpPr>
            <p:cNvPr id="69" name="Rectangle 68"/>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0" name="TextBox 69"/>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71" name="Group 70"/>
          <p:cNvGrpSpPr/>
          <p:nvPr/>
        </p:nvGrpSpPr>
        <p:grpSpPr>
          <a:xfrm>
            <a:off x="4966946" y="3863417"/>
            <a:ext cx="456579" cy="452128"/>
            <a:chOff x="8043096" y="1834991"/>
            <a:chExt cx="421985" cy="481501"/>
          </a:xfrm>
        </p:grpSpPr>
        <p:sp>
          <p:nvSpPr>
            <p:cNvPr id="72" name="Rectangle 71"/>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3" name="TextBox 72"/>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pic>
        <p:nvPicPr>
          <p:cNvPr id="74"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5696576" y="2606119"/>
            <a:ext cx="544737" cy="544737"/>
          </a:xfrm>
          <a:prstGeom prst="rect">
            <a:avLst/>
          </a:prstGeom>
          <a:noFill/>
        </p:spPr>
      </p:pic>
      <p:cxnSp>
        <p:nvCxnSpPr>
          <p:cNvPr id="75" name="Straight Connector 74"/>
          <p:cNvCxnSpPr/>
          <p:nvPr/>
        </p:nvCxnSpPr>
        <p:spPr>
          <a:xfrm>
            <a:off x="6141399" y="2873510"/>
            <a:ext cx="761892"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8495" y="2363489"/>
            <a:ext cx="1245594"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2917">
                      <a:schemeClr val="tx1"/>
                    </a:gs>
                    <a:gs pos="30000">
                      <a:schemeClr val="tx1"/>
                    </a:gs>
                  </a:gsLst>
                  <a:lin ang="5400000" scaled="0"/>
                </a:gradFill>
              </a:rPr>
              <a:t>Attachments</a:t>
            </a:r>
          </a:p>
        </p:txBody>
      </p:sp>
      <p:grpSp>
        <p:nvGrpSpPr>
          <p:cNvPr id="77" name="Group 76"/>
          <p:cNvGrpSpPr/>
          <p:nvPr/>
        </p:nvGrpSpPr>
        <p:grpSpPr>
          <a:xfrm>
            <a:off x="6971465" y="2605974"/>
            <a:ext cx="580248" cy="604792"/>
            <a:chOff x="11469687" y="1034375"/>
            <a:chExt cx="568922" cy="592987"/>
          </a:xfrm>
        </p:grpSpPr>
        <p:grpSp>
          <p:nvGrpSpPr>
            <p:cNvPr id="78" name="Group 77"/>
            <p:cNvGrpSpPr/>
            <p:nvPr/>
          </p:nvGrpSpPr>
          <p:grpSpPr>
            <a:xfrm>
              <a:off x="11469687" y="1034375"/>
              <a:ext cx="534104" cy="534104"/>
              <a:chOff x="11469687" y="1034375"/>
              <a:chExt cx="534104" cy="534104"/>
            </a:xfrm>
          </p:grpSpPr>
          <p:grpSp>
            <p:nvGrpSpPr>
              <p:cNvPr id="80" name="Group 79"/>
              <p:cNvGrpSpPr/>
              <p:nvPr/>
            </p:nvGrpSpPr>
            <p:grpSpPr>
              <a:xfrm>
                <a:off x="11469687" y="1034375"/>
                <a:ext cx="534104" cy="534104"/>
                <a:chOff x="10273911" y="3253855"/>
                <a:chExt cx="534104" cy="534104"/>
              </a:xfrm>
            </p:grpSpPr>
            <p:pic>
              <p:nvPicPr>
                <p:cNvPr id="82"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10273911" y="3253855"/>
                  <a:ext cx="534104" cy="534104"/>
                </a:xfrm>
                <a:prstGeom prst="rect">
                  <a:avLst/>
                </a:prstGeom>
                <a:noFill/>
              </p:spPr>
            </p:pic>
            <p:sp>
              <p:nvSpPr>
                <p:cNvPr id="83" name="Rectangle 82"/>
                <p:cNvSpPr/>
                <p:nvPr/>
              </p:nvSpPr>
              <p:spPr bwMode="auto">
                <a:xfrm>
                  <a:off x="10500924" y="3430439"/>
                  <a:ext cx="169173" cy="219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1" name="Rectangle 80"/>
              <p:cNvSpPr/>
              <p:nvPr/>
            </p:nvSpPr>
            <p:spPr bwMode="auto">
              <a:xfrm>
                <a:off x="11635143" y="1265441"/>
                <a:ext cx="169173" cy="1278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p:cNvSpPr txBox="1"/>
            <p:nvPr/>
          </p:nvSpPr>
          <p:spPr>
            <a:xfrm>
              <a:off x="11500961" y="1110297"/>
              <a:ext cx="537648" cy="517065"/>
            </a:xfrm>
            <a:prstGeom prst="rect">
              <a:avLst/>
            </a:prstGeom>
            <a:noFill/>
          </p:spPr>
          <p:txBody>
            <a:bodyPr wrap="none" lIns="186521" tIns="149217" rIns="186521" bIns="149217" rtlCol="0">
              <a:spAutoFit/>
            </a:bodyPr>
            <a:lstStyle/>
            <a:p>
              <a:pPr>
                <a:lnSpc>
                  <a:spcPct val="90000"/>
                </a:lnSpc>
              </a:pPr>
              <a:r>
                <a:rPr lang="en-US" sz="816" dirty="0">
                  <a:solidFill>
                    <a:srgbClr val="61697E"/>
                  </a:solidFill>
                  <a:latin typeface="Consolas" panose="020B0609020204030204" pitchFamily="49" charset="0"/>
                  <a:cs typeface="Consolas" panose="020B0609020204030204" pitchFamily="49" charset="0"/>
                </a:rPr>
                <a:t>101</a:t>
              </a:r>
            </a:p>
            <a:p>
              <a:pPr>
                <a:lnSpc>
                  <a:spcPct val="90000"/>
                </a:lnSpc>
              </a:pPr>
              <a:r>
                <a:rPr lang="en-US" sz="816" dirty="0">
                  <a:solidFill>
                    <a:srgbClr val="61697E"/>
                  </a:solidFill>
                  <a:latin typeface="Consolas" panose="020B0609020204030204" pitchFamily="49" charset="0"/>
                  <a:cs typeface="Consolas" panose="020B0609020204030204" pitchFamily="49" charset="0"/>
                </a:rPr>
                <a:t>010</a:t>
              </a:r>
            </a:p>
          </p:txBody>
        </p:sp>
      </p:grpSp>
      <p:sp>
        <p:nvSpPr>
          <p:cNvPr id="4" name="Rectangle 3"/>
          <p:cNvSpPr/>
          <p:nvPr/>
        </p:nvSpPr>
        <p:spPr bwMode="auto">
          <a:xfrm>
            <a:off x="3228412" y="3793929"/>
            <a:ext cx="384648" cy="4427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3627437" y="4868862"/>
            <a:ext cx="514606" cy="7504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4295800" y="2705848"/>
            <a:ext cx="643076" cy="5621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2408237" y="1983911"/>
            <a:ext cx="5290044" cy="4366975"/>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89387029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1"/>
            <a:ext cx="11887200" cy="1754326"/>
          </a:xfrm>
        </p:spPr>
        <p:txBody>
          <a:bodyPr/>
          <a:lstStyle/>
          <a:p>
            <a:r>
              <a:rPr lang="en-US" dirty="0" smtClean="0"/>
              <a:t>DocumentDB Resources</a:t>
            </a:r>
          </a:p>
          <a:p>
            <a:endParaRPr lang="en-US" dirty="0"/>
          </a:p>
          <a:p>
            <a:pPr marL="571454" lvl="2" indent="0">
              <a:buNone/>
            </a:pPr>
            <a:endParaRPr lang="en-US" dirty="0"/>
          </a:p>
        </p:txBody>
      </p:sp>
      <p:sp>
        <p:nvSpPr>
          <p:cNvPr id="2" name="Title 1"/>
          <p:cNvSpPr>
            <a:spLocks noGrp="1"/>
          </p:cNvSpPr>
          <p:nvPr>
            <p:ph type="title"/>
          </p:nvPr>
        </p:nvSpPr>
        <p:spPr/>
        <p:txBody>
          <a:bodyPr/>
          <a:lstStyle/>
          <a:p>
            <a:r>
              <a:rPr lang="en-US" dirty="0" smtClean="0"/>
              <a:t>The Basics</a:t>
            </a:r>
            <a:endParaRPr lang="en-US" dirty="0"/>
          </a:p>
        </p:txBody>
      </p:sp>
      <p:sp>
        <p:nvSpPr>
          <p:cNvPr id="5" name="Freeform 131"/>
          <p:cNvSpPr>
            <a:spLocks noEditPoints="1"/>
          </p:cNvSpPr>
          <p:nvPr/>
        </p:nvSpPr>
        <p:spPr bwMode="black">
          <a:xfrm>
            <a:off x="1571836" y="2804039"/>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46236" y="2351625"/>
            <a:ext cx="188142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 Account</a:t>
            </a:r>
          </a:p>
        </p:txBody>
      </p:sp>
      <p:cxnSp>
        <p:nvCxnSpPr>
          <p:cNvPr id="7" name="Straight Connector 6"/>
          <p:cNvCxnSpPr/>
          <p:nvPr/>
        </p:nvCxnSpPr>
        <p:spPr>
          <a:xfrm>
            <a:off x="2018737"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10547" y="2347342"/>
            <a:ext cx="106458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Databases</a:t>
            </a:r>
          </a:p>
        </p:txBody>
      </p:sp>
      <p:cxnSp>
        <p:nvCxnSpPr>
          <p:cNvPr id="15" name="Straight Connector 14"/>
          <p:cNvCxnSpPr/>
          <p:nvPr/>
        </p:nvCxnSpPr>
        <p:spPr>
          <a:xfrm>
            <a:off x="290800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0800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194991" y="3793930"/>
            <a:ext cx="160778" cy="442138"/>
          </a:xfrm>
          <a:prstGeom prst="rect">
            <a:avLst/>
          </a:prstGeom>
          <a:noFill/>
          <a:ln>
            <a:noFill/>
          </a:ln>
        </p:spPr>
      </p:pic>
      <p:pic>
        <p:nvPicPr>
          <p:cNvPr id="18"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347391" y="3946330"/>
            <a:ext cx="160778" cy="442138"/>
          </a:xfrm>
          <a:prstGeom prst="rect">
            <a:avLst/>
          </a:prstGeom>
          <a:noFill/>
          <a:ln>
            <a:noFill/>
          </a:ln>
        </p:spPr>
      </p:pic>
      <p:cxnSp>
        <p:nvCxnSpPr>
          <p:cNvPr id="19" name="Straight Connector 18"/>
          <p:cNvCxnSpPr/>
          <p:nvPr/>
        </p:nvCxnSpPr>
        <p:spPr>
          <a:xfrm>
            <a:off x="3306206" y="43095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6206" y="50451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35880" y="3449240"/>
            <a:ext cx="74065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Users</a:t>
            </a:r>
          </a:p>
        </p:txBody>
      </p:sp>
      <p:pic>
        <p:nvPicPr>
          <p:cNvPr id="22"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570086" y="4908640"/>
            <a:ext cx="288930" cy="288930"/>
          </a:xfrm>
          <a:prstGeom prst="rect">
            <a:avLst/>
          </a:prstGeom>
          <a:noFill/>
        </p:spPr>
      </p:pic>
      <p:sp>
        <p:nvSpPr>
          <p:cNvPr id="23" name="TextBox 22"/>
          <p:cNvSpPr txBox="1"/>
          <p:nvPr/>
        </p:nvSpPr>
        <p:spPr>
          <a:xfrm>
            <a:off x="3194991" y="4548406"/>
            <a:ext cx="1163204"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Permissions</a:t>
            </a:r>
          </a:p>
        </p:txBody>
      </p:sp>
      <p:pic>
        <p:nvPicPr>
          <p:cNvPr id="24"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766403" y="5061040"/>
            <a:ext cx="288930" cy="288930"/>
          </a:xfrm>
          <a:prstGeom prst="rect">
            <a:avLst/>
          </a:prstGeom>
          <a:noFill/>
        </p:spPr>
      </p:pic>
      <p:cxnSp>
        <p:nvCxnSpPr>
          <p:cNvPr id="25" name="Straight Connector 24"/>
          <p:cNvCxnSpPr/>
          <p:nvPr/>
        </p:nvCxnSpPr>
        <p:spPr>
          <a:xfrm>
            <a:off x="3575855" y="2882592"/>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Freeform 79"/>
          <p:cNvSpPr>
            <a:spLocks noEditPoints="1"/>
          </p:cNvSpPr>
          <p:nvPr/>
        </p:nvSpPr>
        <p:spPr bwMode="black">
          <a:xfrm>
            <a:off x="4653224" y="286165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9"/>
          <p:cNvSpPr>
            <a:spLocks noEditPoints="1"/>
          </p:cNvSpPr>
          <p:nvPr/>
        </p:nvSpPr>
        <p:spPr bwMode="black">
          <a:xfrm>
            <a:off x="4424624" y="274516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TextBox 27"/>
          <p:cNvSpPr txBox="1"/>
          <p:nvPr/>
        </p:nvSpPr>
        <p:spPr>
          <a:xfrm>
            <a:off x="4175459" y="2351625"/>
            <a:ext cx="11099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Collections</a:t>
            </a:r>
          </a:p>
        </p:txBody>
      </p:sp>
      <p:sp>
        <p:nvSpPr>
          <p:cNvPr id="29" name="TextBox 28"/>
          <p:cNvSpPr txBox="1"/>
          <p:nvPr/>
        </p:nvSpPr>
        <p:spPr>
          <a:xfrm>
            <a:off x="5422608" y="2354225"/>
            <a:ext cx="114197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Documents</a:t>
            </a:r>
          </a:p>
        </p:txBody>
      </p:sp>
      <p:cxnSp>
        <p:nvCxnSpPr>
          <p:cNvPr id="30" name="Straight Connector 29"/>
          <p:cNvCxnSpPr/>
          <p:nvPr/>
        </p:nvCxnSpPr>
        <p:spPr>
          <a:xfrm>
            <a:off x="4941241"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6613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6613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569956" y="4043591"/>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69956" y="4779238"/>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66138" y="4793299"/>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66138" y="5528946"/>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5730635" y="2668638"/>
            <a:ext cx="534104" cy="534104"/>
          </a:xfrm>
          <a:prstGeom prst="rect">
            <a:avLst/>
          </a:prstGeom>
          <a:noFill/>
        </p:spPr>
      </p:pic>
      <p:sp>
        <p:nvSpPr>
          <p:cNvPr id="47" name="TextBox 46"/>
          <p:cNvSpPr txBox="1"/>
          <p:nvPr/>
        </p:nvSpPr>
        <p:spPr>
          <a:xfrm>
            <a:off x="4513820" y="3456731"/>
            <a:ext cx="160415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Stored Procedures</a:t>
            </a:r>
          </a:p>
        </p:txBody>
      </p:sp>
      <p:sp>
        <p:nvSpPr>
          <p:cNvPr id="48" name="TextBox 47"/>
          <p:cNvSpPr txBox="1"/>
          <p:nvPr/>
        </p:nvSpPr>
        <p:spPr>
          <a:xfrm>
            <a:off x="4601096" y="4252209"/>
            <a:ext cx="90839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Triggers</a:t>
            </a:r>
          </a:p>
        </p:txBody>
      </p:sp>
      <p:sp>
        <p:nvSpPr>
          <p:cNvPr id="49" name="TextBox 48"/>
          <p:cNvSpPr txBox="1"/>
          <p:nvPr/>
        </p:nvSpPr>
        <p:spPr>
          <a:xfrm>
            <a:off x="4539504" y="4987620"/>
            <a:ext cx="193867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 Defined Functions</a:t>
            </a:r>
          </a:p>
        </p:txBody>
      </p:sp>
      <p:sp>
        <p:nvSpPr>
          <p:cNvPr id="50" name="Rectangle 49"/>
          <p:cNvSpPr/>
          <p:nvPr/>
        </p:nvSpPr>
        <p:spPr bwMode="auto">
          <a:xfrm>
            <a:off x="5651208" y="3021567"/>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934991" y="2720728"/>
            <a:ext cx="490046" cy="69127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5" name="Freeform 131"/>
          <p:cNvSpPr>
            <a:spLocks noEditPoints="1"/>
          </p:cNvSpPr>
          <p:nvPr/>
        </p:nvSpPr>
        <p:spPr bwMode="black">
          <a:xfrm>
            <a:off x="1392718" y="2772955"/>
            <a:ext cx="286528" cy="16880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solidFill>
              <a:srgbClr val="61697E"/>
            </a:solidFill>
          </a:ln>
          <a:extLst/>
        </p:spPr>
        <p:txBody>
          <a:bodyPr vert="horz" wrap="square" lIns="91427" tIns="45713" rIns="91427" bIns="45713" numCol="1" anchor="t" anchorCtr="0" compatLnSpc="1">
            <a:prstTxWarp prst="textNoShape">
              <a:avLst/>
            </a:prstTxWarp>
          </a:bodyPr>
          <a:lstStyle/>
          <a:p>
            <a:endParaRPr lang="en-US"/>
          </a:p>
        </p:txBody>
      </p:sp>
      <p:pic>
        <p:nvPicPr>
          <p:cNvPr id="57" name="Picture 56"/>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2888594" y="2760947"/>
            <a:ext cx="318440" cy="330688"/>
          </a:xfrm>
          <a:prstGeom prst="rect">
            <a:avLst/>
          </a:prstGeom>
        </p:spPr>
      </p:pic>
      <p:pic>
        <p:nvPicPr>
          <p:cNvPr id="58" name="Picture 57"/>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3160553" y="2951791"/>
            <a:ext cx="318440" cy="330688"/>
          </a:xfrm>
          <a:prstGeom prst="rect">
            <a:avLst/>
          </a:prstGeom>
        </p:spPr>
      </p:pic>
      <p:pic>
        <p:nvPicPr>
          <p:cNvPr id="59"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233875" y="3723771"/>
            <a:ext cx="163979" cy="450940"/>
          </a:xfrm>
          <a:prstGeom prst="rect">
            <a:avLst/>
          </a:prstGeom>
          <a:noFill/>
          <a:ln>
            <a:noFill/>
          </a:ln>
        </p:spPr>
      </p:pic>
      <p:pic>
        <p:nvPicPr>
          <p:cNvPr id="60"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378872" y="3861270"/>
            <a:ext cx="163979" cy="450940"/>
          </a:xfrm>
          <a:prstGeom prst="rect">
            <a:avLst/>
          </a:prstGeom>
          <a:noFill/>
          <a:ln>
            <a:noFill/>
          </a:ln>
        </p:spPr>
      </p:pic>
      <p:pic>
        <p:nvPicPr>
          <p:cNvPr id="61"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613060" y="4888652"/>
            <a:ext cx="294682" cy="294682"/>
          </a:xfrm>
          <a:prstGeom prst="rect">
            <a:avLst/>
          </a:prstGeom>
          <a:noFill/>
        </p:spPr>
      </p:pic>
      <p:pic>
        <p:nvPicPr>
          <p:cNvPr id="62"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804498" y="5009402"/>
            <a:ext cx="294682" cy="294682"/>
          </a:xfrm>
          <a:prstGeom prst="rect">
            <a:avLst/>
          </a:prstGeom>
          <a:noFill/>
        </p:spPr>
      </p:pic>
      <p:sp>
        <p:nvSpPr>
          <p:cNvPr id="63" name="Freeform 79"/>
          <p:cNvSpPr>
            <a:spLocks noEditPoints="1"/>
          </p:cNvSpPr>
          <p:nvPr/>
        </p:nvSpPr>
        <p:spPr bwMode="black">
          <a:xfrm>
            <a:off x="4396655" y="2699228"/>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sp>
        <p:nvSpPr>
          <p:cNvPr id="64" name="Freeform 79"/>
          <p:cNvSpPr>
            <a:spLocks noEditPoints="1"/>
          </p:cNvSpPr>
          <p:nvPr/>
        </p:nvSpPr>
        <p:spPr bwMode="black">
          <a:xfrm>
            <a:off x="4616073" y="2810576"/>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grpSp>
        <p:nvGrpSpPr>
          <p:cNvPr id="65" name="Group 64"/>
          <p:cNvGrpSpPr/>
          <p:nvPr/>
        </p:nvGrpSpPr>
        <p:grpSpPr>
          <a:xfrm>
            <a:off x="4986133" y="5421979"/>
            <a:ext cx="456579" cy="452128"/>
            <a:chOff x="8043096" y="1834991"/>
            <a:chExt cx="421985" cy="481501"/>
          </a:xfrm>
        </p:grpSpPr>
        <p:sp>
          <p:nvSpPr>
            <p:cNvPr id="66" name="Rectangle 65"/>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67" name="TextBox 66"/>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68" name="Group 67"/>
          <p:cNvGrpSpPr/>
          <p:nvPr/>
        </p:nvGrpSpPr>
        <p:grpSpPr>
          <a:xfrm>
            <a:off x="4991848" y="4679797"/>
            <a:ext cx="456579" cy="452128"/>
            <a:chOff x="8043096" y="1834991"/>
            <a:chExt cx="421985" cy="481501"/>
          </a:xfrm>
        </p:grpSpPr>
        <p:sp>
          <p:nvSpPr>
            <p:cNvPr id="69" name="Rectangle 68"/>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0" name="TextBox 69"/>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71" name="Group 70"/>
          <p:cNvGrpSpPr/>
          <p:nvPr/>
        </p:nvGrpSpPr>
        <p:grpSpPr>
          <a:xfrm>
            <a:off x="4966946" y="3863417"/>
            <a:ext cx="456579" cy="452128"/>
            <a:chOff x="8043096" y="1834991"/>
            <a:chExt cx="421985" cy="481501"/>
          </a:xfrm>
        </p:grpSpPr>
        <p:sp>
          <p:nvSpPr>
            <p:cNvPr id="72" name="Rectangle 71"/>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3" name="TextBox 72"/>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pic>
        <p:nvPicPr>
          <p:cNvPr id="74"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5696576" y="2606119"/>
            <a:ext cx="544737" cy="544737"/>
          </a:xfrm>
          <a:prstGeom prst="rect">
            <a:avLst/>
          </a:prstGeom>
          <a:noFill/>
        </p:spPr>
      </p:pic>
      <p:cxnSp>
        <p:nvCxnSpPr>
          <p:cNvPr id="75" name="Straight Connector 74"/>
          <p:cNvCxnSpPr/>
          <p:nvPr/>
        </p:nvCxnSpPr>
        <p:spPr>
          <a:xfrm>
            <a:off x="6141399" y="2873510"/>
            <a:ext cx="761892"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8495" y="2363489"/>
            <a:ext cx="1245594"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2917">
                      <a:schemeClr val="tx1"/>
                    </a:gs>
                    <a:gs pos="30000">
                      <a:schemeClr val="tx1"/>
                    </a:gs>
                  </a:gsLst>
                  <a:lin ang="5400000" scaled="0"/>
                </a:gradFill>
              </a:rPr>
              <a:t>Attachments</a:t>
            </a:r>
          </a:p>
        </p:txBody>
      </p:sp>
      <p:grpSp>
        <p:nvGrpSpPr>
          <p:cNvPr id="77" name="Group 76"/>
          <p:cNvGrpSpPr/>
          <p:nvPr/>
        </p:nvGrpSpPr>
        <p:grpSpPr>
          <a:xfrm>
            <a:off x="6971465" y="2605974"/>
            <a:ext cx="580248" cy="604792"/>
            <a:chOff x="11469687" y="1034375"/>
            <a:chExt cx="568922" cy="592987"/>
          </a:xfrm>
        </p:grpSpPr>
        <p:grpSp>
          <p:nvGrpSpPr>
            <p:cNvPr id="78" name="Group 77"/>
            <p:cNvGrpSpPr/>
            <p:nvPr/>
          </p:nvGrpSpPr>
          <p:grpSpPr>
            <a:xfrm>
              <a:off x="11469687" y="1034375"/>
              <a:ext cx="534104" cy="534104"/>
              <a:chOff x="11469687" y="1034375"/>
              <a:chExt cx="534104" cy="534104"/>
            </a:xfrm>
          </p:grpSpPr>
          <p:grpSp>
            <p:nvGrpSpPr>
              <p:cNvPr id="80" name="Group 79"/>
              <p:cNvGrpSpPr/>
              <p:nvPr/>
            </p:nvGrpSpPr>
            <p:grpSpPr>
              <a:xfrm>
                <a:off x="11469687" y="1034375"/>
                <a:ext cx="534104" cy="534104"/>
                <a:chOff x="10273911" y="3253855"/>
                <a:chExt cx="534104" cy="534104"/>
              </a:xfrm>
            </p:grpSpPr>
            <p:pic>
              <p:nvPicPr>
                <p:cNvPr id="82"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10273911" y="3253855"/>
                  <a:ext cx="534104" cy="534104"/>
                </a:xfrm>
                <a:prstGeom prst="rect">
                  <a:avLst/>
                </a:prstGeom>
                <a:noFill/>
              </p:spPr>
            </p:pic>
            <p:sp>
              <p:nvSpPr>
                <p:cNvPr id="83" name="Rectangle 82"/>
                <p:cNvSpPr/>
                <p:nvPr/>
              </p:nvSpPr>
              <p:spPr bwMode="auto">
                <a:xfrm>
                  <a:off x="10500924" y="3430439"/>
                  <a:ext cx="169173" cy="219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1" name="Rectangle 80"/>
              <p:cNvSpPr/>
              <p:nvPr/>
            </p:nvSpPr>
            <p:spPr bwMode="auto">
              <a:xfrm>
                <a:off x="11635143" y="1265441"/>
                <a:ext cx="169173" cy="1278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p:cNvSpPr txBox="1"/>
            <p:nvPr/>
          </p:nvSpPr>
          <p:spPr>
            <a:xfrm>
              <a:off x="11500961" y="1110297"/>
              <a:ext cx="537648" cy="517065"/>
            </a:xfrm>
            <a:prstGeom prst="rect">
              <a:avLst/>
            </a:prstGeom>
            <a:noFill/>
          </p:spPr>
          <p:txBody>
            <a:bodyPr wrap="none" lIns="186521" tIns="149217" rIns="186521" bIns="149217" rtlCol="0">
              <a:spAutoFit/>
            </a:bodyPr>
            <a:lstStyle/>
            <a:p>
              <a:pPr>
                <a:lnSpc>
                  <a:spcPct val="90000"/>
                </a:lnSpc>
              </a:pPr>
              <a:r>
                <a:rPr lang="en-US" sz="816" dirty="0">
                  <a:solidFill>
                    <a:srgbClr val="61697E"/>
                  </a:solidFill>
                  <a:latin typeface="Consolas" panose="020B0609020204030204" pitchFamily="49" charset="0"/>
                  <a:cs typeface="Consolas" panose="020B0609020204030204" pitchFamily="49" charset="0"/>
                </a:rPr>
                <a:t>101</a:t>
              </a:r>
            </a:p>
            <a:p>
              <a:pPr>
                <a:lnSpc>
                  <a:spcPct val="90000"/>
                </a:lnSpc>
              </a:pPr>
              <a:r>
                <a:rPr lang="en-US" sz="816" dirty="0">
                  <a:solidFill>
                    <a:srgbClr val="61697E"/>
                  </a:solidFill>
                  <a:latin typeface="Consolas" panose="020B0609020204030204" pitchFamily="49" charset="0"/>
                  <a:cs typeface="Consolas" panose="020B0609020204030204" pitchFamily="49" charset="0"/>
                </a:rPr>
                <a:t>010</a:t>
              </a:r>
            </a:p>
          </p:txBody>
        </p:sp>
      </p:grpSp>
      <p:sp>
        <p:nvSpPr>
          <p:cNvPr id="4" name="Rectangle 3"/>
          <p:cNvSpPr/>
          <p:nvPr/>
        </p:nvSpPr>
        <p:spPr bwMode="auto">
          <a:xfrm>
            <a:off x="3228412" y="3793929"/>
            <a:ext cx="384648" cy="4427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3627437" y="4868862"/>
            <a:ext cx="514606" cy="7504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4295800" y="2705848"/>
            <a:ext cx="643076" cy="5621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4271043" y="1983911"/>
            <a:ext cx="3427238" cy="4366975"/>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6" name="TextBox 85"/>
          <p:cNvSpPr txBox="1"/>
          <p:nvPr/>
        </p:nvSpPr>
        <p:spPr>
          <a:xfrm>
            <a:off x="7645202" y="1343569"/>
            <a:ext cx="4534369" cy="2785378"/>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Databases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Namespace for permissions and authorization</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Container for data collections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Scale out with more collections</a:t>
            </a:r>
          </a:p>
          <a:p>
            <a:pPr>
              <a:lnSpc>
                <a:spcPct val="90000"/>
              </a:lnSpc>
              <a:spcAft>
                <a:spcPts val="600"/>
              </a:spcAft>
            </a:pPr>
            <a:r>
              <a:rPr lang="en-US" sz="2400" dirty="0" smtClean="0">
                <a:gradFill>
                  <a:gsLst>
                    <a:gs pos="2917">
                      <a:schemeClr val="tx1"/>
                    </a:gs>
                    <a:gs pos="30000">
                      <a:schemeClr val="tx1"/>
                    </a:gs>
                  </a:gsLst>
                  <a:lin ang="5400000" scaled="0"/>
                </a:gradFill>
                <a:latin typeface="+mj-lt"/>
              </a:rPr>
              <a:t> </a:t>
            </a: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
        <p:nvSpPr>
          <p:cNvPr id="87" name="Rectangle 86"/>
          <p:cNvSpPr/>
          <p:nvPr/>
        </p:nvSpPr>
        <p:spPr bwMode="auto">
          <a:xfrm>
            <a:off x="1812115" y="3240922"/>
            <a:ext cx="3427238" cy="228802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9002235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1"/>
            <a:ext cx="11887200" cy="1754326"/>
          </a:xfrm>
        </p:spPr>
        <p:txBody>
          <a:bodyPr/>
          <a:lstStyle/>
          <a:p>
            <a:r>
              <a:rPr lang="en-US" dirty="0" smtClean="0"/>
              <a:t>DocumentDB Resources</a:t>
            </a:r>
          </a:p>
          <a:p>
            <a:endParaRPr lang="en-US" dirty="0"/>
          </a:p>
          <a:p>
            <a:pPr marL="571454" lvl="2" indent="0">
              <a:buNone/>
            </a:pPr>
            <a:endParaRPr lang="en-US" dirty="0"/>
          </a:p>
        </p:txBody>
      </p:sp>
      <p:sp>
        <p:nvSpPr>
          <p:cNvPr id="2" name="Title 1"/>
          <p:cNvSpPr>
            <a:spLocks noGrp="1"/>
          </p:cNvSpPr>
          <p:nvPr>
            <p:ph type="title"/>
          </p:nvPr>
        </p:nvSpPr>
        <p:spPr/>
        <p:txBody>
          <a:bodyPr/>
          <a:lstStyle/>
          <a:p>
            <a:r>
              <a:rPr lang="en-US" dirty="0" smtClean="0"/>
              <a:t>The Basics</a:t>
            </a:r>
            <a:endParaRPr lang="en-US" dirty="0"/>
          </a:p>
        </p:txBody>
      </p:sp>
      <p:sp>
        <p:nvSpPr>
          <p:cNvPr id="5" name="Freeform 131"/>
          <p:cNvSpPr>
            <a:spLocks noEditPoints="1"/>
          </p:cNvSpPr>
          <p:nvPr/>
        </p:nvSpPr>
        <p:spPr bwMode="black">
          <a:xfrm>
            <a:off x="1571836" y="2804039"/>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46236" y="2351625"/>
            <a:ext cx="188142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 Account</a:t>
            </a:r>
          </a:p>
        </p:txBody>
      </p:sp>
      <p:cxnSp>
        <p:nvCxnSpPr>
          <p:cNvPr id="7" name="Straight Connector 6"/>
          <p:cNvCxnSpPr/>
          <p:nvPr/>
        </p:nvCxnSpPr>
        <p:spPr>
          <a:xfrm>
            <a:off x="2018737"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10547" y="2347342"/>
            <a:ext cx="106458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Databases</a:t>
            </a:r>
          </a:p>
        </p:txBody>
      </p:sp>
      <p:cxnSp>
        <p:nvCxnSpPr>
          <p:cNvPr id="15" name="Straight Connector 14"/>
          <p:cNvCxnSpPr/>
          <p:nvPr/>
        </p:nvCxnSpPr>
        <p:spPr>
          <a:xfrm>
            <a:off x="290800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0800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194991" y="3793930"/>
            <a:ext cx="160778" cy="442138"/>
          </a:xfrm>
          <a:prstGeom prst="rect">
            <a:avLst/>
          </a:prstGeom>
          <a:noFill/>
          <a:ln>
            <a:noFill/>
          </a:ln>
        </p:spPr>
      </p:pic>
      <p:pic>
        <p:nvPicPr>
          <p:cNvPr id="18"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347391" y="3946330"/>
            <a:ext cx="160778" cy="442138"/>
          </a:xfrm>
          <a:prstGeom prst="rect">
            <a:avLst/>
          </a:prstGeom>
          <a:noFill/>
          <a:ln>
            <a:noFill/>
          </a:ln>
        </p:spPr>
      </p:pic>
      <p:cxnSp>
        <p:nvCxnSpPr>
          <p:cNvPr id="19" name="Straight Connector 18"/>
          <p:cNvCxnSpPr/>
          <p:nvPr/>
        </p:nvCxnSpPr>
        <p:spPr>
          <a:xfrm>
            <a:off x="3306206" y="43095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6206" y="50451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35880" y="3449240"/>
            <a:ext cx="74065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Users</a:t>
            </a:r>
          </a:p>
        </p:txBody>
      </p:sp>
      <p:pic>
        <p:nvPicPr>
          <p:cNvPr id="22"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570086" y="4908640"/>
            <a:ext cx="288930" cy="288930"/>
          </a:xfrm>
          <a:prstGeom prst="rect">
            <a:avLst/>
          </a:prstGeom>
          <a:noFill/>
        </p:spPr>
      </p:pic>
      <p:sp>
        <p:nvSpPr>
          <p:cNvPr id="23" name="TextBox 22"/>
          <p:cNvSpPr txBox="1"/>
          <p:nvPr/>
        </p:nvSpPr>
        <p:spPr>
          <a:xfrm>
            <a:off x="3194991" y="4548406"/>
            <a:ext cx="1163204"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Permissions</a:t>
            </a:r>
          </a:p>
        </p:txBody>
      </p:sp>
      <p:pic>
        <p:nvPicPr>
          <p:cNvPr id="24"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766403" y="5061040"/>
            <a:ext cx="288930" cy="288930"/>
          </a:xfrm>
          <a:prstGeom prst="rect">
            <a:avLst/>
          </a:prstGeom>
          <a:noFill/>
        </p:spPr>
      </p:pic>
      <p:cxnSp>
        <p:nvCxnSpPr>
          <p:cNvPr id="25" name="Straight Connector 24"/>
          <p:cNvCxnSpPr/>
          <p:nvPr/>
        </p:nvCxnSpPr>
        <p:spPr>
          <a:xfrm>
            <a:off x="3575855" y="2882592"/>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Freeform 79"/>
          <p:cNvSpPr>
            <a:spLocks noEditPoints="1"/>
          </p:cNvSpPr>
          <p:nvPr/>
        </p:nvSpPr>
        <p:spPr bwMode="black">
          <a:xfrm>
            <a:off x="4653224" y="286165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9"/>
          <p:cNvSpPr>
            <a:spLocks noEditPoints="1"/>
          </p:cNvSpPr>
          <p:nvPr/>
        </p:nvSpPr>
        <p:spPr bwMode="black">
          <a:xfrm>
            <a:off x="4424624" y="274516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TextBox 27"/>
          <p:cNvSpPr txBox="1"/>
          <p:nvPr/>
        </p:nvSpPr>
        <p:spPr>
          <a:xfrm>
            <a:off x="4175459" y="2351625"/>
            <a:ext cx="11099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Collections</a:t>
            </a:r>
          </a:p>
        </p:txBody>
      </p:sp>
      <p:sp>
        <p:nvSpPr>
          <p:cNvPr id="29" name="TextBox 28"/>
          <p:cNvSpPr txBox="1"/>
          <p:nvPr/>
        </p:nvSpPr>
        <p:spPr>
          <a:xfrm>
            <a:off x="5422608" y="2354225"/>
            <a:ext cx="114197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Documents</a:t>
            </a:r>
          </a:p>
        </p:txBody>
      </p:sp>
      <p:cxnSp>
        <p:nvCxnSpPr>
          <p:cNvPr id="30" name="Straight Connector 29"/>
          <p:cNvCxnSpPr/>
          <p:nvPr/>
        </p:nvCxnSpPr>
        <p:spPr>
          <a:xfrm>
            <a:off x="4941241"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6613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6613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569956" y="4043591"/>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69956" y="4779238"/>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66138" y="4793299"/>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66138" y="5528946"/>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5730635" y="2668638"/>
            <a:ext cx="534104" cy="534104"/>
          </a:xfrm>
          <a:prstGeom prst="rect">
            <a:avLst/>
          </a:prstGeom>
          <a:noFill/>
        </p:spPr>
      </p:pic>
      <p:sp>
        <p:nvSpPr>
          <p:cNvPr id="47" name="TextBox 46"/>
          <p:cNvSpPr txBox="1"/>
          <p:nvPr/>
        </p:nvSpPr>
        <p:spPr>
          <a:xfrm>
            <a:off x="4513820" y="3456731"/>
            <a:ext cx="160415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Stored Procedures</a:t>
            </a:r>
          </a:p>
        </p:txBody>
      </p:sp>
      <p:sp>
        <p:nvSpPr>
          <p:cNvPr id="48" name="TextBox 47"/>
          <p:cNvSpPr txBox="1"/>
          <p:nvPr/>
        </p:nvSpPr>
        <p:spPr>
          <a:xfrm>
            <a:off x="4601096" y="4252209"/>
            <a:ext cx="90839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Triggers</a:t>
            </a:r>
          </a:p>
        </p:txBody>
      </p:sp>
      <p:sp>
        <p:nvSpPr>
          <p:cNvPr id="49" name="TextBox 48"/>
          <p:cNvSpPr txBox="1"/>
          <p:nvPr/>
        </p:nvSpPr>
        <p:spPr>
          <a:xfrm>
            <a:off x="4539504" y="4987620"/>
            <a:ext cx="193867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 Defined Functions</a:t>
            </a:r>
          </a:p>
        </p:txBody>
      </p:sp>
      <p:sp>
        <p:nvSpPr>
          <p:cNvPr id="50" name="Rectangle 49"/>
          <p:cNvSpPr/>
          <p:nvPr/>
        </p:nvSpPr>
        <p:spPr bwMode="auto">
          <a:xfrm>
            <a:off x="5651208" y="3021567"/>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934991" y="2720728"/>
            <a:ext cx="490046" cy="69127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5" name="Freeform 131"/>
          <p:cNvSpPr>
            <a:spLocks noEditPoints="1"/>
          </p:cNvSpPr>
          <p:nvPr/>
        </p:nvSpPr>
        <p:spPr bwMode="black">
          <a:xfrm>
            <a:off x="1392718" y="2772955"/>
            <a:ext cx="286528" cy="16880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solidFill>
              <a:srgbClr val="61697E"/>
            </a:solidFill>
          </a:ln>
          <a:extLst/>
        </p:spPr>
        <p:txBody>
          <a:bodyPr vert="horz" wrap="square" lIns="91427" tIns="45713" rIns="91427" bIns="45713" numCol="1" anchor="t" anchorCtr="0" compatLnSpc="1">
            <a:prstTxWarp prst="textNoShape">
              <a:avLst/>
            </a:prstTxWarp>
          </a:bodyPr>
          <a:lstStyle/>
          <a:p>
            <a:endParaRPr lang="en-US"/>
          </a:p>
        </p:txBody>
      </p:sp>
      <p:pic>
        <p:nvPicPr>
          <p:cNvPr id="57" name="Picture 56"/>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2888594" y="2760947"/>
            <a:ext cx="318440" cy="330688"/>
          </a:xfrm>
          <a:prstGeom prst="rect">
            <a:avLst/>
          </a:prstGeom>
        </p:spPr>
      </p:pic>
      <p:pic>
        <p:nvPicPr>
          <p:cNvPr id="58" name="Picture 57"/>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3160553" y="2951791"/>
            <a:ext cx="318440" cy="330688"/>
          </a:xfrm>
          <a:prstGeom prst="rect">
            <a:avLst/>
          </a:prstGeom>
        </p:spPr>
      </p:pic>
      <p:pic>
        <p:nvPicPr>
          <p:cNvPr id="59"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233875" y="3723771"/>
            <a:ext cx="163979" cy="450940"/>
          </a:xfrm>
          <a:prstGeom prst="rect">
            <a:avLst/>
          </a:prstGeom>
          <a:noFill/>
          <a:ln>
            <a:noFill/>
          </a:ln>
        </p:spPr>
      </p:pic>
      <p:pic>
        <p:nvPicPr>
          <p:cNvPr id="60"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378872" y="3861270"/>
            <a:ext cx="163979" cy="450940"/>
          </a:xfrm>
          <a:prstGeom prst="rect">
            <a:avLst/>
          </a:prstGeom>
          <a:noFill/>
          <a:ln>
            <a:noFill/>
          </a:ln>
        </p:spPr>
      </p:pic>
      <p:pic>
        <p:nvPicPr>
          <p:cNvPr id="61"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613060" y="4888652"/>
            <a:ext cx="294682" cy="294682"/>
          </a:xfrm>
          <a:prstGeom prst="rect">
            <a:avLst/>
          </a:prstGeom>
          <a:noFill/>
        </p:spPr>
      </p:pic>
      <p:pic>
        <p:nvPicPr>
          <p:cNvPr id="62"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804498" y="5009402"/>
            <a:ext cx="294682" cy="294682"/>
          </a:xfrm>
          <a:prstGeom prst="rect">
            <a:avLst/>
          </a:prstGeom>
          <a:noFill/>
        </p:spPr>
      </p:pic>
      <p:sp>
        <p:nvSpPr>
          <p:cNvPr id="63" name="Freeform 79"/>
          <p:cNvSpPr>
            <a:spLocks noEditPoints="1"/>
          </p:cNvSpPr>
          <p:nvPr/>
        </p:nvSpPr>
        <p:spPr bwMode="black">
          <a:xfrm>
            <a:off x="4396655" y="2699228"/>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sp>
        <p:nvSpPr>
          <p:cNvPr id="64" name="Freeform 79"/>
          <p:cNvSpPr>
            <a:spLocks noEditPoints="1"/>
          </p:cNvSpPr>
          <p:nvPr/>
        </p:nvSpPr>
        <p:spPr bwMode="black">
          <a:xfrm>
            <a:off x="4616073" y="2810576"/>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grpSp>
        <p:nvGrpSpPr>
          <p:cNvPr id="65" name="Group 64"/>
          <p:cNvGrpSpPr/>
          <p:nvPr/>
        </p:nvGrpSpPr>
        <p:grpSpPr>
          <a:xfrm>
            <a:off x="4986133" y="5421979"/>
            <a:ext cx="456579" cy="452128"/>
            <a:chOff x="8043096" y="1834991"/>
            <a:chExt cx="421985" cy="481501"/>
          </a:xfrm>
        </p:grpSpPr>
        <p:sp>
          <p:nvSpPr>
            <p:cNvPr id="66" name="Rectangle 65"/>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67" name="TextBox 66"/>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68" name="Group 67"/>
          <p:cNvGrpSpPr/>
          <p:nvPr/>
        </p:nvGrpSpPr>
        <p:grpSpPr>
          <a:xfrm>
            <a:off x="4991848" y="4679797"/>
            <a:ext cx="456579" cy="452128"/>
            <a:chOff x="8043096" y="1834991"/>
            <a:chExt cx="421985" cy="481501"/>
          </a:xfrm>
        </p:grpSpPr>
        <p:sp>
          <p:nvSpPr>
            <p:cNvPr id="69" name="Rectangle 68"/>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0" name="TextBox 69"/>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71" name="Group 70"/>
          <p:cNvGrpSpPr/>
          <p:nvPr/>
        </p:nvGrpSpPr>
        <p:grpSpPr>
          <a:xfrm>
            <a:off x="4966946" y="3863417"/>
            <a:ext cx="456579" cy="452128"/>
            <a:chOff x="8043096" y="1834991"/>
            <a:chExt cx="421985" cy="481501"/>
          </a:xfrm>
        </p:grpSpPr>
        <p:sp>
          <p:nvSpPr>
            <p:cNvPr id="72" name="Rectangle 71"/>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3" name="TextBox 72"/>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pic>
        <p:nvPicPr>
          <p:cNvPr id="74"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5696576" y="2606119"/>
            <a:ext cx="544737" cy="544737"/>
          </a:xfrm>
          <a:prstGeom prst="rect">
            <a:avLst/>
          </a:prstGeom>
          <a:noFill/>
        </p:spPr>
      </p:pic>
      <p:cxnSp>
        <p:nvCxnSpPr>
          <p:cNvPr id="75" name="Straight Connector 74"/>
          <p:cNvCxnSpPr/>
          <p:nvPr/>
        </p:nvCxnSpPr>
        <p:spPr>
          <a:xfrm>
            <a:off x="6141399" y="2873510"/>
            <a:ext cx="761892"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8495" y="2363489"/>
            <a:ext cx="1245594"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2917">
                      <a:schemeClr val="tx1"/>
                    </a:gs>
                    <a:gs pos="30000">
                      <a:schemeClr val="tx1"/>
                    </a:gs>
                  </a:gsLst>
                  <a:lin ang="5400000" scaled="0"/>
                </a:gradFill>
              </a:rPr>
              <a:t>Attachments</a:t>
            </a:r>
          </a:p>
        </p:txBody>
      </p:sp>
      <p:grpSp>
        <p:nvGrpSpPr>
          <p:cNvPr id="77" name="Group 76"/>
          <p:cNvGrpSpPr/>
          <p:nvPr/>
        </p:nvGrpSpPr>
        <p:grpSpPr>
          <a:xfrm>
            <a:off x="6971465" y="2605974"/>
            <a:ext cx="580248" cy="604792"/>
            <a:chOff x="11469687" y="1034375"/>
            <a:chExt cx="568922" cy="592987"/>
          </a:xfrm>
        </p:grpSpPr>
        <p:grpSp>
          <p:nvGrpSpPr>
            <p:cNvPr id="78" name="Group 77"/>
            <p:cNvGrpSpPr/>
            <p:nvPr/>
          </p:nvGrpSpPr>
          <p:grpSpPr>
            <a:xfrm>
              <a:off x="11469687" y="1034375"/>
              <a:ext cx="534104" cy="534104"/>
              <a:chOff x="11469687" y="1034375"/>
              <a:chExt cx="534104" cy="534104"/>
            </a:xfrm>
          </p:grpSpPr>
          <p:grpSp>
            <p:nvGrpSpPr>
              <p:cNvPr id="80" name="Group 79"/>
              <p:cNvGrpSpPr/>
              <p:nvPr/>
            </p:nvGrpSpPr>
            <p:grpSpPr>
              <a:xfrm>
                <a:off x="11469687" y="1034375"/>
                <a:ext cx="534104" cy="534104"/>
                <a:chOff x="10273911" y="3253855"/>
                <a:chExt cx="534104" cy="534104"/>
              </a:xfrm>
            </p:grpSpPr>
            <p:pic>
              <p:nvPicPr>
                <p:cNvPr id="82"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10273911" y="3253855"/>
                  <a:ext cx="534104" cy="534104"/>
                </a:xfrm>
                <a:prstGeom prst="rect">
                  <a:avLst/>
                </a:prstGeom>
                <a:noFill/>
              </p:spPr>
            </p:pic>
            <p:sp>
              <p:nvSpPr>
                <p:cNvPr id="83" name="Rectangle 82"/>
                <p:cNvSpPr/>
                <p:nvPr/>
              </p:nvSpPr>
              <p:spPr bwMode="auto">
                <a:xfrm>
                  <a:off x="10500924" y="3430439"/>
                  <a:ext cx="169173" cy="219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1" name="Rectangle 80"/>
              <p:cNvSpPr/>
              <p:nvPr/>
            </p:nvSpPr>
            <p:spPr bwMode="auto">
              <a:xfrm>
                <a:off x="11635143" y="1265441"/>
                <a:ext cx="169173" cy="1278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p:cNvSpPr txBox="1"/>
            <p:nvPr/>
          </p:nvSpPr>
          <p:spPr>
            <a:xfrm>
              <a:off x="11500961" y="1110297"/>
              <a:ext cx="537648" cy="517065"/>
            </a:xfrm>
            <a:prstGeom prst="rect">
              <a:avLst/>
            </a:prstGeom>
            <a:noFill/>
          </p:spPr>
          <p:txBody>
            <a:bodyPr wrap="none" lIns="186521" tIns="149217" rIns="186521" bIns="149217" rtlCol="0">
              <a:spAutoFit/>
            </a:bodyPr>
            <a:lstStyle/>
            <a:p>
              <a:pPr>
                <a:lnSpc>
                  <a:spcPct val="90000"/>
                </a:lnSpc>
              </a:pPr>
              <a:r>
                <a:rPr lang="en-US" sz="816" dirty="0">
                  <a:solidFill>
                    <a:srgbClr val="61697E"/>
                  </a:solidFill>
                  <a:latin typeface="Consolas" panose="020B0609020204030204" pitchFamily="49" charset="0"/>
                  <a:cs typeface="Consolas" panose="020B0609020204030204" pitchFamily="49" charset="0"/>
                </a:rPr>
                <a:t>101</a:t>
              </a:r>
            </a:p>
            <a:p>
              <a:pPr>
                <a:lnSpc>
                  <a:spcPct val="90000"/>
                </a:lnSpc>
              </a:pPr>
              <a:r>
                <a:rPr lang="en-US" sz="816" dirty="0">
                  <a:solidFill>
                    <a:srgbClr val="61697E"/>
                  </a:solidFill>
                  <a:latin typeface="Consolas" panose="020B0609020204030204" pitchFamily="49" charset="0"/>
                  <a:cs typeface="Consolas" panose="020B0609020204030204" pitchFamily="49" charset="0"/>
                </a:rPr>
                <a:t>010</a:t>
              </a:r>
            </a:p>
          </p:txBody>
        </p:sp>
      </p:grpSp>
      <p:sp>
        <p:nvSpPr>
          <p:cNvPr id="4" name="Rectangle 3"/>
          <p:cNvSpPr/>
          <p:nvPr/>
        </p:nvSpPr>
        <p:spPr bwMode="auto">
          <a:xfrm>
            <a:off x="3228412" y="3793929"/>
            <a:ext cx="384648" cy="4427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3627437" y="4868862"/>
            <a:ext cx="514606" cy="7504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5527885" y="1983911"/>
            <a:ext cx="2170396" cy="4366975"/>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7" name="Rectangle 86"/>
          <p:cNvSpPr/>
          <p:nvPr/>
        </p:nvSpPr>
        <p:spPr bwMode="auto">
          <a:xfrm>
            <a:off x="1812115" y="3336280"/>
            <a:ext cx="3891126" cy="3014606"/>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8" name="TextBox 87"/>
          <p:cNvSpPr txBox="1"/>
          <p:nvPr/>
        </p:nvSpPr>
        <p:spPr>
          <a:xfrm>
            <a:off x="7645203" y="1343569"/>
            <a:ext cx="4364234" cy="39918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Collections</a:t>
            </a:r>
          </a:p>
          <a:p>
            <a:pPr marL="342900" indent="-342900">
              <a:lnSpc>
                <a:spcPct val="90000"/>
              </a:lnSpc>
              <a:spcAft>
                <a:spcPts val="600"/>
              </a:spcAft>
              <a:buFont typeface="Wingdings" panose="05000000000000000000" pitchFamily="2" charset="2"/>
              <a:buChar char="§"/>
            </a:pPr>
            <a:r>
              <a:rPr lang="en-US" sz="2000" dirty="0">
                <a:gradFill>
                  <a:gsLst>
                    <a:gs pos="2917">
                      <a:schemeClr val="tx1"/>
                    </a:gs>
                    <a:gs pos="30000">
                      <a:schemeClr val="tx1"/>
                    </a:gs>
                  </a:gsLst>
                  <a:lin ang="5400000" scaled="0"/>
                </a:gradFill>
              </a:rPr>
              <a:t>Container for heterogeneous documents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Physical allocation of resources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Data partition* </a:t>
            </a:r>
            <a:r>
              <a:rPr lang="en-US" sz="2000" dirty="0">
                <a:gradFill>
                  <a:gsLst>
                    <a:gs pos="2917">
                      <a:schemeClr val="tx1"/>
                    </a:gs>
                    <a:gs pos="30000">
                      <a:schemeClr val="tx1"/>
                    </a:gs>
                  </a:gsLst>
                  <a:lin ang="5400000" scaled="0"/>
                </a:gradFill>
                <a:latin typeface="+mj-lt"/>
              </a:rPr>
              <a:t>for document </a:t>
            </a:r>
            <a:r>
              <a:rPr lang="en-US" sz="2000" dirty="0" smtClean="0">
                <a:gradFill>
                  <a:gsLst>
                    <a:gs pos="2917">
                      <a:schemeClr val="tx1"/>
                    </a:gs>
                    <a:gs pos="30000">
                      <a:schemeClr val="tx1"/>
                    </a:gs>
                  </a:gsLst>
                  <a:lin ang="5400000" scaled="0"/>
                </a:gradFill>
                <a:latin typeface="+mj-lt"/>
              </a:rPr>
              <a:t>storage</a:t>
            </a:r>
          </a:p>
          <a:p>
            <a:pPr marL="342900" indent="-342900">
              <a:lnSpc>
                <a:spcPct val="90000"/>
              </a:lnSpc>
              <a:spcAft>
                <a:spcPts val="600"/>
              </a:spcAft>
              <a:buFont typeface="Wingdings" panose="05000000000000000000" pitchFamily="2" charset="2"/>
              <a:buChar char="§"/>
            </a:pPr>
            <a:r>
              <a:rPr lang="en-US" sz="2000" dirty="0">
                <a:gradFill>
                  <a:gsLst>
                    <a:gs pos="2917">
                      <a:schemeClr val="tx1"/>
                    </a:gs>
                    <a:gs pos="30000">
                      <a:schemeClr val="tx1"/>
                    </a:gs>
                  </a:gsLst>
                  <a:lin ang="5400000" scaled="0"/>
                </a:gradFill>
                <a:latin typeface="+mj-lt"/>
              </a:rPr>
              <a:t>Scope for queries and transactions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10GB of SSD storage</a:t>
            </a:r>
            <a:endParaRPr lang="en-US" sz="2000" dirty="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Billable (by the hour) resource</a:t>
            </a: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
        <p:nvSpPr>
          <p:cNvPr id="85" name="TextBox 84"/>
          <p:cNvSpPr txBox="1"/>
          <p:nvPr/>
        </p:nvSpPr>
        <p:spPr>
          <a:xfrm>
            <a:off x="7789479" y="6164262"/>
            <a:ext cx="366510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 collection != table of homogenous entities</a:t>
            </a:r>
          </a:p>
          <a:p>
            <a:pPr>
              <a:lnSpc>
                <a:spcPct val="90000"/>
              </a:lnSpc>
              <a:spcAft>
                <a:spcPts val="600"/>
              </a:spcAft>
            </a:pPr>
            <a:r>
              <a:rPr lang="en-US" sz="1400" dirty="0">
                <a:latin typeface="Segoe UI Light" panose="020B0502040204020203" pitchFamily="34" charset="0"/>
                <a:cs typeface="Segoe UI Light" panose="020B0502040204020203" pitchFamily="34" charset="0"/>
              </a:rPr>
              <a:t>   collection ~ a data partition</a:t>
            </a:r>
          </a:p>
        </p:txBody>
      </p:sp>
    </p:spTree>
    <p:extLst>
      <p:ext uri="{BB962C8B-B14F-4D97-AF65-F5344CB8AC3E}">
        <p14:creationId xmlns:p14="http://schemas.microsoft.com/office/powerpoint/2010/main" val="2047096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1"/>
            <a:ext cx="11887200" cy="1754326"/>
          </a:xfrm>
        </p:spPr>
        <p:txBody>
          <a:bodyPr/>
          <a:lstStyle/>
          <a:p>
            <a:r>
              <a:rPr lang="en-US" dirty="0" smtClean="0"/>
              <a:t>DocumentDB Resources</a:t>
            </a:r>
          </a:p>
          <a:p>
            <a:endParaRPr lang="en-US" dirty="0"/>
          </a:p>
          <a:p>
            <a:pPr marL="571454" lvl="2" indent="0">
              <a:buNone/>
            </a:pPr>
            <a:endParaRPr lang="en-US" dirty="0"/>
          </a:p>
        </p:txBody>
      </p:sp>
      <p:sp>
        <p:nvSpPr>
          <p:cNvPr id="2" name="Title 1"/>
          <p:cNvSpPr>
            <a:spLocks noGrp="1"/>
          </p:cNvSpPr>
          <p:nvPr>
            <p:ph type="title"/>
          </p:nvPr>
        </p:nvSpPr>
        <p:spPr/>
        <p:txBody>
          <a:bodyPr/>
          <a:lstStyle/>
          <a:p>
            <a:r>
              <a:rPr lang="en-US" dirty="0" smtClean="0"/>
              <a:t>The Basics</a:t>
            </a:r>
            <a:endParaRPr lang="en-US" dirty="0"/>
          </a:p>
        </p:txBody>
      </p:sp>
      <p:sp>
        <p:nvSpPr>
          <p:cNvPr id="5" name="Freeform 131"/>
          <p:cNvSpPr>
            <a:spLocks noEditPoints="1"/>
          </p:cNvSpPr>
          <p:nvPr/>
        </p:nvSpPr>
        <p:spPr bwMode="black">
          <a:xfrm>
            <a:off x="1571836" y="2804039"/>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46236" y="2351625"/>
            <a:ext cx="188142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 Account</a:t>
            </a:r>
          </a:p>
        </p:txBody>
      </p:sp>
      <p:cxnSp>
        <p:nvCxnSpPr>
          <p:cNvPr id="7" name="Straight Connector 6"/>
          <p:cNvCxnSpPr/>
          <p:nvPr/>
        </p:nvCxnSpPr>
        <p:spPr>
          <a:xfrm>
            <a:off x="2018737"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10547" y="2347342"/>
            <a:ext cx="106458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Databases</a:t>
            </a:r>
          </a:p>
        </p:txBody>
      </p:sp>
      <p:cxnSp>
        <p:nvCxnSpPr>
          <p:cNvPr id="15" name="Straight Connector 14"/>
          <p:cNvCxnSpPr/>
          <p:nvPr/>
        </p:nvCxnSpPr>
        <p:spPr>
          <a:xfrm>
            <a:off x="290800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0800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194991" y="3793930"/>
            <a:ext cx="160778" cy="442138"/>
          </a:xfrm>
          <a:prstGeom prst="rect">
            <a:avLst/>
          </a:prstGeom>
          <a:noFill/>
          <a:ln>
            <a:noFill/>
          </a:ln>
        </p:spPr>
      </p:pic>
      <p:pic>
        <p:nvPicPr>
          <p:cNvPr id="18"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347391" y="3946330"/>
            <a:ext cx="160778" cy="442138"/>
          </a:xfrm>
          <a:prstGeom prst="rect">
            <a:avLst/>
          </a:prstGeom>
          <a:noFill/>
          <a:ln>
            <a:noFill/>
          </a:ln>
        </p:spPr>
      </p:pic>
      <p:cxnSp>
        <p:nvCxnSpPr>
          <p:cNvPr id="19" name="Straight Connector 18"/>
          <p:cNvCxnSpPr/>
          <p:nvPr/>
        </p:nvCxnSpPr>
        <p:spPr>
          <a:xfrm>
            <a:off x="3306206" y="43095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6206" y="50451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35880" y="3449240"/>
            <a:ext cx="74065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Users</a:t>
            </a:r>
          </a:p>
        </p:txBody>
      </p:sp>
      <p:pic>
        <p:nvPicPr>
          <p:cNvPr id="22"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570086" y="4908640"/>
            <a:ext cx="288930" cy="288930"/>
          </a:xfrm>
          <a:prstGeom prst="rect">
            <a:avLst/>
          </a:prstGeom>
          <a:noFill/>
        </p:spPr>
      </p:pic>
      <p:sp>
        <p:nvSpPr>
          <p:cNvPr id="23" name="TextBox 22"/>
          <p:cNvSpPr txBox="1"/>
          <p:nvPr/>
        </p:nvSpPr>
        <p:spPr>
          <a:xfrm>
            <a:off x="3194991" y="4548406"/>
            <a:ext cx="1163204"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Permissions</a:t>
            </a:r>
          </a:p>
        </p:txBody>
      </p:sp>
      <p:pic>
        <p:nvPicPr>
          <p:cNvPr id="24"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766403" y="5061040"/>
            <a:ext cx="288930" cy="288930"/>
          </a:xfrm>
          <a:prstGeom prst="rect">
            <a:avLst/>
          </a:prstGeom>
          <a:noFill/>
        </p:spPr>
      </p:pic>
      <p:cxnSp>
        <p:nvCxnSpPr>
          <p:cNvPr id="25" name="Straight Connector 24"/>
          <p:cNvCxnSpPr/>
          <p:nvPr/>
        </p:nvCxnSpPr>
        <p:spPr>
          <a:xfrm>
            <a:off x="3575855" y="2882592"/>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Freeform 79"/>
          <p:cNvSpPr>
            <a:spLocks noEditPoints="1"/>
          </p:cNvSpPr>
          <p:nvPr/>
        </p:nvSpPr>
        <p:spPr bwMode="black">
          <a:xfrm>
            <a:off x="4653224" y="286165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9"/>
          <p:cNvSpPr>
            <a:spLocks noEditPoints="1"/>
          </p:cNvSpPr>
          <p:nvPr/>
        </p:nvSpPr>
        <p:spPr bwMode="black">
          <a:xfrm>
            <a:off x="4424624" y="274516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TextBox 27"/>
          <p:cNvSpPr txBox="1"/>
          <p:nvPr/>
        </p:nvSpPr>
        <p:spPr>
          <a:xfrm>
            <a:off x="4175459" y="2351625"/>
            <a:ext cx="11099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Collections</a:t>
            </a:r>
          </a:p>
        </p:txBody>
      </p:sp>
      <p:sp>
        <p:nvSpPr>
          <p:cNvPr id="29" name="TextBox 28"/>
          <p:cNvSpPr txBox="1"/>
          <p:nvPr/>
        </p:nvSpPr>
        <p:spPr>
          <a:xfrm>
            <a:off x="5422608" y="2354225"/>
            <a:ext cx="114197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Documents</a:t>
            </a:r>
          </a:p>
        </p:txBody>
      </p:sp>
      <p:cxnSp>
        <p:nvCxnSpPr>
          <p:cNvPr id="30" name="Straight Connector 29"/>
          <p:cNvCxnSpPr/>
          <p:nvPr/>
        </p:nvCxnSpPr>
        <p:spPr>
          <a:xfrm>
            <a:off x="4941241"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6613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6613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569956" y="4043591"/>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69956" y="4779238"/>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66138" y="4793299"/>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66138" y="5528946"/>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5730635" y="2668638"/>
            <a:ext cx="534104" cy="534104"/>
          </a:xfrm>
          <a:prstGeom prst="rect">
            <a:avLst/>
          </a:prstGeom>
          <a:noFill/>
        </p:spPr>
      </p:pic>
      <p:sp>
        <p:nvSpPr>
          <p:cNvPr id="47" name="TextBox 46"/>
          <p:cNvSpPr txBox="1"/>
          <p:nvPr/>
        </p:nvSpPr>
        <p:spPr>
          <a:xfrm>
            <a:off x="4513820" y="3456731"/>
            <a:ext cx="160415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Stored Procedures</a:t>
            </a:r>
          </a:p>
        </p:txBody>
      </p:sp>
      <p:sp>
        <p:nvSpPr>
          <p:cNvPr id="48" name="TextBox 47"/>
          <p:cNvSpPr txBox="1"/>
          <p:nvPr/>
        </p:nvSpPr>
        <p:spPr>
          <a:xfrm>
            <a:off x="4601096" y="4252209"/>
            <a:ext cx="90839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Triggers</a:t>
            </a:r>
          </a:p>
        </p:txBody>
      </p:sp>
      <p:sp>
        <p:nvSpPr>
          <p:cNvPr id="49" name="TextBox 48"/>
          <p:cNvSpPr txBox="1"/>
          <p:nvPr/>
        </p:nvSpPr>
        <p:spPr>
          <a:xfrm>
            <a:off x="4539504" y="4987620"/>
            <a:ext cx="193867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 Defined Functions</a:t>
            </a:r>
          </a:p>
        </p:txBody>
      </p:sp>
      <p:sp>
        <p:nvSpPr>
          <p:cNvPr id="50" name="Rectangle 49"/>
          <p:cNvSpPr/>
          <p:nvPr/>
        </p:nvSpPr>
        <p:spPr bwMode="auto">
          <a:xfrm>
            <a:off x="5651208" y="3021567"/>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934991" y="2720728"/>
            <a:ext cx="490046" cy="69127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5" name="Freeform 131"/>
          <p:cNvSpPr>
            <a:spLocks noEditPoints="1"/>
          </p:cNvSpPr>
          <p:nvPr/>
        </p:nvSpPr>
        <p:spPr bwMode="black">
          <a:xfrm>
            <a:off x="1392718" y="2772955"/>
            <a:ext cx="286528" cy="16880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solidFill>
              <a:srgbClr val="61697E"/>
            </a:solidFill>
          </a:ln>
          <a:extLst/>
        </p:spPr>
        <p:txBody>
          <a:bodyPr vert="horz" wrap="square" lIns="91427" tIns="45713" rIns="91427" bIns="45713" numCol="1" anchor="t" anchorCtr="0" compatLnSpc="1">
            <a:prstTxWarp prst="textNoShape">
              <a:avLst/>
            </a:prstTxWarp>
          </a:bodyPr>
          <a:lstStyle/>
          <a:p>
            <a:endParaRPr lang="en-US"/>
          </a:p>
        </p:txBody>
      </p:sp>
      <p:pic>
        <p:nvPicPr>
          <p:cNvPr id="57" name="Picture 56"/>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2888594" y="2760947"/>
            <a:ext cx="318440" cy="330688"/>
          </a:xfrm>
          <a:prstGeom prst="rect">
            <a:avLst/>
          </a:prstGeom>
        </p:spPr>
      </p:pic>
      <p:pic>
        <p:nvPicPr>
          <p:cNvPr id="58" name="Picture 57"/>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3160553" y="2951791"/>
            <a:ext cx="318440" cy="330688"/>
          </a:xfrm>
          <a:prstGeom prst="rect">
            <a:avLst/>
          </a:prstGeom>
        </p:spPr>
      </p:pic>
      <p:pic>
        <p:nvPicPr>
          <p:cNvPr id="59"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233875" y="3723771"/>
            <a:ext cx="163979" cy="450940"/>
          </a:xfrm>
          <a:prstGeom prst="rect">
            <a:avLst/>
          </a:prstGeom>
          <a:noFill/>
          <a:ln>
            <a:noFill/>
          </a:ln>
        </p:spPr>
      </p:pic>
      <p:pic>
        <p:nvPicPr>
          <p:cNvPr id="60"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378872" y="3861270"/>
            <a:ext cx="163979" cy="450940"/>
          </a:xfrm>
          <a:prstGeom prst="rect">
            <a:avLst/>
          </a:prstGeom>
          <a:noFill/>
          <a:ln>
            <a:noFill/>
          </a:ln>
        </p:spPr>
      </p:pic>
      <p:pic>
        <p:nvPicPr>
          <p:cNvPr id="61"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613060" y="4888652"/>
            <a:ext cx="294682" cy="294682"/>
          </a:xfrm>
          <a:prstGeom prst="rect">
            <a:avLst/>
          </a:prstGeom>
          <a:noFill/>
        </p:spPr>
      </p:pic>
      <p:pic>
        <p:nvPicPr>
          <p:cNvPr id="62"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804498" y="5009402"/>
            <a:ext cx="294682" cy="294682"/>
          </a:xfrm>
          <a:prstGeom prst="rect">
            <a:avLst/>
          </a:prstGeom>
          <a:noFill/>
        </p:spPr>
      </p:pic>
      <p:sp>
        <p:nvSpPr>
          <p:cNvPr id="63" name="Freeform 79"/>
          <p:cNvSpPr>
            <a:spLocks noEditPoints="1"/>
          </p:cNvSpPr>
          <p:nvPr/>
        </p:nvSpPr>
        <p:spPr bwMode="black">
          <a:xfrm>
            <a:off x="4396655" y="2699228"/>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sp>
        <p:nvSpPr>
          <p:cNvPr id="64" name="Freeform 79"/>
          <p:cNvSpPr>
            <a:spLocks noEditPoints="1"/>
          </p:cNvSpPr>
          <p:nvPr/>
        </p:nvSpPr>
        <p:spPr bwMode="black">
          <a:xfrm>
            <a:off x="4616073" y="2810576"/>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grpSp>
        <p:nvGrpSpPr>
          <p:cNvPr id="65" name="Group 64"/>
          <p:cNvGrpSpPr/>
          <p:nvPr/>
        </p:nvGrpSpPr>
        <p:grpSpPr>
          <a:xfrm>
            <a:off x="4986133" y="5421979"/>
            <a:ext cx="456579" cy="452128"/>
            <a:chOff x="8043096" y="1834991"/>
            <a:chExt cx="421985" cy="481501"/>
          </a:xfrm>
        </p:grpSpPr>
        <p:sp>
          <p:nvSpPr>
            <p:cNvPr id="66" name="Rectangle 65"/>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67" name="TextBox 66"/>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68" name="Group 67"/>
          <p:cNvGrpSpPr/>
          <p:nvPr/>
        </p:nvGrpSpPr>
        <p:grpSpPr>
          <a:xfrm>
            <a:off x="4991848" y="4679797"/>
            <a:ext cx="456579" cy="452128"/>
            <a:chOff x="8043096" y="1834991"/>
            <a:chExt cx="421985" cy="481501"/>
          </a:xfrm>
        </p:grpSpPr>
        <p:sp>
          <p:nvSpPr>
            <p:cNvPr id="69" name="Rectangle 68"/>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0" name="TextBox 69"/>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71" name="Group 70"/>
          <p:cNvGrpSpPr/>
          <p:nvPr/>
        </p:nvGrpSpPr>
        <p:grpSpPr>
          <a:xfrm>
            <a:off x="4966946" y="3863417"/>
            <a:ext cx="456579" cy="452128"/>
            <a:chOff x="8043096" y="1834991"/>
            <a:chExt cx="421985" cy="481501"/>
          </a:xfrm>
        </p:grpSpPr>
        <p:sp>
          <p:nvSpPr>
            <p:cNvPr id="72" name="Rectangle 71"/>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3" name="TextBox 72"/>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pic>
        <p:nvPicPr>
          <p:cNvPr id="74"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5696576" y="2606119"/>
            <a:ext cx="544737" cy="544737"/>
          </a:xfrm>
          <a:prstGeom prst="rect">
            <a:avLst/>
          </a:prstGeom>
          <a:noFill/>
        </p:spPr>
      </p:pic>
      <p:cxnSp>
        <p:nvCxnSpPr>
          <p:cNvPr id="75" name="Straight Connector 74"/>
          <p:cNvCxnSpPr/>
          <p:nvPr/>
        </p:nvCxnSpPr>
        <p:spPr>
          <a:xfrm>
            <a:off x="6400916" y="2870103"/>
            <a:ext cx="502375" cy="340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8495" y="2363489"/>
            <a:ext cx="1245594"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2917">
                      <a:schemeClr val="tx1"/>
                    </a:gs>
                    <a:gs pos="30000">
                      <a:schemeClr val="tx1"/>
                    </a:gs>
                  </a:gsLst>
                  <a:lin ang="5400000" scaled="0"/>
                </a:gradFill>
              </a:rPr>
              <a:t>Attachments</a:t>
            </a:r>
          </a:p>
        </p:txBody>
      </p:sp>
      <p:grpSp>
        <p:nvGrpSpPr>
          <p:cNvPr id="77" name="Group 76"/>
          <p:cNvGrpSpPr/>
          <p:nvPr/>
        </p:nvGrpSpPr>
        <p:grpSpPr>
          <a:xfrm>
            <a:off x="6971465" y="2605974"/>
            <a:ext cx="580248" cy="604792"/>
            <a:chOff x="11469687" y="1034375"/>
            <a:chExt cx="568922" cy="592987"/>
          </a:xfrm>
        </p:grpSpPr>
        <p:grpSp>
          <p:nvGrpSpPr>
            <p:cNvPr id="78" name="Group 77"/>
            <p:cNvGrpSpPr/>
            <p:nvPr/>
          </p:nvGrpSpPr>
          <p:grpSpPr>
            <a:xfrm>
              <a:off x="11469687" y="1034375"/>
              <a:ext cx="534104" cy="534104"/>
              <a:chOff x="11469687" y="1034375"/>
              <a:chExt cx="534104" cy="534104"/>
            </a:xfrm>
          </p:grpSpPr>
          <p:grpSp>
            <p:nvGrpSpPr>
              <p:cNvPr id="80" name="Group 79"/>
              <p:cNvGrpSpPr/>
              <p:nvPr/>
            </p:nvGrpSpPr>
            <p:grpSpPr>
              <a:xfrm>
                <a:off x="11469687" y="1034375"/>
                <a:ext cx="534104" cy="534104"/>
                <a:chOff x="10273911" y="3253855"/>
                <a:chExt cx="534104" cy="534104"/>
              </a:xfrm>
            </p:grpSpPr>
            <p:pic>
              <p:nvPicPr>
                <p:cNvPr id="82"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10273911" y="3253855"/>
                  <a:ext cx="534104" cy="534104"/>
                </a:xfrm>
                <a:prstGeom prst="rect">
                  <a:avLst/>
                </a:prstGeom>
                <a:noFill/>
              </p:spPr>
            </p:pic>
            <p:sp>
              <p:nvSpPr>
                <p:cNvPr id="83" name="Rectangle 82"/>
                <p:cNvSpPr/>
                <p:nvPr/>
              </p:nvSpPr>
              <p:spPr bwMode="auto">
                <a:xfrm>
                  <a:off x="10500924" y="3430439"/>
                  <a:ext cx="169173" cy="219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1" name="Rectangle 80"/>
              <p:cNvSpPr/>
              <p:nvPr/>
            </p:nvSpPr>
            <p:spPr bwMode="auto">
              <a:xfrm>
                <a:off x="11635143" y="1265441"/>
                <a:ext cx="169173" cy="1278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p:cNvSpPr txBox="1"/>
            <p:nvPr/>
          </p:nvSpPr>
          <p:spPr>
            <a:xfrm>
              <a:off x="11500961" y="1110297"/>
              <a:ext cx="537648" cy="517065"/>
            </a:xfrm>
            <a:prstGeom prst="rect">
              <a:avLst/>
            </a:prstGeom>
            <a:noFill/>
          </p:spPr>
          <p:txBody>
            <a:bodyPr wrap="none" lIns="186521" tIns="149217" rIns="186521" bIns="149217" rtlCol="0">
              <a:spAutoFit/>
            </a:bodyPr>
            <a:lstStyle/>
            <a:p>
              <a:pPr>
                <a:lnSpc>
                  <a:spcPct val="90000"/>
                </a:lnSpc>
              </a:pPr>
              <a:r>
                <a:rPr lang="en-US" sz="816" dirty="0">
                  <a:solidFill>
                    <a:srgbClr val="61697E"/>
                  </a:solidFill>
                  <a:latin typeface="Consolas" panose="020B0609020204030204" pitchFamily="49" charset="0"/>
                  <a:cs typeface="Consolas" panose="020B0609020204030204" pitchFamily="49" charset="0"/>
                </a:rPr>
                <a:t>101</a:t>
              </a:r>
            </a:p>
            <a:p>
              <a:pPr>
                <a:lnSpc>
                  <a:spcPct val="90000"/>
                </a:lnSpc>
              </a:pPr>
              <a:r>
                <a:rPr lang="en-US" sz="816" dirty="0">
                  <a:solidFill>
                    <a:srgbClr val="61697E"/>
                  </a:solidFill>
                  <a:latin typeface="Consolas" panose="020B0609020204030204" pitchFamily="49" charset="0"/>
                  <a:cs typeface="Consolas" panose="020B0609020204030204" pitchFamily="49" charset="0"/>
                </a:rPr>
                <a:t>010</a:t>
              </a:r>
            </a:p>
          </p:txBody>
        </p:sp>
      </p:grpSp>
      <p:sp>
        <p:nvSpPr>
          <p:cNvPr id="4" name="Rectangle 3"/>
          <p:cNvSpPr/>
          <p:nvPr/>
        </p:nvSpPr>
        <p:spPr bwMode="auto">
          <a:xfrm>
            <a:off x="3228412" y="3793929"/>
            <a:ext cx="384648" cy="44270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3627437" y="4868862"/>
            <a:ext cx="514606" cy="7504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6400916" y="2363489"/>
            <a:ext cx="1297364" cy="3987397"/>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7" name="Rectangle 86"/>
          <p:cNvSpPr/>
          <p:nvPr/>
        </p:nvSpPr>
        <p:spPr bwMode="auto">
          <a:xfrm>
            <a:off x="1812114" y="3336280"/>
            <a:ext cx="4666061" cy="3014606"/>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6" name="TextBox 85"/>
          <p:cNvSpPr txBox="1"/>
          <p:nvPr/>
        </p:nvSpPr>
        <p:spPr>
          <a:xfrm>
            <a:off x="7645203" y="1343569"/>
            <a:ext cx="4364234"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Documents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Application defined JSON</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No enforced schema</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All properties indexed by default</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Optimized for many small documents </a:t>
            </a:r>
          </a:p>
          <a:p>
            <a:pPr marL="342900" indent="-342900">
              <a:lnSpc>
                <a:spcPct val="90000"/>
              </a:lnSpc>
              <a:spcAft>
                <a:spcPts val="600"/>
              </a:spcAft>
              <a:buFont typeface="Wingdings" panose="05000000000000000000" pitchFamily="2" charset="2"/>
              <a:buChar char="§"/>
            </a:pPr>
            <a:endParaRPr lang="en-US" sz="2000" dirty="0" smtClean="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cxnSp>
        <p:nvCxnSpPr>
          <p:cNvPr id="94" name="Curved Connector 93"/>
          <p:cNvCxnSpPr/>
          <p:nvPr/>
        </p:nvCxnSpPr>
        <p:spPr>
          <a:xfrm rot="16200000" flipV="1">
            <a:off x="5691640" y="3383913"/>
            <a:ext cx="1722282" cy="711274"/>
          </a:xfrm>
          <a:prstGeom prst="curvedConnector2">
            <a:avLst/>
          </a:prstGeom>
          <a:ln w="28575">
            <a:solidFill>
              <a:srgbClr val="61697E">
                <a:alpha val="75000"/>
              </a:srgb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6501278" y="4450218"/>
            <a:ext cx="2018924" cy="1738999"/>
            <a:chOff x="10214676" y="3202533"/>
            <a:chExt cx="1979517" cy="1705056"/>
          </a:xfrm>
        </p:grpSpPr>
        <p:sp>
          <p:nvSpPr>
            <p:cNvPr id="96" name="Oval 95"/>
            <p:cNvSpPr/>
            <p:nvPr/>
          </p:nvSpPr>
          <p:spPr bwMode="auto">
            <a:xfrm>
              <a:off x="10214676" y="3202533"/>
              <a:ext cx="1917084" cy="1705056"/>
            </a:xfrm>
            <a:prstGeom prst="ellipse">
              <a:avLst/>
            </a:prstGeom>
            <a:ln w="28575">
              <a:solidFill>
                <a:srgbClr val="61697E">
                  <a:alpha val="75000"/>
                </a:srgbClr>
              </a:solidFill>
              <a:headEnd type="none"/>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10669417" y="3347679"/>
              <a:ext cx="1524776" cy="1473737"/>
            </a:xfrm>
            <a:prstGeom prst="rect">
              <a:avLst/>
            </a:prstGeom>
            <a:noFill/>
          </p:spPr>
          <p:txBody>
            <a:bodyPr wrap="none" rtlCol="0">
              <a:spAutoFit/>
            </a:bodyPr>
            <a:lstStyle/>
            <a:p>
              <a:r>
                <a:rPr lang="en-US" sz="1122" dirty="0"/>
                <a:t>{</a:t>
              </a:r>
            </a:p>
            <a:p>
              <a:r>
                <a:rPr lang="en-US" sz="1122" dirty="0"/>
                <a:t>  </a:t>
              </a:r>
              <a:r>
                <a:rPr lang="en-US" sz="1122" dirty="0" smtClean="0"/>
                <a:t>"id" </a:t>
              </a:r>
              <a:r>
                <a:rPr lang="en-US" sz="1122" dirty="0"/>
                <a:t>: </a:t>
              </a:r>
              <a:r>
                <a:rPr lang="en-US" sz="1122" dirty="0" smtClean="0"/>
                <a:t>"123"</a:t>
              </a:r>
              <a:r>
                <a:rPr lang="en-US" sz="1122" dirty="0"/>
                <a:t/>
              </a:r>
              <a:br>
                <a:rPr lang="en-US" sz="1122" dirty="0"/>
              </a:br>
              <a:r>
                <a:rPr lang="en-US" sz="1122" dirty="0"/>
                <a:t>  </a:t>
              </a:r>
              <a:r>
                <a:rPr lang="en-US" sz="1122" dirty="0" smtClean="0"/>
                <a:t>"name" </a:t>
              </a:r>
              <a:r>
                <a:rPr lang="en-US" sz="1122" dirty="0"/>
                <a:t>: </a:t>
              </a:r>
              <a:r>
                <a:rPr lang="en-US" sz="1122" dirty="0" smtClean="0"/>
                <a:t>"joe"</a:t>
              </a:r>
              <a:endParaRPr lang="en-US" sz="1122" dirty="0"/>
            </a:p>
            <a:p>
              <a:r>
                <a:rPr lang="en-US" sz="1122" dirty="0"/>
                <a:t>  </a:t>
              </a:r>
              <a:r>
                <a:rPr lang="en-US" sz="1122" dirty="0" smtClean="0"/>
                <a:t>"age" </a:t>
              </a:r>
              <a:r>
                <a:rPr lang="en-US" sz="1122" dirty="0"/>
                <a:t>: 30</a:t>
              </a:r>
            </a:p>
            <a:p>
              <a:r>
                <a:rPr lang="en-US" sz="1122" dirty="0"/>
                <a:t>  </a:t>
              </a:r>
              <a:r>
                <a:rPr lang="en-US" sz="1122" dirty="0" smtClean="0"/>
                <a:t>"address" </a:t>
              </a:r>
              <a:r>
                <a:rPr lang="en-US" sz="1122" dirty="0"/>
                <a:t>: {</a:t>
              </a:r>
            </a:p>
            <a:p>
              <a:r>
                <a:rPr lang="en-US" sz="1122" dirty="0"/>
                <a:t>    </a:t>
              </a:r>
              <a:r>
                <a:rPr lang="en-US" sz="1122" dirty="0" smtClean="0"/>
                <a:t>"street" </a:t>
              </a:r>
              <a:r>
                <a:rPr lang="en-US" sz="1122" dirty="0"/>
                <a:t>: </a:t>
              </a:r>
              <a:r>
                <a:rPr lang="en-US" sz="1122" dirty="0" smtClean="0"/>
                <a:t>"some </a:t>
              </a:r>
              <a:r>
                <a:rPr lang="en-US" sz="1122" dirty="0" err="1" smtClean="0"/>
                <a:t>st</a:t>
              </a:r>
              <a:r>
                <a:rPr lang="en-US" sz="1122" dirty="0" smtClean="0"/>
                <a:t>"</a:t>
              </a:r>
              <a:endParaRPr lang="en-US" sz="1122" dirty="0"/>
            </a:p>
            <a:p>
              <a:r>
                <a:rPr lang="en-US" sz="1122" dirty="0"/>
                <a:t>  }</a:t>
              </a:r>
            </a:p>
            <a:p>
              <a:r>
                <a:rPr lang="en-US" sz="1122" dirty="0"/>
                <a:t>}</a:t>
              </a:r>
            </a:p>
          </p:txBody>
        </p:sp>
      </p:grpSp>
    </p:spTree>
    <p:extLst>
      <p:ext uri="{BB962C8B-B14F-4D97-AF65-F5344CB8AC3E}">
        <p14:creationId xmlns:p14="http://schemas.microsoft.com/office/powerpoint/2010/main" val="8622211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1"/>
            <a:ext cx="11887200" cy="1754326"/>
          </a:xfrm>
        </p:spPr>
        <p:txBody>
          <a:bodyPr/>
          <a:lstStyle/>
          <a:p>
            <a:r>
              <a:rPr lang="en-US" dirty="0" smtClean="0"/>
              <a:t>DocumentDB Resources</a:t>
            </a:r>
          </a:p>
          <a:p>
            <a:endParaRPr lang="en-US" dirty="0"/>
          </a:p>
          <a:p>
            <a:pPr marL="571454" lvl="2" indent="0">
              <a:buNone/>
            </a:pPr>
            <a:endParaRPr lang="en-US" dirty="0"/>
          </a:p>
        </p:txBody>
      </p:sp>
      <p:sp>
        <p:nvSpPr>
          <p:cNvPr id="2" name="Title 1"/>
          <p:cNvSpPr>
            <a:spLocks noGrp="1"/>
          </p:cNvSpPr>
          <p:nvPr>
            <p:ph type="title"/>
          </p:nvPr>
        </p:nvSpPr>
        <p:spPr/>
        <p:txBody>
          <a:bodyPr/>
          <a:lstStyle/>
          <a:p>
            <a:r>
              <a:rPr lang="en-US" dirty="0" smtClean="0"/>
              <a:t>The Basics</a:t>
            </a:r>
            <a:endParaRPr lang="en-US" dirty="0"/>
          </a:p>
        </p:txBody>
      </p:sp>
      <p:sp>
        <p:nvSpPr>
          <p:cNvPr id="5" name="Freeform 131"/>
          <p:cNvSpPr>
            <a:spLocks noEditPoints="1"/>
          </p:cNvSpPr>
          <p:nvPr/>
        </p:nvSpPr>
        <p:spPr bwMode="black">
          <a:xfrm>
            <a:off x="1571836" y="2804039"/>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46236" y="2351625"/>
            <a:ext cx="188142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 Account</a:t>
            </a:r>
          </a:p>
        </p:txBody>
      </p:sp>
      <p:cxnSp>
        <p:nvCxnSpPr>
          <p:cNvPr id="7" name="Straight Connector 6"/>
          <p:cNvCxnSpPr/>
          <p:nvPr/>
        </p:nvCxnSpPr>
        <p:spPr>
          <a:xfrm>
            <a:off x="2018737"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10547" y="2347342"/>
            <a:ext cx="106458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Databases</a:t>
            </a:r>
          </a:p>
        </p:txBody>
      </p:sp>
      <p:cxnSp>
        <p:nvCxnSpPr>
          <p:cNvPr id="15" name="Straight Connector 14"/>
          <p:cNvCxnSpPr/>
          <p:nvPr/>
        </p:nvCxnSpPr>
        <p:spPr>
          <a:xfrm>
            <a:off x="290800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0800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194991" y="3793930"/>
            <a:ext cx="160778" cy="442138"/>
          </a:xfrm>
          <a:prstGeom prst="rect">
            <a:avLst/>
          </a:prstGeom>
          <a:noFill/>
          <a:ln>
            <a:noFill/>
          </a:ln>
        </p:spPr>
      </p:pic>
      <p:pic>
        <p:nvPicPr>
          <p:cNvPr id="18"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3347391" y="3946330"/>
            <a:ext cx="160778" cy="442138"/>
          </a:xfrm>
          <a:prstGeom prst="rect">
            <a:avLst/>
          </a:prstGeom>
          <a:noFill/>
          <a:ln>
            <a:noFill/>
          </a:ln>
        </p:spPr>
      </p:pic>
      <p:cxnSp>
        <p:nvCxnSpPr>
          <p:cNvPr id="19" name="Straight Connector 18"/>
          <p:cNvCxnSpPr/>
          <p:nvPr/>
        </p:nvCxnSpPr>
        <p:spPr>
          <a:xfrm>
            <a:off x="3306206" y="43095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6206" y="50451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35880" y="3449240"/>
            <a:ext cx="74065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Users</a:t>
            </a:r>
          </a:p>
        </p:txBody>
      </p:sp>
      <p:pic>
        <p:nvPicPr>
          <p:cNvPr id="22"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570086" y="4908640"/>
            <a:ext cx="288930" cy="288930"/>
          </a:xfrm>
          <a:prstGeom prst="rect">
            <a:avLst/>
          </a:prstGeom>
          <a:noFill/>
        </p:spPr>
      </p:pic>
      <p:sp>
        <p:nvSpPr>
          <p:cNvPr id="23" name="TextBox 22"/>
          <p:cNvSpPr txBox="1"/>
          <p:nvPr/>
        </p:nvSpPr>
        <p:spPr>
          <a:xfrm>
            <a:off x="3194991" y="4548406"/>
            <a:ext cx="1163204"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Permissions</a:t>
            </a:r>
          </a:p>
        </p:txBody>
      </p:sp>
      <p:pic>
        <p:nvPicPr>
          <p:cNvPr id="24"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3766403" y="5061040"/>
            <a:ext cx="288930" cy="288930"/>
          </a:xfrm>
          <a:prstGeom prst="rect">
            <a:avLst/>
          </a:prstGeom>
          <a:noFill/>
        </p:spPr>
      </p:pic>
      <p:cxnSp>
        <p:nvCxnSpPr>
          <p:cNvPr id="25" name="Straight Connector 24"/>
          <p:cNvCxnSpPr/>
          <p:nvPr/>
        </p:nvCxnSpPr>
        <p:spPr>
          <a:xfrm>
            <a:off x="3575855" y="2882592"/>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Freeform 79"/>
          <p:cNvSpPr>
            <a:spLocks noEditPoints="1"/>
          </p:cNvSpPr>
          <p:nvPr/>
        </p:nvSpPr>
        <p:spPr bwMode="black">
          <a:xfrm>
            <a:off x="4653224" y="286165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9"/>
          <p:cNvSpPr>
            <a:spLocks noEditPoints="1"/>
          </p:cNvSpPr>
          <p:nvPr/>
        </p:nvSpPr>
        <p:spPr bwMode="black">
          <a:xfrm>
            <a:off x="4424624" y="2745169"/>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TextBox 27"/>
          <p:cNvSpPr txBox="1"/>
          <p:nvPr/>
        </p:nvSpPr>
        <p:spPr>
          <a:xfrm>
            <a:off x="4175459" y="2351625"/>
            <a:ext cx="11099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Collections</a:t>
            </a:r>
          </a:p>
        </p:txBody>
      </p:sp>
      <p:sp>
        <p:nvSpPr>
          <p:cNvPr id="29" name="TextBox 28"/>
          <p:cNvSpPr txBox="1"/>
          <p:nvPr/>
        </p:nvSpPr>
        <p:spPr>
          <a:xfrm>
            <a:off x="5422608" y="2354225"/>
            <a:ext cx="1141979"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Documents</a:t>
            </a:r>
          </a:p>
        </p:txBody>
      </p:sp>
      <p:cxnSp>
        <p:nvCxnSpPr>
          <p:cNvPr id="30" name="Straight Connector 29"/>
          <p:cNvCxnSpPr/>
          <p:nvPr/>
        </p:nvCxnSpPr>
        <p:spPr>
          <a:xfrm>
            <a:off x="4941241" y="2870103"/>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66138" y="3318923"/>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66138" y="4054570"/>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569956" y="4043591"/>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69956" y="4779238"/>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66138" y="4793299"/>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66138" y="5528946"/>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5730635" y="2668638"/>
            <a:ext cx="534104" cy="534104"/>
          </a:xfrm>
          <a:prstGeom prst="rect">
            <a:avLst/>
          </a:prstGeom>
          <a:noFill/>
        </p:spPr>
      </p:pic>
      <p:sp>
        <p:nvSpPr>
          <p:cNvPr id="47" name="TextBox 46"/>
          <p:cNvSpPr txBox="1"/>
          <p:nvPr/>
        </p:nvSpPr>
        <p:spPr>
          <a:xfrm>
            <a:off x="4513820" y="3456731"/>
            <a:ext cx="1604157"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Stored Procedures</a:t>
            </a:r>
          </a:p>
        </p:txBody>
      </p:sp>
      <p:sp>
        <p:nvSpPr>
          <p:cNvPr id="48" name="TextBox 47"/>
          <p:cNvSpPr txBox="1"/>
          <p:nvPr/>
        </p:nvSpPr>
        <p:spPr>
          <a:xfrm>
            <a:off x="4601096" y="4252209"/>
            <a:ext cx="908390"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Triggers</a:t>
            </a:r>
          </a:p>
        </p:txBody>
      </p:sp>
      <p:sp>
        <p:nvSpPr>
          <p:cNvPr id="49" name="TextBox 48"/>
          <p:cNvSpPr txBox="1"/>
          <p:nvPr/>
        </p:nvSpPr>
        <p:spPr>
          <a:xfrm>
            <a:off x="4539504" y="4987620"/>
            <a:ext cx="193867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User Defined Functions</a:t>
            </a:r>
          </a:p>
        </p:txBody>
      </p:sp>
      <p:sp>
        <p:nvSpPr>
          <p:cNvPr id="50" name="Rectangle 49"/>
          <p:cNvSpPr/>
          <p:nvPr/>
        </p:nvSpPr>
        <p:spPr bwMode="auto">
          <a:xfrm>
            <a:off x="5651208" y="3021567"/>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934991" y="2720728"/>
            <a:ext cx="490046" cy="691273"/>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5" name="Freeform 131"/>
          <p:cNvSpPr>
            <a:spLocks noEditPoints="1"/>
          </p:cNvSpPr>
          <p:nvPr/>
        </p:nvSpPr>
        <p:spPr bwMode="black">
          <a:xfrm>
            <a:off x="1392718" y="2772955"/>
            <a:ext cx="286528" cy="16880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solidFill>
              <a:srgbClr val="61697E"/>
            </a:solidFill>
          </a:ln>
          <a:extLst/>
        </p:spPr>
        <p:txBody>
          <a:bodyPr vert="horz" wrap="square" lIns="91427" tIns="45713" rIns="91427" bIns="45713" numCol="1" anchor="t" anchorCtr="0" compatLnSpc="1">
            <a:prstTxWarp prst="textNoShape">
              <a:avLst/>
            </a:prstTxWarp>
          </a:bodyPr>
          <a:lstStyle/>
          <a:p>
            <a:endParaRPr lang="en-US"/>
          </a:p>
        </p:txBody>
      </p:sp>
      <p:pic>
        <p:nvPicPr>
          <p:cNvPr id="57" name="Picture 56"/>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2888594" y="2760947"/>
            <a:ext cx="318440" cy="330688"/>
          </a:xfrm>
          <a:prstGeom prst="rect">
            <a:avLst/>
          </a:prstGeom>
        </p:spPr>
      </p:pic>
      <p:pic>
        <p:nvPicPr>
          <p:cNvPr id="58" name="Picture 57"/>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3160553" y="2951791"/>
            <a:ext cx="318440" cy="330688"/>
          </a:xfrm>
          <a:prstGeom prst="rect">
            <a:avLst/>
          </a:prstGeom>
        </p:spPr>
      </p:pic>
      <p:pic>
        <p:nvPicPr>
          <p:cNvPr id="59"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233875" y="3723771"/>
            <a:ext cx="163979" cy="450940"/>
          </a:xfrm>
          <a:prstGeom prst="rect">
            <a:avLst/>
          </a:prstGeom>
          <a:noFill/>
          <a:ln>
            <a:noFill/>
          </a:ln>
        </p:spPr>
      </p:pic>
      <p:pic>
        <p:nvPicPr>
          <p:cNvPr id="60" name="Picture 6" descr="\\MAGNUM\Projects\Microsoft\Cloud Power FY12\Design\ICONS_PNG\Flexible_Workspace.png"/>
          <p:cNvPicPr>
            <a:picLocks noChangeAspect="1" noChangeArrowheads="1"/>
          </p:cNvPicPr>
          <p:nvPr/>
        </p:nvPicPr>
        <p:blipFill>
          <a:blip r:embed="rId3" cstate="print">
            <a:duotone>
              <a:prstClr val="black"/>
              <a:schemeClr val="tx2">
                <a:tint val="45000"/>
                <a:satMod val="400000"/>
              </a:schemeClr>
            </a:duotone>
          </a:blip>
          <a:srcRect r="63636"/>
          <a:stretch>
            <a:fillRect/>
          </a:stretch>
        </p:blipFill>
        <p:spPr bwMode="auto">
          <a:xfrm flipH="1">
            <a:off x="3378872" y="3861270"/>
            <a:ext cx="163979" cy="450940"/>
          </a:xfrm>
          <a:prstGeom prst="rect">
            <a:avLst/>
          </a:prstGeom>
          <a:noFill/>
          <a:ln>
            <a:noFill/>
          </a:ln>
        </p:spPr>
      </p:pic>
      <p:pic>
        <p:nvPicPr>
          <p:cNvPr id="61"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613060" y="4888652"/>
            <a:ext cx="294682" cy="294682"/>
          </a:xfrm>
          <a:prstGeom prst="rect">
            <a:avLst/>
          </a:prstGeom>
          <a:noFill/>
        </p:spPr>
      </p:pic>
      <p:pic>
        <p:nvPicPr>
          <p:cNvPr id="62" name="Picture 5" descr="\\MAGNUM\Projects\Microsoft\Cloud Power FY12\Design\ICONS_PNG\Consistent_Development_and_Deployment_Platform.png"/>
          <p:cNvPicPr>
            <a:picLocks noChangeAspect="1" noChangeArrowheads="1"/>
          </p:cNvPicPr>
          <p:nvPr/>
        </p:nvPicPr>
        <p:blipFill>
          <a:blip r:embed="rId4" cstate="print">
            <a:duotone>
              <a:prstClr val="black"/>
              <a:schemeClr val="accent1">
                <a:tint val="45000"/>
                <a:satMod val="400000"/>
              </a:schemeClr>
            </a:duotone>
          </a:blip>
          <a:stretch>
            <a:fillRect/>
          </a:stretch>
        </p:blipFill>
        <p:spPr bwMode="auto">
          <a:xfrm>
            <a:off x="3804498" y="5009402"/>
            <a:ext cx="294682" cy="294682"/>
          </a:xfrm>
          <a:prstGeom prst="rect">
            <a:avLst/>
          </a:prstGeom>
          <a:noFill/>
        </p:spPr>
      </p:pic>
      <p:sp>
        <p:nvSpPr>
          <p:cNvPr id="63" name="Freeform 79"/>
          <p:cNvSpPr>
            <a:spLocks noEditPoints="1"/>
          </p:cNvSpPr>
          <p:nvPr/>
        </p:nvSpPr>
        <p:spPr bwMode="black">
          <a:xfrm>
            <a:off x="4396655" y="2699228"/>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sp>
        <p:nvSpPr>
          <p:cNvPr id="64" name="Freeform 79"/>
          <p:cNvSpPr>
            <a:spLocks noEditPoints="1"/>
          </p:cNvSpPr>
          <p:nvPr/>
        </p:nvSpPr>
        <p:spPr bwMode="black">
          <a:xfrm>
            <a:off x="4616073" y="2810576"/>
            <a:ext cx="265811" cy="31631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61697E"/>
          </a:solidFill>
          <a:ln>
            <a:noFill/>
          </a:ln>
          <a:extLst/>
        </p:spPr>
        <p:txBody>
          <a:bodyPr vert="horz" wrap="square" lIns="83943" tIns="41972" rIns="83943" bIns="41972" numCol="1" anchor="t" anchorCtr="0" compatLnSpc="1">
            <a:prstTxWarp prst="textNoShape">
              <a:avLst/>
            </a:prstTxWarp>
          </a:bodyPr>
          <a:lstStyle/>
          <a:p>
            <a:endParaRPr lang="en-US" sz="1632"/>
          </a:p>
        </p:txBody>
      </p:sp>
      <p:grpSp>
        <p:nvGrpSpPr>
          <p:cNvPr id="65" name="Group 64"/>
          <p:cNvGrpSpPr/>
          <p:nvPr/>
        </p:nvGrpSpPr>
        <p:grpSpPr>
          <a:xfrm>
            <a:off x="4986133" y="5421979"/>
            <a:ext cx="456579" cy="452128"/>
            <a:chOff x="8043096" y="1834991"/>
            <a:chExt cx="421985" cy="481501"/>
          </a:xfrm>
        </p:grpSpPr>
        <p:sp>
          <p:nvSpPr>
            <p:cNvPr id="66" name="Rectangle 65"/>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67" name="TextBox 66"/>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68" name="Group 67"/>
          <p:cNvGrpSpPr/>
          <p:nvPr/>
        </p:nvGrpSpPr>
        <p:grpSpPr>
          <a:xfrm>
            <a:off x="4991848" y="4679797"/>
            <a:ext cx="456579" cy="452128"/>
            <a:chOff x="8043096" y="1834991"/>
            <a:chExt cx="421985" cy="481501"/>
          </a:xfrm>
        </p:grpSpPr>
        <p:sp>
          <p:nvSpPr>
            <p:cNvPr id="69" name="Rectangle 68"/>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0" name="TextBox 69"/>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grpSp>
        <p:nvGrpSpPr>
          <p:cNvPr id="71" name="Group 70"/>
          <p:cNvGrpSpPr/>
          <p:nvPr/>
        </p:nvGrpSpPr>
        <p:grpSpPr>
          <a:xfrm>
            <a:off x="4966946" y="3863417"/>
            <a:ext cx="456579" cy="452128"/>
            <a:chOff x="8043096" y="1834991"/>
            <a:chExt cx="421985" cy="481501"/>
          </a:xfrm>
        </p:grpSpPr>
        <p:sp>
          <p:nvSpPr>
            <p:cNvPr id="72" name="Rectangle 71"/>
            <p:cNvSpPr/>
            <p:nvPr/>
          </p:nvSpPr>
          <p:spPr>
            <a:xfrm>
              <a:off x="8043096" y="1834991"/>
              <a:ext cx="286517" cy="412910"/>
            </a:xfrm>
            <a:prstGeom prst="rect">
              <a:avLst/>
            </a:prstGeom>
            <a:ln w="12700">
              <a:solidFill>
                <a:srgbClr val="61697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73" name="TextBox 72"/>
            <p:cNvSpPr txBox="1"/>
            <p:nvPr/>
          </p:nvSpPr>
          <p:spPr>
            <a:xfrm>
              <a:off x="8094961" y="2037215"/>
              <a:ext cx="370120" cy="279277"/>
            </a:xfrm>
            <a:prstGeom prst="rect">
              <a:avLst/>
            </a:prstGeom>
            <a:noFill/>
          </p:spPr>
          <p:txBody>
            <a:bodyPr wrap="square" rtlCol="0">
              <a:spAutoFit/>
            </a:bodyPr>
            <a:lstStyle/>
            <a:p>
              <a:r>
                <a:rPr lang="en-US" sz="1071" dirty="0">
                  <a:solidFill>
                    <a:srgbClr val="61697E"/>
                  </a:solidFill>
                </a:rPr>
                <a:t>JS</a:t>
              </a:r>
            </a:p>
          </p:txBody>
        </p:sp>
      </p:grpSp>
      <p:pic>
        <p:nvPicPr>
          <p:cNvPr id="74"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5696576" y="2606119"/>
            <a:ext cx="544737" cy="544737"/>
          </a:xfrm>
          <a:prstGeom prst="rect">
            <a:avLst/>
          </a:prstGeom>
          <a:noFill/>
        </p:spPr>
      </p:pic>
      <p:cxnSp>
        <p:nvCxnSpPr>
          <p:cNvPr id="75" name="Straight Connector 74"/>
          <p:cNvCxnSpPr/>
          <p:nvPr/>
        </p:nvCxnSpPr>
        <p:spPr>
          <a:xfrm>
            <a:off x="6400916" y="2870103"/>
            <a:ext cx="502375" cy="340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28495" y="2363489"/>
            <a:ext cx="1245594"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2917">
                      <a:schemeClr val="tx1"/>
                    </a:gs>
                    <a:gs pos="30000">
                      <a:schemeClr val="tx1"/>
                    </a:gs>
                  </a:gsLst>
                  <a:lin ang="5400000" scaled="0"/>
                </a:gradFill>
              </a:rPr>
              <a:t>Attachments</a:t>
            </a:r>
          </a:p>
        </p:txBody>
      </p:sp>
      <p:grpSp>
        <p:nvGrpSpPr>
          <p:cNvPr id="77" name="Group 76"/>
          <p:cNvGrpSpPr/>
          <p:nvPr/>
        </p:nvGrpSpPr>
        <p:grpSpPr>
          <a:xfrm>
            <a:off x="6971465" y="2605974"/>
            <a:ext cx="580248" cy="604792"/>
            <a:chOff x="11469687" y="1034375"/>
            <a:chExt cx="568922" cy="592987"/>
          </a:xfrm>
        </p:grpSpPr>
        <p:grpSp>
          <p:nvGrpSpPr>
            <p:cNvPr id="78" name="Group 77"/>
            <p:cNvGrpSpPr/>
            <p:nvPr/>
          </p:nvGrpSpPr>
          <p:grpSpPr>
            <a:xfrm>
              <a:off x="11469687" y="1034375"/>
              <a:ext cx="534104" cy="534104"/>
              <a:chOff x="11469687" y="1034375"/>
              <a:chExt cx="534104" cy="534104"/>
            </a:xfrm>
          </p:grpSpPr>
          <p:grpSp>
            <p:nvGrpSpPr>
              <p:cNvPr id="80" name="Group 79"/>
              <p:cNvGrpSpPr/>
              <p:nvPr/>
            </p:nvGrpSpPr>
            <p:grpSpPr>
              <a:xfrm>
                <a:off x="11469687" y="1034375"/>
                <a:ext cx="534104" cy="534104"/>
                <a:chOff x="10273911" y="3253855"/>
                <a:chExt cx="534104" cy="534104"/>
              </a:xfrm>
            </p:grpSpPr>
            <p:pic>
              <p:nvPicPr>
                <p:cNvPr id="82" name="Picture 3" descr="\\MAGNUM\Projects\Microsoft\Cloud Power FY12\Design\ICONS_PNG\Document.png"/>
                <p:cNvPicPr>
                  <a:picLocks noChangeAspect="1" noChangeArrowheads="1"/>
                </p:cNvPicPr>
                <p:nvPr/>
              </p:nvPicPr>
              <p:blipFill>
                <a:blip r:embed="rId5" cstate="print">
                  <a:duotone>
                    <a:prstClr val="black"/>
                    <a:schemeClr val="tx2">
                      <a:tint val="45000"/>
                      <a:satMod val="400000"/>
                    </a:schemeClr>
                  </a:duotone>
                </a:blip>
                <a:stretch>
                  <a:fillRect/>
                </a:stretch>
              </p:blipFill>
              <p:spPr bwMode="auto">
                <a:xfrm>
                  <a:off x="10273911" y="3253855"/>
                  <a:ext cx="534104" cy="534104"/>
                </a:xfrm>
                <a:prstGeom prst="rect">
                  <a:avLst/>
                </a:prstGeom>
                <a:noFill/>
              </p:spPr>
            </p:pic>
            <p:sp>
              <p:nvSpPr>
                <p:cNvPr id="83" name="Rectangle 82"/>
                <p:cNvSpPr/>
                <p:nvPr/>
              </p:nvSpPr>
              <p:spPr bwMode="auto">
                <a:xfrm>
                  <a:off x="10500924" y="3430439"/>
                  <a:ext cx="169173" cy="219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1" name="Rectangle 80"/>
              <p:cNvSpPr/>
              <p:nvPr/>
            </p:nvSpPr>
            <p:spPr bwMode="auto">
              <a:xfrm>
                <a:off x="11635143" y="1265441"/>
                <a:ext cx="169173" cy="1278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p:cNvSpPr txBox="1"/>
            <p:nvPr/>
          </p:nvSpPr>
          <p:spPr>
            <a:xfrm>
              <a:off x="11500961" y="1110297"/>
              <a:ext cx="537648" cy="517065"/>
            </a:xfrm>
            <a:prstGeom prst="rect">
              <a:avLst/>
            </a:prstGeom>
            <a:noFill/>
          </p:spPr>
          <p:txBody>
            <a:bodyPr wrap="none" lIns="186521" tIns="149217" rIns="186521" bIns="149217" rtlCol="0">
              <a:spAutoFit/>
            </a:bodyPr>
            <a:lstStyle/>
            <a:p>
              <a:pPr>
                <a:lnSpc>
                  <a:spcPct val="90000"/>
                </a:lnSpc>
              </a:pPr>
              <a:r>
                <a:rPr lang="en-US" sz="816" dirty="0">
                  <a:solidFill>
                    <a:srgbClr val="61697E"/>
                  </a:solidFill>
                  <a:latin typeface="Consolas" panose="020B0609020204030204" pitchFamily="49" charset="0"/>
                  <a:cs typeface="Consolas" panose="020B0609020204030204" pitchFamily="49" charset="0"/>
                </a:rPr>
                <a:t>101</a:t>
              </a:r>
            </a:p>
            <a:p>
              <a:pPr>
                <a:lnSpc>
                  <a:spcPct val="90000"/>
                </a:lnSpc>
              </a:pPr>
              <a:r>
                <a:rPr lang="en-US" sz="816" dirty="0">
                  <a:solidFill>
                    <a:srgbClr val="61697E"/>
                  </a:solidFill>
                  <a:latin typeface="Consolas" panose="020B0609020204030204" pitchFamily="49" charset="0"/>
                  <a:cs typeface="Consolas" panose="020B0609020204030204" pitchFamily="49" charset="0"/>
                </a:rPr>
                <a:t>010</a:t>
              </a:r>
            </a:p>
          </p:txBody>
        </p:sp>
      </p:grpSp>
      <p:sp>
        <p:nvSpPr>
          <p:cNvPr id="86" name="TextBox 85"/>
          <p:cNvSpPr txBox="1"/>
          <p:nvPr/>
        </p:nvSpPr>
        <p:spPr>
          <a:xfrm>
            <a:off x="7645202" y="1343569"/>
            <a:ext cx="4568953" cy="174509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Users &amp; Permissions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Granular security @ document level</a:t>
            </a:r>
          </a:p>
          <a:p>
            <a:pPr marL="342900" indent="-342900">
              <a:lnSpc>
                <a:spcPct val="90000"/>
              </a:lnSpc>
              <a:spcAft>
                <a:spcPts val="600"/>
              </a:spcAft>
              <a:buFont typeface="Wingdings" panose="05000000000000000000" pitchFamily="2" charset="2"/>
              <a:buChar char="§"/>
            </a:pPr>
            <a:endParaRPr lang="en-US" sz="2000" dirty="0" smtClean="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
        <p:nvSpPr>
          <p:cNvPr id="88" name="TextBox 87"/>
          <p:cNvSpPr txBox="1"/>
          <p:nvPr/>
        </p:nvSpPr>
        <p:spPr>
          <a:xfrm>
            <a:off x="7645203" y="2585057"/>
            <a:ext cx="4364234" cy="2452979"/>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Server Scripts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Stored </a:t>
            </a:r>
            <a:r>
              <a:rPr lang="en-US" sz="2000" dirty="0" err="1" smtClean="0">
                <a:gradFill>
                  <a:gsLst>
                    <a:gs pos="2917">
                      <a:schemeClr val="tx1"/>
                    </a:gs>
                    <a:gs pos="30000">
                      <a:schemeClr val="tx1"/>
                    </a:gs>
                  </a:gsLst>
                  <a:lin ang="5400000" scaled="0"/>
                </a:gradFill>
                <a:latin typeface="+mj-lt"/>
              </a:rPr>
              <a:t>procs</a:t>
            </a:r>
            <a:r>
              <a:rPr lang="en-US" sz="2000" dirty="0" smtClean="0">
                <a:gradFill>
                  <a:gsLst>
                    <a:gs pos="2917">
                      <a:schemeClr val="tx1"/>
                    </a:gs>
                    <a:gs pos="30000">
                      <a:schemeClr val="tx1"/>
                    </a:gs>
                  </a:gsLst>
                  <a:lin ang="5400000" scaled="0"/>
                </a:gradFill>
                <a:latin typeface="+mj-lt"/>
              </a:rPr>
              <a:t>, Triggers, UDFs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ATOMIC multi-doc transactions</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Written in JavaScript</a:t>
            </a:r>
          </a:p>
          <a:p>
            <a:pPr marL="342900" indent="-342900">
              <a:lnSpc>
                <a:spcPct val="90000"/>
              </a:lnSpc>
              <a:spcAft>
                <a:spcPts val="600"/>
              </a:spcAft>
              <a:buFont typeface="Wingdings" panose="05000000000000000000" pitchFamily="2" charset="2"/>
              <a:buChar char="§"/>
            </a:pPr>
            <a:endParaRPr lang="en-US" sz="2000" dirty="0" smtClean="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
        <p:nvSpPr>
          <p:cNvPr id="89" name="TextBox 88"/>
          <p:cNvSpPr txBox="1"/>
          <p:nvPr/>
        </p:nvSpPr>
        <p:spPr>
          <a:xfrm>
            <a:off x="7645203" y="4543515"/>
            <a:ext cx="4364234" cy="2729978"/>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Attachments</a:t>
            </a:r>
          </a:p>
          <a:p>
            <a:pPr marL="342900" indent="-342900">
              <a:lnSpc>
                <a:spcPct val="90000"/>
              </a:lnSpc>
              <a:spcAft>
                <a:spcPts val="600"/>
              </a:spcAft>
              <a:buFont typeface="Wingdings" panose="05000000000000000000" pitchFamily="2" charset="2"/>
              <a:buChar char="§"/>
            </a:pPr>
            <a:r>
              <a:rPr lang="en-US" sz="2000" dirty="0" err="1" smtClean="0">
                <a:gradFill>
                  <a:gsLst>
                    <a:gs pos="2917">
                      <a:schemeClr val="tx1"/>
                    </a:gs>
                    <a:gs pos="30000">
                      <a:schemeClr val="tx1"/>
                    </a:gs>
                  </a:gsLst>
                  <a:lin ang="5400000" scaled="0"/>
                </a:gradFill>
                <a:latin typeface="+mj-lt"/>
              </a:rPr>
              <a:t>Queryable</a:t>
            </a:r>
            <a:r>
              <a:rPr lang="en-US" sz="2000" dirty="0" smtClean="0">
                <a:gradFill>
                  <a:gsLst>
                    <a:gs pos="2917">
                      <a:schemeClr val="tx1"/>
                    </a:gs>
                    <a:gs pos="30000">
                      <a:schemeClr val="tx1"/>
                    </a:gs>
                  </a:gsLst>
                  <a:lin ang="5400000" scaled="0"/>
                </a:gradFill>
                <a:latin typeface="+mj-lt"/>
              </a:rPr>
              <a:t> metadata in DocumentDB</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Binary stored in blob storage</a:t>
            </a:r>
          </a:p>
          <a:p>
            <a:pPr marL="342900" indent="-342900">
              <a:lnSpc>
                <a:spcPct val="90000"/>
              </a:lnSpc>
              <a:spcAft>
                <a:spcPts val="600"/>
              </a:spcAft>
              <a:buFont typeface="Wingdings" panose="05000000000000000000" pitchFamily="2" charset="2"/>
              <a:buChar char="§"/>
            </a:pPr>
            <a:r>
              <a:rPr lang="en-US" sz="2000" dirty="0" smtClean="0">
                <a:gradFill>
                  <a:gsLst>
                    <a:gs pos="2917">
                      <a:schemeClr val="tx1"/>
                    </a:gs>
                    <a:gs pos="30000">
                      <a:schemeClr val="tx1"/>
                    </a:gs>
                  </a:gsLst>
                  <a:lin ang="5400000" scaled="0"/>
                </a:gradFill>
                <a:latin typeface="+mj-lt"/>
              </a:rPr>
              <a:t>Managed lifecycle</a:t>
            </a:r>
          </a:p>
          <a:p>
            <a:pPr marL="342900" indent="-342900">
              <a:lnSpc>
                <a:spcPct val="90000"/>
              </a:lnSpc>
              <a:spcAft>
                <a:spcPts val="600"/>
              </a:spcAft>
              <a:buFont typeface="Wingdings" panose="05000000000000000000" pitchFamily="2" charset="2"/>
              <a:buChar char="§"/>
            </a:pPr>
            <a:endParaRPr lang="en-US" sz="2000" dirty="0" smtClean="0">
              <a:gradFill>
                <a:gsLst>
                  <a:gs pos="2917">
                    <a:schemeClr val="tx1"/>
                  </a:gs>
                  <a:gs pos="30000">
                    <a:schemeClr val="tx1"/>
                  </a:gs>
                </a:gsLst>
                <a:lin ang="5400000" scaled="0"/>
              </a:gradFill>
              <a:latin typeface="+mj-lt"/>
            </a:endParaRPr>
          </a:p>
          <a:p>
            <a:pPr marL="342900" indent="-342900">
              <a:lnSpc>
                <a:spcPct val="90000"/>
              </a:lnSpc>
              <a:spcAft>
                <a:spcPts val="600"/>
              </a:spcAft>
              <a:buFont typeface="Wingdings" panose="05000000000000000000" pitchFamily="2" charset="2"/>
              <a:buChar char="§"/>
            </a:pPr>
            <a:endParaRPr lang="en-US"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66120888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Autofit/>
          </a:bodyPr>
          <a:lstStyle/>
          <a:p>
            <a:pPr defTabSz="621716"/>
            <a:r>
              <a:rPr lang="en-US" sz="2448" dirty="0"/>
              <a:t>JSON</a:t>
            </a:r>
          </a:p>
          <a:p>
            <a:pPr marL="186519" lvl="1" defTabSz="621716">
              <a:spcAft>
                <a:spcPts val="612"/>
              </a:spcAft>
            </a:pPr>
            <a:r>
              <a:rPr lang="en-US" sz="1600" dirty="0"/>
              <a:t>Intersection of most </a:t>
            </a:r>
            <a:r>
              <a:rPr lang="en-US" sz="1600" dirty="0" smtClean="0"/>
              <a:t>modern type </a:t>
            </a:r>
            <a:r>
              <a:rPr lang="en-US" sz="1600" dirty="0"/>
              <a:t>systems</a:t>
            </a:r>
          </a:p>
          <a:p>
            <a:pPr defTabSz="621716"/>
            <a:r>
              <a:rPr lang="en-US" sz="2448" dirty="0"/>
              <a:t>JSON values</a:t>
            </a:r>
          </a:p>
          <a:p>
            <a:pPr marL="186519" defTabSz="621716">
              <a:spcBef>
                <a:spcPts val="612"/>
              </a:spcBef>
              <a:spcAft>
                <a:spcPts val="612"/>
              </a:spcAft>
            </a:pPr>
            <a:r>
              <a:rPr lang="en-US" sz="1600" dirty="0">
                <a:solidFill>
                  <a:schemeClr val="tx1"/>
                </a:solidFill>
              </a:rPr>
              <a:t>Self-describable, self-contained </a:t>
            </a:r>
            <a:r>
              <a:rPr lang="en-US" sz="1600" i="1" dirty="0">
                <a:solidFill>
                  <a:schemeClr val="tx1"/>
                </a:solidFill>
              </a:rPr>
              <a:t>values</a:t>
            </a:r>
            <a:endParaRPr lang="en-US" sz="1600" dirty="0">
              <a:solidFill>
                <a:schemeClr val="tx1"/>
              </a:solidFill>
            </a:endParaRPr>
          </a:p>
          <a:p>
            <a:pPr marL="186519" defTabSz="621716">
              <a:spcBef>
                <a:spcPts val="612"/>
              </a:spcBef>
              <a:spcAft>
                <a:spcPts val="612"/>
              </a:spcAft>
            </a:pPr>
            <a:r>
              <a:rPr lang="en-US" sz="1600" dirty="0" smtClean="0">
                <a:solidFill>
                  <a:schemeClr val="tx1"/>
                </a:solidFill>
              </a:rPr>
              <a:t>Are </a:t>
            </a:r>
            <a:r>
              <a:rPr lang="en-US" sz="1600" dirty="0">
                <a:solidFill>
                  <a:schemeClr val="tx1"/>
                </a:solidFill>
              </a:rPr>
              <a:t>trivially serialized to/from text</a:t>
            </a:r>
          </a:p>
          <a:p>
            <a:pPr defTabSz="621716"/>
            <a:r>
              <a:rPr lang="en-US" sz="2040" dirty="0"/>
              <a:t>DocumentDB makes a deep commitment to JSON for storage, indexing, query, and JavaScript execution</a:t>
            </a:r>
          </a:p>
        </p:txBody>
      </p:sp>
      <p:sp>
        <p:nvSpPr>
          <p:cNvPr id="9" name="Title 8"/>
          <p:cNvSpPr>
            <a:spLocks noGrp="1"/>
          </p:cNvSpPr>
          <p:nvPr>
            <p:ph type="title"/>
          </p:nvPr>
        </p:nvSpPr>
        <p:spPr/>
        <p:txBody>
          <a:bodyPr/>
          <a:lstStyle/>
          <a:p>
            <a:r>
              <a:rPr lang="en-US" dirty="0" smtClean="0"/>
              <a:t>DocumentDB JSON documents</a:t>
            </a:r>
            <a:endParaRPr lang="en-US" dirty="0"/>
          </a:p>
        </p:txBody>
      </p:sp>
      <p:sp>
        <p:nvSpPr>
          <p:cNvPr id="140" name="Text Placeholder 2"/>
          <p:cNvSpPr txBox="1">
            <a:spLocks/>
          </p:cNvSpPr>
          <p:nvPr/>
        </p:nvSpPr>
        <p:spPr>
          <a:xfrm>
            <a:off x="445495" y="1377433"/>
            <a:ext cx="6885923" cy="5320229"/>
          </a:xfrm>
          <a:prstGeom prst="rect">
            <a:avLst/>
          </a:prstGeom>
          <a:solidFill>
            <a:schemeClr val="bg1">
              <a:lumMod val="95000"/>
            </a:schemeClr>
          </a:solidFill>
          <a:ln w="12700">
            <a:solidFill>
              <a:srgbClr val="0072C6"/>
            </a:solidFill>
          </a:ln>
        </p:spPr>
        <p:txBody>
          <a:bodyPr vert="horz" wrap="square" lIns="186521" tIns="149217" rIns="93260" bIns="149217" rtlCol="0">
            <a:noAutofit/>
          </a:bodyPr>
          <a:lstStyle>
            <a:lvl1pPr marL="0" marR="0" indent="0" algn="l" defTabSz="365760" rtl="0" eaLnBrk="1" fontAlgn="auto" latinLnBrk="0" hangingPunct="1">
              <a:lnSpc>
                <a:spcPct val="100000"/>
              </a:lnSpc>
              <a:spcBef>
                <a:spcPts val="0"/>
              </a:spcBef>
              <a:spcAft>
                <a:spcPts val="0"/>
              </a:spcAft>
              <a:buClr>
                <a:schemeClr val="tx1"/>
              </a:buClr>
              <a:buSzPct val="90000"/>
              <a:buFont typeface="Wingdings" pitchFamily="2" charset="2"/>
              <a:buNone/>
              <a:tabLst/>
              <a:defRPr sz="1800" kern="1200" spc="0" baseline="0">
                <a:solidFill>
                  <a:schemeClr val="tx1"/>
                </a:solidFill>
                <a:latin typeface="Consolas" panose="020B0609020204030204" pitchFamily="49" charset="0"/>
                <a:ea typeface="+mn-ea"/>
                <a:cs typeface="Consolas" panose="020B0609020204030204" pitchFamily="49" charset="0"/>
              </a:defRPr>
            </a:lvl1pPr>
            <a:lvl2pPr marL="36576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2pPr>
            <a:lvl3pPr marL="73152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3pPr>
            <a:lvl4pPr marL="109728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4pPr>
            <a:lvl5pPr marL="1463040" marR="0" indent="0" algn="l" defTabSz="365760" rtl="0" eaLnBrk="1" fontAlgn="auto" latinLnBrk="0" hangingPunct="1">
              <a:lnSpc>
                <a:spcPct val="100000"/>
              </a:lnSpc>
              <a:spcBef>
                <a:spcPts val="0"/>
              </a:spcBef>
              <a:spcAft>
                <a:spcPts val="0"/>
              </a:spcAft>
              <a:buClrTx/>
              <a:buSzPct val="90000"/>
              <a:buFont typeface="Arial" pitchFamily="34" charset="0"/>
              <a:buNone/>
              <a:tabLst/>
              <a:defRPr sz="1800" kern="1200" spc="0" baseline="0">
                <a:solidFill>
                  <a:schemeClr val="tx1"/>
                </a:soli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32" dirty="0"/>
              <a:t>{</a:t>
            </a:r>
          </a:p>
          <a:p>
            <a:r>
              <a:rPr lang="en-US" sz="1632" dirty="0"/>
              <a:t>	</a:t>
            </a:r>
            <a:r>
              <a:rPr lang="en-US" sz="1632" dirty="0" smtClean="0"/>
              <a:t>"locations":</a:t>
            </a:r>
            <a:endParaRPr lang="en-US" sz="1632" dirty="0"/>
          </a:p>
          <a:p>
            <a:r>
              <a:rPr lang="en-US" sz="1632" dirty="0"/>
              <a:t>	[</a:t>
            </a:r>
          </a:p>
          <a:p>
            <a:r>
              <a:rPr lang="en-US" sz="1632" dirty="0"/>
              <a:t>		</a:t>
            </a:r>
            <a:r>
              <a:rPr lang="en-US" sz="1632" dirty="0" smtClean="0"/>
              <a:t>{"country": "Germany", "city": "Berlin"},</a:t>
            </a:r>
            <a:endParaRPr lang="en-US" sz="1632" dirty="0"/>
          </a:p>
          <a:p>
            <a:r>
              <a:rPr lang="en-US" sz="1632" dirty="0"/>
              <a:t>		</a:t>
            </a:r>
            <a:r>
              <a:rPr lang="en-US" sz="1632" dirty="0" smtClean="0"/>
              <a:t>{"country": "France", "city": "Paris"},</a:t>
            </a:r>
            <a:endParaRPr lang="en-US" sz="1632" dirty="0"/>
          </a:p>
          <a:p>
            <a:r>
              <a:rPr lang="en-US" sz="1632" dirty="0"/>
              <a:t>	],</a:t>
            </a:r>
          </a:p>
          <a:p>
            <a:r>
              <a:rPr lang="en-US" sz="1632" dirty="0"/>
              <a:t>	</a:t>
            </a:r>
            <a:r>
              <a:rPr lang="en-US" sz="1632" dirty="0" smtClean="0"/>
              <a:t>"headquarter": "Belgium",</a:t>
            </a:r>
            <a:endParaRPr lang="en-US" sz="1632" dirty="0"/>
          </a:p>
          <a:p>
            <a:r>
              <a:rPr lang="en-US" sz="1632" dirty="0"/>
              <a:t>	</a:t>
            </a:r>
            <a:r>
              <a:rPr lang="en-US" sz="1632" dirty="0" smtClean="0"/>
              <a:t>"exports":[{"city"; "Moscow"},{"city</a:t>
            </a:r>
            <a:r>
              <a:rPr lang="en-US" sz="1632" dirty="0"/>
              <a:t>: </a:t>
            </a:r>
            <a:r>
              <a:rPr lang="en-US" sz="1632" dirty="0" smtClean="0"/>
              <a:t>"Athens"}]</a:t>
            </a:r>
            <a:endParaRPr lang="en-US" sz="1632" dirty="0"/>
          </a:p>
          <a:p>
            <a:r>
              <a:rPr lang="en-US" sz="1632" dirty="0"/>
              <a:t>}</a:t>
            </a:r>
            <a:r>
              <a:rPr lang="en-US" sz="1632" b="1" dirty="0"/>
              <a:t>;</a:t>
            </a:r>
            <a:r>
              <a:rPr lang="en-US" sz="1632" dirty="0"/>
              <a:t> </a:t>
            </a:r>
          </a:p>
          <a:p>
            <a:endParaRPr lang="en-US" sz="1836" dirty="0"/>
          </a:p>
          <a:p>
            <a:endParaRPr lang="en-US" sz="1836" dirty="0"/>
          </a:p>
          <a:p>
            <a:endParaRPr lang="en-US" sz="1836" dirty="0"/>
          </a:p>
          <a:p>
            <a:endParaRPr lang="en-US" sz="1836" dirty="0"/>
          </a:p>
          <a:p>
            <a:endParaRPr lang="en-US" sz="1836" dirty="0"/>
          </a:p>
          <a:p>
            <a:pPr>
              <a:lnSpc>
                <a:spcPct val="150000"/>
              </a:lnSpc>
            </a:pPr>
            <a:endParaRPr lang="en-US" sz="1836" dirty="0"/>
          </a:p>
          <a:p>
            <a:pPr algn="ctr"/>
            <a:endParaRPr lang="en-US" sz="1836" dirty="0" smtClean="0"/>
          </a:p>
          <a:p>
            <a:pPr algn="ctr"/>
            <a:endParaRPr lang="en-US" sz="1836" dirty="0"/>
          </a:p>
          <a:p>
            <a:pPr algn="ctr"/>
            <a:r>
              <a:rPr lang="en-US" sz="2040" dirty="0" smtClean="0">
                <a:latin typeface="Segoe UI" panose="020B0502040204020203" pitchFamily="34" charset="0"/>
                <a:cs typeface="Segoe UI" panose="020B0502040204020203" pitchFamily="34" charset="0"/>
              </a:rPr>
              <a:t>a JSON document, </a:t>
            </a:r>
            <a:r>
              <a:rPr lang="en-US" sz="2040" dirty="0">
                <a:latin typeface="Segoe UI" panose="020B0502040204020203" pitchFamily="34" charset="0"/>
                <a:cs typeface="Segoe UI" panose="020B0502040204020203" pitchFamily="34" charset="0"/>
              </a:rPr>
              <a:t>as </a:t>
            </a:r>
            <a:r>
              <a:rPr lang="en-US" sz="2040" dirty="0" smtClean="0">
                <a:latin typeface="Segoe UI" panose="020B0502040204020203" pitchFamily="34" charset="0"/>
                <a:cs typeface="Segoe UI" panose="020B0502040204020203" pitchFamily="34" charset="0"/>
              </a:rPr>
              <a:t>a tree</a:t>
            </a:r>
            <a:endParaRPr lang="en-US" sz="2040" dirty="0">
              <a:latin typeface="Segoe UI" panose="020B0502040204020203" pitchFamily="34" charset="0"/>
              <a:cs typeface="Segoe UI" panose="020B0502040204020203" pitchFamily="34" charset="0"/>
            </a:endParaRPr>
          </a:p>
        </p:txBody>
      </p:sp>
      <p:grpSp>
        <p:nvGrpSpPr>
          <p:cNvPr id="235" name="Group 234"/>
          <p:cNvGrpSpPr/>
          <p:nvPr/>
        </p:nvGrpSpPr>
        <p:grpSpPr>
          <a:xfrm>
            <a:off x="1263384" y="3808491"/>
            <a:ext cx="5250145" cy="1906563"/>
            <a:chOff x="897026" y="2520059"/>
            <a:chExt cx="5147668" cy="1869349"/>
          </a:xfrm>
          <a:solidFill>
            <a:schemeClr val="bg1"/>
          </a:solidFill>
        </p:grpSpPr>
        <p:sp>
          <p:nvSpPr>
            <p:cNvPr id="236" name="Rectangle 235"/>
            <p:cNvSpPr/>
            <p:nvPr/>
          </p:nvSpPr>
          <p:spPr bwMode="auto">
            <a:xfrm>
              <a:off x="897026" y="2995882"/>
              <a:ext cx="242020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Locations</a:t>
              </a:r>
            </a:p>
          </p:txBody>
        </p:sp>
        <p:sp>
          <p:nvSpPr>
            <p:cNvPr id="237" name="Rectangle 236"/>
            <p:cNvSpPr/>
            <p:nvPr/>
          </p:nvSpPr>
          <p:spPr bwMode="auto">
            <a:xfrm>
              <a:off x="3409341" y="2995882"/>
              <a:ext cx="99577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Headquarter</a:t>
              </a:r>
            </a:p>
          </p:txBody>
        </p:sp>
        <p:sp>
          <p:nvSpPr>
            <p:cNvPr id="238" name="Rectangle 237"/>
            <p:cNvSpPr/>
            <p:nvPr/>
          </p:nvSpPr>
          <p:spPr bwMode="auto">
            <a:xfrm>
              <a:off x="3409341" y="3381094"/>
              <a:ext cx="99044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Belgium</a:t>
              </a:r>
            </a:p>
          </p:txBody>
        </p:sp>
        <p:grpSp>
          <p:nvGrpSpPr>
            <p:cNvPr id="239" name="Group 238"/>
            <p:cNvGrpSpPr/>
            <p:nvPr/>
          </p:nvGrpSpPr>
          <p:grpSpPr>
            <a:xfrm>
              <a:off x="897027" y="3772798"/>
              <a:ext cx="2418196" cy="224906"/>
              <a:chOff x="1006172" y="3761368"/>
              <a:chExt cx="2225020" cy="224906"/>
            </a:xfrm>
            <a:grpFill/>
          </p:grpSpPr>
          <p:sp>
            <p:nvSpPr>
              <p:cNvPr id="277" name="Rectangle 276"/>
              <p:cNvSpPr/>
              <p:nvPr/>
            </p:nvSpPr>
            <p:spPr bwMode="auto">
              <a:xfrm>
                <a:off x="1006172"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Country</a:t>
                </a:r>
              </a:p>
            </p:txBody>
          </p:sp>
          <p:sp>
            <p:nvSpPr>
              <p:cNvPr id="278" name="Rectangle 277"/>
              <p:cNvSpPr/>
              <p:nvPr/>
            </p:nvSpPr>
            <p:spPr bwMode="auto">
              <a:xfrm>
                <a:off x="1701710"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City</a:t>
                </a:r>
              </a:p>
            </p:txBody>
          </p:sp>
          <p:sp>
            <p:nvSpPr>
              <p:cNvPr id="279" name="Rectangle 278"/>
              <p:cNvSpPr/>
              <p:nvPr/>
            </p:nvSpPr>
            <p:spPr bwMode="auto">
              <a:xfrm>
                <a:off x="2157958" y="3761368"/>
                <a:ext cx="61698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Country</a:t>
                </a:r>
              </a:p>
            </p:txBody>
          </p:sp>
          <p:sp>
            <p:nvSpPr>
              <p:cNvPr id="280" name="Rectangle 279"/>
              <p:cNvSpPr/>
              <p:nvPr/>
            </p:nvSpPr>
            <p:spPr bwMode="auto">
              <a:xfrm>
                <a:off x="2850965" y="3761368"/>
                <a:ext cx="380227"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City</a:t>
                </a:r>
              </a:p>
            </p:txBody>
          </p:sp>
        </p:grpSp>
        <p:grpSp>
          <p:nvGrpSpPr>
            <p:cNvPr id="240" name="Group 239"/>
            <p:cNvGrpSpPr/>
            <p:nvPr/>
          </p:nvGrpSpPr>
          <p:grpSpPr>
            <a:xfrm>
              <a:off x="903163" y="4164502"/>
              <a:ext cx="2412108" cy="224906"/>
              <a:chOff x="903163" y="4153072"/>
              <a:chExt cx="2431038" cy="224906"/>
            </a:xfrm>
            <a:grpFill/>
          </p:grpSpPr>
          <p:sp>
            <p:nvSpPr>
              <p:cNvPr id="273" name="Rectangle 272"/>
              <p:cNvSpPr/>
              <p:nvPr/>
            </p:nvSpPr>
            <p:spPr bwMode="auto">
              <a:xfrm>
                <a:off x="903163" y="4153072"/>
                <a:ext cx="72203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Germany</a:t>
                </a:r>
              </a:p>
            </p:txBody>
          </p:sp>
          <p:sp>
            <p:nvSpPr>
              <p:cNvPr id="274" name="Rectangle 273"/>
              <p:cNvSpPr/>
              <p:nvPr/>
            </p:nvSpPr>
            <p:spPr bwMode="auto">
              <a:xfrm>
                <a:off x="1703352" y="4153072"/>
                <a:ext cx="49798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Berlin</a:t>
                </a:r>
              </a:p>
            </p:txBody>
          </p:sp>
          <p:sp>
            <p:nvSpPr>
              <p:cNvPr id="275" name="Rectangle 274"/>
              <p:cNvSpPr/>
              <p:nvPr/>
            </p:nvSpPr>
            <p:spPr bwMode="auto">
              <a:xfrm>
                <a:off x="2279492" y="4153072"/>
                <a:ext cx="55513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France</a:t>
                </a:r>
              </a:p>
            </p:txBody>
          </p:sp>
          <p:sp>
            <p:nvSpPr>
              <p:cNvPr id="276" name="Rectangle 275"/>
              <p:cNvSpPr/>
              <p:nvPr/>
            </p:nvSpPr>
            <p:spPr bwMode="auto">
              <a:xfrm>
                <a:off x="2912782" y="4153072"/>
                <a:ext cx="421419"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Paris</a:t>
                </a:r>
              </a:p>
            </p:txBody>
          </p:sp>
        </p:grpSp>
        <p:grpSp>
          <p:nvGrpSpPr>
            <p:cNvPr id="241" name="Group 240"/>
            <p:cNvGrpSpPr/>
            <p:nvPr/>
          </p:nvGrpSpPr>
          <p:grpSpPr>
            <a:xfrm>
              <a:off x="4492951" y="2995882"/>
              <a:ext cx="1551743" cy="1393526"/>
              <a:chOff x="4492952" y="2995882"/>
              <a:chExt cx="1280160" cy="1393526"/>
            </a:xfrm>
            <a:grpFill/>
          </p:grpSpPr>
          <p:sp>
            <p:nvSpPr>
              <p:cNvPr id="266" name="Rectangle 265"/>
              <p:cNvSpPr/>
              <p:nvPr/>
            </p:nvSpPr>
            <p:spPr bwMode="auto">
              <a:xfrm>
                <a:off x="4492952" y="2995882"/>
                <a:ext cx="128016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Exports</a:t>
                </a:r>
              </a:p>
            </p:txBody>
          </p:sp>
          <p:sp>
            <p:nvSpPr>
              <p:cNvPr id="267" name="Rectangle 266"/>
              <p:cNvSpPr/>
              <p:nvPr/>
            </p:nvSpPr>
            <p:spPr bwMode="auto">
              <a:xfrm>
                <a:off x="5172017" y="3772798"/>
                <a:ext cx="601095"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City</a:t>
                </a:r>
              </a:p>
            </p:txBody>
          </p:sp>
          <p:sp>
            <p:nvSpPr>
              <p:cNvPr id="268" name="Rectangle 267"/>
              <p:cNvSpPr/>
              <p:nvPr/>
            </p:nvSpPr>
            <p:spPr bwMode="auto">
              <a:xfrm>
                <a:off x="4492952" y="3772798"/>
                <a:ext cx="608406"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City</a:t>
                </a:r>
              </a:p>
            </p:txBody>
          </p:sp>
          <p:sp>
            <p:nvSpPr>
              <p:cNvPr id="269" name="Rectangle 268"/>
              <p:cNvSpPr/>
              <p:nvPr/>
            </p:nvSpPr>
            <p:spPr bwMode="auto">
              <a:xfrm>
                <a:off x="4492952" y="4164502"/>
                <a:ext cx="61458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Moscow</a:t>
                </a:r>
              </a:p>
            </p:txBody>
          </p:sp>
          <p:sp>
            <p:nvSpPr>
              <p:cNvPr id="270" name="Rectangle 269"/>
              <p:cNvSpPr/>
              <p:nvPr/>
            </p:nvSpPr>
            <p:spPr bwMode="auto">
              <a:xfrm>
                <a:off x="5169608" y="4164502"/>
                <a:ext cx="603503"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Athens</a:t>
                </a:r>
              </a:p>
            </p:txBody>
          </p:sp>
          <p:sp>
            <p:nvSpPr>
              <p:cNvPr id="271" name="Rectangle 270"/>
              <p:cNvSpPr/>
              <p:nvPr/>
            </p:nvSpPr>
            <p:spPr bwMode="auto">
              <a:xfrm>
                <a:off x="4493904" y="3381094"/>
                <a:ext cx="613630"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0</a:t>
                </a:r>
              </a:p>
            </p:txBody>
          </p:sp>
          <p:sp>
            <p:nvSpPr>
              <p:cNvPr id="272" name="Rectangle 271"/>
              <p:cNvSpPr/>
              <p:nvPr/>
            </p:nvSpPr>
            <p:spPr bwMode="auto">
              <a:xfrm>
                <a:off x="5169608" y="3381094"/>
                <a:ext cx="603504"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1</a:t>
                </a:r>
              </a:p>
            </p:txBody>
          </p:sp>
        </p:grpSp>
        <p:cxnSp>
          <p:nvCxnSpPr>
            <p:cNvPr id="242" name="Elbow Connector 241"/>
            <p:cNvCxnSpPr>
              <a:endCxn id="236" idx="0"/>
            </p:cNvCxnSpPr>
            <p:nvPr/>
          </p:nvCxnSpPr>
          <p:spPr>
            <a:xfrm rot="10800000" flipV="1">
              <a:off x="2107129" y="2857418"/>
              <a:ext cx="1800094"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endCxn id="266" idx="0"/>
            </p:cNvCxnSpPr>
            <p:nvPr/>
          </p:nvCxnSpPr>
          <p:spPr>
            <a:xfrm>
              <a:off x="3907223" y="2857419"/>
              <a:ext cx="1361600" cy="138463"/>
            </a:xfrm>
            <a:prstGeom prst="bentConnector2">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60" idx="2"/>
            </p:cNvCxnSpPr>
            <p:nvPr/>
          </p:nvCxnSpPr>
          <p:spPr>
            <a:xfrm>
              <a:off x="3907225" y="2744965"/>
              <a:ext cx="639" cy="246760"/>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H="1">
              <a:off x="3907225"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flipH="1">
              <a:off x="4862203"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flipH="1">
              <a:off x="5674016"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H="1">
              <a:off x="4862203"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H="1">
              <a:off x="5674016"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H="1">
              <a:off x="4862203"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H="1">
              <a:off x="5674016" y="4000628"/>
              <a:ext cx="1" cy="163764"/>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1473630"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flipH="1">
              <a:off x="2731911" y="3222993"/>
              <a:ext cx="1" cy="148876"/>
            </a:xfrm>
            <a:prstGeom prst="straightConnector1">
              <a:avLst/>
            </a:prstGeom>
            <a:grpFill/>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flipH="1">
              <a:off x="1874894"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250337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a:off x="126417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2344"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H="1">
              <a:off x="2557059"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flipH="1">
              <a:off x="3123491" y="4000628"/>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bwMode="auto">
            <a:xfrm>
              <a:off x="3753381" y="2520059"/>
              <a:ext cx="307688" cy="224906"/>
            </a:xfrm>
            <a:prstGeom prst="rect">
              <a:avLst/>
            </a:prstGeom>
            <a:solidFill>
              <a:schemeClr val="bg2">
                <a:lumMod val="75000"/>
              </a:schemeClr>
            </a:solid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solidFill>
                  <a:schemeClr val="tx1"/>
                </a:solidFill>
                <a:ea typeface="Segoe UI" pitchFamily="34" charset="0"/>
                <a:cs typeface="Segoe UI" pitchFamily="34" charset="0"/>
              </a:endParaRPr>
            </a:p>
          </p:txBody>
        </p:sp>
        <p:grpSp>
          <p:nvGrpSpPr>
            <p:cNvPr id="261" name="Group 260"/>
            <p:cNvGrpSpPr/>
            <p:nvPr/>
          </p:nvGrpSpPr>
          <p:grpSpPr>
            <a:xfrm>
              <a:off x="897026" y="3381094"/>
              <a:ext cx="2418197" cy="224906"/>
              <a:chOff x="897027" y="3369664"/>
              <a:chExt cx="2129880" cy="224906"/>
            </a:xfrm>
            <a:grpFill/>
          </p:grpSpPr>
          <p:sp>
            <p:nvSpPr>
              <p:cNvPr id="264" name="Rectangle 263"/>
              <p:cNvSpPr/>
              <p:nvPr/>
            </p:nvSpPr>
            <p:spPr bwMode="auto">
              <a:xfrm>
                <a:off x="897027" y="3369664"/>
                <a:ext cx="1026412"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0</a:t>
                </a:r>
              </a:p>
            </p:txBody>
          </p:sp>
          <p:sp>
            <p:nvSpPr>
              <p:cNvPr id="265" name="Rectangle 264"/>
              <p:cNvSpPr/>
              <p:nvPr/>
            </p:nvSpPr>
            <p:spPr bwMode="auto">
              <a:xfrm>
                <a:off x="2002779" y="3369664"/>
                <a:ext cx="1024128" cy="224906"/>
              </a:xfrm>
              <a:prstGeom prst="rect">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chemeClr val="tx1"/>
                    </a:solidFill>
                    <a:ea typeface="Segoe UI" pitchFamily="34" charset="0"/>
                    <a:cs typeface="Segoe UI" pitchFamily="34" charset="0"/>
                  </a:rPr>
                  <a:t>1</a:t>
                </a:r>
              </a:p>
            </p:txBody>
          </p:sp>
        </p:grpSp>
        <p:cxnSp>
          <p:nvCxnSpPr>
            <p:cNvPr id="262" name="Straight Arrow Connector 261"/>
            <p:cNvCxnSpPr/>
            <p:nvPr/>
          </p:nvCxnSpPr>
          <p:spPr>
            <a:xfrm flipH="1">
              <a:off x="3120251"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1254707" y="3612292"/>
              <a:ext cx="1" cy="163764"/>
            </a:xfrm>
            <a:prstGeom prst="straightConnector1">
              <a:avLst/>
            </a:prstGeom>
            <a:grpFill/>
            <a:ln w="19050">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37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Ryan CrawCour</a:t>
            </a:r>
          </a:p>
          <a:p>
            <a:r>
              <a:rPr lang="en-US" dirty="0" smtClean="0"/>
              <a:t>Senior Program Manager, Azure DocumentDB</a:t>
            </a:r>
          </a:p>
          <a:p>
            <a:endParaRPr lang="en-US" dirty="0"/>
          </a:p>
        </p:txBody>
      </p:sp>
      <p:sp>
        <p:nvSpPr>
          <p:cNvPr id="2" name="Title 1"/>
          <p:cNvSpPr>
            <a:spLocks noGrp="1"/>
          </p:cNvSpPr>
          <p:nvPr>
            <p:ph type="ctrTitle"/>
          </p:nvPr>
        </p:nvSpPr>
        <p:spPr/>
        <p:txBody>
          <a:bodyPr/>
          <a:lstStyle/>
          <a:p>
            <a:r>
              <a:rPr lang="en-US" dirty="0" smtClean="0"/>
              <a:t>Build the next big thing with Azure’s NoSQL Service: DocumentDB</a:t>
            </a:r>
            <a:endParaRPr lang="en-US" dirty="0"/>
          </a:p>
        </p:txBody>
      </p:sp>
      <p:sp>
        <p:nvSpPr>
          <p:cNvPr id="6" name="Text Placeholder 5"/>
          <p:cNvSpPr>
            <a:spLocks noGrp="1"/>
          </p:cNvSpPr>
          <p:nvPr>
            <p:ph type="body" sz="quarter" idx="13"/>
          </p:nvPr>
        </p:nvSpPr>
        <p:spPr/>
        <p:txBody>
          <a:bodyPr/>
          <a:lstStyle/>
          <a:p>
            <a:r>
              <a:rPr lang="en-US" dirty="0" smtClean="0"/>
              <a:t>2-729</a:t>
            </a:r>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715432" y="1377432"/>
            <a:ext cx="4145970" cy="5293424"/>
          </a:xfrm>
        </p:spPr>
        <p:txBody>
          <a:bodyPr>
            <a:normAutofit/>
          </a:bodyPr>
          <a:lstStyle/>
          <a:p>
            <a:pPr defTabSz="950864" fontAlgn="base">
              <a:lnSpc>
                <a:spcPct val="110000"/>
              </a:lnSpc>
              <a:spcBef>
                <a:spcPts val="0"/>
              </a:spcBef>
              <a:spcAft>
                <a:spcPct val="0"/>
              </a:spcAft>
            </a:pPr>
            <a:r>
              <a:rPr lang="en-US" sz="2448" dirty="0"/>
              <a:t>Indexing modes</a:t>
            </a:r>
          </a:p>
          <a:p>
            <a:pPr marL="186519" defTabSz="950864" fontAlgn="base">
              <a:lnSpc>
                <a:spcPct val="110000"/>
              </a:lnSpc>
              <a:spcBef>
                <a:spcPts val="0"/>
              </a:spcBef>
              <a:spcAft>
                <a:spcPct val="0"/>
              </a:spcAft>
            </a:pPr>
            <a:r>
              <a:rPr lang="en-US" sz="1632" b="1" dirty="0">
                <a:solidFill>
                  <a:srgbClr val="494949"/>
                </a:solidFill>
              </a:rPr>
              <a:t>Consistent</a:t>
            </a:r>
          </a:p>
          <a:p>
            <a:pPr marL="466317" lvl="1" defTabSz="950864" fontAlgn="base">
              <a:lnSpc>
                <a:spcPct val="110000"/>
              </a:lnSpc>
              <a:spcBef>
                <a:spcPts val="0"/>
              </a:spcBef>
              <a:spcAft>
                <a:spcPct val="0"/>
              </a:spcAft>
            </a:pPr>
            <a:r>
              <a:rPr lang="en-US" sz="1632" dirty="0">
                <a:solidFill>
                  <a:srgbClr val="494949"/>
                </a:solidFill>
              </a:rPr>
              <a:t>Default mode</a:t>
            </a:r>
          </a:p>
          <a:p>
            <a:pPr marL="466317" lvl="1" defTabSz="950864" fontAlgn="base">
              <a:lnSpc>
                <a:spcPct val="110000"/>
              </a:lnSpc>
              <a:spcBef>
                <a:spcPts val="0"/>
              </a:spcBef>
              <a:spcAft>
                <a:spcPct val="0"/>
              </a:spcAft>
            </a:pPr>
            <a:r>
              <a:rPr lang="en-US" sz="1632" dirty="0">
                <a:solidFill>
                  <a:srgbClr val="494949"/>
                </a:solidFill>
              </a:rPr>
              <a:t>Index updated synchronously on writes</a:t>
            </a:r>
          </a:p>
          <a:p>
            <a:pPr marL="186519" defTabSz="950864" fontAlgn="base">
              <a:lnSpc>
                <a:spcPct val="110000"/>
              </a:lnSpc>
              <a:spcBef>
                <a:spcPts val="0"/>
              </a:spcBef>
              <a:spcAft>
                <a:spcPct val="0"/>
              </a:spcAft>
            </a:pPr>
            <a:r>
              <a:rPr lang="en-US" sz="1632" b="1" dirty="0">
                <a:solidFill>
                  <a:srgbClr val="494949"/>
                </a:solidFill>
              </a:rPr>
              <a:t>Lazy</a:t>
            </a:r>
          </a:p>
          <a:p>
            <a:pPr marL="466317" lvl="1" defTabSz="950864" fontAlgn="base">
              <a:lnSpc>
                <a:spcPct val="110000"/>
              </a:lnSpc>
              <a:spcBef>
                <a:spcPts val="0"/>
              </a:spcBef>
              <a:spcAft>
                <a:spcPct val="0"/>
              </a:spcAft>
            </a:pPr>
            <a:r>
              <a:rPr lang="en-US" sz="1632" dirty="0">
                <a:solidFill>
                  <a:srgbClr val="494949"/>
                </a:solidFill>
              </a:rPr>
              <a:t>Useful for bulk ingestion scenarios</a:t>
            </a:r>
            <a:br>
              <a:rPr lang="en-US" sz="1632" dirty="0">
                <a:solidFill>
                  <a:srgbClr val="494949"/>
                </a:solidFill>
              </a:rPr>
            </a:br>
            <a:endParaRPr lang="en-US" sz="1632" dirty="0">
              <a:solidFill>
                <a:srgbClr val="494949"/>
              </a:solidFill>
            </a:endParaRPr>
          </a:p>
          <a:p>
            <a:pPr defTabSz="950864" fontAlgn="base">
              <a:lnSpc>
                <a:spcPct val="110000"/>
              </a:lnSpc>
              <a:spcBef>
                <a:spcPts val="0"/>
              </a:spcBef>
              <a:spcAft>
                <a:spcPct val="0"/>
              </a:spcAft>
            </a:pPr>
            <a:r>
              <a:rPr lang="en-US" sz="2448" dirty="0"/>
              <a:t>Indexing policies</a:t>
            </a:r>
          </a:p>
          <a:p>
            <a:pPr marL="186519" defTabSz="950864" fontAlgn="base">
              <a:lnSpc>
                <a:spcPct val="110000"/>
              </a:lnSpc>
              <a:spcBef>
                <a:spcPts val="0"/>
              </a:spcBef>
              <a:spcAft>
                <a:spcPct val="0"/>
              </a:spcAft>
            </a:pPr>
            <a:r>
              <a:rPr lang="en-US" sz="1632" b="1" dirty="0">
                <a:solidFill>
                  <a:srgbClr val="494949"/>
                </a:solidFill>
              </a:rPr>
              <a:t>Automatic</a:t>
            </a:r>
          </a:p>
          <a:p>
            <a:pPr marL="466317" lvl="1" defTabSz="950864" fontAlgn="base">
              <a:lnSpc>
                <a:spcPct val="110000"/>
              </a:lnSpc>
              <a:spcBef>
                <a:spcPts val="0"/>
              </a:spcBef>
              <a:spcAft>
                <a:spcPct val="0"/>
              </a:spcAft>
            </a:pPr>
            <a:r>
              <a:rPr lang="en-US" sz="1632" dirty="0">
                <a:solidFill>
                  <a:srgbClr val="494949"/>
                </a:solidFill>
              </a:rPr>
              <a:t>Default</a:t>
            </a:r>
          </a:p>
          <a:p>
            <a:pPr marL="186519" defTabSz="950864" fontAlgn="base">
              <a:lnSpc>
                <a:spcPct val="110000"/>
              </a:lnSpc>
              <a:spcBef>
                <a:spcPts val="0"/>
              </a:spcBef>
              <a:spcAft>
                <a:spcPct val="0"/>
              </a:spcAft>
            </a:pPr>
            <a:r>
              <a:rPr lang="en-US" sz="1632" b="1" dirty="0">
                <a:solidFill>
                  <a:srgbClr val="494949"/>
                </a:solidFill>
              </a:rPr>
              <a:t>Manual</a:t>
            </a:r>
          </a:p>
          <a:p>
            <a:pPr marL="466317" lvl="1" defTabSz="950864" fontAlgn="base">
              <a:lnSpc>
                <a:spcPct val="110000"/>
              </a:lnSpc>
              <a:spcBef>
                <a:spcPts val="0"/>
              </a:spcBef>
              <a:spcAft>
                <a:spcPct val="0"/>
              </a:spcAft>
            </a:pPr>
            <a:r>
              <a:rPr lang="en-US" sz="1632" dirty="0">
                <a:solidFill>
                  <a:srgbClr val="494949"/>
                </a:solidFill>
              </a:rPr>
              <a:t>Can choose to index documents via </a:t>
            </a:r>
            <a:r>
              <a:rPr lang="en-US" sz="1632" dirty="0" err="1" smtClean="0">
                <a:solidFill>
                  <a:srgbClr val="494949"/>
                </a:solidFill>
              </a:rPr>
              <a:t>RequestOptions</a:t>
            </a:r>
            <a:endParaRPr lang="en-US" sz="1632" dirty="0" smtClean="0">
              <a:solidFill>
                <a:srgbClr val="494949"/>
              </a:solidFill>
            </a:endParaRPr>
          </a:p>
          <a:p>
            <a:pPr marL="466317" lvl="1" defTabSz="950864" fontAlgn="base">
              <a:lnSpc>
                <a:spcPct val="110000"/>
              </a:lnSpc>
              <a:spcBef>
                <a:spcPts val="0"/>
              </a:spcBef>
              <a:spcAft>
                <a:spcPct val="0"/>
              </a:spcAft>
            </a:pPr>
            <a:endParaRPr lang="en-US" sz="1632" dirty="0">
              <a:solidFill>
                <a:srgbClr val="494949"/>
              </a:solidFill>
            </a:endParaRPr>
          </a:p>
          <a:p>
            <a:pPr marL="466317" lvl="1" defTabSz="950864" fontAlgn="base">
              <a:lnSpc>
                <a:spcPct val="110000"/>
              </a:lnSpc>
              <a:spcBef>
                <a:spcPts val="0"/>
              </a:spcBef>
              <a:spcAft>
                <a:spcPct val="0"/>
              </a:spcAft>
            </a:pPr>
            <a:r>
              <a:rPr lang="en-US" sz="1632" dirty="0" smtClean="0">
                <a:solidFill>
                  <a:srgbClr val="494949"/>
                </a:solidFill>
              </a:rPr>
              <a:t>Can </a:t>
            </a:r>
            <a:r>
              <a:rPr lang="en-US" sz="1632" dirty="0">
                <a:solidFill>
                  <a:srgbClr val="494949"/>
                </a:solidFill>
              </a:rPr>
              <a:t>read non-indexed documents </a:t>
            </a:r>
            <a:r>
              <a:rPr lang="en-US" sz="1632" dirty="0" smtClean="0">
                <a:solidFill>
                  <a:srgbClr val="494949"/>
                </a:solidFill>
              </a:rPr>
              <a:t/>
            </a:r>
            <a:br>
              <a:rPr lang="en-US" sz="1632" dirty="0" smtClean="0">
                <a:solidFill>
                  <a:srgbClr val="494949"/>
                </a:solidFill>
              </a:rPr>
            </a:br>
            <a:r>
              <a:rPr lang="en-US" sz="1632" dirty="0" smtClean="0">
                <a:solidFill>
                  <a:srgbClr val="494949"/>
                </a:solidFill>
              </a:rPr>
              <a:t>via </a:t>
            </a:r>
            <a:r>
              <a:rPr lang="en-US" sz="1632" dirty="0" err="1" smtClean="0">
                <a:solidFill>
                  <a:srgbClr val="494949"/>
                </a:solidFill>
              </a:rPr>
              <a:t>selflink</a:t>
            </a:r>
            <a:endParaRPr lang="en-US" sz="1632" dirty="0">
              <a:solidFill>
                <a:srgbClr val="494949"/>
              </a:solidFill>
            </a:endParaRPr>
          </a:p>
          <a:p>
            <a:pPr marL="466317" lvl="1" defTabSz="950864" fontAlgn="base">
              <a:lnSpc>
                <a:spcPct val="110000"/>
              </a:lnSpc>
              <a:spcBef>
                <a:spcPts val="0"/>
              </a:spcBef>
              <a:spcAft>
                <a:spcPct val="0"/>
              </a:spcAft>
            </a:pPr>
            <a:endParaRPr lang="en-US" sz="1700" dirty="0">
              <a:solidFill>
                <a:srgbClr val="494949"/>
              </a:solidFill>
            </a:endParaRPr>
          </a:p>
          <a:p>
            <a:pPr marL="466317" lvl="1" defTabSz="950864" fontAlgn="base">
              <a:lnSpc>
                <a:spcPct val="110000"/>
              </a:lnSpc>
              <a:spcBef>
                <a:spcPts val="0"/>
              </a:spcBef>
              <a:spcAft>
                <a:spcPct val="0"/>
              </a:spcAft>
            </a:pPr>
            <a:endParaRPr lang="en-US" sz="1700" dirty="0">
              <a:solidFill>
                <a:srgbClr val="494949"/>
              </a:solidFill>
            </a:endParaRPr>
          </a:p>
          <a:p>
            <a:pPr lvl="1" defTabSz="950864" fontAlgn="base">
              <a:lnSpc>
                <a:spcPct val="110000"/>
              </a:lnSpc>
              <a:spcBef>
                <a:spcPts val="0"/>
              </a:spcBef>
              <a:spcAft>
                <a:spcPct val="0"/>
              </a:spcAft>
            </a:pPr>
            <a:endParaRPr lang="en-US" sz="1700" dirty="0">
              <a:solidFill>
                <a:srgbClr val="494949"/>
              </a:solidFill>
            </a:endParaRPr>
          </a:p>
          <a:p>
            <a:pPr>
              <a:lnSpc>
                <a:spcPct val="110000"/>
              </a:lnSpc>
              <a:spcBef>
                <a:spcPts val="0"/>
              </a:spcBef>
            </a:pPr>
            <a:endParaRPr lang="en-US" dirty="0"/>
          </a:p>
        </p:txBody>
      </p:sp>
      <p:sp>
        <p:nvSpPr>
          <p:cNvPr id="13" name="TextBox 12"/>
          <p:cNvSpPr txBox="1"/>
          <p:nvPr/>
        </p:nvSpPr>
        <p:spPr>
          <a:xfrm>
            <a:off x="269371" y="1121637"/>
            <a:ext cx="6269982" cy="578305"/>
          </a:xfrm>
          <a:prstGeom prst="rect">
            <a:avLst/>
          </a:prstGeom>
          <a:noFill/>
        </p:spPr>
        <p:txBody>
          <a:bodyPr wrap="square" lIns="186495" tIns="149196" rIns="186495" bIns="149196" rtlCol="0">
            <a:spAutoFit/>
          </a:bodyPr>
          <a:lstStyle/>
          <a:p>
            <a:pPr defTabSz="932490">
              <a:lnSpc>
                <a:spcPct val="90000"/>
              </a:lnSpc>
            </a:pPr>
            <a:r>
              <a:rPr lang="en-US" sz="2000" dirty="0">
                <a:solidFill>
                  <a:srgbClr val="0072C6"/>
                </a:solidFill>
                <a:latin typeface="+mj-lt"/>
              </a:rPr>
              <a:t>Set indexing mode</a:t>
            </a:r>
          </a:p>
        </p:txBody>
      </p:sp>
      <p:sp>
        <p:nvSpPr>
          <p:cNvPr id="14" name="TextBox 13"/>
          <p:cNvSpPr txBox="1"/>
          <p:nvPr/>
        </p:nvSpPr>
        <p:spPr>
          <a:xfrm>
            <a:off x="269371" y="3860146"/>
            <a:ext cx="6269982" cy="550605"/>
          </a:xfrm>
          <a:prstGeom prst="rect">
            <a:avLst/>
          </a:prstGeom>
          <a:noFill/>
        </p:spPr>
        <p:txBody>
          <a:bodyPr wrap="square" lIns="186495" tIns="149196" rIns="186495" bIns="149196" rtlCol="0">
            <a:spAutoFit/>
          </a:bodyPr>
          <a:lstStyle/>
          <a:p>
            <a:pPr defTabSz="932490">
              <a:lnSpc>
                <a:spcPct val="90000"/>
              </a:lnSpc>
            </a:pPr>
            <a:r>
              <a:rPr lang="en-US" dirty="0">
                <a:solidFill>
                  <a:srgbClr val="0072C6"/>
                </a:solidFill>
                <a:latin typeface="+mj-lt"/>
              </a:rPr>
              <a:t>Set indexing policy</a:t>
            </a:r>
          </a:p>
        </p:txBody>
      </p:sp>
      <p:sp>
        <p:nvSpPr>
          <p:cNvPr id="2" name="TextBox 1"/>
          <p:cNvSpPr txBox="1"/>
          <p:nvPr/>
        </p:nvSpPr>
        <p:spPr>
          <a:xfrm>
            <a:off x="467161" y="5851827"/>
            <a:ext cx="369345" cy="634440"/>
          </a:xfrm>
          <a:prstGeom prst="rect">
            <a:avLst/>
          </a:prstGeom>
          <a:noFill/>
        </p:spPr>
        <p:txBody>
          <a:bodyPr wrap="none" lIns="182854" tIns="146283" rIns="182854" bIns="146283" rtlCol="0">
            <a:spAutoFit/>
          </a:bodyPr>
          <a:lstStyle/>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Text Placeholder 3"/>
          <p:cNvSpPr>
            <a:spLocks noGrp="1"/>
          </p:cNvSpPr>
          <p:nvPr>
            <p:ph type="body" sz="quarter" idx="10"/>
          </p:nvPr>
        </p:nvSpPr>
        <p:spPr>
          <a:xfrm>
            <a:off x="467161" y="1651783"/>
            <a:ext cx="6885923" cy="2129021"/>
          </a:xfrm>
          <a:ln w="12700"/>
        </p:spPr>
        <p:txBody>
          <a:bodyPr>
            <a:noAutofit/>
          </a:bodyPr>
          <a:lstStyle/>
          <a:p>
            <a:r>
              <a:rPr lang="en-US" sz="1400" dirty="0" err="1"/>
              <a:t>var</a:t>
            </a:r>
            <a:r>
              <a:rPr lang="en-US" sz="1400" dirty="0"/>
              <a:t> collection = new </a:t>
            </a:r>
            <a:r>
              <a:rPr lang="en-US" sz="1400" dirty="0" err="1"/>
              <a:t>DocumentCollection</a:t>
            </a:r>
            <a:endParaRPr lang="en-US" sz="1400" dirty="0"/>
          </a:p>
          <a:p>
            <a:r>
              <a:rPr lang="en-US" sz="1400" dirty="0"/>
              <a:t>            {</a:t>
            </a:r>
          </a:p>
          <a:p>
            <a:r>
              <a:rPr lang="en-US" sz="1400" dirty="0"/>
              <a:t>                Id = </a:t>
            </a:r>
            <a:r>
              <a:rPr lang="en-US" sz="1400" dirty="0" smtClean="0"/>
              <a:t>"</a:t>
            </a:r>
            <a:r>
              <a:rPr lang="en-US" sz="1400" dirty="0" err="1" smtClean="0"/>
              <a:t>lazyCollection</a:t>
            </a:r>
            <a:r>
              <a:rPr lang="en-US" sz="1400" dirty="0" smtClean="0"/>
              <a:t>"</a:t>
            </a:r>
            <a:endParaRPr lang="en-US" sz="1400" dirty="0"/>
          </a:p>
          <a:p>
            <a:r>
              <a:rPr lang="en-US" sz="1400" dirty="0"/>
              <a:t>            };</a:t>
            </a:r>
          </a:p>
          <a:p>
            <a:endParaRPr lang="en-US" sz="1400" dirty="0"/>
          </a:p>
          <a:p>
            <a:r>
              <a:rPr lang="en-US" sz="1400" dirty="0" err="1" smtClean="0"/>
              <a:t>collection.IndexingPolicy.IndexingMode</a:t>
            </a:r>
            <a:r>
              <a:rPr lang="en-US" sz="1400" dirty="0" smtClean="0"/>
              <a:t> </a:t>
            </a:r>
            <a:r>
              <a:rPr lang="en-US" sz="1400" dirty="0"/>
              <a:t>= </a:t>
            </a:r>
            <a:r>
              <a:rPr lang="en-US" sz="1400" dirty="0" err="1"/>
              <a:t>IndexingMode.Lazy</a:t>
            </a:r>
            <a:r>
              <a:rPr lang="en-US" sz="1400" dirty="0" smtClean="0"/>
              <a:t>;</a:t>
            </a:r>
          </a:p>
          <a:p>
            <a:endParaRPr lang="en-US" sz="1400" dirty="0"/>
          </a:p>
          <a:p>
            <a:r>
              <a:rPr lang="en-US" sz="1400" dirty="0" err="1" smtClean="0"/>
              <a:t>client.CreateDocumentCollectionAsync</a:t>
            </a:r>
            <a:r>
              <a:rPr lang="en-US" sz="1400" dirty="0" smtClean="0"/>
              <a:t>(</a:t>
            </a:r>
            <a:r>
              <a:rPr lang="en-US" sz="1400" dirty="0" err="1" smtClean="0"/>
              <a:t>databaseLink</a:t>
            </a:r>
            <a:r>
              <a:rPr lang="en-US" sz="1400" dirty="0"/>
              <a:t>, collection);</a:t>
            </a:r>
            <a:endParaRPr lang="en-US" sz="1200" dirty="0"/>
          </a:p>
          <a:p>
            <a:endParaRPr lang="en-US" sz="1400" dirty="0"/>
          </a:p>
        </p:txBody>
      </p:sp>
      <p:sp>
        <p:nvSpPr>
          <p:cNvPr id="3" name="Title 2"/>
          <p:cNvSpPr>
            <a:spLocks noGrp="1"/>
          </p:cNvSpPr>
          <p:nvPr>
            <p:ph type="title"/>
          </p:nvPr>
        </p:nvSpPr>
        <p:spPr/>
        <p:txBody>
          <a:bodyPr/>
          <a:lstStyle/>
          <a:p>
            <a:r>
              <a:rPr lang="en-US" dirty="0" smtClean="0"/>
              <a:t>Indexing – Modes and policies</a:t>
            </a:r>
            <a:endParaRPr lang="en-US" dirty="0"/>
          </a:p>
        </p:txBody>
      </p:sp>
      <p:sp>
        <p:nvSpPr>
          <p:cNvPr id="15" name="Text Placeholder 3"/>
          <p:cNvSpPr txBox="1">
            <a:spLocks/>
          </p:cNvSpPr>
          <p:nvPr/>
        </p:nvSpPr>
        <p:spPr>
          <a:xfrm>
            <a:off x="467161" y="4350576"/>
            <a:ext cx="6885923" cy="2129021"/>
          </a:xfrm>
          <a:prstGeom prst="rect">
            <a:avLst/>
          </a:prstGeom>
          <a:solidFill>
            <a:schemeClr val="bg1">
              <a:lumMod val="95000"/>
            </a:schemeClr>
          </a:solidFill>
          <a:ln w="12700">
            <a:solidFill>
              <a:srgbClr val="0072C6"/>
            </a:solidFill>
          </a:ln>
        </p:spPr>
        <p:txBody>
          <a:bodyPr vert="horz" wrap="square" lIns="146304" tIns="91440" rIns="146304" bIns="91440" rtlCol="0">
            <a:noAutofit/>
          </a:bodyPr>
          <a:lstStyle>
            <a:lvl1pPr marR="0" indent="0" defTabSz="373039" fontAlgn="auto">
              <a:lnSpc>
                <a:spcPct val="100000"/>
              </a:lnSpc>
              <a:spcBef>
                <a:spcPts val="0"/>
              </a:spcBef>
              <a:spcAft>
                <a:spcPts val="0"/>
              </a:spcAft>
              <a:buClr>
                <a:schemeClr val="tx1"/>
              </a:buClr>
              <a:buSzPct val="90000"/>
              <a:buFont typeface="Wingdings" pitchFamily="2" charset="2"/>
              <a:buNone/>
              <a:tabLst/>
              <a:defRPr sz="1400" spc="0" baseline="0">
                <a:latin typeface="Consolas" panose="020B0609020204030204" pitchFamily="49" charset="0"/>
                <a:cs typeface="Consolas" panose="020B0609020204030204" pitchFamily="49" charset="0"/>
              </a:defRPr>
            </a:lvl1pPr>
            <a:lvl2pPr marL="373039" marR="0" indent="0" defTabSz="373039" fontAlgn="auto">
              <a:lnSpc>
                <a:spcPct val="100000"/>
              </a:lnSpc>
              <a:spcBef>
                <a:spcPts val="0"/>
              </a:spcBef>
              <a:spcAft>
                <a:spcPts val="0"/>
              </a:spcAft>
              <a:buClrTx/>
              <a:buSzPct val="90000"/>
              <a:buFont typeface="Arial" pitchFamily="34" charset="0"/>
              <a:buNone/>
              <a:tabLst/>
              <a:defRPr sz="1836" spc="0" baseline="0">
                <a:gradFill>
                  <a:gsLst>
                    <a:gs pos="1250">
                      <a:schemeClr val="tx1"/>
                    </a:gs>
                    <a:gs pos="100000">
                      <a:schemeClr val="tx1"/>
                    </a:gs>
                  </a:gsLst>
                  <a:lin ang="5400000" scaled="0"/>
                </a:gradFill>
                <a:latin typeface="Consolas" panose="020B0609020204030204" pitchFamily="49" charset="0"/>
                <a:cs typeface="Consolas" panose="020B0609020204030204" pitchFamily="49" charset="0"/>
              </a:defRPr>
            </a:lvl2pPr>
            <a:lvl3pPr marL="746077" marR="0" indent="0" defTabSz="373039" fontAlgn="auto">
              <a:lnSpc>
                <a:spcPct val="100000"/>
              </a:lnSpc>
              <a:spcBef>
                <a:spcPts val="0"/>
              </a:spcBef>
              <a:spcAft>
                <a:spcPts val="0"/>
              </a:spcAft>
              <a:buClrTx/>
              <a:buSzPct val="90000"/>
              <a:buFont typeface="Arial" pitchFamily="34" charset="0"/>
              <a:buNone/>
              <a:tabLst/>
              <a:defRPr sz="1836" spc="0" baseline="0">
                <a:gradFill>
                  <a:gsLst>
                    <a:gs pos="1250">
                      <a:schemeClr val="tx1"/>
                    </a:gs>
                    <a:gs pos="100000">
                      <a:schemeClr val="tx1"/>
                    </a:gs>
                  </a:gsLst>
                  <a:lin ang="5400000" scaled="0"/>
                </a:gradFill>
                <a:latin typeface="Consolas" panose="020B0609020204030204" pitchFamily="49" charset="0"/>
                <a:cs typeface="Consolas" panose="020B0609020204030204" pitchFamily="49" charset="0"/>
              </a:defRPr>
            </a:lvl3pPr>
            <a:lvl4pPr marL="1119116" marR="0" indent="0" defTabSz="373039" fontAlgn="auto">
              <a:lnSpc>
                <a:spcPct val="100000"/>
              </a:lnSpc>
              <a:spcBef>
                <a:spcPts val="0"/>
              </a:spcBef>
              <a:spcAft>
                <a:spcPts val="0"/>
              </a:spcAft>
              <a:buClrTx/>
              <a:buSzPct val="90000"/>
              <a:buFont typeface="Arial" pitchFamily="34" charset="0"/>
              <a:buNone/>
              <a:tabLst/>
              <a:defRPr sz="1836" spc="0" baseline="0">
                <a:gradFill>
                  <a:gsLst>
                    <a:gs pos="1250">
                      <a:schemeClr val="tx1"/>
                    </a:gs>
                    <a:gs pos="100000">
                      <a:schemeClr val="tx1"/>
                    </a:gs>
                  </a:gsLst>
                  <a:lin ang="5400000" scaled="0"/>
                </a:gradFill>
                <a:latin typeface="Consolas" panose="020B0609020204030204" pitchFamily="49" charset="0"/>
                <a:cs typeface="Consolas" panose="020B0609020204030204" pitchFamily="49" charset="0"/>
              </a:defRPr>
            </a:lvl4pPr>
            <a:lvl5pPr marL="1492154" marR="0" indent="0" defTabSz="373039" fontAlgn="auto">
              <a:lnSpc>
                <a:spcPct val="100000"/>
              </a:lnSpc>
              <a:spcBef>
                <a:spcPts val="0"/>
              </a:spcBef>
              <a:spcAft>
                <a:spcPts val="0"/>
              </a:spcAft>
              <a:buClrTx/>
              <a:buSzPct val="90000"/>
              <a:buFont typeface="Arial" pitchFamily="34" charset="0"/>
              <a:buNone/>
              <a:tabLst/>
              <a:defRPr sz="1836" spc="0" baseline="0">
                <a:gradFill>
                  <a:gsLst>
                    <a:gs pos="1250">
                      <a:schemeClr val="tx1"/>
                    </a:gs>
                    <a:gs pos="100000">
                      <a:schemeClr val="tx1"/>
                    </a:gs>
                  </a:gsLst>
                  <a:lin ang="5400000" scaled="0"/>
                </a:gradFill>
                <a:latin typeface="Consolas" panose="020B0609020204030204" pitchFamily="49" charset="0"/>
                <a:cs typeface="Consolas" panose="020B0609020204030204" pitchFamily="49"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err="1"/>
              <a:t>var</a:t>
            </a:r>
            <a:r>
              <a:rPr lang="en-US" dirty="0"/>
              <a:t> collection = new </a:t>
            </a:r>
            <a:r>
              <a:rPr lang="en-US" dirty="0" err="1"/>
              <a:t>DocumentCollection</a:t>
            </a:r>
            <a:endParaRPr lang="en-US" dirty="0"/>
          </a:p>
          <a:p>
            <a:r>
              <a:rPr lang="en-US" dirty="0"/>
              <a:t>            {</a:t>
            </a:r>
          </a:p>
          <a:p>
            <a:r>
              <a:rPr lang="en-US" dirty="0"/>
              <a:t>                Id = </a:t>
            </a:r>
            <a:r>
              <a:rPr lang="en-US" dirty="0" smtClean="0"/>
              <a:t>"</a:t>
            </a:r>
            <a:r>
              <a:rPr lang="en-US" dirty="0" err="1" smtClean="0"/>
              <a:t>manualCollection</a:t>
            </a:r>
            <a:r>
              <a:rPr lang="en-US" dirty="0" smtClean="0"/>
              <a:t>"</a:t>
            </a:r>
            <a:endParaRPr lang="en-US" dirty="0"/>
          </a:p>
          <a:p>
            <a:r>
              <a:rPr lang="en-US" dirty="0"/>
              <a:t>            };</a:t>
            </a:r>
          </a:p>
          <a:p>
            <a:r>
              <a:rPr lang="en-US" dirty="0"/>
              <a:t>            </a:t>
            </a:r>
          </a:p>
          <a:p>
            <a:r>
              <a:rPr lang="en-US" dirty="0" err="1"/>
              <a:t>collection.IndexingPolicy.Automatic</a:t>
            </a:r>
            <a:r>
              <a:rPr lang="en-US" dirty="0"/>
              <a:t> = false;</a:t>
            </a:r>
          </a:p>
          <a:p>
            <a:endParaRPr lang="en-US" dirty="0"/>
          </a:p>
          <a:p>
            <a:r>
              <a:rPr lang="en-US" dirty="0" err="1"/>
              <a:t>client.CreateDocumentCollectionAsync</a:t>
            </a:r>
            <a:r>
              <a:rPr lang="en-US" dirty="0"/>
              <a:t>(</a:t>
            </a:r>
            <a:r>
              <a:rPr lang="en-US" dirty="0" err="1"/>
              <a:t>databaseLink</a:t>
            </a:r>
            <a:r>
              <a:rPr lang="en-US" dirty="0"/>
              <a:t>, collection);</a:t>
            </a:r>
          </a:p>
          <a:p>
            <a:endParaRPr lang="en-US" dirty="0"/>
          </a:p>
        </p:txBody>
      </p:sp>
    </p:spTree>
    <p:extLst>
      <p:ext uri="{BB962C8B-B14F-4D97-AF65-F5344CB8AC3E}">
        <p14:creationId xmlns:p14="http://schemas.microsoft.com/office/powerpoint/2010/main" val="315311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75482" y="1121637"/>
            <a:ext cx="6269982" cy="683270"/>
          </a:xfrm>
          <a:prstGeom prst="rect">
            <a:avLst/>
          </a:prstGeom>
          <a:noFill/>
        </p:spPr>
        <p:txBody>
          <a:bodyPr wrap="square" lIns="186495" tIns="149196" rIns="186495" bIns="149196" rtlCol="0">
            <a:spAutoFit/>
          </a:bodyPr>
          <a:lstStyle/>
          <a:p>
            <a:pPr defTabSz="950864" fontAlgn="base">
              <a:lnSpc>
                <a:spcPct val="110000"/>
              </a:lnSpc>
              <a:spcAft>
                <a:spcPct val="0"/>
              </a:spcAft>
              <a:buClr>
                <a:schemeClr val="tx1"/>
              </a:buClr>
              <a:buSzPct val="90000"/>
            </a:pPr>
            <a:r>
              <a:rPr lang="en-US" sz="2400" dirty="0">
                <a:solidFill>
                  <a:srgbClr val="0072C6"/>
                </a:solidFill>
                <a:latin typeface="+mj-lt"/>
              </a:rPr>
              <a:t>Setting paths, types, and precision</a:t>
            </a:r>
          </a:p>
        </p:txBody>
      </p:sp>
      <p:sp>
        <p:nvSpPr>
          <p:cNvPr id="4" name="Text Placeholder 3"/>
          <p:cNvSpPr>
            <a:spLocks noGrp="1"/>
          </p:cNvSpPr>
          <p:nvPr>
            <p:ph type="body" sz="quarter" idx="10"/>
          </p:nvPr>
        </p:nvSpPr>
        <p:spPr>
          <a:xfrm>
            <a:off x="456467" y="1666233"/>
            <a:ext cx="6885923" cy="4752271"/>
          </a:xfrm>
          <a:ln w="12700"/>
        </p:spPr>
        <p:txBody>
          <a:bodyPr>
            <a:normAutofit fontScale="77500" lnSpcReduction="20000"/>
          </a:bodyPr>
          <a:lstStyle/>
          <a:p>
            <a:r>
              <a:rPr lang="en-US" dirty="0" err="1"/>
              <a:t>var</a:t>
            </a:r>
            <a:r>
              <a:rPr lang="en-US" dirty="0"/>
              <a:t> collection = new </a:t>
            </a:r>
            <a:r>
              <a:rPr lang="en-US" dirty="0" err="1"/>
              <a:t>DocumentCollection</a:t>
            </a:r>
            <a:r>
              <a:rPr lang="en-US" dirty="0"/>
              <a:t> </a:t>
            </a:r>
          </a:p>
          <a:p>
            <a:r>
              <a:rPr lang="en-US" dirty="0"/>
              <a:t>            { </a:t>
            </a:r>
          </a:p>
          <a:p>
            <a:r>
              <a:rPr lang="en-US" dirty="0"/>
              <a:t>                Id =  </a:t>
            </a:r>
            <a:r>
              <a:rPr lang="en-US" dirty="0" smtClean="0"/>
              <a:t>"Orders"</a:t>
            </a:r>
            <a:endParaRPr lang="en-US" dirty="0"/>
          </a:p>
          <a:p>
            <a:r>
              <a:rPr lang="en-US" dirty="0"/>
              <a:t>            </a:t>
            </a:r>
            <a:r>
              <a:rPr lang="en-US" dirty="0" smtClean="0"/>
              <a:t>};</a:t>
            </a:r>
          </a:p>
          <a:p>
            <a:endParaRPr lang="en-US" dirty="0"/>
          </a:p>
          <a:p>
            <a:endParaRPr lang="en-US" dirty="0" smtClean="0"/>
          </a:p>
          <a:p>
            <a:r>
              <a:rPr lang="en-US" dirty="0" err="1"/>
              <a:t>collection.IndexingPolicy.ExcludedPaths.Add</a:t>
            </a:r>
            <a:r>
              <a:rPr lang="en-US" dirty="0" smtClean="0"/>
              <a:t>("/\"</a:t>
            </a:r>
            <a:r>
              <a:rPr lang="en-US" dirty="0" err="1" smtClean="0"/>
              <a:t>metaData</a:t>
            </a:r>
            <a:r>
              <a:rPr lang="en-US" dirty="0" smtClean="0"/>
              <a:t>\"/*");</a:t>
            </a:r>
            <a:endParaRPr lang="en-US" dirty="0"/>
          </a:p>
          <a:p>
            <a:r>
              <a:rPr lang="en-US" dirty="0"/>
              <a:t>                        </a:t>
            </a:r>
          </a:p>
          <a:p>
            <a:endParaRPr lang="en-US" dirty="0"/>
          </a:p>
          <a:p>
            <a:r>
              <a:rPr lang="en-US" dirty="0" err="1" smtClean="0"/>
              <a:t>collection.IndexingPolicy.IncludedPaths.Add</a:t>
            </a:r>
            <a:r>
              <a:rPr lang="en-US" dirty="0" smtClean="0"/>
              <a:t>(new </a:t>
            </a:r>
            <a:r>
              <a:rPr lang="en-US" dirty="0" err="1"/>
              <a:t>IndexingPath</a:t>
            </a:r>
            <a:endParaRPr lang="en-US" dirty="0"/>
          </a:p>
          <a:p>
            <a:r>
              <a:rPr lang="en-US" dirty="0"/>
              <a:t>            {</a:t>
            </a:r>
          </a:p>
          <a:p>
            <a:r>
              <a:rPr lang="en-US" dirty="0"/>
              <a:t>                </a:t>
            </a:r>
            <a:r>
              <a:rPr lang="en-US" dirty="0" err="1"/>
              <a:t>IndexType</a:t>
            </a:r>
            <a:r>
              <a:rPr lang="en-US" dirty="0"/>
              <a:t> = </a:t>
            </a:r>
            <a:r>
              <a:rPr lang="en-US" dirty="0" err="1"/>
              <a:t>IndexType.Hash</a:t>
            </a:r>
            <a:r>
              <a:rPr lang="en-US" dirty="0"/>
              <a:t>,</a:t>
            </a:r>
          </a:p>
          <a:p>
            <a:r>
              <a:rPr lang="en-US" dirty="0"/>
              <a:t>                Path = </a:t>
            </a:r>
            <a:r>
              <a:rPr lang="en-US" dirty="0" smtClean="0"/>
              <a:t>"/",</a:t>
            </a:r>
            <a:endParaRPr lang="en-US" dirty="0"/>
          </a:p>
          <a:p>
            <a:r>
              <a:rPr lang="en-US" dirty="0"/>
              <a:t>            </a:t>
            </a:r>
            <a:r>
              <a:rPr lang="en-US" dirty="0" smtClean="0"/>
              <a:t>});</a:t>
            </a:r>
          </a:p>
          <a:p>
            <a:endParaRPr lang="en-US" dirty="0"/>
          </a:p>
          <a:p>
            <a:endParaRPr lang="en-US" dirty="0"/>
          </a:p>
          <a:p>
            <a:r>
              <a:rPr lang="en-US" dirty="0" err="1" smtClean="0"/>
              <a:t>collection.IndexingPolicy.IncludedPaths.Add</a:t>
            </a:r>
            <a:r>
              <a:rPr lang="en-US" dirty="0" smtClean="0"/>
              <a:t>(new </a:t>
            </a:r>
            <a:r>
              <a:rPr lang="en-US" dirty="0" err="1"/>
              <a:t>IndexingPath</a:t>
            </a:r>
            <a:endParaRPr lang="en-US" dirty="0"/>
          </a:p>
          <a:p>
            <a:r>
              <a:rPr lang="en-US" dirty="0"/>
              <a:t>            {</a:t>
            </a:r>
          </a:p>
          <a:p>
            <a:r>
              <a:rPr lang="en-US" dirty="0"/>
              <a:t>                </a:t>
            </a:r>
            <a:r>
              <a:rPr lang="en-US" dirty="0" err="1"/>
              <a:t>IndexType</a:t>
            </a:r>
            <a:r>
              <a:rPr lang="en-US" dirty="0"/>
              <a:t> = </a:t>
            </a:r>
            <a:r>
              <a:rPr lang="en-US" dirty="0" err="1"/>
              <a:t>IndexType.Range</a:t>
            </a:r>
            <a:r>
              <a:rPr lang="en-US" dirty="0"/>
              <a:t>,</a:t>
            </a:r>
          </a:p>
          <a:p>
            <a:r>
              <a:rPr lang="en-US" dirty="0"/>
              <a:t>                Path = </a:t>
            </a:r>
            <a:r>
              <a:rPr lang="en-US" dirty="0" smtClean="0"/>
              <a:t>@"/""</a:t>
            </a:r>
            <a:r>
              <a:rPr lang="en-US" dirty="0" err="1" smtClean="0"/>
              <a:t>shippedTimestamp</a:t>
            </a:r>
            <a:r>
              <a:rPr lang="en-US" dirty="0" smtClean="0"/>
              <a:t>""/?",</a:t>
            </a:r>
            <a:endParaRPr lang="en-US" dirty="0"/>
          </a:p>
          <a:p>
            <a:r>
              <a:rPr lang="en-US" dirty="0"/>
              <a:t>                </a:t>
            </a:r>
            <a:r>
              <a:rPr lang="en-US" dirty="0" err="1"/>
              <a:t>NumericPrecision</a:t>
            </a:r>
            <a:r>
              <a:rPr lang="en-US" dirty="0"/>
              <a:t> = 7</a:t>
            </a:r>
          </a:p>
          <a:p>
            <a:r>
              <a:rPr lang="en-US" dirty="0"/>
              <a:t>            });</a:t>
            </a:r>
          </a:p>
          <a:p>
            <a:endParaRPr lang="en-US" dirty="0"/>
          </a:p>
          <a:p>
            <a:r>
              <a:rPr lang="en-US" dirty="0" err="1" smtClean="0"/>
              <a:t>client.CreateDocumentCollectionAsync</a:t>
            </a:r>
            <a:r>
              <a:rPr lang="en-US" dirty="0" smtClean="0"/>
              <a:t>(</a:t>
            </a:r>
            <a:r>
              <a:rPr lang="en-US" dirty="0" err="1" smtClean="0"/>
              <a:t>databaseLink</a:t>
            </a:r>
            <a:r>
              <a:rPr lang="en-US" dirty="0"/>
              <a:t>, collection);</a:t>
            </a:r>
            <a:endParaRPr lang="en-US" sz="1632" dirty="0"/>
          </a:p>
          <a:p>
            <a:endParaRPr lang="en-US" dirty="0"/>
          </a:p>
        </p:txBody>
      </p:sp>
      <p:sp>
        <p:nvSpPr>
          <p:cNvPr id="5" name="Text Placeholder 4"/>
          <p:cNvSpPr>
            <a:spLocks noGrp="1"/>
          </p:cNvSpPr>
          <p:nvPr>
            <p:ph type="body" sz="quarter" idx="11"/>
          </p:nvPr>
        </p:nvSpPr>
        <p:spPr>
          <a:xfrm>
            <a:off x="7715432" y="1377432"/>
            <a:ext cx="4062278" cy="5041072"/>
          </a:xfrm>
        </p:spPr>
        <p:txBody>
          <a:bodyPr>
            <a:normAutofit fontScale="77500" lnSpcReduction="20000"/>
          </a:bodyPr>
          <a:lstStyle/>
          <a:p>
            <a:pPr defTabSz="950864" fontAlgn="base">
              <a:lnSpc>
                <a:spcPct val="130000"/>
              </a:lnSpc>
              <a:spcBef>
                <a:spcPts val="0"/>
              </a:spcBef>
              <a:spcAft>
                <a:spcPct val="0"/>
              </a:spcAft>
            </a:pPr>
            <a:r>
              <a:rPr lang="en-US" sz="2900" dirty="0"/>
              <a:t>Index paths</a:t>
            </a:r>
          </a:p>
          <a:p>
            <a:pPr defTabSz="950864" fontAlgn="base">
              <a:spcBef>
                <a:spcPts val="612"/>
              </a:spcBef>
              <a:spcAft>
                <a:spcPct val="0"/>
              </a:spcAft>
            </a:pPr>
            <a:r>
              <a:rPr lang="en-US" sz="1700" dirty="0">
                <a:solidFill>
                  <a:schemeClr val="tx1"/>
                </a:solidFill>
              </a:rPr>
              <a:t>Include and/or Exclude paths</a:t>
            </a:r>
          </a:p>
          <a:p>
            <a:pPr defTabSz="950864" fontAlgn="base">
              <a:spcBef>
                <a:spcPts val="612"/>
              </a:spcBef>
              <a:spcAft>
                <a:spcPct val="0"/>
              </a:spcAft>
            </a:pPr>
            <a:endParaRPr lang="en-US" sz="1700" dirty="0">
              <a:solidFill>
                <a:schemeClr val="accent1"/>
              </a:solidFill>
            </a:endParaRPr>
          </a:p>
          <a:p>
            <a:pPr defTabSz="950864" fontAlgn="base">
              <a:lnSpc>
                <a:spcPct val="130000"/>
              </a:lnSpc>
              <a:spcBef>
                <a:spcPts val="0"/>
              </a:spcBef>
              <a:spcAft>
                <a:spcPct val="0"/>
              </a:spcAft>
            </a:pPr>
            <a:r>
              <a:rPr lang="en-US" sz="2900" dirty="0"/>
              <a:t>Index types</a:t>
            </a:r>
          </a:p>
          <a:p>
            <a:pPr defTabSz="950864" fontAlgn="base">
              <a:spcBef>
                <a:spcPts val="612"/>
              </a:spcBef>
              <a:spcAft>
                <a:spcPct val="0"/>
              </a:spcAft>
            </a:pPr>
            <a:r>
              <a:rPr lang="en-US" sz="2300" b="1" dirty="0">
                <a:solidFill>
                  <a:srgbClr val="494949"/>
                </a:solidFill>
              </a:rPr>
              <a:t>Hash</a:t>
            </a:r>
          </a:p>
          <a:p>
            <a:pPr lvl="1" defTabSz="950864" fontAlgn="base">
              <a:spcAft>
                <a:spcPct val="0"/>
              </a:spcAft>
            </a:pPr>
            <a:r>
              <a:rPr lang="en-US" sz="1700" dirty="0"/>
              <a:t> </a:t>
            </a:r>
            <a:r>
              <a:rPr lang="en-US" sz="1700" dirty="0" smtClean="0"/>
              <a:t>     Supported </a:t>
            </a:r>
            <a:r>
              <a:rPr lang="en-US" sz="1700" dirty="0"/>
              <a:t>for strings and numbers</a:t>
            </a:r>
          </a:p>
          <a:p>
            <a:pPr lvl="1" defTabSz="950864" fontAlgn="base">
              <a:spcAft>
                <a:spcPct val="0"/>
              </a:spcAft>
            </a:pPr>
            <a:r>
              <a:rPr lang="en-US" sz="1700" dirty="0" smtClean="0"/>
              <a:t>      Optimized </a:t>
            </a:r>
            <a:r>
              <a:rPr lang="en-US" sz="1700" dirty="0"/>
              <a:t>for equality matches</a:t>
            </a:r>
            <a:r>
              <a:rPr lang="en-US" sz="1700" dirty="0">
                <a:solidFill>
                  <a:schemeClr val="accent1"/>
                </a:solidFill>
              </a:rPr>
              <a:t/>
            </a:r>
            <a:br>
              <a:rPr lang="en-US" sz="1700" dirty="0">
                <a:solidFill>
                  <a:schemeClr val="accent1"/>
                </a:solidFill>
              </a:rPr>
            </a:br>
            <a:endParaRPr lang="en-US" sz="1700" dirty="0">
              <a:solidFill>
                <a:schemeClr val="accent1"/>
              </a:solidFill>
            </a:endParaRPr>
          </a:p>
          <a:p>
            <a:pPr defTabSz="950864" fontAlgn="base">
              <a:spcBef>
                <a:spcPts val="612"/>
              </a:spcBef>
              <a:spcAft>
                <a:spcPct val="0"/>
              </a:spcAft>
            </a:pPr>
            <a:r>
              <a:rPr lang="en-US" sz="2300" b="1" dirty="0">
                <a:solidFill>
                  <a:srgbClr val="494949"/>
                </a:solidFill>
              </a:rPr>
              <a:t>Range</a:t>
            </a:r>
          </a:p>
          <a:p>
            <a:pPr lvl="1" defTabSz="950864" fontAlgn="base">
              <a:spcAft>
                <a:spcPct val="0"/>
              </a:spcAft>
            </a:pPr>
            <a:r>
              <a:rPr lang="en-US" sz="1700" dirty="0" smtClean="0"/>
              <a:t>      Supported </a:t>
            </a:r>
            <a:r>
              <a:rPr lang="en-US" sz="1700" dirty="0"/>
              <a:t>for numbers</a:t>
            </a:r>
          </a:p>
          <a:p>
            <a:pPr lvl="1" defTabSz="950864" fontAlgn="base">
              <a:spcAft>
                <a:spcPct val="0"/>
              </a:spcAft>
            </a:pPr>
            <a:r>
              <a:rPr lang="en-US" sz="1700" dirty="0" smtClean="0"/>
              <a:t>      Optimized </a:t>
            </a:r>
            <a:r>
              <a:rPr lang="en-US" sz="1700" dirty="0"/>
              <a:t>for comparison </a:t>
            </a:r>
            <a:r>
              <a:rPr lang="en-US" sz="1700" dirty="0" smtClean="0"/>
              <a:t>queries</a:t>
            </a:r>
          </a:p>
          <a:p>
            <a:pPr lvl="1" defTabSz="950864" fontAlgn="base">
              <a:spcAft>
                <a:spcPct val="0"/>
              </a:spcAft>
            </a:pPr>
            <a:endParaRPr lang="en-US" sz="1700" dirty="0"/>
          </a:p>
          <a:p>
            <a:pPr defTabSz="950864" fontAlgn="base">
              <a:lnSpc>
                <a:spcPct val="130000"/>
              </a:lnSpc>
              <a:spcBef>
                <a:spcPts val="0"/>
              </a:spcBef>
              <a:spcAft>
                <a:spcPct val="0"/>
              </a:spcAft>
            </a:pPr>
            <a:r>
              <a:rPr lang="en-US" sz="3200" dirty="0"/>
              <a:t>Index precision</a:t>
            </a:r>
          </a:p>
          <a:p>
            <a:pPr defTabSz="950864" fontAlgn="base">
              <a:spcBef>
                <a:spcPts val="612"/>
              </a:spcBef>
              <a:spcAft>
                <a:spcPct val="0"/>
              </a:spcAft>
            </a:pPr>
            <a:r>
              <a:rPr lang="en-US" sz="1700" dirty="0">
                <a:solidFill>
                  <a:schemeClr val="tx1"/>
                </a:solidFill>
              </a:rPr>
              <a:t>String precision</a:t>
            </a:r>
          </a:p>
          <a:p>
            <a:pPr lvl="1" defTabSz="950864" fontAlgn="base">
              <a:spcAft>
                <a:spcPct val="0"/>
              </a:spcAft>
            </a:pPr>
            <a:r>
              <a:rPr lang="en-US" sz="1700" dirty="0"/>
              <a:t>Default is 3</a:t>
            </a:r>
            <a:r>
              <a:rPr lang="en-US" sz="1700" dirty="0">
                <a:solidFill>
                  <a:schemeClr val="accent1"/>
                </a:solidFill>
              </a:rPr>
              <a:t/>
            </a:r>
            <a:br>
              <a:rPr lang="en-US" sz="1700" dirty="0">
                <a:solidFill>
                  <a:schemeClr val="accent1"/>
                </a:solidFill>
              </a:rPr>
            </a:br>
            <a:endParaRPr lang="en-US" sz="1700" dirty="0">
              <a:solidFill>
                <a:schemeClr val="accent1"/>
              </a:solidFill>
            </a:endParaRPr>
          </a:p>
          <a:p>
            <a:pPr defTabSz="950864" fontAlgn="base">
              <a:lnSpc>
                <a:spcPct val="130000"/>
              </a:lnSpc>
              <a:spcBef>
                <a:spcPts val="0"/>
              </a:spcBef>
              <a:spcAft>
                <a:spcPct val="0"/>
              </a:spcAft>
            </a:pPr>
            <a:r>
              <a:rPr lang="en-US" sz="3200" dirty="0"/>
              <a:t>Numeric precision</a:t>
            </a:r>
          </a:p>
          <a:p>
            <a:pPr lvl="1" defTabSz="950864" fontAlgn="base">
              <a:spcAft>
                <a:spcPct val="0"/>
              </a:spcAft>
            </a:pPr>
            <a:r>
              <a:rPr lang="en-US" sz="1700" dirty="0"/>
              <a:t>Default is 3</a:t>
            </a:r>
          </a:p>
          <a:p>
            <a:pPr lvl="1" defTabSz="950864" fontAlgn="base">
              <a:spcAft>
                <a:spcPct val="0"/>
              </a:spcAft>
            </a:pPr>
            <a:r>
              <a:rPr lang="en-US" sz="1700" dirty="0"/>
              <a:t>Increase for larger number </a:t>
            </a:r>
            <a:r>
              <a:rPr lang="en-US" sz="1700" dirty="0" smtClean="0"/>
              <a:t>fields</a:t>
            </a:r>
            <a:endParaRPr lang="en-US" sz="1700" dirty="0">
              <a:solidFill>
                <a:schemeClr val="accent1"/>
              </a:solidFill>
            </a:endParaRPr>
          </a:p>
          <a:p>
            <a:pPr lvl="1" defTabSz="950864" fontAlgn="base">
              <a:spcAft>
                <a:spcPct val="0"/>
              </a:spcAft>
            </a:pPr>
            <a:endParaRPr lang="en-US" sz="1700" dirty="0">
              <a:solidFill>
                <a:schemeClr val="accent1"/>
              </a:solidFill>
            </a:endParaRPr>
          </a:p>
          <a:p>
            <a:pPr>
              <a:spcBef>
                <a:spcPts val="612"/>
              </a:spcBef>
            </a:pPr>
            <a:endParaRPr lang="en-US" dirty="0">
              <a:solidFill>
                <a:schemeClr val="accent1"/>
              </a:solidFill>
            </a:endParaRPr>
          </a:p>
        </p:txBody>
      </p:sp>
      <p:sp>
        <p:nvSpPr>
          <p:cNvPr id="3" name="Title 2"/>
          <p:cNvSpPr>
            <a:spLocks noGrp="1"/>
          </p:cNvSpPr>
          <p:nvPr>
            <p:ph type="title"/>
          </p:nvPr>
        </p:nvSpPr>
        <p:spPr/>
        <p:txBody>
          <a:bodyPr/>
          <a:lstStyle/>
          <a:p>
            <a:r>
              <a:rPr lang="en-US" dirty="0" smtClean="0"/>
              <a:t>Indexing – Paths and types</a:t>
            </a:r>
            <a:endParaRPr lang="en-US" dirty="0"/>
          </a:p>
        </p:txBody>
      </p:sp>
    </p:spTree>
    <p:extLst>
      <p:ext uri="{BB962C8B-B14F-4D97-AF65-F5344CB8AC3E}">
        <p14:creationId xmlns:p14="http://schemas.microsoft.com/office/powerpoint/2010/main" val="34383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transactions</a:t>
            </a:r>
            <a:endParaRPr lang="en-US" dirty="0"/>
          </a:p>
        </p:txBody>
      </p:sp>
      <p:sp>
        <p:nvSpPr>
          <p:cNvPr id="4" name="Rectangle 3"/>
          <p:cNvSpPr/>
          <p:nvPr/>
        </p:nvSpPr>
        <p:spPr bwMode="auto">
          <a:xfrm>
            <a:off x="351670" y="1688310"/>
            <a:ext cx="3809459" cy="47237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3600" dirty="0">
                <a:solidFill>
                  <a:srgbClr val="0072C6"/>
                </a:solidFill>
                <a:latin typeface="+mj-lt"/>
              </a:rPr>
              <a:t>Transactionally process </a:t>
            </a:r>
            <a:r>
              <a:rPr lang="en-US" sz="3600" b="1" u="sng" dirty="0">
                <a:solidFill>
                  <a:srgbClr val="0072C6"/>
                </a:solidFill>
                <a:latin typeface="+mj-lt"/>
              </a:rPr>
              <a:t>multiple</a:t>
            </a:r>
            <a:r>
              <a:rPr lang="en-US" sz="3600" dirty="0">
                <a:solidFill>
                  <a:srgbClr val="0072C6"/>
                </a:solidFill>
                <a:latin typeface="+mj-lt"/>
              </a:rPr>
              <a:t> </a:t>
            </a:r>
            <a:r>
              <a:rPr lang="en-US" sz="3600" dirty="0" smtClean="0">
                <a:solidFill>
                  <a:srgbClr val="0072C6"/>
                </a:solidFill>
                <a:latin typeface="+mj-lt"/>
              </a:rPr>
              <a:t>documents </a:t>
            </a:r>
            <a:r>
              <a:rPr lang="en-US" sz="3600" dirty="0">
                <a:solidFill>
                  <a:srgbClr val="0072C6"/>
                </a:solidFill>
                <a:latin typeface="+mj-lt"/>
              </a:rPr>
              <a:t>with </a:t>
            </a:r>
            <a:r>
              <a:rPr lang="en-US" sz="3600" dirty="0" smtClean="0">
                <a:solidFill>
                  <a:srgbClr val="0072C6"/>
                </a:solidFill>
                <a:latin typeface="+mj-lt"/>
              </a:rPr>
              <a:t>defined </a:t>
            </a:r>
            <a:r>
              <a:rPr lang="en-US" sz="3600" dirty="0">
                <a:solidFill>
                  <a:srgbClr val="0072C6"/>
                </a:solidFill>
                <a:latin typeface="+mj-lt"/>
              </a:rPr>
              <a:t>stored procedures and triggers</a:t>
            </a:r>
            <a:endParaRPr lang="en-US" sz="2000" dirty="0">
              <a:solidFill>
                <a:srgbClr val="0072C6"/>
              </a:solidFill>
              <a:latin typeface="+mj-lt"/>
            </a:endParaRPr>
          </a:p>
        </p:txBody>
      </p:sp>
      <p:sp>
        <p:nvSpPr>
          <p:cNvPr id="7" name="Rectangle 6"/>
          <p:cNvSpPr/>
          <p:nvPr/>
        </p:nvSpPr>
        <p:spPr bwMode="auto">
          <a:xfrm>
            <a:off x="4856305" y="1688310"/>
            <a:ext cx="7809392" cy="47237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spcBef>
                <a:spcPts val="1200"/>
              </a:spcBef>
            </a:pPr>
            <a:r>
              <a:rPr lang="en-US" sz="2400" dirty="0">
                <a:solidFill>
                  <a:schemeClr val="tx1"/>
                </a:solidFill>
                <a:latin typeface="+mj-lt"/>
              </a:rPr>
              <a:t>JavaScript as the </a:t>
            </a:r>
            <a:r>
              <a:rPr lang="en-US" sz="2400" dirty="0" smtClean="0">
                <a:solidFill>
                  <a:schemeClr val="tx1"/>
                </a:solidFill>
                <a:latin typeface="+mj-lt"/>
              </a:rPr>
              <a:t>language</a:t>
            </a:r>
            <a:endParaRPr lang="en-US" sz="2400" dirty="0">
              <a:solidFill>
                <a:schemeClr val="tx1"/>
              </a:solidFill>
              <a:latin typeface="+mj-lt"/>
            </a:endParaRPr>
          </a:p>
          <a:p>
            <a:pPr defTabSz="932563">
              <a:spcBef>
                <a:spcPts val="1200"/>
              </a:spcBef>
            </a:pPr>
            <a:r>
              <a:rPr lang="en-US" sz="2400" dirty="0" smtClean="0">
                <a:solidFill>
                  <a:schemeClr val="tx1"/>
                </a:solidFill>
                <a:latin typeface="+mj-lt"/>
              </a:rPr>
              <a:t>Executed in </a:t>
            </a:r>
            <a:r>
              <a:rPr lang="en-US" sz="2400" dirty="0">
                <a:solidFill>
                  <a:schemeClr val="tx1"/>
                </a:solidFill>
                <a:latin typeface="+mj-lt"/>
              </a:rPr>
              <a:t>an implicit transaction </a:t>
            </a:r>
          </a:p>
          <a:p>
            <a:pPr defTabSz="932563">
              <a:spcBef>
                <a:spcPts val="1200"/>
              </a:spcBef>
            </a:pPr>
            <a:r>
              <a:rPr lang="en-US" sz="2400" dirty="0" smtClean="0">
                <a:solidFill>
                  <a:schemeClr val="tx1"/>
                </a:solidFill>
                <a:latin typeface="+mj-lt"/>
              </a:rPr>
              <a:t>Performed </a:t>
            </a:r>
            <a:r>
              <a:rPr lang="en-US" sz="2400" dirty="0">
                <a:solidFill>
                  <a:schemeClr val="tx1"/>
                </a:solidFill>
                <a:latin typeface="+mj-lt"/>
              </a:rPr>
              <a:t>with ACID guarantees</a:t>
            </a:r>
          </a:p>
          <a:p>
            <a:pPr defTabSz="932563">
              <a:spcBef>
                <a:spcPts val="1200"/>
              </a:spcBef>
            </a:pPr>
            <a:r>
              <a:rPr lang="en-US" sz="2400" dirty="0">
                <a:solidFill>
                  <a:schemeClr val="tx1"/>
                </a:solidFill>
                <a:latin typeface="+mj-lt"/>
              </a:rPr>
              <a:t>Triggers invoked as pre- or post-operations</a:t>
            </a:r>
          </a:p>
        </p:txBody>
      </p:sp>
      <p:cxnSp>
        <p:nvCxnSpPr>
          <p:cNvPr id="9" name="Straight Connector 8"/>
          <p:cNvCxnSpPr/>
          <p:nvPr/>
        </p:nvCxnSpPr>
        <p:spPr>
          <a:xfrm>
            <a:off x="6032206" y="4923887"/>
            <a:ext cx="3555766"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22666" y="4923887"/>
            <a:ext cx="0" cy="23124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87972" y="4923887"/>
            <a:ext cx="0" cy="23124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91240" y="5100609"/>
            <a:ext cx="1513720" cy="825659"/>
          </a:xfrm>
          <a:prstGeom prst="rect">
            <a:avLst/>
          </a:prstGeom>
          <a:noFill/>
        </p:spPr>
        <p:txBody>
          <a:bodyPr wrap="none" lIns="182854" tIns="146283" rIns="182854" bIns="146283" rtlCol="0">
            <a:spAutoFit/>
          </a:bodyPr>
          <a:lstStyle/>
          <a:p>
            <a:pPr defTabSz="932563">
              <a:lnSpc>
                <a:spcPct val="90000"/>
              </a:lnSpc>
              <a:spcAft>
                <a:spcPts val="600"/>
              </a:spcAft>
            </a:pPr>
            <a:r>
              <a:rPr lang="en-US" sz="1599" dirty="0">
                <a:solidFill>
                  <a:schemeClr val="accent1"/>
                </a:solidFill>
                <a:latin typeface="Consolas" panose="020B0609020204030204" pitchFamily="49" charset="0"/>
                <a:cs typeface="Consolas" panose="020B0609020204030204" pitchFamily="49" charset="0"/>
              </a:rPr>
              <a:t>Stored </a:t>
            </a:r>
          </a:p>
          <a:p>
            <a:pPr defTabSz="932563">
              <a:lnSpc>
                <a:spcPct val="90000"/>
              </a:lnSpc>
              <a:spcAft>
                <a:spcPts val="600"/>
              </a:spcAft>
            </a:pPr>
            <a:r>
              <a:rPr lang="en-US" sz="1599" dirty="0">
                <a:solidFill>
                  <a:schemeClr val="accent1"/>
                </a:solidFill>
                <a:latin typeface="Consolas" panose="020B0609020204030204" pitchFamily="49" charset="0"/>
                <a:cs typeface="Consolas" panose="020B0609020204030204" pitchFamily="49" charset="0"/>
              </a:rPr>
              <a:t>procedures</a:t>
            </a:r>
          </a:p>
        </p:txBody>
      </p:sp>
      <p:sp>
        <p:nvSpPr>
          <p:cNvPr id="17" name="TextBox 16"/>
          <p:cNvSpPr txBox="1"/>
          <p:nvPr/>
        </p:nvSpPr>
        <p:spPr>
          <a:xfrm>
            <a:off x="8954555" y="5100609"/>
            <a:ext cx="1284831" cy="938795"/>
          </a:xfrm>
          <a:prstGeom prst="rect">
            <a:avLst/>
          </a:prstGeom>
          <a:noFill/>
        </p:spPr>
        <p:txBody>
          <a:bodyPr wrap="none" lIns="182854" tIns="146283" rIns="182854" bIns="146283" rtlCol="0">
            <a:spAutoFit/>
          </a:bodyPr>
          <a:lstStyle/>
          <a:p>
            <a:pPr defTabSz="932563">
              <a:lnSpc>
                <a:spcPct val="90000"/>
              </a:lnSpc>
              <a:spcAft>
                <a:spcPts val="600"/>
              </a:spcAft>
            </a:pPr>
            <a:r>
              <a:rPr lang="en-US" sz="1599" dirty="0">
                <a:solidFill>
                  <a:schemeClr val="accent1"/>
                </a:solidFill>
                <a:latin typeface="Consolas" panose="020B0609020204030204" pitchFamily="49" charset="0"/>
                <a:cs typeface="Consolas" panose="020B0609020204030204" pitchFamily="49" charset="0"/>
              </a:rPr>
              <a:t>Triggers</a:t>
            </a:r>
          </a:p>
          <a:p>
            <a:pPr marL="342834" indent="-342834" defTabSz="932563">
              <a:lnSpc>
                <a:spcPct val="90000"/>
              </a:lnSpc>
              <a:spcAft>
                <a:spcPts val="600"/>
              </a:spcAft>
              <a:buFont typeface="Wingdings" panose="05000000000000000000" pitchFamily="2" charset="2"/>
              <a:buChar char="§"/>
            </a:pPr>
            <a:endParaRPr lang="en-US" sz="2400" dirty="0">
              <a:solidFill>
                <a:schemeClr val="accent1"/>
              </a:solidFill>
              <a:latin typeface="Consolas" panose="020B0609020204030204" pitchFamily="49" charset="0"/>
              <a:cs typeface="Consolas" panose="020B0609020204030204" pitchFamily="49" charset="0"/>
            </a:endParaRPr>
          </a:p>
        </p:txBody>
      </p:sp>
      <p:grpSp>
        <p:nvGrpSpPr>
          <p:cNvPr id="13" name="Group 12"/>
          <p:cNvGrpSpPr/>
          <p:nvPr/>
        </p:nvGrpSpPr>
        <p:grpSpPr>
          <a:xfrm>
            <a:off x="5293286" y="4605940"/>
            <a:ext cx="844422" cy="635895"/>
            <a:chOff x="4277188" y="2783943"/>
            <a:chExt cx="522066" cy="393144"/>
          </a:xfrm>
        </p:grpSpPr>
        <p:sp>
          <p:nvSpPr>
            <p:cNvPr id="14" name="TextBox 13"/>
            <p:cNvSpPr txBox="1"/>
            <p:nvPr/>
          </p:nvSpPr>
          <p:spPr>
            <a:xfrm>
              <a:off x="4277188" y="2810594"/>
              <a:ext cx="522066" cy="339844"/>
            </a:xfrm>
            <a:prstGeom prst="rect">
              <a:avLst/>
            </a:prstGeom>
            <a:noFill/>
          </p:spPr>
          <p:txBody>
            <a:bodyPr wrap="square" lIns="182854" tIns="146283" rIns="182854" bIns="146283" rtlCol="0">
              <a:spAutoFit/>
            </a:bodyPr>
            <a:lstStyle/>
            <a:p>
              <a:pPr defTabSz="932563">
                <a:lnSpc>
                  <a:spcPct val="90000"/>
                </a:lnSpc>
                <a:spcAft>
                  <a:spcPts val="600"/>
                </a:spcAft>
              </a:pPr>
              <a:r>
                <a:rPr lang="en-US" sz="1836" dirty="0">
                  <a:solidFill>
                    <a:schemeClr val="accent1"/>
                  </a:solidFill>
                </a:rPr>
                <a:t>JS</a:t>
              </a:r>
              <a:endParaRPr lang="en-US" sz="4896" dirty="0">
                <a:solidFill>
                  <a:schemeClr val="accent1"/>
                </a:solidFill>
              </a:endParaRPr>
            </a:p>
          </p:txBody>
        </p:sp>
        <p:pic>
          <p:nvPicPr>
            <p:cNvPr id="15" name="Picture 14"/>
            <p:cNvPicPr>
              <a:picLocks noChangeAspect="1"/>
            </p:cNvPicPr>
            <p:nvPr/>
          </p:nvPicPr>
          <p:blipFill>
            <a:blip r:embed="rId3"/>
            <a:stretch>
              <a:fillRect/>
            </a:stretch>
          </p:blipFill>
          <p:spPr>
            <a:xfrm>
              <a:off x="4299566" y="2783943"/>
              <a:ext cx="344001" cy="393144"/>
            </a:xfrm>
            <a:prstGeom prst="rect">
              <a:avLst/>
            </a:prstGeom>
          </p:spPr>
        </p:pic>
      </p:grpSp>
    </p:spTree>
    <p:extLst>
      <p:ext uri="{BB962C8B-B14F-4D97-AF65-F5344CB8AC3E}">
        <p14:creationId xmlns:p14="http://schemas.microsoft.com/office/powerpoint/2010/main" val="989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675437" y="1166846"/>
            <a:ext cx="5919492" cy="4599727"/>
          </a:xfrm>
          <a:prstGeom prst="rect">
            <a:avLst/>
          </a:prstGeom>
          <a:noFill/>
        </p:spPr>
        <p:txBody>
          <a:bodyPr wrap="square" lIns="186494" tIns="149196" rIns="186494" bIns="149196" rtlCol="0">
            <a:spAutoFit/>
          </a:bodyPr>
          <a:lstStyle/>
          <a:p>
            <a:pPr defTabSz="950792" fontAlgn="base">
              <a:spcBef>
                <a:spcPct val="0"/>
              </a:spcBef>
              <a:spcAft>
                <a:spcPct val="0"/>
              </a:spcAft>
            </a:pPr>
            <a:r>
              <a:rPr lang="en-US" sz="1700" dirty="0">
                <a:solidFill>
                  <a:schemeClr val="bg2">
                    <a:lumMod val="50000"/>
                  </a:schemeClr>
                </a:solidFill>
                <a:latin typeface="Segoe UI Light"/>
              </a:rPr>
              <a:t>Query over heterogeneous documents without defining schema or managing indexes</a:t>
            </a:r>
          </a:p>
          <a:p>
            <a:pPr defTabSz="950792" fontAlgn="base">
              <a:spcBef>
                <a:spcPct val="0"/>
              </a:spcBef>
              <a:spcAft>
                <a:spcPct val="0"/>
              </a:spcAft>
            </a:pPr>
            <a:endParaRPr lang="en-US" sz="1700" dirty="0">
              <a:solidFill>
                <a:schemeClr val="bg2">
                  <a:lumMod val="50000"/>
                </a:schemeClr>
              </a:solidFill>
              <a:latin typeface="Segoe UI Light"/>
            </a:endParaRPr>
          </a:p>
          <a:p>
            <a:pPr marL="291380" indent="-291380" defTabSz="950792" fontAlgn="base">
              <a:spcBef>
                <a:spcPts val="600"/>
              </a:spcBef>
              <a:spcAft>
                <a:spcPct val="0"/>
              </a:spcAft>
              <a:buFont typeface="Wingdings" panose="05000000000000000000" pitchFamily="2" charset="2"/>
              <a:buChar char="§"/>
            </a:pPr>
            <a:r>
              <a:rPr lang="en-US" sz="1700" dirty="0">
                <a:solidFill>
                  <a:schemeClr val="bg2">
                    <a:lumMod val="50000"/>
                  </a:schemeClr>
                </a:solidFill>
                <a:latin typeface="Segoe UI Light"/>
              </a:rPr>
              <a:t>Query arbitrary paths, properties and values </a:t>
            </a:r>
            <a:r>
              <a:rPr lang="en-US" sz="1700" b="1" dirty="0">
                <a:solidFill>
                  <a:schemeClr val="bg2">
                    <a:lumMod val="50000"/>
                  </a:schemeClr>
                </a:solidFill>
                <a:latin typeface="Segoe UI Light"/>
              </a:rPr>
              <a:t>without specifying secondary indexes</a:t>
            </a:r>
            <a:r>
              <a:rPr lang="en-US" sz="1700" dirty="0">
                <a:solidFill>
                  <a:schemeClr val="bg2">
                    <a:lumMod val="50000"/>
                  </a:schemeClr>
                </a:solidFill>
                <a:latin typeface="Segoe UI Light"/>
              </a:rPr>
              <a:t> or indexing hints</a:t>
            </a:r>
          </a:p>
          <a:p>
            <a:pPr marL="291380" indent="-291380" defTabSz="950792" fontAlgn="base">
              <a:spcBef>
                <a:spcPts val="600"/>
              </a:spcBef>
              <a:spcAft>
                <a:spcPct val="0"/>
              </a:spcAft>
              <a:buFont typeface="Wingdings" panose="05000000000000000000" pitchFamily="2" charset="2"/>
              <a:buChar char="§"/>
            </a:pPr>
            <a:r>
              <a:rPr lang="en-US" sz="1700" dirty="0">
                <a:solidFill>
                  <a:schemeClr val="bg2">
                    <a:lumMod val="50000"/>
                  </a:schemeClr>
                </a:solidFill>
                <a:latin typeface="Segoe UI Light"/>
              </a:rPr>
              <a:t>Execute queries with </a:t>
            </a:r>
            <a:r>
              <a:rPr lang="en-US" sz="1700" b="1" dirty="0">
                <a:solidFill>
                  <a:schemeClr val="bg2">
                    <a:lumMod val="50000"/>
                  </a:schemeClr>
                </a:solidFill>
                <a:latin typeface="Segoe UI Light"/>
              </a:rPr>
              <a:t>consistent results </a:t>
            </a:r>
            <a:endParaRPr lang="en-US" sz="1700" b="1" dirty="0" smtClean="0">
              <a:solidFill>
                <a:schemeClr val="bg2">
                  <a:lumMod val="50000"/>
                </a:schemeClr>
              </a:solidFill>
              <a:latin typeface="Segoe UI Light"/>
            </a:endParaRPr>
          </a:p>
          <a:p>
            <a:pPr marL="291380" indent="-291380" defTabSz="950792" fontAlgn="base">
              <a:spcBef>
                <a:spcPts val="600"/>
              </a:spcBef>
              <a:spcAft>
                <a:spcPct val="0"/>
              </a:spcAft>
              <a:buFont typeface="Wingdings" panose="05000000000000000000" pitchFamily="2" charset="2"/>
              <a:buChar char="§"/>
            </a:pPr>
            <a:r>
              <a:rPr lang="en-US" sz="1700" dirty="0" smtClean="0">
                <a:solidFill>
                  <a:schemeClr val="bg2">
                    <a:lumMod val="50000"/>
                  </a:schemeClr>
                </a:solidFill>
                <a:latin typeface="Segoe UI Light"/>
              </a:rPr>
              <a:t>Supported </a:t>
            </a:r>
            <a:r>
              <a:rPr lang="en-US" sz="1700" dirty="0">
                <a:solidFill>
                  <a:schemeClr val="bg2">
                    <a:lumMod val="50000"/>
                  </a:schemeClr>
                </a:solidFill>
                <a:latin typeface="Segoe UI Light"/>
              </a:rPr>
              <a:t>SQL </a:t>
            </a:r>
            <a:r>
              <a:rPr lang="en-US" sz="1700" dirty="0" smtClean="0">
                <a:solidFill>
                  <a:schemeClr val="bg2">
                    <a:lumMod val="50000"/>
                  </a:schemeClr>
                </a:solidFill>
                <a:latin typeface="Segoe UI Light"/>
              </a:rPr>
              <a:t>features; </a:t>
            </a:r>
            <a:r>
              <a:rPr lang="en-US" sz="1700" dirty="0">
                <a:solidFill>
                  <a:schemeClr val="bg2">
                    <a:lumMod val="50000"/>
                  </a:schemeClr>
                </a:solidFill>
                <a:latin typeface="Segoe UI Light"/>
              </a:rPr>
              <a:t>predicates, iterations (arrays), sub-queries, logical operators, UDFs, intra-document JOINs, JSON </a:t>
            </a:r>
            <a:r>
              <a:rPr lang="en-US" sz="1700" dirty="0" smtClean="0">
                <a:solidFill>
                  <a:schemeClr val="bg2">
                    <a:lumMod val="50000"/>
                  </a:schemeClr>
                </a:solidFill>
                <a:latin typeface="Segoe UI Light"/>
              </a:rPr>
              <a:t>transforms</a:t>
            </a:r>
          </a:p>
          <a:p>
            <a:pPr marL="291380" indent="-291380" defTabSz="950792" fontAlgn="base">
              <a:spcBef>
                <a:spcPts val="600"/>
              </a:spcBef>
              <a:spcAft>
                <a:spcPct val="0"/>
              </a:spcAft>
              <a:buFont typeface="Wingdings" panose="05000000000000000000" pitchFamily="2" charset="2"/>
              <a:buChar char="§"/>
            </a:pPr>
            <a:r>
              <a:rPr lang="en-US" sz="1700" dirty="0">
                <a:solidFill>
                  <a:schemeClr val="bg2">
                    <a:lumMod val="50000"/>
                  </a:schemeClr>
                </a:solidFill>
                <a:latin typeface="Segoe UI Light"/>
              </a:rPr>
              <a:t>In general, more predicates result in a larger request charge.</a:t>
            </a:r>
          </a:p>
          <a:p>
            <a:pPr marL="291380" indent="-291380" defTabSz="950792" fontAlgn="base">
              <a:spcBef>
                <a:spcPts val="600"/>
              </a:spcBef>
              <a:spcAft>
                <a:spcPct val="0"/>
              </a:spcAft>
              <a:buFont typeface="Wingdings" panose="05000000000000000000" pitchFamily="2" charset="2"/>
              <a:buChar char="§"/>
            </a:pPr>
            <a:r>
              <a:rPr lang="en-US" sz="1700" dirty="0">
                <a:solidFill>
                  <a:schemeClr val="bg2">
                    <a:lumMod val="50000"/>
                  </a:schemeClr>
                </a:solidFill>
                <a:latin typeface="Segoe UI Light"/>
              </a:rPr>
              <a:t>Additional predicates can help if they result in narrowing the overall result set.</a:t>
            </a:r>
            <a:r>
              <a:rPr lang="en-US" sz="1632" dirty="0">
                <a:latin typeface="Segoe UI Light"/>
              </a:rPr>
              <a:t/>
            </a:r>
            <a:br>
              <a:rPr lang="en-US" sz="1632" dirty="0">
                <a:latin typeface="Segoe UI Light"/>
              </a:rPr>
            </a:br>
            <a:endParaRPr lang="en-US" sz="1632" dirty="0">
              <a:latin typeface="Segoe UI Light"/>
            </a:endParaRPr>
          </a:p>
          <a:p>
            <a:pPr marL="291380" indent="-291380" defTabSz="950792" fontAlgn="base">
              <a:spcBef>
                <a:spcPct val="0"/>
              </a:spcBef>
              <a:spcAft>
                <a:spcPct val="0"/>
              </a:spcAft>
              <a:buFont typeface="Wingdings" panose="05000000000000000000" pitchFamily="2" charset="2"/>
              <a:buChar char="§"/>
            </a:pPr>
            <a:endParaRPr lang="en-US" sz="1700" dirty="0">
              <a:solidFill>
                <a:schemeClr val="bg2">
                  <a:lumMod val="50000"/>
                </a:schemeClr>
              </a:solidFill>
              <a:latin typeface="Segoe UI Light"/>
            </a:endParaRPr>
          </a:p>
        </p:txBody>
      </p:sp>
      <p:sp>
        <p:nvSpPr>
          <p:cNvPr id="16" name="Title 3"/>
          <p:cNvSpPr txBox="1">
            <a:spLocks/>
          </p:cNvSpPr>
          <p:nvPr/>
        </p:nvSpPr>
        <p:spPr>
          <a:xfrm>
            <a:off x="274639" y="37708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Query</a:t>
            </a:r>
            <a:endParaRPr lang="en-US" dirty="0"/>
          </a:p>
        </p:txBody>
      </p:sp>
      <p:sp>
        <p:nvSpPr>
          <p:cNvPr id="18" name="Content Placeholder 2"/>
          <p:cNvSpPr txBox="1">
            <a:spLocks/>
          </p:cNvSpPr>
          <p:nvPr/>
        </p:nvSpPr>
        <p:spPr>
          <a:xfrm>
            <a:off x="343872" y="1632051"/>
            <a:ext cx="6269982" cy="1408818"/>
          </a:xfrm>
          <a:prstGeom prst="rect">
            <a:avLst/>
          </a:prstGeom>
          <a:solidFill>
            <a:schemeClr val="bg1">
              <a:lumMod val="95000"/>
            </a:schemeClr>
          </a:solidFill>
          <a:ln w="12700">
            <a:solidFill>
              <a:srgbClr val="0070C0"/>
            </a:solidFill>
          </a:ln>
        </p:spPr>
        <p:txBody>
          <a:bodyPr vert="horz" lIns="93247" tIns="46623" rIns="93247" bIns="46623"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from</a:t>
            </a:r>
            <a:r>
              <a:rPr lang="en-US" sz="1020" dirty="0">
                <a:latin typeface="Consolas" panose="020B0609020204030204" pitchFamily="49" charset="0"/>
                <a:cs typeface="Consolas" panose="020B0609020204030204" pitchFamily="49" charset="0"/>
              </a:rPr>
              <a:t> book </a:t>
            </a:r>
            <a:r>
              <a:rPr lang="en-US" sz="1020" dirty="0">
                <a:solidFill>
                  <a:schemeClr val="tx2"/>
                </a:solidFill>
                <a:latin typeface="Consolas" panose="020B0609020204030204" pitchFamily="49" charset="0"/>
                <a:cs typeface="Consolas" panose="020B0609020204030204" pitchFamily="49" charset="0"/>
              </a:rPr>
              <a:t>in</a:t>
            </a:r>
            <a:r>
              <a:rPr lang="en-US" sz="1020" dirty="0">
                <a:latin typeface="Consolas" panose="020B0609020204030204" pitchFamily="49" charset="0"/>
                <a:cs typeface="Consolas" panose="020B0609020204030204" pitchFamily="49" charset="0"/>
              </a:rPr>
              <a:t> client.CreateDocumentQuery&lt;Book&gt;(collectionSelfLink)</a:t>
            </a:r>
          </a:p>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where</a:t>
            </a:r>
            <a:r>
              <a:rPr lang="en-US" sz="1020" dirty="0">
                <a:latin typeface="Consolas" panose="020B0609020204030204" pitchFamily="49" charset="0"/>
                <a:cs typeface="Consolas" panose="020B0609020204030204" pitchFamily="49" charset="0"/>
              </a:rPr>
              <a:t> book.Title == </a:t>
            </a:r>
            <a:r>
              <a:rPr lang="en-US" sz="1020" dirty="0" smtClean="0">
                <a:solidFill>
                  <a:srgbClr val="C00000"/>
                </a:solidFill>
                <a:latin typeface="Consolas" panose="020B0609020204030204" pitchFamily="49" charset="0"/>
                <a:cs typeface="Consolas" panose="020B0609020204030204" pitchFamily="49" charset="0"/>
              </a:rPr>
              <a:t>"War </a:t>
            </a:r>
            <a:r>
              <a:rPr lang="en-US" sz="1020" dirty="0">
                <a:solidFill>
                  <a:srgbClr val="C00000"/>
                </a:solidFill>
                <a:latin typeface="Consolas" panose="020B0609020204030204" pitchFamily="49" charset="0"/>
                <a:cs typeface="Consolas" panose="020B0609020204030204" pitchFamily="49" charset="0"/>
              </a:rPr>
              <a:t>and </a:t>
            </a:r>
            <a:r>
              <a:rPr lang="en-US" sz="1020" dirty="0" smtClean="0">
                <a:solidFill>
                  <a:srgbClr val="C00000"/>
                </a:solidFill>
                <a:latin typeface="Consolas" panose="020B0609020204030204" pitchFamily="49" charset="0"/>
                <a:cs typeface="Consolas" panose="020B0609020204030204" pitchFamily="49" charset="0"/>
              </a:rPr>
              <a:t>Peace" </a:t>
            </a:r>
          </a:p>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select</a:t>
            </a:r>
            <a:r>
              <a:rPr lang="en-US" sz="1020" dirty="0" smtClean="0">
                <a:latin typeface="Consolas" panose="020B0609020204030204" pitchFamily="49" charset="0"/>
                <a:cs typeface="Consolas" panose="020B0609020204030204" pitchFamily="49" charset="0"/>
              </a:rPr>
              <a:t> </a:t>
            </a:r>
            <a:r>
              <a:rPr lang="en-US" sz="1020" dirty="0">
                <a:latin typeface="Consolas" panose="020B0609020204030204" pitchFamily="49" charset="0"/>
                <a:cs typeface="Consolas" panose="020B0609020204030204" pitchFamily="49" charset="0"/>
              </a:rPr>
              <a:t>book; </a:t>
            </a:r>
          </a:p>
          <a:p>
            <a:pPr marL="0" indent="0" defTabSz="950973">
              <a:buNone/>
              <a:defRPr/>
            </a:pPr>
            <a:endParaRPr lang="en-US" sz="1020" dirty="0">
              <a:latin typeface="Consolas" panose="020B0609020204030204" pitchFamily="49" charset="0"/>
              <a:cs typeface="Consolas" panose="020B0609020204030204" pitchFamily="49" charset="0"/>
            </a:endParaRPr>
          </a:p>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from</a:t>
            </a:r>
            <a:r>
              <a:rPr lang="en-US" sz="1020" dirty="0">
                <a:latin typeface="Consolas" panose="020B0609020204030204" pitchFamily="49" charset="0"/>
                <a:cs typeface="Consolas" panose="020B0609020204030204" pitchFamily="49" charset="0"/>
              </a:rPr>
              <a:t> book </a:t>
            </a:r>
            <a:r>
              <a:rPr lang="en-US" sz="1020" dirty="0">
                <a:solidFill>
                  <a:schemeClr val="tx2"/>
                </a:solidFill>
                <a:latin typeface="Consolas" panose="020B0609020204030204" pitchFamily="49" charset="0"/>
                <a:cs typeface="Consolas" panose="020B0609020204030204" pitchFamily="49" charset="0"/>
              </a:rPr>
              <a:t>in</a:t>
            </a:r>
            <a:r>
              <a:rPr lang="en-US" sz="1020" dirty="0">
                <a:latin typeface="Consolas" panose="020B0609020204030204" pitchFamily="49" charset="0"/>
                <a:cs typeface="Consolas" panose="020B0609020204030204" pitchFamily="49" charset="0"/>
              </a:rPr>
              <a:t> client.CreateDocumentQuery&lt;Book&gt;(collectionSelfLink)</a:t>
            </a:r>
          </a:p>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where</a:t>
            </a:r>
            <a:r>
              <a:rPr lang="en-US" sz="1020" dirty="0">
                <a:latin typeface="Consolas" panose="020B0609020204030204" pitchFamily="49" charset="0"/>
                <a:cs typeface="Consolas" panose="020B0609020204030204" pitchFamily="49" charset="0"/>
              </a:rPr>
              <a:t> book.Author.Name == </a:t>
            </a:r>
            <a:r>
              <a:rPr lang="en-US" sz="1020" dirty="0" smtClean="0">
                <a:solidFill>
                  <a:srgbClr val="C00000"/>
                </a:solidFill>
                <a:latin typeface="Consolas" panose="020B0609020204030204" pitchFamily="49" charset="0"/>
                <a:cs typeface="Consolas" panose="020B0609020204030204" pitchFamily="49" charset="0"/>
              </a:rPr>
              <a:t>"Leo Tolstoy"</a:t>
            </a:r>
            <a:endParaRPr lang="en-US" sz="1020" dirty="0">
              <a:latin typeface="Consolas" panose="020B0609020204030204" pitchFamily="49" charset="0"/>
              <a:cs typeface="Consolas" panose="020B0609020204030204" pitchFamily="49" charset="0"/>
            </a:endParaRPr>
          </a:p>
          <a:p>
            <a:pPr marL="0" indent="0" defTabSz="950973">
              <a:buNone/>
              <a:defRPr/>
            </a:pPr>
            <a:r>
              <a:rPr lang="en-US" sz="1020" dirty="0">
                <a:solidFill>
                  <a:schemeClr val="tx2"/>
                </a:solidFill>
                <a:latin typeface="Consolas" panose="020B0609020204030204" pitchFamily="49" charset="0"/>
                <a:cs typeface="Consolas" panose="020B0609020204030204" pitchFamily="49" charset="0"/>
              </a:rPr>
              <a:t>select</a:t>
            </a:r>
            <a:r>
              <a:rPr lang="en-US" sz="1020" dirty="0">
                <a:latin typeface="Consolas" panose="020B0609020204030204" pitchFamily="49" charset="0"/>
                <a:cs typeface="Consolas" panose="020B0609020204030204" pitchFamily="49" charset="0"/>
              </a:rPr>
              <a:t> </a:t>
            </a:r>
            <a:r>
              <a:rPr lang="en-US" sz="1020" dirty="0" err="1">
                <a:latin typeface="Consolas" panose="020B0609020204030204" pitchFamily="49" charset="0"/>
                <a:cs typeface="Consolas" panose="020B0609020204030204" pitchFamily="49" charset="0"/>
              </a:rPr>
              <a:t>book.Author</a:t>
            </a:r>
            <a:r>
              <a:rPr lang="en-US" sz="1020" dirty="0" smtClean="0">
                <a:latin typeface="Consolas" panose="020B0609020204030204" pitchFamily="49" charset="0"/>
                <a:cs typeface="Consolas" panose="020B0609020204030204" pitchFamily="49" charset="0"/>
              </a:rPr>
              <a:t>;</a:t>
            </a:r>
            <a:endParaRPr lang="en-US" sz="1020" dirty="0">
              <a:latin typeface="Consolas" panose="020B0609020204030204" pitchFamily="49" charset="0"/>
              <a:cs typeface="Consolas" panose="020B0609020204030204" pitchFamily="49" charset="0"/>
            </a:endParaRPr>
          </a:p>
        </p:txBody>
      </p:sp>
      <p:sp>
        <p:nvSpPr>
          <p:cNvPr id="19" name="Content Placeholder 2"/>
          <p:cNvSpPr txBox="1">
            <a:spLocks/>
          </p:cNvSpPr>
          <p:nvPr/>
        </p:nvSpPr>
        <p:spPr>
          <a:xfrm>
            <a:off x="343871" y="3550286"/>
            <a:ext cx="6269982" cy="3056783"/>
          </a:xfrm>
          <a:prstGeom prst="rect">
            <a:avLst/>
          </a:prstGeom>
          <a:solidFill>
            <a:schemeClr val="bg1">
              <a:lumMod val="95000"/>
            </a:schemeClr>
          </a:solidFill>
          <a:ln w="12700">
            <a:solidFill>
              <a:srgbClr val="0070C0"/>
            </a:solidFill>
          </a:ln>
        </p:spPr>
        <p:txBody>
          <a:bodyPr vert="horz" lIns="93247" tIns="46623" rIns="93247" bIns="46623" rtlCol="0">
            <a:noAutofit/>
          </a:bodyPr>
          <a:lstStyle>
            <a:defPPr>
              <a:defRPr lang="en-US"/>
            </a:defPPr>
            <a:lvl1pPr indent="0" defTabSz="950973">
              <a:spcBef>
                <a:spcPct val="20000"/>
              </a:spcBef>
              <a:buFont typeface="Arial" pitchFamily="34" charset="0"/>
              <a:buNone/>
              <a:defRPr sz="1020">
                <a:latin typeface="Consolas" panose="020B0609020204030204" pitchFamily="49" charset="0"/>
                <a:cs typeface="Consolas" panose="020B0609020204030204" pitchFamily="49" charset="0"/>
              </a:defRPr>
            </a:lvl1pPr>
            <a:lvl2pPr marL="742950" indent="-285750" defTabSz="914400">
              <a:spcBef>
                <a:spcPct val="20000"/>
              </a:spcBef>
              <a:buFont typeface="Arial" pitchFamily="34" charset="0"/>
              <a:buChar char="–"/>
              <a:defRPr sz="2800"/>
            </a:lvl2pPr>
            <a:lvl3pPr marL="1143000" indent="-228600" defTabSz="914400">
              <a:spcBef>
                <a:spcPct val="20000"/>
              </a:spcBef>
              <a:buFont typeface="Arial" pitchFamily="34" charset="0"/>
              <a:buChar char="•"/>
              <a:defRPr sz="2400"/>
            </a:lvl3pPr>
            <a:lvl4pPr marL="1600200" indent="-228600" defTabSz="914400">
              <a:spcBef>
                <a:spcPct val="20000"/>
              </a:spcBef>
              <a:buFont typeface="Arial" pitchFamily="34" charset="0"/>
              <a:buChar char="–"/>
              <a:defRPr sz="2000"/>
            </a:lvl4pPr>
            <a:lvl5pPr marL="2057400" indent="-228600" defTabSz="914400">
              <a:spcBef>
                <a:spcPct val="20000"/>
              </a:spcBef>
              <a:buFont typeface="Arial" pitchFamily="34" charset="0"/>
              <a:buChar char="»"/>
              <a:defRPr sz="2000"/>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US" dirty="0">
                <a:solidFill>
                  <a:srgbClr val="00B050"/>
                </a:solidFill>
              </a:rPr>
              <a:t>-- Nested lookup against index</a:t>
            </a:r>
          </a:p>
          <a:p>
            <a:r>
              <a:rPr lang="en-US" dirty="0">
                <a:solidFill>
                  <a:schemeClr val="tx2"/>
                </a:solidFill>
              </a:rPr>
              <a:t>SELECT</a:t>
            </a:r>
            <a:r>
              <a:rPr lang="en-US" dirty="0"/>
              <a:t> </a:t>
            </a:r>
            <a:r>
              <a:rPr lang="en-US" dirty="0" err="1"/>
              <a:t>B.Author</a:t>
            </a:r>
            <a:endParaRPr lang="en-US" dirty="0"/>
          </a:p>
          <a:p>
            <a:r>
              <a:rPr lang="en-US" dirty="0">
                <a:solidFill>
                  <a:schemeClr val="tx2"/>
                </a:solidFill>
              </a:rPr>
              <a:t>FROM</a:t>
            </a:r>
            <a:r>
              <a:rPr lang="en-US" dirty="0"/>
              <a:t> Books B</a:t>
            </a:r>
          </a:p>
          <a:p>
            <a:r>
              <a:rPr lang="en-US" dirty="0">
                <a:solidFill>
                  <a:schemeClr val="tx2"/>
                </a:solidFill>
              </a:rPr>
              <a:t>WHERE</a:t>
            </a:r>
            <a:r>
              <a:rPr lang="en-US" dirty="0"/>
              <a:t> </a:t>
            </a:r>
            <a:r>
              <a:rPr lang="en-US" dirty="0" err="1"/>
              <a:t>B.Author.Name</a:t>
            </a:r>
            <a:r>
              <a:rPr lang="en-US" dirty="0"/>
              <a:t> = </a:t>
            </a:r>
            <a:r>
              <a:rPr lang="en-US" dirty="0" smtClean="0">
                <a:solidFill>
                  <a:srgbClr val="C00000"/>
                </a:solidFill>
              </a:rPr>
              <a:t>"Leo Tolstoy"</a:t>
            </a:r>
            <a:endParaRPr lang="en-US" dirty="0">
              <a:solidFill>
                <a:srgbClr val="C00000"/>
              </a:solidFill>
            </a:endParaRPr>
          </a:p>
          <a:p>
            <a:endParaRPr lang="en-US" dirty="0"/>
          </a:p>
          <a:p>
            <a:r>
              <a:rPr lang="en-US" dirty="0">
                <a:solidFill>
                  <a:srgbClr val="00B050"/>
                </a:solidFill>
              </a:rPr>
              <a:t>-- Transformation, Filters, Array access</a:t>
            </a:r>
          </a:p>
          <a:p>
            <a:r>
              <a:rPr lang="en-US" dirty="0">
                <a:solidFill>
                  <a:schemeClr val="tx2"/>
                </a:solidFill>
              </a:rPr>
              <a:t>SELECT</a:t>
            </a:r>
            <a:r>
              <a:rPr lang="en-US" dirty="0"/>
              <a:t> { Name: </a:t>
            </a:r>
            <a:r>
              <a:rPr lang="en-US" dirty="0" err="1"/>
              <a:t>B.Title</a:t>
            </a:r>
            <a:r>
              <a:rPr lang="en-US" dirty="0"/>
              <a:t>, Author: </a:t>
            </a:r>
            <a:r>
              <a:rPr lang="en-US" dirty="0" err="1"/>
              <a:t>B.Author.Name</a:t>
            </a:r>
            <a:r>
              <a:rPr lang="en-US" dirty="0"/>
              <a:t> }</a:t>
            </a:r>
          </a:p>
          <a:p>
            <a:r>
              <a:rPr lang="en-US" dirty="0">
                <a:solidFill>
                  <a:schemeClr val="tx2"/>
                </a:solidFill>
              </a:rPr>
              <a:t>FROM</a:t>
            </a:r>
            <a:r>
              <a:rPr lang="en-US" dirty="0"/>
              <a:t> Books B</a:t>
            </a:r>
          </a:p>
          <a:p>
            <a:r>
              <a:rPr lang="en-US" dirty="0">
                <a:solidFill>
                  <a:schemeClr val="tx2"/>
                </a:solidFill>
              </a:rPr>
              <a:t>WHERE</a:t>
            </a:r>
            <a:r>
              <a:rPr lang="en-US" dirty="0"/>
              <a:t> </a:t>
            </a:r>
            <a:r>
              <a:rPr lang="en-US" dirty="0" err="1"/>
              <a:t>B.Price</a:t>
            </a:r>
            <a:r>
              <a:rPr lang="en-US" dirty="0"/>
              <a:t> &gt; 10 </a:t>
            </a:r>
            <a:r>
              <a:rPr lang="en-US" dirty="0">
                <a:solidFill>
                  <a:schemeClr val="tx2"/>
                </a:solidFill>
              </a:rPr>
              <a:t>AND</a:t>
            </a:r>
            <a:r>
              <a:rPr lang="en-US" dirty="0"/>
              <a:t> </a:t>
            </a:r>
            <a:r>
              <a:rPr lang="en-US" dirty="0" err="1"/>
              <a:t>B.Language</a:t>
            </a:r>
            <a:r>
              <a:rPr lang="en-US" dirty="0"/>
              <a:t>[0] = </a:t>
            </a:r>
            <a:r>
              <a:rPr lang="en-US" dirty="0" smtClean="0">
                <a:solidFill>
                  <a:srgbClr val="C00000"/>
                </a:solidFill>
              </a:rPr>
              <a:t>"English"</a:t>
            </a:r>
            <a:endParaRPr lang="en-US" dirty="0">
              <a:solidFill>
                <a:srgbClr val="C00000"/>
              </a:solidFill>
            </a:endParaRPr>
          </a:p>
          <a:p>
            <a:endParaRPr lang="en-US" dirty="0"/>
          </a:p>
          <a:p>
            <a:r>
              <a:rPr lang="en-US" dirty="0">
                <a:solidFill>
                  <a:srgbClr val="00B050"/>
                </a:solidFill>
              </a:rPr>
              <a:t>-- Joins, User Defined Functions (UDF)</a:t>
            </a:r>
          </a:p>
          <a:p>
            <a:r>
              <a:rPr lang="en-US" dirty="0">
                <a:solidFill>
                  <a:schemeClr val="tx2"/>
                </a:solidFill>
              </a:rPr>
              <a:t>SELECT</a:t>
            </a:r>
            <a:r>
              <a:rPr lang="en-US" dirty="0"/>
              <a:t> </a:t>
            </a:r>
            <a:r>
              <a:rPr lang="en-US" dirty="0" err="1" smtClean="0"/>
              <a:t>udf.CalculateRegionalTax</a:t>
            </a:r>
            <a:r>
              <a:rPr lang="en-US" dirty="0" smtClean="0"/>
              <a:t>(</a:t>
            </a:r>
            <a:r>
              <a:rPr lang="en-US" dirty="0" err="1" smtClean="0"/>
              <a:t>B.Price</a:t>
            </a:r>
            <a:r>
              <a:rPr lang="en-US" dirty="0"/>
              <a:t>, </a:t>
            </a:r>
            <a:r>
              <a:rPr lang="en-US" dirty="0" smtClean="0">
                <a:solidFill>
                  <a:srgbClr val="C00000"/>
                </a:solidFill>
              </a:rPr>
              <a:t>"USA"</a:t>
            </a:r>
            <a:r>
              <a:rPr lang="en-US" dirty="0" smtClean="0"/>
              <a:t>, </a:t>
            </a:r>
            <a:r>
              <a:rPr lang="en-US" dirty="0" smtClean="0">
                <a:solidFill>
                  <a:srgbClr val="C00000"/>
                </a:solidFill>
              </a:rPr>
              <a:t>"WA"</a:t>
            </a:r>
            <a:r>
              <a:rPr lang="en-US" dirty="0" smtClean="0"/>
              <a:t>)</a:t>
            </a:r>
            <a:endParaRPr lang="en-US" dirty="0"/>
          </a:p>
          <a:p>
            <a:r>
              <a:rPr lang="en-US" dirty="0">
                <a:solidFill>
                  <a:schemeClr val="tx2"/>
                </a:solidFill>
              </a:rPr>
              <a:t>FROM</a:t>
            </a:r>
            <a:r>
              <a:rPr lang="en-US" dirty="0"/>
              <a:t> Books B</a:t>
            </a:r>
          </a:p>
          <a:p>
            <a:r>
              <a:rPr lang="en-US" dirty="0">
                <a:solidFill>
                  <a:schemeClr val="tx2"/>
                </a:solidFill>
              </a:rPr>
              <a:t>JOIN</a:t>
            </a:r>
            <a:r>
              <a:rPr lang="en-US" dirty="0"/>
              <a:t> L </a:t>
            </a:r>
            <a:r>
              <a:rPr lang="en-US" dirty="0">
                <a:solidFill>
                  <a:schemeClr val="tx2"/>
                </a:solidFill>
              </a:rPr>
              <a:t>IN</a:t>
            </a:r>
            <a:r>
              <a:rPr lang="en-US" dirty="0"/>
              <a:t> </a:t>
            </a:r>
            <a:r>
              <a:rPr lang="en-US" dirty="0" err="1"/>
              <a:t>B.Languages</a:t>
            </a:r>
            <a:endParaRPr lang="en-US" dirty="0"/>
          </a:p>
          <a:p>
            <a:r>
              <a:rPr lang="en-US" dirty="0">
                <a:solidFill>
                  <a:schemeClr val="tx2"/>
                </a:solidFill>
              </a:rPr>
              <a:t>WHERE</a:t>
            </a:r>
            <a:r>
              <a:rPr lang="en-US" dirty="0"/>
              <a:t> </a:t>
            </a:r>
            <a:r>
              <a:rPr lang="en-US" dirty="0" err="1"/>
              <a:t>L.Language</a:t>
            </a:r>
            <a:r>
              <a:rPr lang="en-US" dirty="0"/>
              <a:t> = </a:t>
            </a:r>
            <a:r>
              <a:rPr lang="en-US" dirty="0" smtClean="0">
                <a:solidFill>
                  <a:srgbClr val="C00000"/>
                </a:solidFill>
              </a:rPr>
              <a:t>"Russian"</a:t>
            </a:r>
            <a:endParaRPr lang="en-US" dirty="0">
              <a:solidFill>
                <a:srgbClr val="C00000"/>
              </a:solidFill>
            </a:endParaRPr>
          </a:p>
          <a:p>
            <a:endParaRPr lang="en-US" dirty="0"/>
          </a:p>
          <a:p>
            <a:endParaRPr lang="en-US" dirty="0"/>
          </a:p>
          <a:p>
            <a:endParaRPr lang="en-US" dirty="0"/>
          </a:p>
          <a:p>
            <a:r>
              <a:rPr lang="en-US" dirty="0"/>
              <a:t> </a:t>
            </a:r>
          </a:p>
        </p:txBody>
      </p:sp>
      <p:sp>
        <p:nvSpPr>
          <p:cNvPr id="20" name="TextBox 19"/>
          <p:cNvSpPr txBox="1"/>
          <p:nvPr/>
        </p:nvSpPr>
        <p:spPr>
          <a:xfrm>
            <a:off x="198755" y="1122634"/>
            <a:ext cx="6269982" cy="555531"/>
          </a:xfrm>
          <a:prstGeom prst="rect">
            <a:avLst/>
          </a:prstGeom>
          <a:noFill/>
        </p:spPr>
        <p:txBody>
          <a:bodyPr wrap="square" lIns="186494" tIns="149196" rIns="186494" bIns="149196" rtlCol="0">
            <a:spAutoFit/>
          </a:bodyPr>
          <a:lstStyle/>
          <a:p>
            <a:pPr defTabSz="932418">
              <a:lnSpc>
                <a:spcPct val="90000"/>
              </a:lnSpc>
            </a:pPr>
            <a:r>
              <a:rPr lang="en-US" sz="1836" dirty="0">
                <a:solidFill>
                  <a:srgbClr val="969696">
                    <a:lumMod val="75000"/>
                  </a:srgbClr>
                </a:solidFill>
                <a:latin typeface="Segoe UI Light"/>
              </a:rPr>
              <a:t>LINQ Query</a:t>
            </a:r>
          </a:p>
        </p:txBody>
      </p:sp>
      <p:sp>
        <p:nvSpPr>
          <p:cNvPr id="21" name="TextBox 20"/>
          <p:cNvSpPr txBox="1"/>
          <p:nvPr/>
        </p:nvSpPr>
        <p:spPr>
          <a:xfrm>
            <a:off x="198438" y="3040870"/>
            <a:ext cx="6269982" cy="555531"/>
          </a:xfrm>
          <a:prstGeom prst="rect">
            <a:avLst/>
          </a:prstGeom>
          <a:noFill/>
        </p:spPr>
        <p:txBody>
          <a:bodyPr wrap="square" lIns="186494" tIns="149196" rIns="186494" bIns="149196" rtlCol="0">
            <a:spAutoFit/>
          </a:bodyPr>
          <a:lstStyle/>
          <a:p>
            <a:pPr defTabSz="932418">
              <a:lnSpc>
                <a:spcPct val="90000"/>
              </a:lnSpc>
            </a:pPr>
            <a:r>
              <a:rPr lang="en-US" sz="1836" dirty="0">
                <a:solidFill>
                  <a:srgbClr val="969696">
                    <a:lumMod val="75000"/>
                  </a:srgbClr>
                </a:solidFill>
                <a:latin typeface="Segoe UI Light"/>
              </a:rPr>
              <a:t>SQL Query Grammar</a:t>
            </a:r>
          </a:p>
        </p:txBody>
      </p:sp>
    </p:spTree>
    <p:extLst>
      <p:ext uri="{BB962C8B-B14F-4D97-AF65-F5344CB8AC3E}">
        <p14:creationId xmlns:p14="http://schemas.microsoft.com/office/powerpoint/2010/main" val="384497344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676" y="1224048"/>
            <a:ext cx="6886900" cy="5076448"/>
          </a:xfrm>
          <a:ln w="12700"/>
        </p:spPr>
        <p:txBody>
          <a:bodyPr>
            <a:normAutofit fontScale="92500" lnSpcReduction="20000"/>
          </a:bodyPr>
          <a:lstStyle/>
          <a:p>
            <a:r>
              <a:rPr lang="en-US" dirty="0" smtClean="0"/>
              <a:t>function </a:t>
            </a:r>
            <a:r>
              <a:rPr lang="en-US" dirty="0"/>
              <a:t>tax(doc) {</a:t>
            </a:r>
          </a:p>
          <a:p>
            <a:r>
              <a:rPr lang="en-US" dirty="0" smtClean="0"/>
              <a:t>factor </a:t>
            </a:r>
            <a:r>
              <a:rPr lang="en-US" dirty="0"/>
              <a:t>based on country of headquarters.</a:t>
            </a:r>
          </a:p>
          <a:p>
            <a:r>
              <a:rPr lang="en-US" dirty="0"/>
              <a:t>    var factor =</a:t>
            </a:r>
          </a:p>
          <a:p>
            <a:r>
              <a:rPr lang="en-US" dirty="0"/>
              <a:t>        doc.headquarters == </a:t>
            </a:r>
            <a:r>
              <a:rPr lang="en-US" dirty="0" smtClean="0"/>
              <a:t>"USA" </a:t>
            </a:r>
            <a:r>
              <a:rPr lang="en-US" dirty="0"/>
              <a:t>? 0.35 :</a:t>
            </a:r>
          </a:p>
          <a:p>
            <a:r>
              <a:rPr lang="en-US" dirty="0"/>
              <a:t>        doc.headquarters == </a:t>
            </a:r>
            <a:r>
              <a:rPr lang="en-US" dirty="0" smtClean="0"/>
              <a:t>"Germany" </a:t>
            </a:r>
            <a:r>
              <a:rPr lang="en-US" dirty="0"/>
              <a:t>? 0.3 :</a:t>
            </a:r>
          </a:p>
          <a:p>
            <a:r>
              <a:rPr lang="en-US" dirty="0"/>
              <a:t>        doc.headquarters == </a:t>
            </a:r>
            <a:r>
              <a:rPr lang="en-US" dirty="0" smtClean="0"/>
              <a:t>"Russia" </a:t>
            </a:r>
            <a:r>
              <a:rPr lang="en-US" dirty="0"/>
              <a:t>? 0.2 :</a:t>
            </a:r>
          </a:p>
          <a:p>
            <a:r>
              <a:rPr lang="en-US" dirty="0"/>
              <a:t>        0;</a:t>
            </a:r>
          </a:p>
          <a:p>
            <a:endParaRPr lang="en-US" dirty="0"/>
          </a:p>
          <a:p>
            <a:r>
              <a:rPr lang="en-US" dirty="0" smtClean="0"/>
              <a:t>    if </a:t>
            </a:r>
            <a:r>
              <a:rPr lang="en-US" dirty="0"/>
              <a:t>(factor == 0) </a:t>
            </a:r>
            <a:endParaRPr lang="en-US" dirty="0" smtClean="0"/>
          </a:p>
          <a:p>
            <a:r>
              <a:rPr lang="en-US" dirty="0"/>
              <a:t> </a:t>
            </a:r>
            <a:r>
              <a:rPr lang="en-US" dirty="0" smtClean="0"/>
              <a:t>   {</a:t>
            </a:r>
          </a:p>
          <a:p>
            <a:r>
              <a:rPr lang="en-US" dirty="0" smtClean="0"/>
              <a:t>        throw new Error("Unsupported country: " +</a:t>
            </a:r>
          </a:p>
          <a:p>
            <a:r>
              <a:rPr lang="en-US" dirty="0"/>
              <a:t> </a:t>
            </a:r>
            <a:r>
              <a:rPr lang="en-US" dirty="0" smtClean="0"/>
              <a:t>                       doc.headquarters);</a:t>
            </a:r>
          </a:p>
          <a:p>
            <a:r>
              <a:rPr lang="en-US" dirty="0" smtClean="0"/>
              <a:t>    </a:t>
            </a:r>
            <a:r>
              <a:rPr lang="en-US" dirty="0"/>
              <a:t>}</a:t>
            </a:r>
          </a:p>
          <a:p>
            <a:r>
              <a:rPr lang="en-US" dirty="0"/>
              <a:t>    </a:t>
            </a:r>
          </a:p>
          <a:p>
            <a:r>
              <a:rPr lang="en-US" dirty="0" smtClean="0"/>
              <a:t>    return </a:t>
            </a:r>
            <a:r>
              <a:rPr lang="en-US" dirty="0"/>
              <a:t>doc.income * factor;</a:t>
            </a:r>
          </a:p>
          <a:p>
            <a:r>
              <a:rPr lang="en-US" dirty="0" smtClean="0"/>
              <a:t>}</a:t>
            </a:r>
          </a:p>
          <a:p>
            <a:endParaRPr lang="en-US" dirty="0" smtClean="0"/>
          </a:p>
          <a:p>
            <a:endParaRPr lang="en-US" dirty="0"/>
          </a:p>
          <a:p>
            <a:r>
              <a:rPr lang="en-US" dirty="0" smtClean="0"/>
              <a:t>// Execute query with UDF </a:t>
            </a:r>
            <a:r>
              <a:rPr lang="en-US" dirty="0" err="1" smtClean="0"/>
              <a:t>client.CreateDocumentQuery</a:t>
            </a:r>
            <a:r>
              <a:rPr lang="en-US" dirty="0" smtClean="0"/>
              <a:t>&lt;dynamic</a:t>
            </a:r>
            <a:r>
              <a:rPr lang="en-US" dirty="0"/>
              <a:t>&gt;(colSelfLink, </a:t>
            </a:r>
            <a:r>
              <a:rPr lang="en-US" dirty="0" smtClean="0"/>
              <a:t>"SELECT </a:t>
            </a:r>
            <a:r>
              <a:rPr lang="en-US" dirty="0"/>
              <a:t>r.name AS company, </a:t>
            </a:r>
            <a:r>
              <a:rPr lang="en-US" dirty="0" err="1" smtClean="0"/>
              <a:t>udf.Tax</a:t>
            </a:r>
            <a:r>
              <a:rPr lang="en-US" dirty="0" smtClean="0"/>
              <a:t>(r</a:t>
            </a:r>
            <a:r>
              <a:rPr lang="en-US" dirty="0"/>
              <a:t>) AS tax </a:t>
            </a:r>
            <a:r>
              <a:rPr lang="en-US" dirty="0" smtClean="0"/>
              <a:t/>
            </a:r>
            <a:br>
              <a:rPr lang="en-US" dirty="0" smtClean="0"/>
            </a:br>
            <a:r>
              <a:rPr lang="en-US" dirty="0" smtClean="0"/>
              <a:t> FROM </a:t>
            </a:r>
            <a:r>
              <a:rPr lang="en-US" dirty="0"/>
              <a:t>root r </a:t>
            </a:r>
            <a:r>
              <a:rPr lang="en-US" dirty="0" smtClean="0"/>
              <a:t/>
            </a:r>
            <a:br>
              <a:rPr lang="en-US" dirty="0" smtClean="0"/>
            </a:br>
            <a:r>
              <a:rPr lang="en-US" dirty="0" smtClean="0"/>
              <a:t> WHERE </a:t>
            </a:r>
            <a:r>
              <a:rPr lang="en-US" dirty="0"/>
              <a:t>r.type='Company</a:t>
            </a:r>
            <a:r>
              <a:rPr lang="en-US" dirty="0" smtClean="0"/>
              <a:t>'");</a:t>
            </a:r>
            <a:endParaRPr lang="en-US" dirty="0"/>
          </a:p>
        </p:txBody>
      </p:sp>
      <p:sp>
        <p:nvSpPr>
          <p:cNvPr id="6" name="Text Placeholder 5"/>
          <p:cNvSpPr>
            <a:spLocks noGrp="1"/>
          </p:cNvSpPr>
          <p:nvPr>
            <p:ph type="body" sz="quarter" idx="11"/>
          </p:nvPr>
        </p:nvSpPr>
        <p:spPr>
          <a:xfrm>
            <a:off x="7664331" y="1224047"/>
            <a:ext cx="4345416" cy="5112464"/>
          </a:xfrm>
        </p:spPr>
        <p:txBody>
          <a:bodyPr>
            <a:noAutofit/>
          </a:bodyPr>
          <a:lstStyle/>
          <a:p>
            <a:pPr defTabSz="950864" fontAlgn="base">
              <a:spcBef>
                <a:spcPct val="0"/>
              </a:spcBef>
              <a:spcAft>
                <a:spcPct val="0"/>
              </a:spcAft>
            </a:pPr>
            <a:r>
              <a:rPr lang="en-US" sz="1836" dirty="0">
                <a:solidFill>
                  <a:schemeClr val="accent1"/>
                </a:solidFill>
              </a:rPr>
              <a:t>The complexity of a query impacts the request units consumed for an operation:</a:t>
            </a:r>
          </a:p>
          <a:p>
            <a:pPr defTabSz="950864" fontAlgn="base">
              <a:spcBef>
                <a:spcPct val="0"/>
              </a:spcBef>
              <a:spcAft>
                <a:spcPct val="0"/>
              </a:spcAft>
            </a:pPr>
            <a:endParaRPr lang="en-US" sz="1632" dirty="0">
              <a:solidFill>
                <a:schemeClr val="accent1"/>
              </a:solidFill>
            </a:endParaRPr>
          </a:p>
          <a:p>
            <a:pPr defTabSz="950864" fontAlgn="base">
              <a:spcBef>
                <a:spcPct val="0"/>
              </a:spcBef>
              <a:spcAft>
                <a:spcPct val="0"/>
              </a:spcAft>
            </a:pPr>
            <a:r>
              <a:rPr lang="en-US" sz="1632" dirty="0" smtClean="0">
                <a:solidFill>
                  <a:schemeClr val="accent1"/>
                </a:solidFill>
              </a:rPr>
              <a:t>Use </a:t>
            </a:r>
            <a:r>
              <a:rPr lang="en-US" sz="1632" dirty="0">
                <a:solidFill>
                  <a:schemeClr val="accent1"/>
                </a:solidFill>
              </a:rPr>
              <a:t>of user-defined functions (UDFs)</a:t>
            </a:r>
          </a:p>
          <a:p>
            <a:pPr marL="186519" lvl="1" defTabSz="950864" fontAlgn="base">
              <a:spcAft>
                <a:spcPts val="612"/>
              </a:spcAft>
            </a:pPr>
            <a:r>
              <a:rPr lang="en-US" sz="1428" dirty="0" smtClean="0">
                <a:latin typeface="Segoe UI Light"/>
              </a:rPr>
              <a:t>SELECT or WHERE clauses</a:t>
            </a:r>
          </a:p>
          <a:p>
            <a:pPr marL="186519" lvl="1" defTabSz="950864" fontAlgn="base">
              <a:spcAft>
                <a:spcPts val="612"/>
              </a:spcAft>
            </a:pPr>
            <a:r>
              <a:rPr lang="en-US" sz="1428" dirty="0" smtClean="0">
                <a:latin typeface="Segoe UI Light"/>
              </a:rPr>
              <a:t>To </a:t>
            </a:r>
            <a:r>
              <a:rPr lang="en-US" sz="1428" dirty="0">
                <a:latin typeface="Segoe UI Light"/>
              </a:rPr>
              <a:t>take advantage of indexing, try and </a:t>
            </a:r>
            <a:r>
              <a:rPr lang="en-US" sz="1428" b="1" dirty="0">
                <a:solidFill>
                  <a:schemeClr val="tx2"/>
                </a:solidFill>
                <a:latin typeface="Segoe UI Light"/>
              </a:rPr>
              <a:t>have at least one filter</a:t>
            </a:r>
            <a:r>
              <a:rPr lang="en-US" sz="1428" dirty="0">
                <a:solidFill>
                  <a:schemeClr val="tx2"/>
                </a:solidFill>
                <a:latin typeface="Segoe UI Light"/>
              </a:rPr>
              <a:t> </a:t>
            </a:r>
            <a:r>
              <a:rPr lang="en-US" sz="1428" dirty="0">
                <a:latin typeface="Segoe UI Light"/>
              </a:rPr>
              <a:t>against an indexed property when leveraging a </a:t>
            </a:r>
            <a:r>
              <a:rPr lang="en-US" sz="1428" dirty="0" smtClean="0">
                <a:latin typeface="Segoe UI Light"/>
              </a:rPr>
              <a:t>UDF in the WHERE clause</a:t>
            </a:r>
            <a:endParaRPr lang="en-US" sz="1428" dirty="0">
              <a:latin typeface="Segoe UI Light"/>
            </a:endParaRPr>
          </a:p>
          <a:p>
            <a:pPr marL="186519" lvl="1" defTabSz="950864" fontAlgn="base">
              <a:spcAft>
                <a:spcPts val="612"/>
              </a:spcAft>
            </a:pPr>
            <a:endParaRPr lang="en-US" dirty="0">
              <a:latin typeface="Segoe UI Light"/>
            </a:endParaRPr>
          </a:p>
          <a:p>
            <a:pPr lvl="1" defTabSz="950864" fontAlgn="base">
              <a:spcBef>
                <a:spcPct val="0"/>
              </a:spcBef>
              <a:spcAft>
                <a:spcPct val="0"/>
              </a:spcAft>
            </a:pPr>
            <a:r>
              <a:rPr lang="en-US" sz="1632" dirty="0" smtClean="0">
                <a:solidFill>
                  <a:schemeClr val="accent1"/>
                </a:solidFill>
                <a:latin typeface="Segoe UI Light"/>
              </a:rPr>
              <a:t>. </a:t>
            </a:r>
            <a:endParaRPr lang="en-US" sz="1632" dirty="0">
              <a:solidFill>
                <a:schemeClr val="accent1"/>
              </a:solidFill>
              <a:latin typeface="Segoe UI Light"/>
            </a:endParaRPr>
          </a:p>
        </p:txBody>
      </p:sp>
      <p:sp>
        <p:nvSpPr>
          <p:cNvPr id="4" name="Title 3"/>
          <p:cNvSpPr>
            <a:spLocks noGrp="1"/>
          </p:cNvSpPr>
          <p:nvPr>
            <p:ph type="title"/>
          </p:nvPr>
        </p:nvSpPr>
        <p:spPr/>
        <p:txBody>
          <a:bodyPr/>
          <a:lstStyle/>
          <a:p>
            <a:r>
              <a:rPr lang="en-US" dirty="0" smtClean="0"/>
              <a:t>Query with user-defined function</a:t>
            </a:r>
            <a:endParaRPr lang="en-US" dirty="0"/>
          </a:p>
        </p:txBody>
      </p:sp>
    </p:spTree>
    <p:extLst>
      <p:ext uri="{BB962C8B-B14F-4D97-AF65-F5344CB8AC3E}">
        <p14:creationId xmlns:p14="http://schemas.microsoft.com/office/powerpoint/2010/main" val="119076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applications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48" y="3076341"/>
            <a:ext cx="785637" cy="8302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837" y="982662"/>
            <a:ext cx="8305800" cy="5017622"/>
          </a:xfrm>
          <a:prstGeom prst="rect">
            <a:avLst/>
          </a:prstGeom>
        </p:spPr>
      </p:pic>
      <p:sp>
        <p:nvSpPr>
          <p:cNvPr id="9" name="Rectangle 8"/>
          <p:cNvSpPr/>
          <p:nvPr/>
        </p:nvSpPr>
        <p:spPr bwMode="auto">
          <a:xfrm>
            <a:off x="3779837" y="2471915"/>
            <a:ext cx="2133600" cy="26255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362" y="2431852"/>
            <a:ext cx="1910423" cy="2419745"/>
          </a:xfrm>
          <a:prstGeom prst="rect">
            <a:avLst/>
          </a:prstGeom>
        </p:spPr>
      </p:pic>
      <p:sp>
        <p:nvSpPr>
          <p:cNvPr id="11" name="TextBox 10"/>
          <p:cNvSpPr txBox="1"/>
          <p:nvPr/>
        </p:nvSpPr>
        <p:spPr>
          <a:xfrm>
            <a:off x="4065510" y="2448477"/>
            <a:ext cx="152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ASP.NET</a:t>
            </a:r>
          </a:p>
        </p:txBody>
      </p:sp>
      <p:sp>
        <p:nvSpPr>
          <p:cNvPr id="12" name="TextBox 11"/>
          <p:cNvSpPr txBox="1"/>
          <p:nvPr/>
        </p:nvSpPr>
        <p:spPr>
          <a:xfrm>
            <a:off x="4103610" y="2978702"/>
            <a:ext cx="1447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Node.js</a:t>
            </a:r>
          </a:p>
        </p:txBody>
      </p:sp>
      <p:sp>
        <p:nvSpPr>
          <p:cNvPr id="13" name="TextBox 12"/>
          <p:cNvSpPr txBox="1"/>
          <p:nvPr/>
        </p:nvSpPr>
        <p:spPr>
          <a:xfrm>
            <a:off x="4296595" y="3433871"/>
            <a:ext cx="106182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PHP*</a:t>
            </a:r>
          </a:p>
        </p:txBody>
      </p:sp>
      <p:sp>
        <p:nvSpPr>
          <p:cNvPr id="14" name="TextBox 13"/>
          <p:cNvSpPr txBox="1"/>
          <p:nvPr/>
        </p:nvSpPr>
        <p:spPr>
          <a:xfrm>
            <a:off x="4234077" y="3906604"/>
            <a:ext cx="11868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Ruby*</a:t>
            </a:r>
          </a:p>
        </p:txBody>
      </p:sp>
      <p:sp>
        <p:nvSpPr>
          <p:cNvPr id="15" name="TextBox 14"/>
          <p:cNvSpPr txBox="1"/>
          <p:nvPr/>
        </p:nvSpPr>
        <p:spPr>
          <a:xfrm>
            <a:off x="3779837" y="6357814"/>
            <a:ext cx="5544275"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 community run driver project – http://github.com</a:t>
            </a:r>
          </a:p>
        </p:txBody>
      </p:sp>
      <p:sp>
        <p:nvSpPr>
          <p:cNvPr id="16" name="TextBox 15"/>
          <p:cNvSpPr txBox="1"/>
          <p:nvPr/>
        </p:nvSpPr>
        <p:spPr>
          <a:xfrm>
            <a:off x="4529830" y="4502033"/>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2307805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applications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48" y="3076341"/>
            <a:ext cx="785637" cy="8302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837" y="982662"/>
            <a:ext cx="8305800" cy="5017622"/>
          </a:xfrm>
          <a:prstGeom prst="rect">
            <a:avLst/>
          </a:prstGeom>
        </p:spPr>
      </p:pic>
      <p:sp>
        <p:nvSpPr>
          <p:cNvPr id="9" name="Rectangle 8"/>
          <p:cNvSpPr/>
          <p:nvPr/>
        </p:nvSpPr>
        <p:spPr bwMode="auto">
          <a:xfrm>
            <a:off x="3779837" y="2471915"/>
            <a:ext cx="2133600" cy="1134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362" y="2431852"/>
            <a:ext cx="1910423" cy="2419745"/>
          </a:xfrm>
          <a:prstGeom prst="rect">
            <a:avLst/>
          </a:prstGeom>
        </p:spPr>
      </p:pic>
      <p:sp>
        <p:nvSpPr>
          <p:cNvPr id="11" name="TextBox 10"/>
          <p:cNvSpPr txBox="1"/>
          <p:nvPr/>
        </p:nvSpPr>
        <p:spPr>
          <a:xfrm>
            <a:off x="4065510" y="2448477"/>
            <a:ext cx="152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ASP.NET</a:t>
            </a:r>
          </a:p>
        </p:txBody>
      </p:sp>
      <p:sp>
        <p:nvSpPr>
          <p:cNvPr id="12" name="TextBox 11"/>
          <p:cNvSpPr txBox="1"/>
          <p:nvPr/>
        </p:nvSpPr>
        <p:spPr>
          <a:xfrm>
            <a:off x="4103610" y="2978702"/>
            <a:ext cx="1447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Node.js</a:t>
            </a:r>
          </a:p>
        </p:txBody>
      </p:sp>
      <p:sp>
        <p:nvSpPr>
          <p:cNvPr id="21" name="Freeform 20"/>
          <p:cNvSpPr/>
          <p:nvPr/>
        </p:nvSpPr>
        <p:spPr bwMode="auto">
          <a:xfrm rot="230379">
            <a:off x="1740165" y="3590716"/>
            <a:ext cx="4844210" cy="691840"/>
          </a:xfrm>
          <a:custGeom>
            <a:avLst/>
            <a:gdLst>
              <a:gd name="connsiteX0" fmla="*/ 0 w 5351929"/>
              <a:gd name="connsiteY0" fmla="*/ 470647 h 1714160"/>
              <a:gd name="connsiteX1" fmla="*/ 3482788 w 5351929"/>
              <a:gd name="connsiteY1" fmla="*/ 1707776 h 1714160"/>
              <a:gd name="connsiteX2" fmla="*/ 5351929 w 5351929"/>
              <a:gd name="connsiteY2" fmla="*/ 0 h 1714160"/>
              <a:gd name="connsiteX3" fmla="*/ 5351929 w 5351929"/>
              <a:gd name="connsiteY3" fmla="*/ 0 h 1714160"/>
            </a:gdLst>
            <a:ahLst/>
            <a:cxnLst>
              <a:cxn ang="0">
                <a:pos x="connsiteX0" y="connsiteY0"/>
              </a:cxn>
              <a:cxn ang="0">
                <a:pos x="connsiteX1" y="connsiteY1"/>
              </a:cxn>
              <a:cxn ang="0">
                <a:pos x="connsiteX2" y="connsiteY2"/>
              </a:cxn>
              <a:cxn ang="0">
                <a:pos x="connsiteX3" y="connsiteY3"/>
              </a:cxn>
            </a:cxnLst>
            <a:rect l="l" t="t" r="r" b="b"/>
            <a:pathLst>
              <a:path w="5351929" h="1714160">
                <a:moveTo>
                  <a:pt x="0" y="470647"/>
                </a:moveTo>
                <a:cubicBezTo>
                  <a:pt x="1295400" y="1128432"/>
                  <a:pt x="2590800" y="1786217"/>
                  <a:pt x="3482788" y="1707776"/>
                </a:cubicBezTo>
                <a:cubicBezTo>
                  <a:pt x="4374776" y="1629335"/>
                  <a:pt x="5351929" y="0"/>
                  <a:pt x="5351929" y="0"/>
                </a:cubicBezTo>
                <a:lnTo>
                  <a:pt x="5351929" y="0"/>
                </a:lnTo>
              </a:path>
            </a:pathLst>
          </a:cu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Freeform 22"/>
          <p:cNvSpPr/>
          <p:nvPr/>
        </p:nvSpPr>
        <p:spPr bwMode="auto">
          <a:xfrm>
            <a:off x="1846385" y="2319263"/>
            <a:ext cx="2233246" cy="775629"/>
          </a:xfrm>
          <a:custGeom>
            <a:avLst/>
            <a:gdLst>
              <a:gd name="connsiteX0" fmla="*/ 0 w 2233246"/>
              <a:gd name="connsiteY0" fmla="*/ 775629 h 775629"/>
              <a:gd name="connsiteX1" fmla="*/ 1617784 w 2233246"/>
              <a:gd name="connsiteY1" fmla="*/ 1906 h 775629"/>
              <a:gd name="connsiteX2" fmla="*/ 2233246 w 2233246"/>
              <a:gd name="connsiteY2" fmla="*/ 599783 h 775629"/>
            </a:gdLst>
            <a:ahLst/>
            <a:cxnLst>
              <a:cxn ang="0">
                <a:pos x="connsiteX0" y="connsiteY0"/>
              </a:cxn>
              <a:cxn ang="0">
                <a:pos x="connsiteX1" y="connsiteY1"/>
              </a:cxn>
              <a:cxn ang="0">
                <a:pos x="connsiteX2" y="connsiteY2"/>
              </a:cxn>
            </a:cxnLst>
            <a:rect l="l" t="t" r="r" b="b"/>
            <a:pathLst>
              <a:path w="2233246" h="775629">
                <a:moveTo>
                  <a:pt x="0" y="775629"/>
                </a:moveTo>
                <a:cubicBezTo>
                  <a:pt x="622788" y="403421"/>
                  <a:pt x="1245576" y="31214"/>
                  <a:pt x="1617784" y="1906"/>
                </a:cubicBezTo>
                <a:cubicBezTo>
                  <a:pt x="1989992" y="-27402"/>
                  <a:pt x="2111619" y="286190"/>
                  <a:pt x="2233246" y="599783"/>
                </a:cubicBezTo>
              </a:path>
            </a:pathLst>
          </a:cu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Freeform 23"/>
          <p:cNvSpPr/>
          <p:nvPr/>
        </p:nvSpPr>
        <p:spPr bwMode="auto">
          <a:xfrm>
            <a:off x="1740877" y="3288323"/>
            <a:ext cx="2286000" cy="105590"/>
          </a:xfrm>
          <a:custGeom>
            <a:avLst/>
            <a:gdLst>
              <a:gd name="connsiteX0" fmla="*/ 2286000 w 2286000"/>
              <a:gd name="connsiteY0" fmla="*/ 0 h 105590"/>
              <a:gd name="connsiteX1" fmla="*/ 1107831 w 2286000"/>
              <a:gd name="connsiteY1" fmla="*/ 105508 h 105590"/>
              <a:gd name="connsiteX2" fmla="*/ 0 w 2286000"/>
              <a:gd name="connsiteY2" fmla="*/ 17585 h 105590"/>
            </a:gdLst>
            <a:ahLst/>
            <a:cxnLst>
              <a:cxn ang="0">
                <a:pos x="connsiteX0" y="connsiteY0"/>
              </a:cxn>
              <a:cxn ang="0">
                <a:pos x="connsiteX1" y="connsiteY1"/>
              </a:cxn>
              <a:cxn ang="0">
                <a:pos x="connsiteX2" y="connsiteY2"/>
              </a:cxn>
            </a:cxnLst>
            <a:rect l="l" t="t" r="r" b="b"/>
            <a:pathLst>
              <a:path w="2286000" h="105590">
                <a:moveTo>
                  <a:pt x="2286000" y="0"/>
                </a:moveTo>
                <a:cubicBezTo>
                  <a:pt x="1887415" y="51288"/>
                  <a:pt x="1488831" y="102577"/>
                  <a:pt x="1107831" y="105508"/>
                </a:cubicBezTo>
                <a:cubicBezTo>
                  <a:pt x="726831" y="108439"/>
                  <a:pt x="178777" y="32239"/>
                  <a:pt x="0" y="17585"/>
                </a:cubicBezTo>
              </a:path>
            </a:pathLst>
          </a:cu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6" name="Straight Arrow Connector 25"/>
          <p:cNvCxnSpPr/>
          <p:nvPr/>
        </p:nvCxnSpPr>
        <p:spPr>
          <a:xfrm>
            <a:off x="6065837" y="3094892"/>
            <a:ext cx="536266" cy="0"/>
          </a:xfrm>
          <a:prstGeom prst="straightConnector1">
            <a:avLst/>
          </a:pr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p:nvPr/>
        </p:nvCxnSpPr>
        <p:spPr>
          <a:xfrm flipH="1">
            <a:off x="6065837" y="3393913"/>
            <a:ext cx="536266" cy="0"/>
          </a:xfrm>
          <a:prstGeom prst="straightConnector1">
            <a:avLst/>
          </a:pr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210844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2"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21" grpId="0" animBg="1"/>
      <p:bldP spid="21" grpId="1" animBg="1"/>
      <p:bldP spid="21" grpId="2" animBg="1"/>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Mobile applications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84" y="3108277"/>
            <a:ext cx="566977" cy="10668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837" y="982662"/>
            <a:ext cx="8305800" cy="50176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3651" y="2431850"/>
            <a:ext cx="1910423" cy="2419745"/>
          </a:xfrm>
          <a:prstGeom prst="rect">
            <a:avLst/>
          </a:prstGeom>
        </p:spPr>
      </p:pic>
      <p:pic>
        <p:nvPicPr>
          <p:cNvPr id="2" name="Picture 1"/>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680224" y="2732086"/>
            <a:ext cx="1619250" cy="1819275"/>
          </a:xfrm>
          <a:prstGeom prst="rect">
            <a:avLst/>
          </a:prstGeom>
        </p:spPr>
      </p:pic>
      <p:sp>
        <p:nvSpPr>
          <p:cNvPr id="9" name="Freeform 8"/>
          <p:cNvSpPr/>
          <p:nvPr/>
        </p:nvSpPr>
        <p:spPr bwMode="auto">
          <a:xfrm>
            <a:off x="1573001" y="2443123"/>
            <a:ext cx="2435435" cy="775629"/>
          </a:xfrm>
          <a:custGeom>
            <a:avLst/>
            <a:gdLst>
              <a:gd name="connsiteX0" fmla="*/ 0 w 2233246"/>
              <a:gd name="connsiteY0" fmla="*/ 775629 h 775629"/>
              <a:gd name="connsiteX1" fmla="*/ 1617784 w 2233246"/>
              <a:gd name="connsiteY1" fmla="*/ 1906 h 775629"/>
              <a:gd name="connsiteX2" fmla="*/ 2233246 w 2233246"/>
              <a:gd name="connsiteY2" fmla="*/ 599783 h 775629"/>
            </a:gdLst>
            <a:ahLst/>
            <a:cxnLst>
              <a:cxn ang="0">
                <a:pos x="connsiteX0" y="connsiteY0"/>
              </a:cxn>
              <a:cxn ang="0">
                <a:pos x="connsiteX1" y="connsiteY1"/>
              </a:cxn>
              <a:cxn ang="0">
                <a:pos x="connsiteX2" y="connsiteY2"/>
              </a:cxn>
            </a:cxnLst>
            <a:rect l="l" t="t" r="r" b="b"/>
            <a:pathLst>
              <a:path w="2233246" h="775629">
                <a:moveTo>
                  <a:pt x="0" y="775629"/>
                </a:moveTo>
                <a:cubicBezTo>
                  <a:pt x="622788" y="403421"/>
                  <a:pt x="1245576" y="31214"/>
                  <a:pt x="1617784" y="1906"/>
                </a:cubicBezTo>
                <a:cubicBezTo>
                  <a:pt x="1989992" y="-27402"/>
                  <a:pt x="2111619" y="286190"/>
                  <a:pt x="2233246" y="599783"/>
                </a:cubicBezTo>
              </a:path>
            </a:pathLst>
          </a:cu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a:off x="5735356" y="3474570"/>
            <a:ext cx="1066800" cy="0"/>
          </a:xfrm>
          <a:prstGeom prst="straightConnector1">
            <a:avLst/>
          </a:pr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p:nvPr/>
        </p:nvCxnSpPr>
        <p:spPr>
          <a:xfrm flipH="1">
            <a:off x="5506756" y="4194125"/>
            <a:ext cx="1066800" cy="0"/>
          </a:xfrm>
          <a:prstGeom prst="straightConnector1">
            <a:avLst/>
          </a:pr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sp>
        <p:nvSpPr>
          <p:cNvPr id="13" name="Freeform 12"/>
          <p:cNvSpPr/>
          <p:nvPr/>
        </p:nvSpPr>
        <p:spPr bwMode="auto">
          <a:xfrm rot="970198">
            <a:off x="1564709" y="4040093"/>
            <a:ext cx="2286000" cy="105590"/>
          </a:xfrm>
          <a:custGeom>
            <a:avLst/>
            <a:gdLst>
              <a:gd name="connsiteX0" fmla="*/ 2286000 w 2286000"/>
              <a:gd name="connsiteY0" fmla="*/ 0 h 105590"/>
              <a:gd name="connsiteX1" fmla="*/ 1107831 w 2286000"/>
              <a:gd name="connsiteY1" fmla="*/ 105508 h 105590"/>
              <a:gd name="connsiteX2" fmla="*/ 0 w 2286000"/>
              <a:gd name="connsiteY2" fmla="*/ 17585 h 105590"/>
            </a:gdLst>
            <a:ahLst/>
            <a:cxnLst>
              <a:cxn ang="0">
                <a:pos x="connsiteX0" y="connsiteY0"/>
              </a:cxn>
              <a:cxn ang="0">
                <a:pos x="connsiteX1" y="connsiteY1"/>
              </a:cxn>
              <a:cxn ang="0">
                <a:pos x="connsiteX2" y="connsiteY2"/>
              </a:cxn>
            </a:cxnLst>
            <a:rect l="l" t="t" r="r" b="b"/>
            <a:pathLst>
              <a:path w="2286000" h="105590">
                <a:moveTo>
                  <a:pt x="2286000" y="0"/>
                </a:moveTo>
                <a:cubicBezTo>
                  <a:pt x="1887415" y="51288"/>
                  <a:pt x="1488831" y="102577"/>
                  <a:pt x="1107831" y="105508"/>
                </a:cubicBezTo>
                <a:cubicBezTo>
                  <a:pt x="726831" y="108439"/>
                  <a:pt x="178777" y="32239"/>
                  <a:pt x="0" y="17585"/>
                </a:cubicBezTo>
              </a:path>
            </a:pathLst>
          </a:custGeom>
          <a:noFill/>
          <a:ln w="28575">
            <a:solidFill>
              <a:srgbClr val="00176B"/>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TextBox 13"/>
          <p:cNvSpPr txBox="1"/>
          <p:nvPr/>
        </p:nvSpPr>
        <p:spPr>
          <a:xfrm>
            <a:off x="5646737" y="2846706"/>
            <a:ext cx="152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.NET</a:t>
            </a:r>
          </a:p>
        </p:txBody>
      </p:sp>
      <p:sp>
        <p:nvSpPr>
          <p:cNvPr id="15" name="TextBox 14"/>
          <p:cNvSpPr txBox="1"/>
          <p:nvPr/>
        </p:nvSpPr>
        <p:spPr>
          <a:xfrm>
            <a:off x="5506756" y="3547305"/>
            <a:ext cx="15240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Node.js</a:t>
            </a:r>
          </a:p>
        </p:txBody>
      </p:sp>
      <p:sp>
        <p:nvSpPr>
          <p:cNvPr id="16" name="TextBox 15"/>
          <p:cNvSpPr txBox="1"/>
          <p:nvPr/>
        </p:nvSpPr>
        <p:spPr>
          <a:xfrm>
            <a:off x="3967105" y="6233373"/>
            <a:ext cx="521290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No master keys on devices, PLEASE!</a:t>
            </a:r>
          </a:p>
        </p:txBody>
      </p:sp>
    </p:spTree>
    <p:extLst>
      <p:ext uri="{BB962C8B-B14F-4D97-AF65-F5344CB8AC3E}">
        <p14:creationId xmlns:p14="http://schemas.microsoft.com/office/powerpoint/2010/main" val="4262291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P spid="15" grpId="0"/>
      <p:bldP spid="16" grpId="0"/>
      <p:bldP spid="1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IoT</a:t>
            </a:r>
            <a:r>
              <a:rPr lang="en-US" dirty="0" smtClean="0"/>
              <a:t> applications</a:t>
            </a:r>
            <a:endParaRPr lang="en-US" dirty="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100000" l="1667" r="98000"/>
                    </a14:imgEffect>
                  </a14:imgLayer>
                </a14:imgProps>
              </a:ext>
              <a:ext uri="{28A0092B-C50C-407E-A947-70E740481C1C}">
                <a14:useLocalDpi xmlns:a14="http://schemas.microsoft.com/office/drawing/2010/main" val="0"/>
              </a:ext>
            </a:extLst>
          </a:blip>
          <a:stretch>
            <a:fillRect/>
          </a:stretch>
        </p:blipFill>
        <p:spPr>
          <a:xfrm>
            <a:off x="731837" y="1820862"/>
            <a:ext cx="1313875" cy="871537"/>
          </a:xfrm>
          <a:prstGeom prst="rect">
            <a:avLst/>
          </a:prstGeom>
        </p:spPr>
      </p:pic>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ackgroundRemoval t="0" b="100000" l="1667" r="98000"/>
                    </a14:imgEffect>
                  </a14:imgLayer>
                </a14:imgProps>
              </a:ext>
              <a:ext uri="{28A0092B-C50C-407E-A947-70E740481C1C}">
                <a14:useLocalDpi xmlns:a14="http://schemas.microsoft.com/office/drawing/2010/main" val="0"/>
              </a:ext>
            </a:extLst>
          </a:blip>
          <a:stretch>
            <a:fillRect/>
          </a:stretch>
        </p:blipFill>
        <p:spPr>
          <a:xfrm>
            <a:off x="753493" y="2854393"/>
            <a:ext cx="1313875" cy="871537"/>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ackgroundRemoval t="0" b="100000" l="1667" r="98000"/>
                    </a14:imgEffect>
                  </a14:imgLayer>
                </a14:imgProps>
              </a:ext>
              <a:ext uri="{28A0092B-C50C-407E-A947-70E740481C1C}">
                <a14:useLocalDpi xmlns:a14="http://schemas.microsoft.com/office/drawing/2010/main" val="0"/>
              </a:ext>
            </a:extLst>
          </a:blip>
          <a:stretch>
            <a:fillRect/>
          </a:stretch>
        </p:blipFill>
        <p:spPr>
          <a:xfrm>
            <a:off x="731836" y="3779043"/>
            <a:ext cx="1313875" cy="871537"/>
          </a:xfrm>
          <a:prstGeom prst="rect">
            <a:avLst/>
          </a:prstGeom>
        </p:spPr>
      </p:pic>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0" b="100000" l="1667" r="98000"/>
                    </a14:imgEffect>
                  </a14:imgLayer>
                </a14:imgProps>
              </a:ext>
              <a:ext uri="{28A0092B-C50C-407E-A947-70E740481C1C}">
                <a14:useLocalDpi xmlns:a14="http://schemas.microsoft.com/office/drawing/2010/main" val="0"/>
              </a:ext>
            </a:extLst>
          </a:blip>
          <a:stretch>
            <a:fillRect/>
          </a:stretch>
        </p:blipFill>
        <p:spPr>
          <a:xfrm>
            <a:off x="753493" y="4792662"/>
            <a:ext cx="1313875" cy="87153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837" y="982662"/>
            <a:ext cx="10180638" cy="5017622"/>
          </a:xfrm>
          <a:prstGeom prst="rect">
            <a:avLst/>
          </a:prstGeom>
          <a:solidFill>
            <a:srgbClr val="0078D7"/>
          </a:solidFill>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7709" y="2875092"/>
            <a:ext cx="796928" cy="10093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7709" y="4067175"/>
            <a:ext cx="796928" cy="100939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7709" y="1683009"/>
            <a:ext cx="796928" cy="1009390"/>
          </a:xfrm>
          <a:prstGeom prst="rect">
            <a:avLst/>
          </a:prstGeom>
        </p:spPr>
      </p:pic>
      <p:pic>
        <p:nvPicPr>
          <p:cNvPr id="3" name="Picture 2"/>
          <p:cNvPicPr>
            <a:picLocks noChangeAspect="1"/>
          </p:cNvPicPr>
          <p:nvPr/>
        </p:nvPicPr>
        <p:blipFill>
          <a:blip r:embed="rId6"/>
          <a:stretch>
            <a:fillRect/>
          </a:stretch>
        </p:blipFill>
        <p:spPr>
          <a:xfrm>
            <a:off x="3627437" y="2990427"/>
            <a:ext cx="1133475" cy="1171575"/>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backgroundRemoval t="4734" b="96450" l="2000" r="100000"/>
                    </a14:imgEffect>
                  </a14:imgLayer>
                </a14:imgProps>
              </a:ext>
              <a:ext uri="{28A0092B-C50C-407E-A947-70E740481C1C}">
                <a14:useLocalDpi xmlns:a14="http://schemas.microsoft.com/office/drawing/2010/main" val="0"/>
              </a:ext>
            </a:extLst>
          </a:blip>
          <a:stretch>
            <a:fillRect/>
          </a:stretch>
        </p:blipFill>
        <p:spPr>
          <a:xfrm>
            <a:off x="5532437" y="3380866"/>
            <a:ext cx="2382911" cy="1342373"/>
          </a:xfrm>
          <a:prstGeom prst="rect">
            <a:avLst/>
          </a:prstGeom>
        </p:spPr>
      </p:pic>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13837" y="2741465"/>
            <a:ext cx="2539418" cy="1600200"/>
          </a:xfrm>
          <a:prstGeom prst="rect">
            <a:avLst/>
          </a:prstGeom>
        </p:spPr>
      </p:pic>
      <p:cxnSp>
        <p:nvCxnSpPr>
          <p:cNvPr id="21" name="Straight Arrow Connector 20"/>
          <p:cNvCxnSpPr/>
          <p:nvPr/>
        </p:nvCxnSpPr>
        <p:spPr>
          <a:xfrm>
            <a:off x="2179638" y="3115139"/>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79637" y="3477354"/>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79637" y="3839569"/>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79637" y="4201783"/>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19441" y="3573462"/>
            <a:ext cx="612996"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539411" y="2161139"/>
            <a:ext cx="440826" cy="802723"/>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06846" y="4383958"/>
            <a:ext cx="685800" cy="435769"/>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524650" y="3497262"/>
            <a:ext cx="531787"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161855" y="3008899"/>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161854" y="3371114"/>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161854" y="3733329"/>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161854" y="4095543"/>
            <a:ext cx="1225991" cy="0"/>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11">
            <a:duotone>
              <a:schemeClr val="accent2">
                <a:shade val="45000"/>
                <a:satMod val="135000"/>
              </a:schemeClr>
              <a:prstClr val="white"/>
            </a:duotone>
          </a:blip>
          <a:stretch>
            <a:fillRect/>
          </a:stretch>
        </p:blipFill>
        <p:spPr>
          <a:xfrm>
            <a:off x="5657268" y="2620067"/>
            <a:ext cx="805437" cy="777663"/>
          </a:xfrm>
          <a:prstGeom prst="rect">
            <a:avLst/>
          </a:prstGeom>
        </p:spPr>
      </p:pic>
      <p:cxnSp>
        <p:nvCxnSpPr>
          <p:cNvPr id="43" name="Straight Arrow Connector 42"/>
          <p:cNvCxnSpPr/>
          <p:nvPr/>
        </p:nvCxnSpPr>
        <p:spPr>
          <a:xfrm flipH="1">
            <a:off x="6537865" y="1826972"/>
            <a:ext cx="440826" cy="802723"/>
          </a:xfrm>
          <a:prstGeom prst="straightConnector1">
            <a:avLst/>
          </a:prstGeom>
          <a:ln w="285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60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Autofit/>
          </a:bodyPr>
          <a:lstStyle/>
          <a:p>
            <a:r>
              <a:rPr lang="en-US" sz="4488" dirty="0"/>
              <a:t>Designing a DocumentDB app </a:t>
            </a:r>
          </a:p>
        </p:txBody>
      </p:sp>
      <p:sp>
        <p:nvSpPr>
          <p:cNvPr id="2" name="TextBox 1"/>
          <p:cNvSpPr txBox="1"/>
          <p:nvPr/>
        </p:nvSpPr>
        <p:spPr>
          <a:xfrm>
            <a:off x="427859" y="1592533"/>
            <a:ext cx="11199811" cy="938926"/>
          </a:xfrm>
          <a:prstGeom prst="rect">
            <a:avLst/>
          </a:prstGeom>
          <a:noFill/>
        </p:spPr>
        <p:txBody>
          <a:bodyPr wrap="square" lIns="182854" tIns="146283" rIns="182854" bIns="146283" rtlCol="0">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endParaRPr lang="en-US" sz="2000" dirty="0">
              <a:gradFill>
                <a:gsLst>
                  <a:gs pos="2917">
                    <a:schemeClr val="tx1"/>
                  </a:gs>
                  <a:gs pos="30000">
                    <a:schemeClr val="tx1"/>
                  </a:gs>
                </a:gsLst>
                <a:lin ang="5400000" scaled="0"/>
              </a:gradFill>
            </a:endParaRPr>
          </a:p>
        </p:txBody>
      </p:sp>
      <p:sp>
        <p:nvSpPr>
          <p:cNvPr id="4" name="TextBox 3"/>
          <p:cNvSpPr txBox="1"/>
          <p:nvPr/>
        </p:nvSpPr>
        <p:spPr>
          <a:xfrm>
            <a:off x="322120" y="1270500"/>
            <a:ext cx="11885514" cy="6964685"/>
          </a:xfrm>
          <a:prstGeom prst="rect">
            <a:avLst/>
          </a:prstGeom>
          <a:noFill/>
        </p:spPr>
        <p:txBody>
          <a:bodyPr wrap="square" lIns="182854" tIns="146283" rIns="182854" bIns="146283" rtlCol="0">
            <a:spAutoFit/>
          </a:bodyPr>
          <a:lstStyle/>
          <a:p>
            <a:pPr marL="514251" indent="-514251">
              <a:lnSpc>
                <a:spcPct val="90000"/>
              </a:lnSpc>
              <a:spcBef>
                <a:spcPts val="600"/>
              </a:spcBef>
              <a:spcAft>
                <a:spcPts val="600"/>
              </a:spcAft>
              <a:buFont typeface="+mj-lt"/>
              <a:buAutoNum type="arabicPeriod"/>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Model data as JSON</a:t>
            </a:r>
          </a:p>
          <a:p>
            <a:pPr marL="514251" indent="-514251">
              <a:lnSpc>
                <a:spcPct val="90000"/>
              </a:lnSpc>
              <a:spcBef>
                <a:spcPts val="600"/>
              </a:spcBef>
              <a:spcAft>
                <a:spcPts val="600"/>
              </a:spcAft>
              <a:buFont typeface="+mj-lt"/>
              <a:buAutoNum type="arabicPeriod"/>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List common access patterns – top 5-10 queries, sprocs, and CRUD</a:t>
            </a:r>
          </a:p>
          <a:p>
            <a:pPr marL="514251" indent="-514251">
              <a:lnSpc>
                <a:spcPct val="90000"/>
              </a:lnSpc>
              <a:spcBef>
                <a:spcPts val="600"/>
              </a:spcBef>
              <a:spcAft>
                <a:spcPts val="600"/>
              </a:spcAft>
              <a:buFont typeface="+mj-lt"/>
              <a:buAutoNum type="arabicPeriod"/>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Review indexing </a:t>
            </a: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policy, data model </a:t>
            </a: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and </a:t>
            </a: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queries</a:t>
            </a: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514251" indent="-514251">
              <a:lnSpc>
                <a:spcPct val="90000"/>
              </a:lnSpc>
              <a:spcBef>
                <a:spcPts val="600"/>
              </a:spcBef>
              <a:spcAft>
                <a:spcPts val="600"/>
              </a:spcAft>
              <a:buFont typeface="+mj-lt"/>
              <a:buAutoNum type="arabicPeriod"/>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Decide partitioning scheme</a:t>
            </a:r>
          </a:p>
          <a:p>
            <a:pPr marL="514251" indent="-514251">
              <a:lnSpc>
                <a:spcPct val="90000"/>
              </a:lnSpc>
              <a:spcBef>
                <a:spcPts val="600"/>
              </a:spcBef>
              <a:spcAft>
                <a:spcPts val="600"/>
              </a:spcAft>
              <a:buFont typeface="+mj-lt"/>
              <a:buAutoNum type="arabicPeriod"/>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Measure Performance (RUs consumed</a:t>
            </a: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t>
            </a:r>
          </a:p>
          <a:p>
            <a:pPr marL="514251" indent="-514251">
              <a:lnSpc>
                <a:spcPct val="90000"/>
              </a:lnSpc>
              <a:spcBef>
                <a:spcPts val="600"/>
              </a:spcBef>
              <a:spcAft>
                <a:spcPts val="600"/>
              </a:spcAft>
              <a:buFont typeface="+mj-lt"/>
              <a:buAutoNum type="arabicPeriod"/>
            </a:pP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Rinse and repeat</a:t>
            </a: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980533" lvl="1" indent="-514251">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Tune data model</a:t>
            </a:r>
          </a:p>
          <a:p>
            <a:pPr marL="980533" lvl="1" indent="-514251">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Change indexing </a:t>
            </a: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policy</a:t>
            </a: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980533" lvl="1" indent="-514251">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Scale out</a:t>
            </a:r>
          </a:p>
          <a:p>
            <a:pPr marL="980533" lvl="1" indent="-514251">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Measure RUs</a:t>
            </a: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980533" lvl="1" indent="-514251">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Scale up or down</a:t>
            </a:r>
          </a:p>
          <a:p>
            <a:pPr marL="514162" indent="-514251">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514251" indent="-514251">
              <a:lnSpc>
                <a:spcPct val="90000"/>
              </a:lnSpc>
              <a:spcAft>
                <a:spcPts val="600"/>
              </a:spcAft>
              <a:buFont typeface="+mj-lt"/>
              <a:buAutoNum type="arabicPeriod"/>
            </a:pPr>
            <a:endParaRPr lang="en-US" sz="3199" dirty="0">
              <a:gradFill>
                <a:gsLst>
                  <a:gs pos="2917">
                    <a:schemeClr val="tx1"/>
                  </a:gs>
                  <a:gs pos="30000">
                    <a:schemeClr val="tx1"/>
                  </a:gs>
                </a:gsLst>
                <a:lin ang="5400000" scaled="0"/>
              </a:gradFill>
              <a:latin typeface="+mj-lt"/>
            </a:endParaRPr>
          </a:p>
          <a:p>
            <a:pPr marL="514251" indent="-514251">
              <a:lnSpc>
                <a:spcPct val="90000"/>
              </a:lnSpc>
              <a:spcAft>
                <a:spcPts val="600"/>
              </a:spcAft>
              <a:buFont typeface="+mj-lt"/>
              <a:buAutoNum type="arabicPeriod"/>
            </a:pPr>
            <a:endParaRPr lang="en-US" sz="3199" dirty="0">
              <a:gradFill>
                <a:gsLst>
                  <a:gs pos="2917">
                    <a:schemeClr val="tx1"/>
                  </a:gs>
                  <a:gs pos="30000">
                    <a:schemeClr val="tx1"/>
                  </a:gs>
                </a:gsLst>
                <a:lin ang="5400000" scaled="0"/>
              </a:gradFill>
              <a:latin typeface="+mj-lt"/>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742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318" y="3421062"/>
            <a:ext cx="8534404" cy="914400"/>
          </a:xfrm>
        </p:spPr>
        <p:txBody>
          <a:bodyPr/>
          <a:lstStyle/>
          <a:p>
            <a:pPr marL="571500" indent="-571500">
              <a:buFont typeface="Arial" panose="020B0604020202020204" pitchFamily="34" charset="0"/>
              <a:buChar char="•"/>
            </a:pPr>
            <a:r>
              <a:rPr lang="en-US" dirty="0" smtClean="0"/>
              <a:t>Document databases intro/recap</a:t>
            </a:r>
          </a:p>
          <a:p>
            <a:pPr marL="571500" indent="-571500">
              <a:buFont typeface="Arial" panose="020B0604020202020204" pitchFamily="34" charset="0"/>
              <a:buChar char="•"/>
            </a:pPr>
            <a:r>
              <a:rPr lang="en-US" dirty="0" smtClean="0"/>
              <a:t>Intro/recap of Azure DocumentDB</a:t>
            </a:r>
          </a:p>
          <a:p>
            <a:pPr marL="571500" indent="-571500">
              <a:buFont typeface="Arial" panose="020B0604020202020204" pitchFamily="34" charset="0"/>
              <a:buChar char="•"/>
            </a:pPr>
            <a:r>
              <a:rPr lang="en-US" dirty="0" smtClean="0"/>
              <a:t>Getting started</a:t>
            </a:r>
          </a:p>
          <a:p>
            <a:pPr marL="571500" indent="-571500">
              <a:buFont typeface="Arial" panose="020B0604020202020204" pitchFamily="34" charset="0"/>
              <a:buChar char="•"/>
            </a:pPr>
            <a:r>
              <a:rPr lang="en-US" dirty="0" smtClean="0"/>
              <a:t>Building apps</a:t>
            </a:r>
          </a:p>
          <a:p>
            <a:pPr marL="571500" indent="-571500">
              <a:buFont typeface="Arial" panose="020B0604020202020204" pitchFamily="34" charset="0"/>
              <a:buChar char="•"/>
            </a:pPr>
            <a:r>
              <a:rPr lang="en-US" dirty="0" smtClean="0"/>
              <a:t>Tips &amp; Tricks for building apps</a:t>
            </a:r>
          </a:p>
          <a:p>
            <a:pPr marL="571500" indent="-571500">
              <a:buFont typeface="Arial" panose="020B0604020202020204" pitchFamily="34" charset="0"/>
              <a:buChar char="•"/>
            </a:pPr>
            <a:r>
              <a:rPr lang="en-US" dirty="0" smtClean="0"/>
              <a:t>Road ahead</a:t>
            </a:r>
          </a:p>
          <a:p>
            <a:endParaRPr lang="en-US" dirty="0" smtClean="0"/>
          </a:p>
        </p:txBody>
      </p:sp>
      <p:sp>
        <p:nvSpPr>
          <p:cNvPr id="3" name="Title 2"/>
          <p:cNvSpPr>
            <a:spLocks noGrp="1"/>
          </p:cNvSpPr>
          <p:nvPr>
            <p:ph type="title"/>
          </p:nvPr>
        </p:nvSpPr>
        <p:spPr/>
        <p:txBody>
          <a:bodyPr/>
          <a:lstStyle/>
          <a:p>
            <a:r>
              <a:rPr lang="en-US" dirty="0" smtClean="0"/>
              <a:t>What are we going to do today?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63" y="1973262"/>
            <a:ext cx="4754881" cy="3200400"/>
          </a:xfrm>
          <a:prstGeom prst="rect">
            <a:avLst/>
          </a:prstGeom>
        </p:spPr>
      </p:pic>
    </p:spTree>
    <p:extLst>
      <p:ext uri="{BB962C8B-B14F-4D97-AF65-F5344CB8AC3E}">
        <p14:creationId xmlns:p14="http://schemas.microsoft.com/office/powerpoint/2010/main" val="44444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675" y="1377435"/>
            <a:ext cx="7270969" cy="4101028"/>
          </a:xfrm>
          <a:ln w="12700"/>
        </p:spPr>
        <p:txBody>
          <a:bodyPr>
            <a:normAutofit lnSpcReduction="10000"/>
          </a:bodyPr>
          <a:lstStyle/>
          <a:p>
            <a:r>
              <a:rPr lang="en-US" sz="1600" dirty="0"/>
              <a:t>{ </a:t>
            </a:r>
            <a:endParaRPr lang="en-US" sz="1600" dirty="0" smtClean="0"/>
          </a:p>
          <a:p>
            <a:r>
              <a:rPr lang="en-US" sz="1600" dirty="0" smtClean="0"/>
              <a:t>    "id": "1", </a:t>
            </a:r>
          </a:p>
          <a:p>
            <a:r>
              <a:rPr lang="en-US" sz="1600" dirty="0" smtClean="0"/>
              <a:t>    "</a:t>
            </a:r>
            <a:r>
              <a:rPr lang="en-US" sz="1600" dirty="0" err="1" smtClean="0"/>
              <a:t>firstName</a:t>
            </a:r>
            <a:r>
              <a:rPr lang="en-US" sz="1600" dirty="0" smtClean="0"/>
              <a:t>": "Thomas", </a:t>
            </a:r>
          </a:p>
          <a:p>
            <a:r>
              <a:rPr lang="en-US" sz="1600" dirty="0" smtClean="0"/>
              <a:t>    "</a:t>
            </a:r>
            <a:r>
              <a:rPr lang="en-US" sz="1600" dirty="0" err="1" smtClean="0"/>
              <a:t>lastName</a:t>
            </a:r>
            <a:r>
              <a:rPr lang="en-US" sz="1600" dirty="0" smtClean="0"/>
              <a:t>": "Andersen", </a:t>
            </a:r>
          </a:p>
          <a:p>
            <a:r>
              <a:rPr lang="en-US" sz="1600" dirty="0" smtClean="0"/>
              <a:t>    "addresses": </a:t>
            </a:r>
            <a:r>
              <a:rPr lang="en-US" sz="1600" dirty="0"/>
              <a:t>[ </a:t>
            </a:r>
            <a:endParaRPr lang="en-US" sz="1600" dirty="0" smtClean="0"/>
          </a:p>
          <a:p>
            <a:r>
              <a:rPr lang="en-US" sz="1600" dirty="0" smtClean="0"/>
              <a:t>        { </a:t>
            </a:r>
          </a:p>
          <a:p>
            <a:r>
              <a:rPr lang="en-US" sz="1600" dirty="0"/>
              <a:t> </a:t>
            </a:r>
            <a:r>
              <a:rPr lang="en-US" sz="1600" dirty="0" smtClean="0"/>
              <a:t>           "line1": "100 </a:t>
            </a:r>
            <a:r>
              <a:rPr lang="en-US" sz="1600" dirty="0"/>
              <a:t>Some </a:t>
            </a:r>
            <a:r>
              <a:rPr lang="en-US" sz="1600" dirty="0" smtClean="0"/>
              <a:t>Street", </a:t>
            </a:r>
          </a:p>
          <a:p>
            <a:r>
              <a:rPr lang="en-US" sz="1600" dirty="0"/>
              <a:t> </a:t>
            </a:r>
            <a:r>
              <a:rPr lang="en-US" sz="1600" dirty="0" smtClean="0"/>
              <a:t>           "line2": "Unit 1", </a:t>
            </a:r>
          </a:p>
          <a:p>
            <a:r>
              <a:rPr lang="en-US" sz="1600" dirty="0"/>
              <a:t> </a:t>
            </a:r>
            <a:r>
              <a:rPr lang="en-US" sz="1600" dirty="0" smtClean="0"/>
              <a:t>           "city": "Seattle", </a:t>
            </a:r>
          </a:p>
          <a:p>
            <a:r>
              <a:rPr lang="en-US" sz="1600" dirty="0"/>
              <a:t> </a:t>
            </a:r>
            <a:r>
              <a:rPr lang="en-US" sz="1600" dirty="0" smtClean="0"/>
              <a:t>           "state": "WA", </a:t>
            </a:r>
          </a:p>
          <a:p>
            <a:r>
              <a:rPr lang="en-US" sz="1600" dirty="0"/>
              <a:t> </a:t>
            </a:r>
            <a:r>
              <a:rPr lang="en-US" sz="1600" dirty="0" smtClean="0"/>
              <a:t>           "zip": </a:t>
            </a:r>
            <a:r>
              <a:rPr lang="en-US" sz="1600" dirty="0"/>
              <a:t>98012 } </a:t>
            </a:r>
            <a:endParaRPr lang="en-US" sz="1600" dirty="0" smtClean="0"/>
          </a:p>
          <a:p>
            <a:r>
              <a:rPr lang="en-US" sz="1600" dirty="0" smtClean="0"/>
              <a:t>    ], </a:t>
            </a:r>
          </a:p>
          <a:p>
            <a:r>
              <a:rPr lang="en-US" sz="1600" dirty="0" smtClean="0"/>
              <a:t>    "</a:t>
            </a:r>
            <a:r>
              <a:rPr lang="en-US" sz="1600" dirty="0" err="1" smtClean="0"/>
              <a:t>contactDetails</a:t>
            </a:r>
            <a:r>
              <a:rPr lang="en-US" sz="1600" dirty="0" smtClean="0"/>
              <a:t>": </a:t>
            </a:r>
            <a:r>
              <a:rPr lang="en-US" sz="1600" dirty="0"/>
              <a:t>[ </a:t>
            </a:r>
            <a:endParaRPr lang="en-US" sz="1600" dirty="0" smtClean="0"/>
          </a:p>
          <a:p>
            <a:r>
              <a:rPr lang="en-US" sz="1600" dirty="0" smtClean="0"/>
              <a:t>        {"email</a:t>
            </a:r>
            <a:r>
              <a:rPr lang="en-US" sz="1600" dirty="0"/>
              <a:t>: </a:t>
            </a:r>
            <a:r>
              <a:rPr lang="en-US" sz="1600" dirty="0" smtClean="0"/>
              <a:t>"thomas@andersen.com"}, </a:t>
            </a:r>
          </a:p>
          <a:p>
            <a:r>
              <a:rPr lang="en-US" sz="1600" dirty="0" smtClean="0"/>
              <a:t>        {"phone": "+</a:t>
            </a:r>
            <a:r>
              <a:rPr lang="en-US" sz="1600" dirty="0"/>
              <a:t>1 555 </a:t>
            </a:r>
            <a:r>
              <a:rPr lang="en-US" sz="1600" dirty="0" smtClean="0"/>
              <a:t>555-5555", "extension": </a:t>
            </a:r>
            <a:r>
              <a:rPr lang="en-US" sz="1600" dirty="0"/>
              <a:t>5555} </a:t>
            </a:r>
            <a:endParaRPr lang="en-US" sz="1600" dirty="0" smtClean="0"/>
          </a:p>
          <a:p>
            <a:r>
              <a:rPr lang="en-US" sz="1600" dirty="0" smtClean="0"/>
              <a:t>    ] </a:t>
            </a:r>
          </a:p>
          <a:p>
            <a:r>
              <a:rPr lang="en-US" sz="1600" dirty="0" smtClean="0"/>
              <a:t>}</a:t>
            </a:r>
          </a:p>
        </p:txBody>
      </p:sp>
      <p:sp>
        <p:nvSpPr>
          <p:cNvPr id="11" name="Text Placeholder 10"/>
          <p:cNvSpPr>
            <a:spLocks noGrp="1"/>
          </p:cNvSpPr>
          <p:nvPr>
            <p:ph type="body" sz="quarter" idx="11"/>
          </p:nvPr>
        </p:nvSpPr>
        <p:spPr/>
        <p:txBody>
          <a:bodyPr>
            <a:normAutofit/>
          </a:bodyPr>
          <a:lstStyle/>
          <a:p>
            <a:pPr defTabSz="621716">
              <a:spcBef>
                <a:spcPts val="612"/>
              </a:spcBef>
              <a:spcAft>
                <a:spcPts val="612"/>
              </a:spcAft>
            </a:pPr>
            <a:r>
              <a:rPr lang="en-US" sz="2040" dirty="0" smtClean="0"/>
              <a:t>Try model your entity as a self-contained document</a:t>
            </a:r>
            <a:endParaRPr lang="en-US" sz="2040" dirty="0"/>
          </a:p>
          <a:p>
            <a:pPr defTabSz="621716">
              <a:spcBef>
                <a:spcPts val="612"/>
              </a:spcBef>
              <a:spcAft>
                <a:spcPts val="612"/>
              </a:spcAft>
            </a:pPr>
            <a:r>
              <a:rPr lang="en-US" sz="2040" dirty="0"/>
              <a:t>Generally, use embedded data models when:</a:t>
            </a:r>
          </a:p>
          <a:p>
            <a:pPr marL="186519" lvl="1" defTabSz="621716">
              <a:spcAft>
                <a:spcPts val="612"/>
              </a:spcAft>
            </a:pPr>
            <a:r>
              <a:rPr lang="en-US" sz="1632" dirty="0"/>
              <a:t>There are </a:t>
            </a:r>
            <a:r>
              <a:rPr lang="en-US" sz="1632" dirty="0" smtClean="0"/>
              <a:t>"</a:t>
            </a:r>
            <a:r>
              <a:rPr lang="en-US" sz="1632" b="1" dirty="0" smtClean="0">
                <a:solidFill>
                  <a:srgbClr val="0070C0"/>
                </a:solidFill>
              </a:rPr>
              <a:t>contains</a:t>
            </a:r>
            <a:r>
              <a:rPr lang="en-US" sz="1632" dirty="0" smtClean="0"/>
              <a:t>" </a:t>
            </a:r>
            <a:r>
              <a:rPr lang="en-US" sz="1632" dirty="0"/>
              <a:t>relationships between entities</a:t>
            </a:r>
          </a:p>
          <a:p>
            <a:pPr marL="186519" lvl="1" defTabSz="621716">
              <a:spcAft>
                <a:spcPts val="612"/>
              </a:spcAft>
            </a:pPr>
            <a:r>
              <a:rPr lang="en-US" sz="1632" dirty="0"/>
              <a:t>There are </a:t>
            </a:r>
            <a:r>
              <a:rPr lang="en-US" sz="1632" b="1" dirty="0">
                <a:solidFill>
                  <a:srgbClr val="0070C0"/>
                </a:solidFill>
              </a:rPr>
              <a:t>one-to-few</a:t>
            </a:r>
            <a:r>
              <a:rPr lang="en-US" sz="1632" dirty="0"/>
              <a:t> relationships between entities </a:t>
            </a:r>
          </a:p>
          <a:p>
            <a:pPr marL="186519" lvl="1" defTabSz="621716">
              <a:spcAft>
                <a:spcPts val="612"/>
              </a:spcAft>
            </a:pPr>
            <a:r>
              <a:rPr lang="en-US" sz="1632" dirty="0"/>
              <a:t>Embedded data </a:t>
            </a:r>
            <a:r>
              <a:rPr lang="en-US" sz="1632" b="1" dirty="0">
                <a:solidFill>
                  <a:srgbClr val="0070C0"/>
                </a:solidFill>
              </a:rPr>
              <a:t>changes infrequently</a:t>
            </a:r>
          </a:p>
          <a:p>
            <a:pPr marL="186519" lvl="1" defTabSz="621716">
              <a:spcAft>
                <a:spcPts val="612"/>
              </a:spcAft>
            </a:pPr>
            <a:r>
              <a:rPr lang="en-US" sz="1632" dirty="0"/>
              <a:t>Embedded data </a:t>
            </a:r>
            <a:r>
              <a:rPr lang="en-US" sz="1632" b="1" dirty="0">
                <a:solidFill>
                  <a:srgbClr val="0070C0"/>
                </a:solidFill>
              </a:rPr>
              <a:t>won’t grow </a:t>
            </a:r>
            <a:r>
              <a:rPr lang="en-US" sz="1632" dirty="0"/>
              <a:t>without bound</a:t>
            </a:r>
          </a:p>
          <a:p>
            <a:pPr marL="186519" lvl="1" defTabSz="621716">
              <a:spcAft>
                <a:spcPts val="612"/>
              </a:spcAft>
            </a:pPr>
            <a:r>
              <a:rPr lang="en-US" sz="1632" dirty="0"/>
              <a:t>Embedded data is </a:t>
            </a:r>
            <a:r>
              <a:rPr lang="en-US" sz="1632" b="1" dirty="0">
                <a:solidFill>
                  <a:srgbClr val="0070C0"/>
                </a:solidFill>
              </a:rPr>
              <a:t>integral</a:t>
            </a:r>
            <a:r>
              <a:rPr lang="en-US" sz="1632" dirty="0">
                <a:solidFill>
                  <a:srgbClr val="0070C0"/>
                </a:solidFill>
              </a:rPr>
              <a:t> </a:t>
            </a:r>
            <a:r>
              <a:rPr lang="en-US" sz="1632" dirty="0"/>
              <a:t>to data in a document</a:t>
            </a:r>
          </a:p>
          <a:p>
            <a:endParaRPr lang="en-US" dirty="0"/>
          </a:p>
        </p:txBody>
      </p:sp>
      <p:sp>
        <p:nvSpPr>
          <p:cNvPr id="7" name="Title 6"/>
          <p:cNvSpPr>
            <a:spLocks noGrp="1"/>
          </p:cNvSpPr>
          <p:nvPr>
            <p:ph type="title"/>
          </p:nvPr>
        </p:nvSpPr>
        <p:spPr/>
        <p:txBody>
          <a:bodyPr/>
          <a:lstStyle/>
          <a:p>
            <a:r>
              <a:rPr lang="en-US" dirty="0" smtClean="0"/>
              <a:t>Data modeling with denormalization</a:t>
            </a:r>
            <a:endParaRPr lang="en-US" dirty="0"/>
          </a:p>
        </p:txBody>
      </p:sp>
      <p:sp>
        <p:nvSpPr>
          <p:cNvPr id="2" name="TextBox 1"/>
          <p:cNvSpPr txBox="1"/>
          <p:nvPr/>
        </p:nvSpPr>
        <p:spPr>
          <a:xfrm>
            <a:off x="2103437" y="6075420"/>
            <a:ext cx="7848600"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a:gradFill>
                  <a:gsLst>
                    <a:gs pos="1250">
                      <a:schemeClr val="tx1"/>
                    </a:gs>
                    <a:gs pos="100000">
                      <a:schemeClr val="tx1"/>
                    </a:gs>
                  </a:gsLst>
                  <a:lin ang="5400000" scaled="0"/>
                </a:gradFill>
              </a:rPr>
              <a:t>Denormalizing</a:t>
            </a:r>
            <a:r>
              <a:rPr lang="en-US" sz="2000" dirty="0">
                <a:gradFill>
                  <a:gsLst>
                    <a:gs pos="1250">
                      <a:schemeClr val="tx1"/>
                    </a:gs>
                    <a:gs pos="100000">
                      <a:schemeClr val="tx1"/>
                    </a:gs>
                  </a:gsLst>
                  <a:lin ang="5400000" scaled="0"/>
                </a:gradFill>
              </a:rPr>
              <a:t> typically </a:t>
            </a:r>
            <a:r>
              <a:rPr lang="en-US" sz="2000" dirty="0" smtClean="0">
                <a:gradFill>
                  <a:gsLst>
                    <a:gs pos="1250">
                      <a:schemeClr val="tx1"/>
                    </a:gs>
                    <a:gs pos="100000">
                      <a:schemeClr val="tx1"/>
                    </a:gs>
                  </a:gsLst>
                  <a:lin ang="5400000" scaled="0"/>
                </a:gradFill>
              </a:rPr>
              <a:t>provides for </a:t>
            </a:r>
            <a:r>
              <a:rPr lang="en-US" sz="2000" b="1" dirty="0">
                <a:solidFill>
                  <a:srgbClr val="0070C0"/>
                </a:solidFill>
              </a:rPr>
              <a:t>better read performance</a:t>
            </a:r>
          </a:p>
          <a:p>
            <a:pPr algn="ctr">
              <a:lnSpc>
                <a:spcPct val="90000"/>
              </a:lnSpc>
              <a:spcAft>
                <a:spcPts val="600"/>
              </a:spcAft>
            </a:pPr>
            <a:endParaRPr lang="en-US" sz="20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59965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44676" y="1377435"/>
            <a:ext cx="6886900" cy="4329628"/>
          </a:xfrm>
          <a:ln w="12700"/>
        </p:spPr>
        <p:txBody>
          <a:bodyPr/>
          <a:lstStyle/>
          <a:p>
            <a:r>
              <a:rPr lang="en-US" dirty="0" smtClean="0"/>
              <a:t> </a:t>
            </a:r>
            <a:endParaRPr lang="en-US" dirty="0"/>
          </a:p>
        </p:txBody>
      </p:sp>
      <p:sp>
        <p:nvSpPr>
          <p:cNvPr id="9" name="Text Placeholder 8"/>
          <p:cNvSpPr>
            <a:spLocks noGrp="1"/>
          </p:cNvSpPr>
          <p:nvPr>
            <p:ph type="body" sz="quarter" idx="11"/>
          </p:nvPr>
        </p:nvSpPr>
        <p:spPr>
          <a:xfrm>
            <a:off x="7715645" y="1377433"/>
            <a:ext cx="4062854" cy="4329630"/>
          </a:xfrm>
        </p:spPr>
        <p:txBody>
          <a:bodyPr>
            <a:noAutofit/>
          </a:bodyPr>
          <a:lstStyle/>
          <a:p>
            <a:pPr defTabSz="621716">
              <a:lnSpc>
                <a:spcPct val="100000"/>
              </a:lnSpc>
              <a:spcBef>
                <a:spcPts val="612"/>
              </a:spcBef>
              <a:spcAft>
                <a:spcPts val="612"/>
              </a:spcAft>
            </a:pPr>
            <a:r>
              <a:rPr lang="en-US" sz="2040" dirty="0"/>
              <a:t>In general, use normalized data models when:</a:t>
            </a:r>
          </a:p>
          <a:p>
            <a:pPr marL="186519" lvl="1" defTabSz="621716">
              <a:lnSpc>
                <a:spcPct val="100000"/>
              </a:lnSpc>
              <a:spcAft>
                <a:spcPts val="612"/>
              </a:spcAft>
            </a:pPr>
            <a:r>
              <a:rPr lang="en-US" sz="1632" dirty="0">
                <a:solidFill>
                  <a:srgbClr val="0070C0"/>
                </a:solidFill>
              </a:rPr>
              <a:t>Write performance </a:t>
            </a:r>
            <a:r>
              <a:rPr lang="en-US" sz="1632" dirty="0" smtClean="0"/>
              <a:t>is </a:t>
            </a:r>
            <a:r>
              <a:rPr lang="en-US" sz="1632" dirty="0"/>
              <a:t>more </a:t>
            </a:r>
            <a:r>
              <a:rPr lang="en-US" sz="1632" dirty="0" smtClean="0"/>
              <a:t>important than read performance</a:t>
            </a:r>
            <a:endParaRPr lang="en-US" sz="1632" dirty="0"/>
          </a:p>
          <a:p>
            <a:pPr marL="186519" lvl="1" defTabSz="621716">
              <a:lnSpc>
                <a:spcPct val="100000"/>
              </a:lnSpc>
              <a:spcAft>
                <a:spcPts val="612"/>
              </a:spcAft>
            </a:pPr>
            <a:r>
              <a:rPr lang="en-US" sz="1632" dirty="0"/>
              <a:t>Representing </a:t>
            </a:r>
            <a:r>
              <a:rPr lang="en-US" sz="1632" dirty="0">
                <a:solidFill>
                  <a:srgbClr val="0070C0"/>
                </a:solidFill>
              </a:rPr>
              <a:t>one-to-many</a:t>
            </a:r>
            <a:r>
              <a:rPr lang="en-US" sz="1632" dirty="0"/>
              <a:t> relationships</a:t>
            </a:r>
          </a:p>
          <a:p>
            <a:pPr marL="186519" lvl="1" defTabSz="621716">
              <a:lnSpc>
                <a:spcPct val="100000"/>
              </a:lnSpc>
              <a:spcAft>
                <a:spcPts val="612"/>
              </a:spcAft>
            </a:pPr>
            <a:r>
              <a:rPr lang="en-US" sz="1632" dirty="0" smtClean="0"/>
              <a:t>Can representing </a:t>
            </a:r>
            <a:r>
              <a:rPr lang="en-US" sz="1632" dirty="0">
                <a:solidFill>
                  <a:srgbClr val="0070C0"/>
                </a:solidFill>
              </a:rPr>
              <a:t>many-to-many</a:t>
            </a:r>
            <a:r>
              <a:rPr lang="en-US" sz="1632" dirty="0"/>
              <a:t> </a:t>
            </a:r>
            <a:r>
              <a:rPr lang="en-US" sz="1632" dirty="0" smtClean="0"/>
              <a:t>relationships</a:t>
            </a:r>
            <a:endParaRPr lang="en-US" sz="1632" dirty="0"/>
          </a:p>
          <a:p>
            <a:pPr marL="186519" lvl="1" defTabSz="621716">
              <a:lnSpc>
                <a:spcPct val="100000"/>
              </a:lnSpc>
              <a:spcAft>
                <a:spcPts val="612"/>
              </a:spcAft>
            </a:pPr>
            <a:r>
              <a:rPr lang="en-US" sz="1632" dirty="0"/>
              <a:t>Related data </a:t>
            </a:r>
            <a:r>
              <a:rPr lang="en-US" sz="1632" dirty="0">
                <a:solidFill>
                  <a:srgbClr val="0070C0"/>
                </a:solidFill>
              </a:rPr>
              <a:t>changes frequently</a:t>
            </a:r>
          </a:p>
          <a:p>
            <a:pPr lvl="1" defTabSz="621716">
              <a:lnSpc>
                <a:spcPct val="100000"/>
              </a:lnSpc>
              <a:spcAft>
                <a:spcPts val="612"/>
              </a:spcAft>
              <a:buClr>
                <a:schemeClr val="tx1"/>
              </a:buClr>
            </a:pPr>
            <a:r>
              <a:rPr lang="en-US" sz="2040" dirty="0"/>
              <a:t>Provides more flexibility than embedding</a:t>
            </a:r>
          </a:p>
          <a:p>
            <a:pPr lvl="1" defTabSz="621716">
              <a:lnSpc>
                <a:spcPct val="100000"/>
              </a:lnSpc>
              <a:spcAft>
                <a:spcPts val="612"/>
              </a:spcAft>
              <a:buClr>
                <a:schemeClr val="tx1"/>
              </a:buClr>
            </a:pPr>
            <a:r>
              <a:rPr lang="en-US" sz="2040" dirty="0"/>
              <a:t>More round </a:t>
            </a:r>
            <a:r>
              <a:rPr lang="en-US" sz="2040" dirty="0" smtClean="0"/>
              <a:t>trips to read data</a:t>
            </a:r>
            <a:endParaRPr lang="en-US" sz="2040" dirty="0"/>
          </a:p>
        </p:txBody>
      </p:sp>
      <p:sp>
        <p:nvSpPr>
          <p:cNvPr id="7" name="Title 6"/>
          <p:cNvSpPr>
            <a:spLocks noGrp="1"/>
          </p:cNvSpPr>
          <p:nvPr>
            <p:ph type="title"/>
          </p:nvPr>
        </p:nvSpPr>
        <p:spPr/>
        <p:txBody>
          <a:bodyPr/>
          <a:lstStyle/>
          <a:p>
            <a:r>
              <a:rPr lang="en-US" dirty="0" smtClean="0"/>
              <a:t>Data modeling with referencing</a:t>
            </a:r>
            <a:endParaRPr lang="en-US" dirty="0"/>
          </a:p>
        </p:txBody>
      </p:sp>
      <p:sp>
        <p:nvSpPr>
          <p:cNvPr id="10" name="TextBox 9"/>
          <p:cNvSpPr txBox="1"/>
          <p:nvPr/>
        </p:nvSpPr>
        <p:spPr>
          <a:xfrm>
            <a:off x="578523" y="3000378"/>
            <a:ext cx="2958899" cy="1153841"/>
          </a:xfrm>
          <a:prstGeom prst="rect">
            <a:avLst/>
          </a:prstGeom>
          <a:solidFill>
            <a:schemeClr val="bg1"/>
          </a:solidFill>
          <a:ln w="9525">
            <a:solidFill>
              <a:schemeClr val="accent1"/>
            </a:solidFill>
          </a:ln>
        </p:spPr>
        <p:txBody>
          <a:bodyPr wrap="square" lIns="186521" tIns="149217" rIns="186521" bIns="149217" rtlCol="0">
            <a:noAutofit/>
          </a:bodyPr>
          <a:lstStyle>
            <a:defPPr>
              <a:defRPr lang="en-US"/>
            </a:defPPr>
            <a:lvl1pPr defTabSz="279779">
              <a:defRPr sz="1632">
                <a:solidFill>
                  <a:schemeClr val="accent1"/>
                </a:solidFill>
                <a:latin typeface="Consolas" panose="020B0609020204030204" pitchFamily="49" charset="0"/>
                <a:cs typeface="Consolas" panose="020B0609020204030204" pitchFamily="49" charset="0"/>
              </a:defRPr>
            </a:lvl1pPr>
          </a:lstStyle>
          <a:p>
            <a:r>
              <a:rPr lang="en-US" sz="1400" dirty="0">
                <a:solidFill>
                  <a:srgbClr val="0070C0"/>
                </a:solidFill>
              </a:rPr>
              <a:t>{</a:t>
            </a:r>
          </a:p>
          <a:p>
            <a:r>
              <a:rPr lang="en-US" sz="1400" dirty="0">
                <a:solidFill>
                  <a:srgbClr val="0070C0"/>
                </a:solidFill>
              </a:rPr>
              <a:t>	</a:t>
            </a:r>
            <a:r>
              <a:rPr lang="en-US" sz="1400" dirty="0" smtClean="0">
                <a:solidFill>
                  <a:srgbClr val="0070C0"/>
                </a:solidFill>
              </a:rPr>
              <a:t>"id": "xyz",</a:t>
            </a:r>
            <a:endParaRPr lang="en-US" sz="1400" dirty="0">
              <a:solidFill>
                <a:srgbClr val="0070C0"/>
              </a:solidFill>
            </a:endParaRPr>
          </a:p>
          <a:p>
            <a:r>
              <a:rPr lang="en-US" sz="1400" dirty="0">
                <a:solidFill>
                  <a:srgbClr val="0070C0"/>
                </a:solidFill>
              </a:rPr>
              <a:t>	</a:t>
            </a:r>
            <a:r>
              <a:rPr lang="en-US" sz="1400" dirty="0" smtClean="0">
                <a:solidFill>
                  <a:srgbClr val="0070C0"/>
                </a:solidFill>
              </a:rPr>
              <a:t>"username</a:t>
            </a:r>
            <a:r>
              <a:rPr lang="en-US" sz="1400" dirty="0">
                <a:solidFill>
                  <a:srgbClr val="0070C0"/>
                </a:solidFill>
              </a:rPr>
              <a:t>: </a:t>
            </a:r>
            <a:r>
              <a:rPr lang="en-US" sz="1400" dirty="0" smtClean="0">
                <a:solidFill>
                  <a:srgbClr val="0070C0"/>
                </a:solidFill>
              </a:rPr>
              <a:t>"user xyz"</a:t>
            </a:r>
            <a:endParaRPr lang="en-US" sz="1400" dirty="0">
              <a:solidFill>
                <a:srgbClr val="0070C0"/>
              </a:solidFill>
            </a:endParaRPr>
          </a:p>
          <a:p>
            <a:r>
              <a:rPr lang="en-US" sz="1400" dirty="0">
                <a:solidFill>
                  <a:srgbClr val="0070C0"/>
                </a:solidFill>
              </a:rPr>
              <a:t>}</a:t>
            </a:r>
          </a:p>
          <a:p>
            <a:endParaRPr lang="en-US" sz="1400" dirty="0"/>
          </a:p>
        </p:txBody>
      </p:sp>
      <p:sp>
        <p:nvSpPr>
          <p:cNvPr id="11" name="TextBox 10"/>
          <p:cNvSpPr txBox="1"/>
          <p:nvPr/>
        </p:nvSpPr>
        <p:spPr>
          <a:xfrm>
            <a:off x="3714339" y="1961706"/>
            <a:ext cx="3516566" cy="1699466"/>
          </a:xfrm>
          <a:prstGeom prst="rect">
            <a:avLst/>
          </a:prstGeom>
          <a:solidFill>
            <a:schemeClr val="bg1"/>
          </a:solidFill>
          <a:ln w="9525">
            <a:solidFill>
              <a:schemeClr val="accent1"/>
            </a:solidFill>
          </a:ln>
        </p:spPr>
        <p:txBody>
          <a:bodyPr wrap="square" lIns="186521" tIns="149217" rIns="186521" bIns="149217" rtlCol="0">
            <a:noAutofit/>
          </a:bodyPr>
          <a:lstStyle/>
          <a:p>
            <a:pPr defTabSz="279779"/>
            <a:r>
              <a:rPr lang="en-US" sz="1400" dirty="0">
                <a:solidFill>
                  <a:srgbClr val="0070C0"/>
                </a:solidFill>
                <a:latin typeface="Consolas" panose="020B0609020204030204" pitchFamily="49" charset="0"/>
                <a:cs typeface="Consolas" panose="020B0609020204030204" pitchFamily="49" charset="0"/>
              </a:rPr>
              <a:t>{</a:t>
            </a:r>
          </a:p>
          <a:p>
            <a:pPr defTabSz="279779"/>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"id": "</a:t>
            </a:r>
            <a:r>
              <a:rPr lang="en-US" sz="1400" dirty="0" err="1" smtClean="0">
                <a:solidFill>
                  <a:srgbClr val="0070C0"/>
                </a:solidFill>
                <a:latin typeface="Consolas" panose="020B0609020204030204" pitchFamily="49" charset="0"/>
                <a:cs typeface="Consolas" panose="020B0609020204030204" pitchFamily="49" charset="0"/>
              </a:rPr>
              <a:t>address_xyz</a:t>
            </a:r>
            <a:r>
              <a:rPr lang="en-US" sz="1400" dirty="0" smtClean="0">
                <a:solidFill>
                  <a:srgbClr val="0070C0"/>
                </a:solidFill>
                <a:latin typeface="Consolas" panose="020B0609020204030204" pitchFamily="49" charset="0"/>
                <a:cs typeface="Consolas" panose="020B0609020204030204" pitchFamily="49" charset="0"/>
              </a:rPr>
              <a:t>",</a:t>
            </a:r>
            <a:endParaRPr lang="en-US" sz="1400" dirty="0">
              <a:solidFill>
                <a:srgbClr val="0070C0"/>
              </a:solidFill>
              <a:latin typeface="Consolas" panose="020B0609020204030204" pitchFamily="49" charset="0"/>
              <a:cs typeface="Consolas" panose="020B0609020204030204" pitchFamily="49" charset="0"/>
            </a:endParaRPr>
          </a:p>
          <a:p>
            <a:pPr defTabSz="279779"/>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a:t>
            </a:r>
            <a:r>
              <a:rPr lang="en-US" sz="1400" dirty="0" err="1" smtClean="0">
                <a:solidFill>
                  <a:srgbClr val="0070C0"/>
                </a:solidFill>
                <a:latin typeface="Consolas" panose="020B0609020204030204" pitchFamily="49" charset="0"/>
                <a:cs typeface="Consolas" panose="020B0609020204030204" pitchFamily="49" charset="0"/>
              </a:rPr>
              <a:t>userid</a:t>
            </a:r>
            <a:r>
              <a:rPr lang="en-US" sz="1400" dirty="0" smtClean="0">
                <a:solidFill>
                  <a:srgbClr val="0070C0"/>
                </a:solidFill>
                <a:latin typeface="Consolas" panose="020B0609020204030204" pitchFamily="49" charset="0"/>
                <a:cs typeface="Consolas" panose="020B0609020204030204" pitchFamily="49" charset="0"/>
              </a:rPr>
              <a:t>": "xyz",</a:t>
            </a:r>
            <a:endParaRPr lang="en-US" sz="1400" dirty="0">
              <a:solidFill>
                <a:srgbClr val="0070C0"/>
              </a:solidFill>
              <a:latin typeface="Consolas" panose="020B0609020204030204" pitchFamily="49" charset="0"/>
              <a:cs typeface="Consolas" panose="020B0609020204030204" pitchFamily="49" charset="0"/>
            </a:endParaRPr>
          </a:p>
          <a:p>
            <a:pPr defTabSz="279779"/>
            <a:r>
              <a:rPr lang="en-US" sz="1400" dirty="0" smtClean="0">
                <a:solidFill>
                  <a:srgbClr val="0070C0"/>
                </a:solidFill>
                <a:latin typeface="Consolas" panose="020B0609020204030204" pitchFamily="49" charset="0"/>
                <a:cs typeface="Consolas" panose="020B0609020204030204" pitchFamily="49" charset="0"/>
              </a:rPr>
              <a:t>   "address" : {</a:t>
            </a:r>
          </a:p>
          <a:p>
            <a:pPr defTabSz="279779"/>
            <a:r>
              <a:rPr lang="en-US" sz="1400" dirty="0" smtClean="0">
                <a:solidFill>
                  <a:srgbClr val="0070C0"/>
                </a:solidFill>
                <a:latin typeface="Consolas" panose="020B0609020204030204" pitchFamily="49" charset="0"/>
                <a:cs typeface="Consolas" panose="020B0609020204030204" pitchFamily="49" charset="0"/>
              </a:rPr>
              <a:t>		…</a:t>
            </a:r>
          </a:p>
          <a:p>
            <a:pPr defTabSz="279779"/>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  }</a:t>
            </a:r>
            <a:r>
              <a:rPr lang="en-US" sz="1400" dirty="0">
                <a:solidFill>
                  <a:srgbClr val="0070C0"/>
                </a:solidFill>
                <a:latin typeface="Consolas" panose="020B0609020204030204" pitchFamily="49" charset="0"/>
                <a:cs typeface="Consolas" panose="020B0609020204030204" pitchFamily="49" charset="0"/>
              </a:rPr>
              <a:t>	</a:t>
            </a:r>
            <a:endParaRPr lang="en-US" sz="1400" dirty="0" smtClean="0">
              <a:solidFill>
                <a:srgbClr val="0070C0"/>
              </a:solidFill>
              <a:latin typeface="Consolas" panose="020B0609020204030204" pitchFamily="49" charset="0"/>
              <a:cs typeface="Consolas" panose="020B0609020204030204" pitchFamily="49" charset="0"/>
            </a:endParaRPr>
          </a:p>
          <a:p>
            <a:pPr defTabSz="279779"/>
            <a:r>
              <a:rPr lang="en-US" sz="1400" dirty="0" smtClean="0">
                <a:solidFill>
                  <a:srgbClr val="0070C0"/>
                </a:solidFill>
                <a:latin typeface="Consolas" panose="020B0609020204030204" pitchFamily="49" charset="0"/>
                <a:cs typeface="Consolas" panose="020B0609020204030204" pitchFamily="49" charset="0"/>
              </a:rPr>
              <a:t>}</a:t>
            </a:r>
            <a:endParaRPr lang="en-US" sz="1400" dirty="0">
              <a:solidFill>
                <a:srgbClr val="0070C0"/>
              </a:solidFill>
              <a:latin typeface="Consolas" panose="020B0609020204030204" pitchFamily="49" charset="0"/>
              <a:cs typeface="Consolas" panose="020B0609020204030204" pitchFamily="49" charset="0"/>
            </a:endParaRPr>
          </a:p>
          <a:p>
            <a:pPr defTabSz="373039"/>
            <a:endParaRPr lang="en-US" sz="1400" dirty="0">
              <a:solidFill>
                <a:schemeClr val="accent1"/>
              </a:solidFill>
              <a:latin typeface="Consolas" panose="020B0609020204030204" pitchFamily="49" charset="0"/>
              <a:cs typeface="Consolas" panose="020B0609020204030204" pitchFamily="49" charset="0"/>
            </a:endParaRPr>
          </a:p>
        </p:txBody>
      </p:sp>
      <p:sp>
        <p:nvSpPr>
          <p:cNvPr id="12" name="TextBox 11"/>
          <p:cNvSpPr txBox="1"/>
          <p:nvPr/>
        </p:nvSpPr>
        <p:spPr>
          <a:xfrm>
            <a:off x="3722274" y="4047531"/>
            <a:ext cx="3516566" cy="1507132"/>
          </a:xfrm>
          <a:prstGeom prst="rect">
            <a:avLst/>
          </a:prstGeom>
          <a:solidFill>
            <a:schemeClr val="bg1"/>
          </a:solidFill>
          <a:ln w="9525">
            <a:solidFill>
              <a:schemeClr val="accent1"/>
            </a:solidFill>
          </a:ln>
        </p:spPr>
        <p:txBody>
          <a:bodyPr wrap="square" lIns="186521" tIns="149217" rIns="186521" bIns="149217" rtlCol="0">
            <a:noAutofit/>
          </a:bodyPr>
          <a:lstStyle>
            <a:defPPr>
              <a:defRPr lang="en-US"/>
            </a:defPPr>
            <a:lvl1pPr defTabSz="279779">
              <a:defRPr sz="1632">
                <a:solidFill>
                  <a:schemeClr val="accent1"/>
                </a:solidFill>
                <a:latin typeface="Consolas" panose="020B0609020204030204" pitchFamily="49" charset="0"/>
                <a:cs typeface="Consolas" panose="020B0609020204030204" pitchFamily="49" charset="0"/>
              </a:defRPr>
            </a:lvl1pPr>
          </a:lstStyle>
          <a:p>
            <a:r>
              <a:rPr lang="en-US" sz="1400" dirty="0">
                <a:solidFill>
                  <a:srgbClr val="0070C0"/>
                </a:solidFill>
              </a:rPr>
              <a:t>{</a:t>
            </a:r>
          </a:p>
          <a:p>
            <a:r>
              <a:rPr lang="en-US" sz="1400" dirty="0">
                <a:solidFill>
                  <a:srgbClr val="0070C0"/>
                </a:solidFill>
              </a:rPr>
              <a:t>	</a:t>
            </a:r>
            <a:r>
              <a:rPr lang="en-US" sz="1400" dirty="0" smtClean="0">
                <a:solidFill>
                  <a:srgbClr val="0070C0"/>
                </a:solidFill>
              </a:rPr>
              <a:t>"id</a:t>
            </a:r>
            <a:r>
              <a:rPr lang="en-US" sz="1400" dirty="0">
                <a:solidFill>
                  <a:srgbClr val="0070C0"/>
                </a:solidFill>
              </a:rPr>
              <a:t>: </a:t>
            </a:r>
            <a:r>
              <a:rPr lang="en-US" sz="1400" dirty="0" smtClean="0">
                <a:solidFill>
                  <a:srgbClr val="0070C0"/>
                </a:solidFill>
              </a:rPr>
              <a:t>"</a:t>
            </a:r>
            <a:r>
              <a:rPr lang="en-US" sz="1400" dirty="0" err="1" smtClean="0">
                <a:solidFill>
                  <a:srgbClr val="0070C0"/>
                </a:solidFill>
              </a:rPr>
              <a:t>contact_xyz</a:t>
            </a:r>
            <a:r>
              <a:rPr lang="en-US" sz="1400" dirty="0" smtClean="0">
                <a:solidFill>
                  <a:srgbClr val="0070C0"/>
                </a:solidFill>
              </a:rPr>
              <a:t>",</a:t>
            </a:r>
            <a:endParaRPr lang="en-US" sz="1400" dirty="0">
              <a:solidFill>
                <a:srgbClr val="0070C0"/>
              </a:solidFill>
            </a:endParaRPr>
          </a:p>
          <a:p>
            <a:r>
              <a:rPr lang="en-US" sz="1400" dirty="0">
                <a:solidFill>
                  <a:srgbClr val="0070C0"/>
                </a:solidFill>
              </a:rPr>
              <a:t>	</a:t>
            </a:r>
            <a:r>
              <a:rPr lang="en-US" sz="1400" dirty="0" smtClean="0">
                <a:solidFill>
                  <a:srgbClr val="0070C0"/>
                </a:solidFill>
              </a:rPr>
              <a:t>"</a:t>
            </a:r>
            <a:r>
              <a:rPr lang="en-US" sz="1400" dirty="0" err="1" smtClean="0">
                <a:solidFill>
                  <a:srgbClr val="0070C0"/>
                </a:solidFill>
              </a:rPr>
              <a:t>userid</a:t>
            </a:r>
            <a:r>
              <a:rPr lang="en-US" sz="1400" dirty="0" smtClean="0">
                <a:solidFill>
                  <a:srgbClr val="0070C0"/>
                </a:solidFill>
              </a:rPr>
              <a:t>": "xyz",</a:t>
            </a:r>
            <a:endParaRPr lang="en-US" sz="1400" dirty="0">
              <a:solidFill>
                <a:srgbClr val="0070C0"/>
              </a:solidFill>
            </a:endParaRPr>
          </a:p>
          <a:p>
            <a:r>
              <a:rPr lang="en-US" sz="1400" dirty="0">
                <a:solidFill>
                  <a:srgbClr val="0070C0"/>
                </a:solidFill>
              </a:rPr>
              <a:t>	</a:t>
            </a:r>
            <a:r>
              <a:rPr lang="en-US" sz="1400" dirty="0" smtClean="0">
                <a:solidFill>
                  <a:srgbClr val="0070C0"/>
                </a:solidFill>
              </a:rPr>
              <a:t>"email" : "user@user.com"</a:t>
            </a:r>
          </a:p>
          <a:p>
            <a:r>
              <a:rPr lang="en-US" sz="1400" dirty="0" smtClean="0">
                <a:solidFill>
                  <a:srgbClr val="0070C0"/>
                </a:solidFill>
              </a:rPr>
              <a:t>   "phone" : "555 5555"</a:t>
            </a:r>
            <a:endParaRPr lang="en-US" sz="1400" dirty="0">
              <a:solidFill>
                <a:srgbClr val="0070C0"/>
              </a:solidFill>
            </a:endParaRPr>
          </a:p>
          <a:p>
            <a:r>
              <a:rPr lang="en-US" sz="1400" dirty="0">
                <a:solidFill>
                  <a:srgbClr val="0070C0"/>
                </a:solidFill>
              </a:rPr>
              <a:t>}</a:t>
            </a:r>
          </a:p>
          <a:p>
            <a:endParaRPr lang="en-US" sz="1400" dirty="0"/>
          </a:p>
        </p:txBody>
      </p:sp>
      <p:sp>
        <p:nvSpPr>
          <p:cNvPr id="13" name="TextBox 12"/>
          <p:cNvSpPr txBox="1"/>
          <p:nvPr/>
        </p:nvSpPr>
        <p:spPr>
          <a:xfrm>
            <a:off x="578523" y="2506662"/>
            <a:ext cx="2958899"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a:gradFill>
                  <a:gsLst>
                    <a:gs pos="2917">
                      <a:schemeClr val="tx1"/>
                    </a:gs>
                    <a:gs pos="30000">
                      <a:schemeClr val="tx1"/>
                    </a:gs>
                  </a:gsLst>
                  <a:lin ang="5400000" scaled="0"/>
                </a:gradFill>
              </a:rPr>
              <a:t>User document</a:t>
            </a:r>
          </a:p>
        </p:txBody>
      </p:sp>
      <p:sp>
        <p:nvSpPr>
          <p:cNvPr id="14" name="TextBox 13"/>
          <p:cNvSpPr txBox="1"/>
          <p:nvPr/>
        </p:nvSpPr>
        <p:spPr>
          <a:xfrm>
            <a:off x="3714338" y="1488078"/>
            <a:ext cx="2958899"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smtClean="0">
                <a:gradFill>
                  <a:gsLst>
                    <a:gs pos="2917">
                      <a:schemeClr val="tx1"/>
                    </a:gs>
                    <a:gs pos="30000">
                      <a:schemeClr val="tx1"/>
                    </a:gs>
                  </a:gsLst>
                  <a:lin ang="5400000" scaled="0"/>
                </a:gradFill>
              </a:rPr>
              <a:t>Address </a:t>
            </a:r>
            <a:r>
              <a:rPr lang="en-US" sz="2000" dirty="0">
                <a:gradFill>
                  <a:gsLst>
                    <a:gs pos="2917">
                      <a:schemeClr val="tx1"/>
                    </a:gs>
                    <a:gs pos="30000">
                      <a:schemeClr val="tx1"/>
                    </a:gs>
                  </a:gsLst>
                  <a:lin ang="5400000" scaled="0"/>
                </a:gradFill>
              </a:rPr>
              <a:t>document</a:t>
            </a:r>
          </a:p>
        </p:txBody>
      </p:sp>
      <p:sp>
        <p:nvSpPr>
          <p:cNvPr id="15" name="TextBox 14"/>
          <p:cNvSpPr txBox="1"/>
          <p:nvPr/>
        </p:nvSpPr>
        <p:spPr>
          <a:xfrm>
            <a:off x="3714338" y="3528022"/>
            <a:ext cx="3469841"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smtClean="0">
                <a:gradFill>
                  <a:gsLst>
                    <a:gs pos="2917">
                      <a:schemeClr val="tx1"/>
                    </a:gs>
                    <a:gs pos="30000">
                      <a:schemeClr val="tx1"/>
                    </a:gs>
                  </a:gsLst>
                  <a:lin ang="5400000" scaled="0"/>
                </a:gradFill>
              </a:rPr>
              <a:t>Contact details document</a:t>
            </a:r>
            <a:endParaRPr lang="en-US" sz="2000" dirty="0">
              <a:gradFill>
                <a:gsLst>
                  <a:gs pos="2917">
                    <a:schemeClr val="tx1"/>
                  </a:gs>
                  <a:gs pos="30000">
                    <a:schemeClr val="tx1"/>
                  </a:gs>
                </a:gsLst>
                <a:lin ang="5400000" scaled="0"/>
              </a:gradFill>
            </a:endParaRPr>
          </a:p>
        </p:txBody>
      </p:sp>
      <p:cxnSp>
        <p:nvCxnSpPr>
          <p:cNvPr id="17" name="Straight Arrow Connector 16"/>
          <p:cNvCxnSpPr/>
          <p:nvPr/>
        </p:nvCxnSpPr>
        <p:spPr>
          <a:xfrm flipH="1">
            <a:off x="2818144" y="2372011"/>
            <a:ext cx="1024252" cy="1086028"/>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882329" y="3813572"/>
            <a:ext cx="1024252" cy="110878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121292" y="2536254"/>
            <a:ext cx="2721044" cy="22000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47096" y="4599324"/>
            <a:ext cx="2721045" cy="294054"/>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2103437" y="6075420"/>
            <a:ext cx="7848600" cy="931922"/>
          </a:xfrm>
          <a:prstGeom prst="rect">
            <a:avLst/>
          </a:prstGeom>
          <a:noFill/>
        </p:spPr>
        <p:txBody>
          <a:bodyPr wrap="square" lIns="182880" tIns="146304" rIns="182880" bIns="146304" rtlCol="0">
            <a:spAutoFit/>
          </a:bodyPr>
          <a:lstStyle/>
          <a:p>
            <a:pPr marL="0" lvl="1" algn="ctr">
              <a:lnSpc>
                <a:spcPct val="90000"/>
              </a:lnSpc>
              <a:spcAft>
                <a:spcPts val="600"/>
              </a:spcAft>
            </a:pPr>
            <a:r>
              <a:rPr lang="en-US" sz="2040" dirty="0" smtClean="0"/>
              <a:t>Normalizing </a:t>
            </a:r>
            <a:r>
              <a:rPr lang="en-US" sz="2040" dirty="0"/>
              <a:t>typically provides </a:t>
            </a:r>
            <a:r>
              <a:rPr lang="en-US" sz="2040" b="1" dirty="0">
                <a:solidFill>
                  <a:srgbClr val="0070C0"/>
                </a:solidFill>
              </a:rPr>
              <a:t>better write performance</a:t>
            </a:r>
          </a:p>
          <a:p>
            <a:pPr algn="ctr">
              <a:lnSpc>
                <a:spcPct val="90000"/>
              </a:lnSpc>
              <a:spcAft>
                <a:spcPts val="600"/>
              </a:spcAft>
            </a:pPr>
            <a:endParaRPr lang="en-US" sz="20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5679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44676" y="1377435"/>
            <a:ext cx="6886900" cy="4863028"/>
          </a:xfrm>
          <a:ln w="12700"/>
        </p:spPr>
        <p:txBody>
          <a:bodyPr/>
          <a:lstStyle/>
          <a:p>
            <a:r>
              <a:rPr lang="en-US" dirty="0" smtClean="0"/>
              <a:t> </a:t>
            </a:r>
            <a:endParaRPr lang="en-US" dirty="0"/>
          </a:p>
        </p:txBody>
      </p:sp>
      <p:sp>
        <p:nvSpPr>
          <p:cNvPr id="9" name="Text Placeholder 8"/>
          <p:cNvSpPr>
            <a:spLocks noGrp="1"/>
          </p:cNvSpPr>
          <p:nvPr>
            <p:ph type="body" sz="quarter" idx="11"/>
          </p:nvPr>
        </p:nvSpPr>
        <p:spPr>
          <a:xfrm>
            <a:off x="7666037" y="1301693"/>
            <a:ext cx="4062854" cy="4329630"/>
          </a:xfrm>
        </p:spPr>
        <p:txBody>
          <a:bodyPr>
            <a:noAutofit/>
          </a:bodyPr>
          <a:lstStyle/>
          <a:p>
            <a:pPr defTabSz="621716">
              <a:lnSpc>
                <a:spcPct val="100000"/>
              </a:lnSpc>
              <a:spcBef>
                <a:spcPts val="612"/>
              </a:spcBef>
              <a:spcAft>
                <a:spcPts val="612"/>
              </a:spcAft>
            </a:pPr>
            <a:r>
              <a:rPr lang="en-US" sz="2040" dirty="0" smtClean="0"/>
              <a:t>No magic bullet</a:t>
            </a:r>
          </a:p>
          <a:p>
            <a:pPr defTabSz="621716">
              <a:lnSpc>
                <a:spcPct val="100000"/>
              </a:lnSpc>
              <a:spcBef>
                <a:spcPts val="612"/>
              </a:spcBef>
              <a:spcAft>
                <a:spcPts val="612"/>
              </a:spcAft>
            </a:pPr>
            <a:r>
              <a:rPr lang="en-US" sz="2040" dirty="0" smtClean="0"/>
              <a:t>Think about how your data is going to be written, read and model accordingly</a:t>
            </a:r>
            <a:endParaRPr lang="en-US" sz="2040" dirty="0"/>
          </a:p>
        </p:txBody>
      </p:sp>
      <p:sp>
        <p:nvSpPr>
          <p:cNvPr id="7" name="Title 6"/>
          <p:cNvSpPr>
            <a:spLocks noGrp="1"/>
          </p:cNvSpPr>
          <p:nvPr>
            <p:ph type="title"/>
          </p:nvPr>
        </p:nvSpPr>
        <p:spPr/>
        <p:txBody>
          <a:bodyPr/>
          <a:lstStyle/>
          <a:p>
            <a:r>
              <a:rPr lang="en-US" dirty="0" smtClean="0"/>
              <a:t>Hybrid models </a:t>
            </a:r>
            <a:r>
              <a:rPr lang="en-US" sz="3600" dirty="0" smtClean="0"/>
              <a:t>~ </a:t>
            </a:r>
            <a:r>
              <a:rPr lang="en-US" sz="3600" dirty="0" err="1" smtClean="0"/>
              <a:t>denormalize</a:t>
            </a:r>
            <a:r>
              <a:rPr lang="en-US" sz="3600" dirty="0" smtClean="0"/>
              <a:t> + reference + aggregate</a:t>
            </a:r>
            <a:endParaRPr lang="en-US" sz="3600" dirty="0"/>
          </a:p>
        </p:txBody>
      </p:sp>
      <p:sp>
        <p:nvSpPr>
          <p:cNvPr id="10" name="TextBox 9"/>
          <p:cNvSpPr txBox="1"/>
          <p:nvPr/>
        </p:nvSpPr>
        <p:spPr>
          <a:xfrm>
            <a:off x="623987" y="1921895"/>
            <a:ext cx="6356250" cy="2042858"/>
          </a:xfrm>
          <a:prstGeom prst="rect">
            <a:avLst/>
          </a:prstGeom>
          <a:solidFill>
            <a:schemeClr val="bg1"/>
          </a:solidFill>
          <a:ln w="9525">
            <a:solidFill>
              <a:schemeClr val="accent1"/>
            </a:solidFill>
          </a:ln>
        </p:spPr>
        <p:txBody>
          <a:bodyPr wrap="square" lIns="186521" tIns="149217" rIns="186521" bIns="149217" rtlCol="0">
            <a:noAutofit/>
          </a:bodyPr>
          <a:lstStyle>
            <a:defPPr>
              <a:defRPr lang="en-US"/>
            </a:defPPr>
            <a:lvl1pPr defTabSz="279779">
              <a:defRPr sz="1632">
                <a:solidFill>
                  <a:schemeClr val="accent1"/>
                </a:solidFill>
                <a:latin typeface="Consolas" panose="020B0609020204030204" pitchFamily="49" charset="0"/>
                <a:cs typeface="Consolas" panose="020B0609020204030204" pitchFamily="49" charset="0"/>
              </a:defRPr>
            </a:lvl1pPr>
          </a:lstStyle>
          <a:p>
            <a:r>
              <a:rPr lang="en-US" sz="1100" dirty="0"/>
              <a:t>{ </a:t>
            </a:r>
            <a:endParaRPr lang="en-US" sz="1100" dirty="0" smtClean="0"/>
          </a:p>
          <a:p>
            <a:r>
              <a:rPr lang="en-US" sz="1100" dirty="0"/>
              <a:t>	</a:t>
            </a:r>
            <a:r>
              <a:rPr lang="en-US" sz="1100" dirty="0" smtClean="0"/>
              <a:t>"id": "1", </a:t>
            </a:r>
          </a:p>
          <a:p>
            <a:r>
              <a:rPr lang="en-US" sz="1100" dirty="0" smtClean="0"/>
              <a:t>	"</a:t>
            </a:r>
            <a:r>
              <a:rPr lang="en-US" sz="1100" dirty="0" err="1" smtClean="0"/>
              <a:t>firstName</a:t>
            </a:r>
            <a:r>
              <a:rPr lang="en-US" sz="1100" dirty="0" smtClean="0"/>
              <a:t>": "Thomas", </a:t>
            </a:r>
          </a:p>
          <a:p>
            <a:r>
              <a:rPr lang="en-US" sz="1100" dirty="0" smtClean="0"/>
              <a:t>	"</a:t>
            </a:r>
            <a:r>
              <a:rPr lang="en-US" sz="1100" dirty="0" err="1" smtClean="0"/>
              <a:t>lastName</a:t>
            </a:r>
            <a:r>
              <a:rPr lang="en-US" sz="1100" dirty="0" smtClean="0"/>
              <a:t>": "Andersen", </a:t>
            </a:r>
          </a:p>
          <a:p>
            <a:r>
              <a:rPr lang="en-US" sz="1100" dirty="0" smtClean="0"/>
              <a:t>	"</a:t>
            </a:r>
            <a:r>
              <a:rPr lang="en-US" sz="1100" dirty="0" err="1" smtClean="0"/>
              <a:t>countOfBooks</a:t>
            </a:r>
            <a:r>
              <a:rPr lang="en-US" sz="1100" dirty="0" smtClean="0"/>
              <a:t>": </a:t>
            </a:r>
            <a:r>
              <a:rPr lang="en-US" sz="1100" dirty="0"/>
              <a:t>3, </a:t>
            </a:r>
            <a:endParaRPr lang="en-US" sz="1100" dirty="0" smtClean="0"/>
          </a:p>
          <a:p>
            <a:r>
              <a:rPr lang="en-US" sz="1100" dirty="0" smtClean="0"/>
              <a:t>	"books": </a:t>
            </a:r>
            <a:r>
              <a:rPr lang="en-US" sz="1100" dirty="0"/>
              <a:t>[1, 2, 3], </a:t>
            </a:r>
            <a:endParaRPr lang="en-US" sz="1100" dirty="0" smtClean="0"/>
          </a:p>
          <a:p>
            <a:r>
              <a:rPr lang="en-US" sz="1100" dirty="0" smtClean="0"/>
              <a:t>	"images": </a:t>
            </a:r>
            <a:r>
              <a:rPr lang="en-US" sz="1100" dirty="0"/>
              <a:t>[ </a:t>
            </a:r>
            <a:endParaRPr lang="en-US" sz="1100" dirty="0" smtClean="0"/>
          </a:p>
          <a:p>
            <a:r>
              <a:rPr lang="en-US" sz="1100" dirty="0" smtClean="0"/>
              <a:t>		{"thumbnail": "http</a:t>
            </a:r>
            <a:r>
              <a:rPr lang="en-US" sz="1100" dirty="0"/>
              <a:t>://....</a:t>
            </a:r>
            <a:r>
              <a:rPr lang="en-US" sz="1100" dirty="0" err="1" smtClean="0"/>
              <a:t>png</a:t>
            </a:r>
            <a:r>
              <a:rPr lang="en-US" sz="1100" dirty="0" smtClean="0"/>
              <a:t>"} </a:t>
            </a:r>
          </a:p>
          <a:p>
            <a:r>
              <a:rPr lang="en-US" sz="1100" dirty="0"/>
              <a:t>	</a:t>
            </a:r>
            <a:r>
              <a:rPr lang="en-US" sz="1100" dirty="0" smtClean="0"/>
              <a:t>	{"profile": "http</a:t>
            </a:r>
            <a:r>
              <a:rPr lang="en-US" sz="1100" dirty="0"/>
              <a:t>://....</a:t>
            </a:r>
            <a:r>
              <a:rPr lang="en-US" sz="1100" dirty="0" err="1" smtClean="0"/>
              <a:t>png</a:t>
            </a:r>
            <a:r>
              <a:rPr lang="en-US" sz="1100" dirty="0" smtClean="0"/>
              <a:t>"}</a:t>
            </a:r>
          </a:p>
          <a:p>
            <a:r>
              <a:rPr lang="en-US" sz="1100" dirty="0" smtClean="0"/>
              <a:t>	] </a:t>
            </a:r>
          </a:p>
          <a:p>
            <a:r>
              <a:rPr lang="en-US" sz="1100" dirty="0" smtClean="0"/>
              <a:t>}</a:t>
            </a:r>
            <a:endParaRPr lang="en-US" sz="1100" dirty="0"/>
          </a:p>
        </p:txBody>
      </p:sp>
      <p:sp>
        <p:nvSpPr>
          <p:cNvPr id="12" name="TextBox 11"/>
          <p:cNvSpPr txBox="1"/>
          <p:nvPr/>
        </p:nvSpPr>
        <p:spPr>
          <a:xfrm>
            <a:off x="623987" y="4454045"/>
            <a:ext cx="6356250" cy="1634017"/>
          </a:xfrm>
          <a:prstGeom prst="rect">
            <a:avLst/>
          </a:prstGeom>
          <a:solidFill>
            <a:schemeClr val="bg1"/>
          </a:solidFill>
          <a:ln w="9525">
            <a:solidFill>
              <a:schemeClr val="accent1"/>
            </a:solidFill>
          </a:ln>
        </p:spPr>
        <p:txBody>
          <a:bodyPr wrap="square" lIns="186521" tIns="149217" rIns="186521" bIns="149217" rtlCol="0">
            <a:noAutofit/>
          </a:bodyPr>
          <a:lstStyle>
            <a:defPPr>
              <a:defRPr lang="en-US"/>
            </a:defPPr>
            <a:lvl1pPr defTabSz="279779">
              <a:defRPr sz="1632">
                <a:solidFill>
                  <a:schemeClr val="accent1"/>
                </a:solidFill>
                <a:latin typeface="Consolas" panose="020B0609020204030204" pitchFamily="49" charset="0"/>
                <a:cs typeface="Consolas" panose="020B0609020204030204" pitchFamily="49" charset="0"/>
              </a:defRPr>
            </a:lvl1pPr>
          </a:lstStyle>
          <a:p>
            <a:r>
              <a:rPr lang="en-US" sz="1100" dirty="0"/>
              <a:t>{ </a:t>
            </a:r>
            <a:endParaRPr lang="en-US" sz="1100" dirty="0" smtClean="0"/>
          </a:p>
          <a:p>
            <a:r>
              <a:rPr lang="en-US" sz="1100" dirty="0" smtClean="0"/>
              <a:t>	"id": </a:t>
            </a:r>
            <a:r>
              <a:rPr lang="en-US" sz="1100" dirty="0"/>
              <a:t>1, </a:t>
            </a:r>
            <a:endParaRPr lang="en-US" sz="1100" dirty="0" smtClean="0"/>
          </a:p>
          <a:p>
            <a:r>
              <a:rPr lang="en-US" sz="1100" dirty="0" smtClean="0"/>
              <a:t>	"name": "DocumentDB 101", </a:t>
            </a:r>
          </a:p>
          <a:p>
            <a:r>
              <a:rPr lang="en-US" sz="1100" dirty="0" smtClean="0"/>
              <a:t>	"authors": </a:t>
            </a:r>
            <a:r>
              <a:rPr lang="en-US" sz="1100" dirty="0"/>
              <a:t>[ </a:t>
            </a:r>
            <a:endParaRPr lang="en-US" sz="1100" dirty="0" smtClean="0"/>
          </a:p>
          <a:p>
            <a:r>
              <a:rPr lang="en-US" sz="1100" dirty="0" smtClean="0"/>
              <a:t>		{"id": </a:t>
            </a:r>
            <a:r>
              <a:rPr lang="en-US" sz="1100" dirty="0"/>
              <a:t>1, </a:t>
            </a:r>
            <a:r>
              <a:rPr lang="en-US" sz="1100" dirty="0" smtClean="0"/>
              <a:t>"name": "Thomas Andersen", "thumbnail": "http</a:t>
            </a:r>
            <a:r>
              <a:rPr lang="en-US" sz="1100" dirty="0"/>
              <a:t>://....</a:t>
            </a:r>
            <a:r>
              <a:rPr lang="en-US" sz="1100" dirty="0" err="1" smtClean="0"/>
              <a:t>png</a:t>
            </a:r>
            <a:r>
              <a:rPr lang="en-US" sz="1100" dirty="0" smtClean="0"/>
              <a:t>"}, </a:t>
            </a:r>
          </a:p>
          <a:p>
            <a:r>
              <a:rPr lang="en-US" sz="1100" dirty="0" smtClean="0"/>
              <a:t>		{"id": </a:t>
            </a:r>
            <a:r>
              <a:rPr lang="en-US" sz="1100" dirty="0"/>
              <a:t>2, </a:t>
            </a:r>
            <a:r>
              <a:rPr lang="en-US" sz="1100" dirty="0" smtClean="0"/>
              <a:t>"name": "William Wakefield", "thumbnail": "http</a:t>
            </a:r>
            <a:r>
              <a:rPr lang="en-US" sz="1100" dirty="0"/>
              <a:t>://....</a:t>
            </a:r>
            <a:r>
              <a:rPr lang="en-US" sz="1100" dirty="0" err="1" smtClean="0"/>
              <a:t>png</a:t>
            </a:r>
            <a:r>
              <a:rPr lang="en-US" sz="1100" dirty="0" smtClean="0"/>
              <a:t>"} </a:t>
            </a:r>
          </a:p>
          <a:p>
            <a:r>
              <a:rPr lang="en-US" sz="1100" dirty="0" smtClean="0"/>
              <a:t>	] </a:t>
            </a:r>
          </a:p>
          <a:p>
            <a:r>
              <a:rPr lang="en-US" sz="1100" dirty="0" smtClean="0"/>
              <a:t>}</a:t>
            </a:r>
            <a:endParaRPr lang="en-US" sz="1100" dirty="0"/>
          </a:p>
        </p:txBody>
      </p:sp>
      <p:sp>
        <p:nvSpPr>
          <p:cNvPr id="13" name="TextBox 12"/>
          <p:cNvSpPr txBox="1"/>
          <p:nvPr/>
        </p:nvSpPr>
        <p:spPr>
          <a:xfrm>
            <a:off x="444676" y="1401496"/>
            <a:ext cx="2958899"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smtClean="0">
                <a:gradFill>
                  <a:gsLst>
                    <a:gs pos="2917">
                      <a:schemeClr val="tx1"/>
                    </a:gs>
                    <a:gs pos="30000">
                      <a:schemeClr val="tx1"/>
                    </a:gs>
                  </a:gsLst>
                  <a:lin ang="5400000" scaled="0"/>
                </a:gradFill>
              </a:rPr>
              <a:t>Author document</a:t>
            </a:r>
            <a:endParaRPr lang="en-US" sz="2000" dirty="0">
              <a:gradFill>
                <a:gsLst>
                  <a:gs pos="2917">
                    <a:schemeClr val="tx1"/>
                  </a:gs>
                  <a:gs pos="30000">
                    <a:schemeClr val="tx1"/>
                  </a:gs>
                </a:gsLst>
                <a:lin ang="5400000" scaled="0"/>
              </a:gradFill>
            </a:endParaRPr>
          </a:p>
        </p:txBody>
      </p:sp>
      <p:sp>
        <p:nvSpPr>
          <p:cNvPr id="15" name="TextBox 14"/>
          <p:cNvSpPr txBox="1"/>
          <p:nvPr/>
        </p:nvSpPr>
        <p:spPr>
          <a:xfrm>
            <a:off x="460233" y="3964753"/>
            <a:ext cx="3469841" cy="578347"/>
          </a:xfrm>
          <a:prstGeom prst="rect">
            <a:avLst/>
          </a:prstGeom>
          <a:noFill/>
        </p:spPr>
        <p:txBody>
          <a:bodyPr wrap="square" lIns="186521" tIns="149217" rIns="186521" bIns="149217" rtlCol="0">
            <a:spAutoFit/>
          </a:bodyPr>
          <a:lstStyle/>
          <a:p>
            <a:pPr>
              <a:lnSpc>
                <a:spcPct val="90000"/>
              </a:lnSpc>
              <a:spcAft>
                <a:spcPts val="612"/>
              </a:spcAft>
            </a:pPr>
            <a:r>
              <a:rPr lang="en-US" sz="2000" dirty="0" smtClean="0">
                <a:gradFill>
                  <a:gsLst>
                    <a:gs pos="2917">
                      <a:schemeClr val="tx1"/>
                    </a:gs>
                    <a:gs pos="30000">
                      <a:schemeClr val="tx1"/>
                    </a:gs>
                  </a:gsLst>
                  <a:lin ang="5400000" scaled="0"/>
                </a:gradFill>
              </a:rPr>
              <a:t>Book document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1132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366" y="1213173"/>
            <a:ext cx="11885514" cy="3670321"/>
          </a:xfrm>
          <a:prstGeom prst="rect">
            <a:avLst/>
          </a:prstGeom>
          <a:noFill/>
        </p:spPr>
        <p:txBody>
          <a:bodyPr wrap="square" lIns="182854" tIns="146283" rIns="182854" bIns="146283" rtlCol="0">
            <a:spAutoFit/>
          </a:bodyPr>
          <a:lstStyle/>
          <a:p>
            <a:pPr marL="349724" indent="-349724">
              <a:lnSpc>
                <a:spcPct val="90000"/>
              </a:lnSpc>
              <a:spcBef>
                <a:spcPts val="600"/>
              </a:spcBef>
              <a:spcAft>
                <a:spcPts val="600"/>
              </a:spcAft>
              <a:buFont typeface="Arial" panose="020B0604020202020204" pitchFamily="34" charset="0"/>
              <a:buChar char="•"/>
            </a:pPr>
            <a:r>
              <a:rPr lang="en-US" sz="2142" dirty="0" smtClean="0">
                <a:latin typeface="Segoe UI Light" panose="020B0502040204020203" pitchFamily="34" charset="0"/>
                <a:cs typeface="Segoe UI Light" panose="020B0502040204020203" pitchFamily="34" charset="0"/>
              </a:rPr>
              <a:t>Map </a:t>
            </a:r>
            <a:r>
              <a:rPr lang="en-US" sz="2142" dirty="0">
                <a:latin typeface="Segoe UI Light" panose="020B0502040204020203" pitchFamily="34" charset="0"/>
                <a:cs typeface="Segoe UI Light" panose="020B0502040204020203" pitchFamily="34" charset="0"/>
              </a:rPr>
              <a:t>properties to JSON types</a:t>
            </a:r>
          </a:p>
          <a:p>
            <a:pPr marL="349724" indent="-349724">
              <a:lnSpc>
                <a:spcPct val="90000"/>
              </a:lnSpc>
              <a:spcBef>
                <a:spcPts val="600"/>
              </a:spcBef>
              <a:spcAft>
                <a:spcPts val="600"/>
              </a:spcAft>
              <a:buFont typeface="Arial" panose="020B0604020202020204" pitchFamily="34" charset="0"/>
              <a:buChar char="•"/>
            </a:pPr>
            <a:r>
              <a:rPr lang="en-US" sz="2142" dirty="0">
                <a:latin typeface="Segoe UI Light" panose="020B0502040204020203" pitchFamily="34" charset="0"/>
                <a:cs typeface="Segoe UI Light" panose="020B0502040204020203" pitchFamily="34" charset="0"/>
              </a:rPr>
              <a:t>Prefer smaller documents (&lt;16KB) for smaller </a:t>
            </a:r>
            <a:r>
              <a:rPr lang="en-US" sz="2142" dirty="0" smtClean="0">
                <a:latin typeface="Segoe UI Light" panose="020B0502040204020203" pitchFamily="34" charset="0"/>
                <a:cs typeface="Segoe UI Light" panose="020B0502040204020203" pitchFamily="34" charset="0"/>
              </a:rPr>
              <a:t>footprint, less IO, lower RU charges. </a:t>
            </a:r>
          </a:p>
          <a:p>
            <a:pPr marL="349724" indent="-349724">
              <a:lnSpc>
                <a:spcPct val="90000"/>
              </a:lnSpc>
              <a:spcBef>
                <a:spcPts val="600"/>
              </a:spcBef>
              <a:spcAft>
                <a:spcPts val="600"/>
              </a:spcAft>
              <a:buFont typeface="Arial" panose="020B0604020202020204" pitchFamily="34" charset="0"/>
              <a:buChar char="•"/>
            </a:pPr>
            <a:r>
              <a:rPr lang="en-US" sz="2142" dirty="0" smtClean="0">
                <a:latin typeface="Segoe UI Light" panose="020B0502040204020203" pitchFamily="34" charset="0"/>
                <a:cs typeface="Segoe UI Light" panose="020B0502040204020203" pitchFamily="34" charset="0"/>
              </a:rPr>
              <a:t>Maximum </a:t>
            </a:r>
            <a:r>
              <a:rPr lang="en-US" sz="2142" dirty="0">
                <a:latin typeface="Segoe UI Light" panose="020B0502040204020203" pitchFamily="34" charset="0"/>
                <a:cs typeface="Segoe UI Light" panose="020B0502040204020203" pitchFamily="34" charset="0"/>
              </a:rPr>
              <a:t>size is </a:t>
            </a:r>
            <a:r>
              <a:rPr lang="en-US" sz="2142" dirty="0" smtClean="0">
                <a:latin typeface="Segoe UI Light" panose="020B0502040204020203" pitchFamily="34" charset="0"/>
                <a:cs typeface="Segoe UI Light" panose="020B0502040204020203" pitchFamily="34" charset="0"/>
              </a:rPr>
              <a:t>512KB – be aware of unbounded arrays leading to document bloat</a:t>
            </a:r>
            <a:endParaRPr lang="en-US" sz="2142" dirty="0">
              <a:latin typeface="Segoe UI Light" panose="020B0502040204020203" pitchFamily="34" charset="0"/>
              <a:cs typeface="Segoe UI Light" panose="020B0502040204020203" pitchFamily="34" charset="0"/>
            </a:endParaRPr>
          </a:p>
          <a:p>
            <a:pPr marL="349724" indent="-349724">
              <a:lnSpc>
                <a:spcPct val="90000"/>
              </a:lnSpc>
              <a:spcBef>
                <a:spcPts val="600"/>
              </a:spcBef>
              <a:spcAft>
                <a:spcPts val="600"/>
              </a:spcAft>
              <a:buFont typeface="Arial" panose="020B0604020202020204" pitchFamily="34" charset="0"/>
              <a:buChar char="•"/>
            </a:pPr>
            <a:r>
              <a:rPr lang="en-US" sz="2142" dirty="0">
                <a:latin typeface="Segoe UI Light" panose="020B0502040204020203" pitchFamily="34" charset="0"/>
                <a:cs typeface="Segoe UI Light" panose="020B0502040204020203" pitchFamily="34" charset="0"/>
              </a:rPr>
              <a:t>Store </a:t>
            </a:r>
            <a:r>
              <a:rPr lang="en-US" sz="2142" dirty="0" smtClean="0">
                <a:latin typeface="Segoe UI Light" panose="020B0502040204020203" pitchFamily="34" charset="0"/>
                <a:cs typeface="Segoe UI Light" panose="020B0502040204020203" pitchFamily="34" charset="0"/>
              </a:rPr>
              <a:t>metadata on attachments, </a:t>
            </a:r>
            <a:r>
              <a:rPr lang="en-US" sz="2142" dirty="0">
                <a:latin typeface="Segoe UI Light" panose="020B0502040204020203" pitchFamily="34" charset="0"/>
                <a:cs typeface="Segoe UI Light" panose="020B0502040204020203" pitchFamily="34" charset="0"/>
              </a:rPr>
              <a:t>reference binary data/free text as external links</a:t>
            </a:r>
          </a:p>
          <a:p>
            <a:pPr marL="349724" indent="-349724">
              <a:lnSpc>
                <a:spcPct val="90000"/>
              </a:lnSpc>
              <a:spcBef>
                <a:spcPts val="600"/>
              </a:spcBef>
              <a:spcAft>
                <a:spcPts val="600"/>
              </a:spcAft>
              <a:buFont typeface="Arial" panose="020B0604020202020204" pitchFamily="34" charset="0"/>
              <a:buChar char="•"/>
            </a:pPr>
            <a:r>
              <a:rPr lang="en-US" sz="2142" dirty="0">
                <a:latin typeface="Segoe UI Light" panose="020B0502040204020203" pitchFamily="34" charset="0"/>
                <a:cs typeface="Segoe UI Light" panose="020B0502040204020203" pitchFamily="34" charset="0"/>
              </a:rPr>
              <a:t>Prefer sparse properties – skip rather than explicit null</a:t>
            </a:r>
          </a:p>
          <a:p>
            <a:pPr marL="349724" indent="-349724">
              <a:lnSpc>
                <a:spcPct val="90000"/>
              </a:lnSpc>
              <a:spcBef>
                <a:spcPts val="600"/>
              </a:spcBef>
              <a:spcAft>
                <a:spcPts val="600"/>
              </a:spcAft>
              <a:buFont typeface="Arial" panose="020B0604020202020204" pitchFamily="34" charset="0"/>
              <a:buChar char="•"/>
            </a:pPr>
            <a:r>
              <a:rPr lang="en-US" sz="2142" dirty="0">
                <a:latin typeface="Segoe UI Light" panose="020B0502040204020203" pitchFamily="34" charset="0"/>
                <a:cs typeface="Segoe UI Light" panose="020B0502040204020203" pitchFamily="34" charset="0"/>
              </a:rPr>
              <a:t>Prefer fullname = </a:t>
            </a:r>
            <a:r>
              <a:rPr lang="en-US" sz="2142" dirty="0" smtClean="0">
                <a:latin typeface="Segoe UI Light" panose="020B0502040204020203" pitchFamily="34" charset="0"/>
                <a:cs typeface="Segoe UI Light" panose="020B0502040204020203" pitchFamily="34" charset="0"/>
              </a:rPr>
              <a:t>"Azure DocumentDB" </a:t>
            </a:r>
            <a:r>
              <a:rPr lang="en-US" sz="2142" dirty="0">
                <a:latin typeface="Segoe UI Light" panose="020B0502040204020203" pitchFamily="34" charset="0"/>
                <a:cs typeface="Segoe UI Light" panose="020B0502040204020203" pitchFamily="34" charset="0"/>
              </a:rPr>
              <a:t>to firstName = </a:t>
            </a:r>
            <a:r>
              <a:rPr lang="en-US" sz="2142" dirty="0" smtClean="0">
                <a:latin typeface="Segoe UI Light" panose="020B0502040204020203" pitchFamily="34" charset="0"/>
                <a:cs typeface="Segoe UI Light" panose="020B0502040204020203" pitchFamily="34" charset="0"/>
              </a:rPr>
              <a:t>"Azure" </a:t>
            </a:r>
            <a:r>
              <a:rPr lang="en-US" sz="2142" dirty="0">
                <a:latin typeface="Segoe UI Light" panose="020B0502040204020203" pitchFamily="34" charset="0"/>
                <a:cs typeface="Segoe UI Light" panose="020B0502040204020203" pitchFamily="34" charset="0"/>
              </a:rPr>
              <a:t>AND lastName = </a:t>
            </a:r>
            <a:r>
              <a:rPr lang="en-US" sz="2142" dirty="0" smtClean="0">
                <a:latin typeface="Segoe UI Light" panose="020B0502040204020203" pitchFamily="34" charset="0"/>
                <a:cs typeface="Segoe UI Light" panose="020B0502040204020203" pitchFamily="34" charset="0"/>
              </a:rPr>
              <a:t>"DocumentDB"</a:t>
            </a:r>
            <a:endParaRPr lang="en-US" sz="2142"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48"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err="1">
              <a:latin typeface="Segoe UI Light" panose="020B0502040204020203" pitchFamily="34" charset="0"/>
              <a:cs typeface="Segoe UI Light" panose="020B0502040204020203" pitchFamily="34" charset="0"/>
            </a:endParaRPr>
          </a:p>
        </p:txBody>
      </p:sp>
      <p:sp>
        <p:nvSpPr>
          <p:cNvPr id="6" name="Title 6"/>
          <p:cNvSpPr txBox="1">
            <a:spLocks/>
          </p:cNvSpPr>
          <p:nvPr/>
        </p:nvSpPr>
        <p:spPr>
          <a:xfrm>
            <a:off x="460316"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488"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Data models </a:t>
            </a:r>
            <a:r>
              <a:rPr lang="en-US" sz="3600" dirty="0" smtClean="0"/>
              <a:t>~ tips</a:t>
            </a:r>
            <a:endParaRPr lang="en-US" sz="3600" dirty="0"/>
          </a:p>
        </p:txBody>
      </p:sp>
    </p:spTree>
    <p:extLst>
      <p:ext uri="{BB962C8B-B14F-4D97-AF65-F5344CB8AC3E}">
        <p14:creationId xmlns:p14="http://schemas.microsoft.com/office/powerpoint/2010/main" val="277086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4488" dirty="0"/>
              <a:t>Design: query and index</a:t>
            </a:r>
          </a:p>
        </p:txBody>
      </p:sp>
      <p:sp>
        <p:nvSpPr>
          <p:cNvPr id="2" name="TextBox 1"/>
          <p:cNvSpPr txBox="1"/>
          <p:nvPr/>
        </p:nvSpPr>
        <p:spPr>
          <a:xfrm>
            <a:off x="297816" y="1058862"/>
            <a:ext cx="11047433" cy="4635842"/>
          </a:xfrm>
          <a:prstGeom prst="rect">
            <a:avLst/>
          </a:prstGeom>
          <a:noFill/>
        </p:spPr>
        <p:txBody>
          <a:bodyPr wrap="square" lIns="182854" tIns="146283" rIns="182854" bIns="146283" rtlCol="0">
            <a:spAutoFit/>
          </a:bodyPr>
          <a:lstStyle/>
          <a:p>
            <a:pPr>
              <a:lnSpc>
                <a:spcPct val="90000"/>
              </a:lnSpc>
              <a:spcAft>
                <a:spcPts val="600"/>
              </a:spcAft>
            </a:pPr>
            <a:r>
              <a:rPr lang="en-US" sz="3366" dirty="0">
                <a:latin typeface="Segoe UI Light" panose="020B0502040204020203" pitchFamily="34" charset="0"/>
                <a:cs typeface="Segoe UI Light" panose="020B0502040204020203" pitchFamily="34" charset="0"/>
              </a:rPr>
              <a:t>Indexing policy</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Specify </a:t>
            </a:r>
            <a:r>
              <a:rPr lang="en-US" sz="2244" b="1" dirty="0">
                <a:latin typeface="Segoe UI Light" panose="020B0502040204020203" pitchFamily="34" charset="0"/>
                <a:cs typeface="Segoe UI Light" panose="020B0502040204020203" pitchFamily="34" charset="0"/>
              </a:rPr>
              <a:t>range indexing </a:t>
            </a:r>
            <a:r>
              <a:rPr lang="en-US" sz="2244" dirty="0">
                <a:latin typeface="Segoe UI Light" panose="020B0502040204020203" pitchFamily="34" charset="0"/>
                <a:cs typeface="Segoe UI Light" panose="020B0502040204020203" pitchFamily="34" charset="0"/>
              </a:rPr>
              <a:t>on paths which use range queries (like timestamps)</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Use higher </a:t>
            </a:r>
            <a:r>
              <a:rPr lang="en-US" sz="2244" b="1" dirty="0">
                <a:latin typeface="Segoe UI Light" panose="020B0502040204020203" pitchFamily="34" charset="0"/>
                <a:cs typeface="Segoe UI Light" panose="020B0502040204020203" pitchFamily="34" charset="0"/>
              </a:rPr>
              <a:t>index precision </a:t>
            </a:r>
            <a:r>
              <a:rPr lang="en-US" sz="2244" dirty="0">
                <a:latin typeface="Segoe UI Light" panose="020B0502040204020203" pitchFamily="34" charset="0"/>
                <a:cs typeface="Segoe UI Light" panose="020B0502040204020203" pitchFamily="34" charset="0"/>
              </a:rPr>
              <a:t>(6/7) for range indexes and for dense hash indexes</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Use lazy indexing to handle bulk ingestion scenarios</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Exclude paths not required for querying </a:t>
            </a: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err="1">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77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query and index</a:t>
            </a:r>
          </a:p>
        </p:txBody>
      </p:sp>
      <p:sp>
        <p:nvSpPr>
          <p:cNvPr id="2" name="TextBox 1"/>
          <p:cNvSpPr txBox="1"/>
          <p:nvPr/>
        </p:nvSpPr>
        <p:spPr>
          <a:xfrm>
            <a:off x="387951" y="968936"/>
            <a:ext cx="11047433" cy="6729877"/>
          </a:xfrm>
          <a:prstGeom prst="rect">
            <a:avLst/>
          </a:prstGeom>
          <a:noFill/>
        </p:spPr>
        <p:txBody>
          <a:bodyPr wrap="square" lIns="182854" tIns="146283" rIns="182854" bIns="146283" rtlCol="0">
            <a:spAutoFit/>
          </a:bodyPr>
          <a:lstStyle/>
          <a:p>
            <a:pPr>
              <a:lnSpc>
                <a:spcPct val="90000"/>
              </a:lnSpc>
              <a:spcAft>
                <a:spcPts val="600"/>
              </a:spcAft>
            </a:pPr>
            <a:r>
              <a:rPr lang="en-US" sz="3366" dirty="0">
                <a:solidFill>
                  <a:schemeClr val="bg2">
                    <a:lumMod val="85000"/>
                  </a:schemeClr>
                </a:solidFill>
                <a:latin typeface="Segoe UI Light" panose="020B0502040204020203" pitchFamily="34" charset="0"/>
                <a:cs typeface="Segoe UI Light" panose="020B0502040204020203" pitchFamily="34" charset="0"/>
              </a:rPr>
              <a:t>Indexing policy</a:t>
            </a:r>
          </a:p>
          <a:p>
            <a:pPr marL="349724" indent="-349724">
              <a:lnSpc>
                <a:spcPct val="90000"/>
              </a:lnSpc>
              <a:spcAft>
                <a:spcPts val="600"/>
              </a:spcAft>
              <a:buFont typeface="Arial" panose="020B0604020202020204" pitchFamily="34" charset="0"/>
              <a:buChar char="•"/>
            </a:pPr>
            <a:r>
              <a:rPr lang="en-US" sz="2244" dirty="0">
                <a:solidFill>
                  <a:schemeClr val="bg2">
                    <a:lumMod val="85000"/>
                  </a:schemeClr>
                </a:solidFill>
                <a:latin typeface="Segoe UI Light" panose="020B0502040204020203" pitchFamily="34" charset="0"/>
                <a:cs typeface="Segoe UI Light" panose="020B0502040204020203" pitchFamily="34" charset="0"/>
              </a:rPr>
              <a:t>Specify </a:t>
            </a:r>
            <a:r>
              <a:rPr lang="en-US" sz="2244" b="1" dirty="0">
                <a:solidFill>
                  <a:schemeClr val="bg2">
                    <a:lumMod val="85000"/>
                  </a:schemeClr>
                </a:solidFill>
                <a:latin typeface="Segoe UI Light" panose="020B0502040204020203" pitchFamily="34" charset="0"/>
                <a:cs typeface="Segoe UI Light" panose="020B0502040204020203" pitchFamily="34" charset="0"/>
              </a:rPr>
              <a:t>range indexing </a:t>
            </a:r>
            <a:r>
              <a:rPr lang="en-US" sz="2244" dirty="0">
                <a:solidFill>
                  <a:schemeClr val="bg2">
                    <a:lumMod val="85000"/>
                  </a:schemeClr>
                </a:solidFill>
                <a:latin typeface="Segoe UI Light" panose="020B0502040204020203" pitchFamily="34" charset="0"/>
                <a:cs typeface="Segoe UI Light" panose="020B0502040204020203" pitchFamily="34" charset="0"/>
              </a:rPr>
              <a:t>on paths which use range queries (like timestamps)</a:t>
            </a:r>
          </a:p>
          <a:p>
            <a:pPr marL="349724" indent="-349724">
              <a:lnSpc>
                <a:spcPct val="90000"/>
              </a:lnSpc>
              <a:spcAft>
                <a:spcPts val="600"/>
              </a:spcAft>
              <a:buFont typeface="Arial" panose="020B0604020202020204" pitchFamily="34" charset="0"/>
              <a:buChar char="•"/>
            </a:pPr>
            <a:r>
              <a:rPr lang="en-US" sz="2244" dirty="0">
                <a:solidFill>
                  <a:schemeClr val="bg2">
                    <a:lumMod val="85000"/>
                  </a:schemeClr>
                </a:solidFill>
                <a:latin typeface="Segoe UI Light" panose="020B0502040204020203" pitchFamily="34" charset="0"/>
                <a:cs typeface="Segoe UI Light" panose="020B0502040204020203" pitchFamily="34" charset="0"/>
              </a:rPr>
              <a:t>Use higher </a:t>
            </a:r>
            <a:r>
              <a:rPr lang="en-US" sz="2244" b="1" dirty="0">
                <a:solidFill>
                  <a:schemeClr val="bg2">
                    <a:lumMod val="85000"/>
                  </a:schemeClr>
                </a:solidFill>
                <a:latin typeface="Segoe UI Light" panose="020B0502040204020203" pitchFamily="34" charset="0"/>
                <a:cs typeface="Segoe UI Light" panose="020B0502040204020203" pitchFamily="34" charset="0"/>
              </a:rPr>
              <a:t>index precision </a:t>
            </a:r>
            <a:r>
              <a:rPr lang="en-US" sz="2244" dirty="0">
                <a:solidFill>
                  <a:schemeClr val="bg2">
                    <a:lumMod val="85000"/>
                  </a:schemeClr>
                </a:solidFill>
                <a:latin typeface="Segoe UI Light" panose="020B0502040204020203" pitchFamily="34" charset="0"/>
                <a:cs typeface="Segoe UI Light" panose="020B0502040204020203" pitchFamily="34" charset="0"/>
              </a:rPr>
              <a:t>(6/7) for range indexes and for dense hash indexes</a:t>
            </a:r>
          </a:p>
          <a:p>
            <a:pPr marL="349724" indent="-349724">
              <a:lnSpc>
                <a:spcPct val="90000"/>
              </a:lnSpc>
              <a:spcAft>
                <a:spcPts val="600"/>
              </a:spcAft>
              <a:buFont typeface="Arial" panose="020B0604020202020204" pitchFamily="34" charset="0"/>
              <a:buChar char="•"/>
            </a:pPr>
            <a:r>
              <a:rPr lang="en-US" sz="2244" dirty="0">
                <a:solidFill>
                  <a:schemeClr val="bg2">
                    <a:lumMod val="85000"/>
                  </a:schemeClr>
                </a:solidFill>
                <a:latin typeface="Segoe UI Light" panose="020B0502040204020203" pitchFamily="34" charset="0"/>
                <a:cs typeface="Segoe UI Light" panose="020B0502040204020203" pitchFamily="34" charset="0"/>
              </a:rPr>
              <a:t>Use lazy indexing to handle bulk ingestion scenarios</a:t>
            </a:r>
          </a:p>
          <a:p>
            <a:pPr marL="349724" indent="-349724">
              <a:lnSpc>
                <a:spcPct val="90000"/>
              </a:lnSpc>
              <a:spcAft>
                <a:spcPts val="600"/>
              </a:spcAft>
              <a:buFont typeface="Arial" panose="020B0604020202020204" pitchFamily="34" charset="0"/>
              <a:buChar char="•"/>
            </a:pPr>
            <a:r>
              <a:rPr lang="en-US" sz="2244" dirty="0">
                <a:solidFill>
                  <a:schemeClr val="bg2">
                    <a:lumMod val="85000"/>
                  </a:schemeClr>
                </a:solidFill>
                <a:latin typeface="Segoe UI Light" panose="020B0502040204020203" pitchFamily="34" charset="0"/>
                <a:cs typeface="Segoe UI Light" panose="020B0502040204020203" pitchFamily="34" charset="0"/>
              </a:rPr>
              <a:t>Exclude paths not required for querying </a:t>
            </a: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r>
              <a:rPr lang="en-US" sz="3366" dirty="0">
                <a:latin typeface="Segoe UI Light" panose="020B0502040204020203" pitchFamily="34" charset="0"/>
                <a:cs typeface="Segoe UI Light" panose="020B0502040204020203" pitchFamily="34" charset="0"/>
              </a:rPr>
              <a:t>Querying</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Optimize for queries with </a:t>
            </a:r>
            <a:r>
              <a:rPr lang="en-US" sz="2244" b="1" dirty="0">
                <a:latin typeface="Segoe UI Light" panose="020B0502040204020203" pitchFamily="34" charset="0"/>
                <a:cs typeface="Segoe UI Light" panose="020B0502040204020203" pitchFamily="34" charset="0"/>
              </a:rPr>
              <a:t>small result sets</a:t>
            </a:r>
            <a:r>
              <a:rPr lang="en-US" sz="2244" dirty="0">
                <a:latin typeface="Segoe UI Light" panose="020B0502040204020203" pitchFamily="34" charset="0"/>
                <a:cs typeface="Segoe UI Light" panose="020B0502040204020203" pitchFamily="34" charset="0"/>
              </a:rPr>
              <a:t> for scalability</a:t>
            </a: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Limit use of </a:t>
            </a:r>
            <a:r>
              <a:rPr lang="en-US" sz="2244" dirty="0" smtClean="0">
                <a:latin typeface="Segoe UI Light" panose="020B0502040204020203" pitchFamily="34" charset="0"/>
                <a:cs typeface="Segoe UI Light" panose="020B0502040204020203" pitchFamily="34" charset="0"/>
              </a:rPr>
              <a:t>scans (</a:t>
            </a:r>
            <a:r>
              <a:rPr lang="en-US" sz="2244" dirty="0">
                <a:latin typeface="Segoe UI Light" panose="020B0502040204020203" pitchFamily="34" charset="0"/>
                <a:cs typeface="Segoe UI Light" panose="020B0502040204020203" pitchFamily="34" charset="0"/>
              </a:rPr>
              <a:t>no range index, NOT, </a:t>
            </a:r>
            <a:r>
              <a:rPr lang="en-US" sz="2244" dirty="0" smtClean="0">
                <a:latin typeface="Segoe UI Light" panose="020B0502040204020203" pitchFamily="34" charset="0"/>
                <a:cs typeface="Segoe UI Light" panose="020B0502040204020203" pitchFamily="34" charset="0"/>
              </a:rPr>
              <a:t>UDFs in WHERE)</a:t>
            </a:r>
            <a:endParaRPr lang="en-US" sz="2244" dirty="0">
              <a:latin typeface="Segoe UI Light" panose="020B0502040204020203" pitchFamily="34" charset="0"/>
              <a:cs typeface="Segoe UI Light" panose="020B0502040204020203" pitchFamily="34" charset="0"/>
            </a:endParaRP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Use page size (</a:t>
            </a:r>
            <a:r>
              <a:rPr lang="en-US" sz="2244" b="1" dirty="0">
                <a:latin typeface="Segoe UI Light" panose="020B0502040204020203" pitchFamily="34" charset="0"/>
                <a:cs typeface="Segoe UI Light" panose="020B0502040204020203" pitchFamily="34" charset="0"/>
              </a:rPr>
              <a:t>MaxItemCount</a:t>
            </a:r>
            <a:r>
              <a:rPr lang="en-US" sz="2244" dirty="0">
                <a:latin typeface="Segoe UI Light" panose="020B0502040204020203" pitchFamily="34" charset="0"/>
                <a:cs typeface="Segoe UI Light" panose="020B0502040204020203" pitchFamily="34" charset="0"/>
              </a:rPr>
              <a:t>) and </a:t>
            </a:r>
            <a:r>
              <a:rPr lang="en-US" sz="2244" b="1" dirty="0">
                <a:latin typeface="Segoe UI Light" panose="020B0502040204020203" pitchFamily="34" charset="0"/>
                <a:cs typeface="Segoe UI Light" panose="020B0502040204020203" pitchFamily="34" charset="0"/>
              </a:rPr>
              <a:t>continuation </a:t>
            </a:r>
            <a:r>
              <a:rPr lang="en-US" sz="2244" b="1" dirty="0" smtClean="0">
                <a:latin typeface="Segoe UI Light" panose="020B0502040204020203" pitchFamily="34" charset="0"/>
                <a:cs typeface="Segoe UI Light" panose="020B0502040204020203" pitchFamily="34" charset="0"/>
              </a:rPr>
              <a:t>tokens</a:t>
            </a:r>
            <a:endParaRPr lang="en-US" sz="2244" dirty="0">
              <a:latin typeface="Segoe UI Light" panose="020B0502040204020203" pitchFamily="34" charset="0"/>
              <a:cs typeface="Segoe UI Light" panose="020B0502040204020203" pitchFamily="34" charset="0"/>
            </a:endParaRPr>
          </a:p>
          <a:p>
            <a:pPr marL="349724" indent="-349724">
              <a:lnSpc>
                <a:spcPct val="90000"/>
              </a:lnSpc>
              <a:spcAft>
                <a:spcPts val="600"/>
              </a:spcAft>
              <a:buFont typeface="Arial" panose="020B0604020202020204" pitchFamily="34" charset="0"/>
              <a:buChar char="•"/>
            </a:pPr>
            <a:r>
              <a:rPr lang="en-US" sz="2244" dirty="0">
                <a:latin typeface="Segoe UI Light" panose="020B0502040204020203" pitchFamily="34" charset="0"/>
                <a:cs typeface="Segoe UI Light" panose="020B0502040204020203" pitchFamily="34" charset="0"/>
              </a:rPr>
              <a:t>For large result sets, use a </a:t>
            </a:r>
            <a:r>
              <a:rPr lang="en-US" sz="2244" dirty="0" smtClean="0">
                <a:latin typeface="Segoe UI Light" panose="020B0502040204020203" pitchFamily="34" charset="0"/>
                <a:cs typeface="Segoe UI Light" panose="020B0502040204020203" pitchFamily="34" charset="0"/>
              </a:rPr>
              <a:t>larger </a:t>
            </a:r>
            <a:r>
              <a:rPr lang="en-US" sz="2244" dirty="0">
                <a:latin typeface="Segoe UI Light" panose="020B0502040204020203" pitchFamily="34" charset="0"/>
                <a:cs typeface="Segoe UI Light" panose="020B0502040204020203" pitchFamily="34" charset="0"/>
              </a:rPr>
              <a:t>page size (</a:t>
            </a:r>
            <a:r>
              <a:rPr lang="en-US" sz="2244" dirty="0" smtClean="0">
                <a:latin typeface="Segoe UI Light" panose="020B0502040204020203" pitchFamily="34" charset="0"/>
                <a:cs typeface="Segoe UI Light" panose="020B0502040204020203" pitchFamily="34" charset="0"/>
              </a:rPr>
              <a:t>1000)</a:t>
            </a:r>
            <a:endParaRPr lang="en-US" sz="2244"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3199"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err="1">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0114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Partitioning</a:t>
            </a:r>
          </a:p>
        </p:txBody>
      </p:sp>
      <p:sp>
        <p:nvSpPr>
          <p:cNvPr id="2" name="Rectangle 1"/>
          <p:cNvSpPr/>
          <p:nvPr/>
        </p:nvSpPr>
        <p:spPr>
          <a:xfrm>
            <a:off x="387950" y="1270500"/>
            <a:ext cx="9463554" cy="3001508"/>
          </a:xfrm>
          <a:prstGeom prst="rect">
            <a:avLst/>
          </a:prstGeom>
        </p:spPr>
        <p:txBody>
          <a:bodyPr wrap="square">
            <a:spAutoFit/>
          </a:bodyPr>
          <a:lstStyle/>
          <a:p>
            <a:pPr>
              <a:lnSpc>
                <a:spcPct val="90000"/>
              </a:lnSpc>
              <a:spcAft>
                <a:spcPts val="600"/>
              </a:spcAft>
            </a:pPr>
            <a:r>
              <a:rPr lang="en-US" sz="2856" dirty="0">
                <a:latin typeface="Segoe UI Light" panose="020B0502040204020203" pitchFamily="34" charset="0"/>
                <a:cs typeface="Segoe UI Light" panose="020B0502040204020203" pitchFamily="34" charset="0"/>
              </a:rPr>
              <a:t>Why Partition?</a:t>
            </a:r>
          </a:p>
          <a:p>
            <a:pPr>
              <a:lnSpc>
                <a:spcPct val="90000"/>
              </a:lnSpc>
              <a:spcAft>
                <a:spcPts val="600"/>
              </a:spcAft>
            </a:pPr>
            <a:endParaRPr lang="en-US" sz="2856" dirty="0">
              <a:latin typeface="Segoe UI Light" panose="020B0502040204020203" pitchFamily="34" charset="0"/>
              <a:cs typeface="Segoe UI Light" panose="020B0502040204020203" pitchFamily="34" charset="0"/>
            </a:endParaRPr>
          </a:p>
          <a:p>
            <a:pPr marL="349724" indent="-349724">
              <a:lnSpc>
                <a:spcPct val="90000"/>
              </a:lnSpc>
              <a:spcAft>
                <a:spcPts val="600"/>
              </a:spcAft>
              <a:buFont typeface="Arial" panose="020B0604020202020204" pitchFamily="34" charset="0"/>
              <a:buChar char="•"/>
            </a:pPr>
            <a:r>
              <a:rPr lang="en-US" sz="2856" dirty="0">
                <a:latin typeface="Segoe UI Light" panose="020B0502040204020203" pitchFamily="34" charset="0"/>
                <a:cs typeface="Segoe UI Light" panose="020B0502040204020203" pitchFamily="34" charset="0"/>
              </a:rPr>
              <a:t>Data Size</a:t>
            </a:r>
            <a:br>
              <a:rPr lang="en-US" sz="2856" dirty="0">
                <a:latin typeface="Segoe UI Light" panose="020B0502040204020203" pitchFamily="34" charset="0"/>
                <a:cs typeface="Segoe UI Light" panose="020B0502040204020203" pitchFamily="34" charset="0"/>
              </a:rPr>
            </a:br>
            <a:r>
              <a:rPr lang="en-US" sz="2040" dirty="0">
                <a:latin typeface="Segoe UI Light" panose="020B0502040204020203" pitchFamily="34" charset="0"/>
                <a:cs typeface="Segoe UI Light" panose="020B0502040204020203" pitchFamily="34" charset="0"/>
              </a:rPr>
              <a:t>A single collection (</a:t>
            </a:r>
            <a:r>
              <a:rPr lang="en-US" sz="2040" dirty="0" smtClean="0">
                <a:latin typeface="Segoe UI Light" panose="020B0502040204020203" pitchFamily="34" charset="0"/>
                <a:cs typeface="Segoe UI Light" panose="020B0502040204020203" pitchFamily="34" charset="0"/>
              </a:rPr>
              <a:t>currently*) </a:t>
            </a:r>
            <a:r>
              <a:rPr lang="en-US" sz="2040" dirty="0">
                <a:latin typeface="Segoe UI Light" panose="020B0502040204020203" pitchFamily="34" charset="0"/>
                <a:cs typeface="Segoe UI Light" panose="020B0502040204020203" pitchFamily="34" charset="0"/>
              </a:rPr>
              <a:t>holds 10GB</a:t>
            </a:r>
          </a:p>
          <a:p>
            <a:pPr>
              <a:lnSpc>
                <a:spcPct val="90000"/>
              </a:lnSpc>
              <a:spcAft>
                <a:spcPts val="600"/>
              </a:spcAft>
            </a:pPr>
            <a:endParaRPr lang="en-US" sz="2856" dirty="0">
              <a:latin typeface="Segoe UI Light" panose="020B0502040204020203" pitchFamily="34" charset="0"/>
              <a:cs typeface="Segoe UI Light" panose="020B0502040204020203" pitchFamily="34" charset="0"/>
            </a:endParaRPr>
          </a:p>
          <a:p>
            <a:pPr marL="349724" indent="-349724">
              <a:lnSpc>
                <a:spcPct val="90000"/>
              </a:lnSpc>
              <a:spcAft>
                <a:spcPts val="600"/>
              </a:spcAft>
              <a:buFont typeface="Arial" panose="020B0604020202020204" pitchFamily="34" charset="0"/>
              <a:buChar char="•"/>
            </a:pPr>
            <a:r>
              <a:rPr lang="en-US" sz="2856" dirty="0">
                <a:latin typeface="Segoe UI Light" panose="020B0502040204020203" pitchFamily="34" charset="0"/>
                <a:cs typeface="Segoe UI Light" panose="020B0502040204020203" pitchFamily="34" charset="0"/>
              </a:rPr>
              <a:t>Throughput</a:t>
            </a:r>
            <a:br>
              <a:rPr lang="en-US" sz="2856" dirty="0">
                <a:latin typeface="Segoe UI Light" panose="020B0502040204020203" pitchFamily="34" charset="0"/>
                <a:cs typeface="Segoe UI Light" panose="020B0502040204020203" pitchFamily="34" charset="0"/>
              </a:rPr>
            </a:br>
            <a:r>
              <a:rPr lang="en-US" sz="2040" dirty="0">
                <a:latin typeface="Segoe UI Light" panose="020B0502040204020203" pitchFamily="34" charset="0"/>
                <a:cs typeface="Segoe UI Light" panose="020B0502040204020203" pitchFamily="34" charset="0"/>
              </a:rPr>
              <a:t>3 Performance tiers with a max of 2,500 RU/sec</a:t>
            </a:r>
          </a:p>
        </p:txBody>
      </p:sp>
      <p:sp>
        <p:nvSpPr>
          <p:cNvPr id="3" name="TextBox 2"/>
          <p:cNvSpPr txBox="1"/>
          <p:nvPr/>
        </p:nvSpPr>
        <p:spPr>
          <a:xfrm>
            <a:off x="503237" y="6416546"/>
            <a:ext cx="544264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latin typeface="Segoe UI Light" panose="020B0502040204020203" pitchFamily="34" charset="0"/>
                <a:cs typeface="Segoe UI Light" panose="020B0502040204020203" pitchFamily="34" charset="0"/>
              </a:rPr>
              <a:t>* not a commitment that this will be lifted in future, it might</a:t>
            </a:r>
          </a:p>
        </p:txBody>
      </p:sp>
    </p:spTree>
    <p:extLst>
      <p:ext uri="{BB962C8B-B14F-4D97-AF65-F5344CB8AC3E}">
        <p14:creationId xmlns:p14="http://schemas.microsoft.com/office/powerpoint/2010/main" val="1532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163" y="2243463"/>
            <a:ext cx="6666447"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Start with 1 partition, fill it, then move to next</a:t>
            </a:r>
          </a:p>
        </p:txBody>
      </p:sp>
      <p:sp>
        <p:nvSpPr>
          <p:cNvPr id="5" name="Can 4"/>
          <p:cNvSpPr/>
          <p:nvPr/>
        </p:nvSpPr>
        <p:spPr bwMode="auto">
          <a:xfrm>
            <a:off x="2133085" y="3877045"/>
            <a:ext cx="1574947" cy="2422482"/>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2133085" y="5672218"/>
            <a:ext cx="1574947" cy="627309"/>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2133085" y="4415012"/>
            <a:ext cx="1574947" cy="1769472"/>
          </a:xfrm>
          <a:prstGeom prst="can">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4735860" y="3877045"/>
            <a:ext cx="1574947" cy="2422482"/>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urved Down Arrow 8"/>
          <p:cNvSpPr/>
          <p:nvPr/>
        </p:nvSpPr>
        <p:spPr bwMode="auto">
          <a:xfrm>
            <a:off x="3346722" y="3573284"/>
            <a:ext cx="2438054" cy="726686"/>
          </a:xfrm>
          <a:prstGeom prst="curvedDownArrow">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75163" y="4114552"/>
            <a:ext cx="1982090" cy="938795"/>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headroom {</a:t>
            </a:r>
          </a:p>
          <a:p>
            <a:pPr algn="ctr">
              <a:lnSpc>
                <a:spcPct val="90000"/>
              </a:lnSpc>
              <a:spcAft>
                <a:spcPts val="600"/>
              </a:spcAft>
            </a:pPr>
            <a:r>
              <a:rPr lang="en-US" sz="1599" dirty="0">
                <a:gradFill>
                  <a:gsLst>
                    <a:gs pos="2917">
                      <a:schemeClr val="tx1"/>
                    </a:gs>
                    <a:gs pos="30000">
                      <a:schemeClr val="tx1"/>
                    </a:gs>
                  </a:gsLst>
                  <a:lin ang="5400000" scaled="0"/>
                </a:gradFill>
              </a:rPr>
              <a:t>(fill factor)</a:t>
            </a:r>
          </a:p>
        </p:txBody>
      </p:sp>
      <p:sp>
        <p:nvSpPr>
          <p:cNvPr id="12" name="Title 1"/>
          <p:cNvSpPr txBox="1">
            <a:spLocks/>
          </p:cNvSpPr>
          <p:nvPr/>
        </p:nvSpPr>
        <p:spPr>
          <a:xfrm>
            <a:off x="101498" y="101916"/>
            <a:ext cx="12263303" cy="1427971"/>
          </a:xfrm>
          <a:prstGeom prst="rect">
            <a:avLst/>
          </a:prstGeom>
        </p:spPr>
        <p:txBody>
          <a:bodyPr vert="horz" wrap="square" lIns="146304" tIns="91440" rIns="146304" bIns="91440" rtlCol="0" anchor="t">
            <a:normAutofit/>
          </a:bodyPr>
          <a:lstStyle>
            <a:lvl1pPr>
              <a:lnSpc>
                <a:spcPct val="90000"/>
              </a:lnSpc>
              <a:spcBef>
                <a:spcPct val="0"/>
              </a:spcBef>
              <a:buNone/>
              <a:defRPr lang="en-US" sz="4488"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Partitioning - Spillover</a:t>
            </a:r>
          </a:p>
        </p:txBody>
      </p:sp>
    </p:spTree>
    <p:extLst>
      <p:ext uri="{BB962C8B-B14F-4D97-AF65-F5344CB8AC3E}">
        <p14:creationId xmlns:p14="http://schemas.microsoft.com/office/powerpoint/2010/main" val="1594837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an 23"/>
          <p:cNvSpPr/>
          <p:nvPr/>
        </p:nvSpPr>
        <p:spPr bwMode="auto">
          <a:xfrm>
            <a:off x="5403642" y="5334985"/>
            <a:ext cx="1574947" cy="919694"/>
          </a:xfrm>
          <a:prstGeom prst="can">
            <a:avLst>
              <a:gd name="adj" fmla="val 50000"/>
            </a:avLst>
          </a:prstGeom>
          <a:solidFill>
            <a:srgbClr val="B9CDE5"/>
          </a:solidFill>
          <a:ln>
            <a:solidFill>
              <a:srgbClr val="B9CDE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p:cNvSpPr txBox="1"/>
          <p:nvPr/>
        </p:nvSpPr>
        <p:spPr>
          <a:xfrm>
            <a:off x="264370" y="2076508"/>
            <a:ext cx="11944148"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Keep current data hot, Warm historical data, Scale-down older data, Purge / Archive</a:t>
            </a:r>
          </a:p>
        </p:txBody>
      </p:sp>
      <p:sp>
        <p:nvSpPr>
          <p:cNvPr id="6" name="Can 5"/>
          <p:cNvSpPr/>
          <p:nvPr/>
        </p:nvSpPr>
        <p:spPr bwMode="auto">
          <a:xfrm>
            <a:off x="3063115" y="3825171"/>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5403642" y="3825169"/>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4649461" y="4114705"/>
            <a:ext cx="1965631" cy="1919482"/>
            <a:chOff x="10138167" y="4092526"/>
            <a:chExt cx="1965910" cy="1919754"/>
          </a:xfrm>
        </p:grpSpPr>
        <p:sp>
          <p:nvSpPr>
            <p:cNvPr id="9" name="TextBox 8"/>
            <p:cNvSpPr txBox="1"/>
            <p:nvPr/>
          </p:nvSpPr>
          <p:spPr>
            <a:xfrm>
              <a:off x="10138167" y="4092526"/>
              <a:ext cx="823902" cy="1919754"/>
            </a:xfrm>
            <a:prstGeom prst="rect">
              <a:avLst/>
            </a:prstGeom>
            <a:noFill/>
          </p:spPr>
          <p:txBody>
            <a:bodyPr wrap="none" lIns="182854" tIns="146283" rIns="182854" bIns="146283" rtlCol="0">
              <a:spAutoFit/>
            </a:bodyPr>
            <a:lstStyle/>
            <a:p>
              <a:pPr>
                <a:lnSpc>
                  <a:spcPct val="90000"/>
                </a:lnSpc>
                <a:spcAft>
                  <a:spcPts val="600"/>
                </a:spcAft>
              </a:pPr>
              <a:r>
                <a:rPr lang="en-US" sz="11497" dirty="0">
                  <a:gradFill>
                    <a:gsLst>
                      <a:gs pos="2917">
                        <a:schemeClr val="tx1"/>
                      </a:gs>
                      <a:gs pos="30000">
                        <a:schemeClr val="tx1"/>
                      </a:gs>
                    </a:gsLst>
                    <a:lin ang="5400000" scaled="0"/>
                  </a:gradFill>
                </a:rPr>
                <a:t>}</a:t>
              </a:r>
              <a:endParaRPr lang="en-US" sz="2400" dirty="0">
                <a:gradFill>
                  <a:gsLst>
                    <a:gs pos="2917">
                      <a:schemeClr val="tx1"/>
                    </a:gs>
                    <a:gs pos="30000">
                      <a:schemeClr val="tx1"/>
                    </a:gs>
                  </a:gsLst>
                  <a:lin ang="5400000" scaled="0"/>
                </a:gradFill>
              </a:endParaRPr>
            </a:p>
          </p:txBody>
        </p:sp>
        <p:sp>
          <p:nvSpPr>
            <p:cNvPr id="10" name="TextBox 9"/>
            <p:cNvSpPr txBox="1"/>
            <p:nvPr/>
          </p:nvSpPr>
          <p:spPr>
            <a:xfrm>
              <a:off x="10661304" y="4518026"/>
              <a:ext cx="1442773" cy="1052081"/>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current </a:t>
              </a:r>
            </a:p>
            <a:p>
              <a:pPr>
                <a:lnSpc>
                  <a:spcPct val="90000"/>
                </a:lnSpc>
                <a:spcAft>
                  <a:spcPts val="600"/>
                </a:spcAft>
              </a:pPr>
              <a:r>
                <a:rPr lang="en-US" sz="2400" dirty="0">
                  <a:gradFill>
                    <a:gsLst>
                      <a:gs pos="2917">
                        <a:schemeClr val="tx1"/>
                      </a:gs>
                      <a:gs pos="30000">
                        <a:schemeClr val="tx1"/>
                      </a:gs>
                    </a:gsLst>
                    <a:lin ang="5400000" scaled="0"/>
                  </a:gradFill>
                </a:rPr>
                <a:t>period</a:t>
              </a:r>
            </a:p>
          </p:txBody>
        </p:sp>
      </p:grpSp>
      <p:sp>
        <p:nvSpPr>
          <p:cNvPr id="12" name="Can 11"/>
          <p:cNvSpPr/>
          <p:nvPr/>
        </p:nvSpPr>
        <p:spPr bwMode="auto">
          <a:xfrm>
            <a:off x="3063113" y="4779342"/>
            <a:ext cx="1574947" cy="1468312"/>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an 12"/>
          <p:cNvSpPr/>
          <p:nvPr/>
        </p:nvSpPr>
        <p:spPr bwMode="auto">
          <a:xfrm>
            <a:off x="5402102" y="5338436"/>
            <a:ext cx="1574947" cy="919694"/>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Curved Down Arrow 18"/>
          <p:cNvSpPr/>
          <p:nvPr/>
        </p:nvSpPr>
        <p:spPr bwMode="auto">
          <a:xfrm>
            <a:off x="2661019" y="3006298"/>
            <a:ext cx="890595" cy="1084481"/>
          </a:xfrm>
          <a:prstGeom prst="curvedDownArrow">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Can 25"/>
          <p:cNvSpPr/>
          <p:nvPr/>
        </p:nvSpPr>
        <p:spPr bwMode="auto">
          <a:xfrm>
            <a:off x="3072051" y="4623943"/>
            <a:ext cx="1557448" cy="1615143"/>
          </a:xfrm>
          <a:prstGeom prst="can">
            <a:avLst>
              <a:gd name="adj" fmla="val 26595"/>
            </a:avLst>
          </a:prstGeom>
          <a:solidFill>
            <a:schemeClr val="accent1">
              <a:lumMod val="40000"/>
              <a:lumOff val="6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Can 17"/>
          <p:cNvSpPr/>
          <p:nvPr/>
        </p:nvSpPr>
        <p:spPr bwMode="auto">
          <a:xfrm>
            <a:off x="7765507" y="3839225"/>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an 19"/>
          <p:cNvSpPr/>
          <p:nvPr/>
        </p:nvSpPr>
        <p:spPr bwMode="auto">
          <a:xfrm>
            <a:off x="7767047" y="5356068"/>
            <a:ext cx="1574947" cy="919694"/>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2728613" y="3106056"/>
            <a:ext cx="2811674" cy="4348770"/>
          </a:xfrm>
          <a:prstGeom prst="rect">
            <a:avLst/>
          </a:prstGeom>
          <a:noFill/>
        </p:spPr>
        <p:txBody>
          <a:bodyPr wrap="square" lIns="182854" tIns="146283" rIns="182854" bIns="146283" rtlCol="0">
            <a:spAutoFit/>
          </a:bodyPr>
          <a:lstStyle/>
          <a:p>
            <a:pPr>
              <a:lnSpc>
                <a:spcPct val="90000"/>
              </a:lnSpc>
              <a:spcAft>
                <a:spcPts val="600"/>
              </a:spcAft>
            </a:pPr>
            <a:r>
              <a:rPr lang="en-US" sz="28695" dirty="0">
                <a:solidFill>
                  <a:srgbClr val="FF0000"/>
                </a:solidFill>
              </a:rPr>
              <a:t>X</a:t>
            </a:r>
          </a:p>
        </p:txBody>
      </p:sp>
      <p:sp>
        <p:nvSpPr>
          <p:cNvPr id="21" name="Title 1"/>
          <p:cNvSpPr txBox="1">
            <a:spLocks/>
          </p:cNvSpPr>
          <p:nvPr/>
        </p:nvSpPr>
        <p:spPr>
          <a:xfrm>
            <a:off x="101498" y="101916"/>
            <a:ext cx="12263303" cy="1427971"/>
          </a:xfrm>
          <a:prstGeom prst="rect">
            <a:avLst/>
          </a:prstGeom>
        </p:spPr>
        <p:txBody>
          <a:bodyPr vert="horz" wrap="square" lIns="146304" tIns="91440" rIns="146304" bIns="91440" rtlCol="0" anchor="t">
            <a:normAutofit/>
          </a:bodyPr>
          <a:lstStyle>
            <a:lvl1pPr>
              <a:lnSpc>
                <a:spcPct val="90000"/>
              </a:lnSpc>
              <a:spcBef>
                <a:spcPct val="0"/>
              </a:spcBef>
              <a:buNone/>
              <a:defRPr lang="en-US" sz="4488"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Partitioning - Range</a:t>
            </a:r>
          </a:p>
        </p:txBody>
      </p:sp>
    </p:spTree>
    <p:extLst>
      <p:ext uri="{BB962C8B-B14F-4D97-AF65-F5344CB8AC3E}">
        <p14:creationId xmlns:p14="http://schemas.microsoft.com/office/powerpoint/2010/main" val="2052102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08476E-6 -4.85701E-6 L 0.20348 0.00568 " pathEditMode="relative" rAng="0" ptsTypes="AA">
                                      <p:cBhvr>
                                        <p:cTn id="13" dur="2000" fill="hold"/>
                                        <p:tgtEl>
                                          <p:spTgt spid="25"/>
                                        </p:tgtEl>
                                        <p:attrNameLst>
                                          <p:attrName>ppt_x</p:attrName>
                                          <p:attrName>ppt_y</p:attrName>
                                        </p:attrNameLst>
                                      </p:cBhvr>
                                      <p:rCtr x="10174" y="272"/>
                                    </p:animMotion>
                                  </p:childTnLst>
                                </p:cTn>
                              </p:par>
                              <p:par>
                                <p:cTn id="14" presetID="42" presetClass="path" presetSubtype="0" accel="50000" decel="50000" fill="hold" grpId="1" nodeType="withEffect">
                                  <p:stCondLst>
                                    <p:cond delay="0"/>
                                  </p:stCondLst>
                                  <p:childTnLst>
                                    <p:animMotion origin="layout" path="M -8.78223E-7 -2.82342E-6 L 0.18318 0.00136 " pathEditMode="relative" rAng="0" ptsTypes="AA">
                                      <p:cBhvr>
                                        <p:cTn id="15" dur="2000" fill="hold"/>
                                        <p:tgtEl>
                                          <p:spTgt spid="19"/>
                                        </p:tgtEl>
                                        <p:attrNameLst>
                                          <p:attrName>ppt_x</p:attrName>
                                          <p:attrName>ppt_y</p:attrName>
                                        </p:attrNameLst>
                                      </p:cBhvr>
                                      <p:rCtr x="9152" y="68"/>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nodeType="afterEffect">
                                  <p:stCondLst>
                                    <p:cond delay="0"/>
                                  </p:stCondLst>
                                  <p:childTnLst>
                                    <p:animMotion origin="layout" path="M 0.20348 0.00568 L 0.37887 0.00568 " pathEditMode="relative" rAng="0" ptsTypes="AA">
                                      <p:cBhvr>
                                        <p:cTn id="30" dur="2000" fill="hold"/>
                                        <p:tgtEl>
                                          <p:spTgt spid="25"/>
                                        </p:tgtEl>
                                        <p:attrNameLst>
                                          <p:attrName>ppt_x</p:attrName>
                                          <p:attrName>ppt_y</p:attrName>
                                        </p:attrNameLst>
                                      </p:cBhvr>
                                      <p:rCtr x="8769" y="0"/>
                                    </p:animMotion>
                                  </p:childTnLst>
                                </p:cTn>
                              </p:par>
                              <p:par>
                                <p:cTn id="31" presetID="42" presetClass="path" presetSubtype="0" accel="50000" decel="50000" fill="hold" grpId="2" nodeType="withEffect">
                                  <p:stCondLst>
                                    <p:cond delay="0"/>
                                  </p:stCondLst>
                                  <p:childTnLst>
                                    <p:animMotion origin="layout" path="M 0.18317 0.00137 L 0.37491 -0.0059 " pathEditMode="relative" rAng="0" ptsTypes="AA">
                                      <p:cBhvr>
                                        <p:cTn id="32" dur="2000" fill="hold"/>
                                        <p:tgtEl>
                                          <p:spTgt spid="19"/>
                                        </p:tgtEl>
                                        <p:attrNameLst>
                                          <p:attrName>ppt_x</p:attrName>
                                          <p:attrName>ppt_y</p:attrName>
                                        </p:attrNameLst>
                                      </p:cBhvr>
                                      <p:rCtr x="9650" y="-295"/>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xit" presetSubtype="0" fill="hold" grpId="0" nodeType="withEffect">
                                  <p:stCondLst>
                                    <p:cond delay="500"/>
                                  </p:stCondLst>
                                  <p:childTnLst>
                                    <p:set>
                                      <p:cBhvr>
                                        <p:cTn id="47" dur="1" fill="hold">
                                          <p:stCondLst>
                                            <p:cond delay="0"/>
                                          </p:stCondLst>
                                        </p:cTn>
                                        <p:tgtEl>
                                          <p:spTgt spid="6"/>
                                        </p:tgtEl>
                                        <p:attrNameLst>
                                          <p:attrName>style.visibility</p:attrName>
                                        </p:attrNameLst>
                                      </p:cBhvr>
                                      <p:to>
                                        <p:strVal val="hidden"/>
                                      </p:to>
                                    </p:set>
                                  </p:childTnLst>
                                </p:cTn>
                              </p:par>
                            </p:childTnLst>
                          </p:cTn>
                        </p:par>
                        <p:par>
                          <p:cTn id="48" fill="hold">
                            <p:stCondLst>
                              <p:cond delay="500"/>
                            </p:stCondLst>
                            <p:childTnLst>
                              <p:par>
                                <p:cTn id="49" presetID="1" presetClass="exit" presetSubtype="0" fill="hold" grpId="1" nodeType="afterEffect">
                                  <p:stCondLst>
                                    <p:cond delay="25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12" grpId="0" animBg="1"/>
      <p:bldP spid="13" grpId="0" animBg="1"/>
      <p:bldP spid="13" grpId="1" animBg="1"/>
      <p:bldP spid="19" grpId="0" animBg="1"/>
      <p:bldP spid="19" grpId="1" animBg="1"/>
      <p:bldP spid="19" grpId="2" animBg="1"/>
      <p:bldP spid="26" grpId="0" animBg="1"/>
      <p:bldP spid="26" grpId="1" animBg="1"/>
      <p:bldP spid="18" grpId="0" animBg="1"/>
      <p:bldP spid="20" grpId="0" animBg="1"/>
      <p:bldP spid="28" grpId="0"/>
      <p:bldP spid="28"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483" y="2104647"/>
            <a:ext cx="9140269"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Home tenant / user to a specific partition. Use </a:t>
            </a:r>
            <a:r>
              <a:rPr lang="en-US" sz="2400" dirty="0" smtClean="0">
                <a:gradFill>
                  <a:gsLst>
                    <a:gs pos="2917">
                      <a:schemeClr val="tx1"/>
                    </a:gs>
                    <a:gs pos="30000">
                      <a:schemeClr val="tx1"/>
                    </a:gs>
                  </a:gsLst>
                  <a:lin ang="5400000" scaled="0"/>
                </a:gradFill>
              </a:rPr>
              <a:t>"master" </a:t>
            </a:r>
            <a:r>
              <a:rPr lang="en-US" sz="2400" dirty="0">
                <a:gradFill>
                  <a:gsLst>
                    <a:gs pos="2917">
                      <a:schemeClr val="tx1"/>
                    </a:gs>
                    <a:gs pos="30000">
                      <a:schemeClr val="tx1"/>
                    </a:gs>
                  </a:gsLst>
                  <a:lin ang="5400000" scaled="0"/>
                </a:gradFill>
              </a:rPr>
              <a:t>lookup.</a:t>
            </a:r>
          </a:p>
        </p:txBody>
      </p:sp>
      <p:sp>
        <p:nvSpPr>
          <p:cNvPr id="5" name="Can 4"/>
          <p:cNvSpPr/>
          <p:nvPr/>
        </p:nvSpPr>
        <p:spPr bwMode="auto">
          <a:xfrm>
            <a:off x="667658" y="3421073"/>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3008607" y="3421073"/>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5349556" y="3421073"/>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667657" y="5150843"/>
            <a:ext cx="1574947" cy="692713"/>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3008605" y="4375243"/>
            <a:ext cx="1574947" cy="1468312"/>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an 9"/>
          <p:cNvSpPr/>
          <p:nvPr/>
        </p:nvSpPr>
        <p:spPr bwMode="auto">
          <a:xfrm>
            <a:off x="5349556" y="4945851"/>
            <a:ext cx="1574947" cy="919694"/>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an 16"/>
          <p:cNvSpPr/>
          <p:nvPr/>
        </p:nvSpPr>
        <p:spPr bwMode="auto">
          <a:xfrm>
            <a:off x="10086253" y="3421073"/>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9" name="Table 18"/>
          <p:cNvGraphicFramePr>
            <a:graphicFrameLocks noGrp="1"/>
          </p:cNvGraphicFramePr>
          <p:nvPr>
            <p:extLst/>
          </p:nvPr>
        </p:nvGraphicFramePr>
        <p:xfrm>
          <a:off x="10165597" y="3977718"/>
          <a:ext cx="2057976" cy="1016679"/>
        </p:xfrm>
        <a:graphic>
          <a:graphicData uri="http://schemas.openxmlformats.org/drawingml/2006/table">
            <a:tbl>
              <a:tblPr firstRow="1" bandRow="1">
                <a:tableStyleId>{5C22544A-7EE6-4342-B048-85BDC9FD1C3A}</a:tableStyleId>
              </a:tblPr>
              <a:tblGrid>
                <a:gridCol w="1028988">
                  <a:extLst>
                    <a:ext uri="{9D8B030D-6E8A-4147-A177-3AD203B41FA5}">
                      <a16:colId xmlns:a16="http://schemas.microsoft.com/office/drawing/2014/main" val="20000"/>
                    </a:ext>
                  </a:extLst>
                </a:gridCol>
                <a:gridCol w="1028988">
                  <a:extLst>
                    <a:ext uri="{9D8B030D-6E8A-4147-A177-3AD203B41FA5}">
                      <a16:colId xmlns:a16="http://schemas.microsoft.com/office/drawing/2014/main" val="20001"/>
                    </a:ext>
                  </a:extLst>
                </a:gridCol>
              </a:tblGrid>
              <a:tr h="262404">
                <a:tc>
                  <a:txBody>
                    <a:bodyPr/>
                    <a:lstStyle/>
                    <a:p>
                      <a:r>
                        <a:rPr lang="en-US" sz="1100" dirty="0" smtClean="0"/>
                        <a:t>Tenant</a:t>
                      </a:r>
                      <a:endParaRPr lang="en-US" sz="1100" dirty="0"/>
                    </a:p>
                  </a:txBody>
                  <a:tcPr marL="91427" marR="91427" marT="45713" marB="45713"/>
                </a:tc>
                <a:tc>
                  <a:txBody>
                    <a:bodyPr/>
                    <a:lstStyle/>
                    <a:p>
                      <a:r>
                        <a:rPr lang="en-US" sz="900" dirty="0" smtClean="0"/>
                        <a:t>Partition</a:t>
                      </a:r>
                      <a:r>
                        <a:rPr lang="en-US" sz="900" baseline="0" dirty="0" smtClean="0"/>
                        <a:t> Id</a:t>
                      </a:r>
                      <a:endParaRPr lang="en-US" sz="900" dirty="0"/>
                    </a:p>
                  </a:txBody>
                  <a:tcPr marL="91427" marR="91427" marT="45713" marB="45713"/>
                </a:tc>
                <a:extLst>
                  <a:ext uri="{0D108BD9-81ED-4DB2-BD59-A6C34878D82A}">
                    <a16:rowId xmlns:a16="http://schemas.microsoft.com/office/drawing/2014/main" val="10000"/>
                  </a:ext>
                </a:extLst>
              </a:tr>
              <a:tr h="251425">
                <a:tc>
                  <a:txBody>
                    <a:bodyPr/>
                    <a:lstStyle/>
                    <a:p>
                      <a:r>
                        <a:rPr lang="en-US" sz="1000" dirty="0" smtClean="0"/>
                        <a:t>Customer</a:t>
                      </a:r>
                      <a:endParaRPr lang="en-US" sz="1800" dirty="0"/>
                    </a:p>
                  </a:txBody>
                  <a:tcPr marL="91427" marR="91427" marT="45713" marB="45713"/>
                </a:tc>
                <a:tc>
                  <a:txBody>
                    <a:bodyPr/>
                    <a:lstStyle/>
                    <a:p>
                      <a:r>
                        <a:rPr lang="en-US" sz="1000" dirty="0" smtClean="0"/>
                        <a:t>1</a:t>
                      </a:r>
                      <a:endParaRPr lang="en-US" sz="1000" dirty="0"/>
                    </a:p>
                  </a:txBody>
                  <a:tcPr marL="91427" marR="91427" marT="45713" marB="45713"/>
                </a:tc>
                <a:extLst>
                  <a:ext uri="{0D108BD9-81ED-4DB2-BD59-A6C34878D82A}">
                    <a16:rowId xmlns:a16="http://schemas.microsoft.com/office/drawing/2014/main" val="10001"/>
                  </a:ext>
                </a:extLst>
              </a:tr>
              <a:tr h="251425">
                <a:tc>
                  <a:txBody>
                    <a:bodyPr/>
                    <a:lstStyle/>
                    <a:p>
                      <a:r>
                        <a:rPr lang="en-US" sz="1000" dirty="0" smtClean="0"/>
                        <a:t>Big Customer</a:t>
                      </a:r>
                      <a:endParaRPr lang="en-US" sz="1800" dirty="0"/>
                    </a:p>
                  </a:txBody>
                  <a:tcPr marL="91427" marR="91427" marT="45713" marB="45713"/>
                </a:tc>
                <a:tc>
                  <a:txBody>
                    <a:bodyPr/>
                    <a:lstStyle/>
                    <a:p>
                      <a:r>
                        <a:rPr lang="en-US" sz="1000" dirty="0" smtClean="0"/>
                        <a:t>2</a:t>
                      </a:r>
                      <a:endParaRPr lang="en-US" sz="1000" dirty="0"/>
                    </a:p>
                  </a:txBody>
                  <a:tcPr marL="91427" marR="91427" marT="45713" marB="45713"/>
                </a:tc>
                <a:extLst>
                  <a:ext uri="{0D108BD9-81ED-4DB2-BD59-A6C34878D82A}">
                    <a16:rowId xmlns:a16="http://schemas.microsoft.com/office/drawing/2014/main" val="10002"/>
                  </a:ext>
                </a:extLst>
              </a:tr>
              <a:tr h="251425">
                <a:tc>
                  <a:txBody>
                    <a:bodyPr/>
                    <a:lstStyle/>
                    <a:p>
                      <a:r>
                        <a:rPr lang="en-US" sz="1000" dirty="0" smtClean="0"/>
                        <a:t>Another</a:t>
                      </a:r>
                      <a:endParaRPr lang="en-US" sz="1000" dirty="0"/>
                    </a:p>
                  </a:txBody>
                  <a:tcPr marL="91427" marR="91427" marT="45713" marB="45713"/>
                </a:tc>
                <a:tc>
                  <a:txBody>
                    <a:bodyPr/>
                    <a:lstStyle/>
                    <a:p>
                      <a:r>
                        <a:rPr lang="en-US" sz="1000" dirty="0" smtClean="0"/>
                        <a:t>3</a:t>
                      </a:r>
                      <a:endParaRPr lang="en-US" sz="1000" dirty="0"/>
                    </a:p>
                  </a:txBody>
                  <a:tcPr marL="91427" marR="91427" marT="45713" marB="45713"/>
                </a:tc>
                <a:extLst>
                  <a:ext uri="{0D108BD9-81ED-4DB2-BD59-A6C34878D82A}">
                    <a16:rowId xmlns:a16="http://schemas.microsoft.com/office/drawing/2014/main" val="10003"/>
                  </a:ext>
                </a:extLst>
              </a:tr>
            </a:tbl>
          </a:graphicData>
        </a:graphic>
      </p:graphicFrame>
      <p:sp>
        <p:nvSpPr>
          <p:cNvPr id="21" name="Rectangle 20"/>
          <p:cNvSpPr/>
          <p:nvPr/>
        </p:nvSpPr>
        <p:spPr>
          <a:xfrm>
            <a:off x="7424134" y="3502433"/>
            <a:ext cx="2408753" cy="376684"/>
          </a:xfrm>
          <a:prstGeom prst="rect">
            <a:avLst/>
          </a:prstGeom>
        </p:spPr>
        <p:txBody>
          <a:bodyPr wrap="none">
            <a:spAutoFit/>
          </a:bodyPr>
          <a:lstStyle/>
          <a:p>
            <a:pPr algn="ctr"/>
            <a:r>
              <a:rPr lang="en-US" dirty="0">
                <a:gradFill>
                  <a:gsLst>
                    <a:gs pos="2917">
                      <a:schemeClr val="tx1"/>
                    </a:gs>
                    <a:gs pos="30000">
                      <a:schemeClr val="tx1"/>
                    </a:gs>
                  </a:gsLst>
                  <a:lin ang="5400000" scaled="0"/>
                </a:gradFill>
              </a:rPr>
              <a:t>Cache this shard map</a:t>
            </a:r>
            <a:endParaRPr lang="en-US" dirty="0"/>
          </a:p>
        </p:txBody>
      </p:sp>
      <p:sp>
        <p:nvSpPr>
          <p:cNvPr id="22" name="Rectangle 21"/>
          <p:cNvSpPr/>
          <p:nvPr/>
        </p:nvSpPr>
        <p:spPr>
          <a:xfrm>
            <a:off x="7573280" y="5074107"/>
            <a:ext cx="1864195" cy="941711"/>
          </a:xfrm>
          <a:prstGeom prst="rect">
            <a:avLst/>
          </a:prstGeom>
        </p:spPr>
        <p:txBody>
          <a:bodyPr wrap="none">
            <a:spAutoFit/>
          </a:bodyPr>
          <a:lstStyle/>
          <a:p>
            <a:pPr algn="ctr"/>
            <a:r>
              <a:rPr lang="en-US" dirty="0">
                <a:gradFill>
                  <a:gsLst>
                    <a:gs pos="2917">
                      <a:schemeClr val="tx1"/>
                    </a:gs>
                    <a:gs pos="30000">
                      <a:schemeClr val="tx1"/>
                    </a:gs>
                  </a:gsLst>
                  <a:lin ang="5400000" scaled="0"/>
                </a:gradFill>
              </a:rPr>
              <a:t>to avoid making</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the lookup the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bottleneck</a:t>
            </a:r>
            <a:endParaRPr lang="en-US" dirty="0"/>
          </a:p>
        </p:txBody>
      </p:sp>
      <p:pic>
        <p:nvPicPr>
          <p:cNvPr id="12" name="Picture 11"/>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115289" y="4082821"/>
            <a:ext cx="780179" cy="780179"/>
          </a:xfrm>
          <a:prstGeom prst="rect">
            <a:avLst/>
          </a:prstGeom>
        </p:spPr>
      </p:pic>
      <p:sp>
        <p:nvSpPr>
          <p:cNvPr id="16" name="Title 1"/>
          <p:cNvSpPr txBox="1">
            <a:spLocks/>
          </p:cNvSpPr>
          <p:nvPr/>
        </p:nvSpPr>
        <p:spPr>
          <a:xfrm>
            <a:off x="101498" y="101916"/>
            <a:ext cx="12263303" cy="1427971"/>
          </a:xfrm>
          <a:prstGeom prst="rect">
            <a:avLst/>
          </a:prstGeom>
        </p:spPr>
        <p:txBody>
          <a:bodyPr vert="horz" wrap="square" lIns="146304" tIns="91440" rIns="146304" bIns="91440" rtlCol="0" anchor="t">
            <a:normAutofit/>
          </a:bodyPr>
          <a:lstStyle>
            <a:lvl1pPr>
              <a:lnSpc>
                <a:spcPct val="90000"/>
              </a:lnSpc>
              <a:spcBef>
                <a:spcPct val="0"/>
              </a:spcBef>
              <a:buNone/>
              <a:defRPr lang="en-US" sz="4488"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Partitioning - Lookup</a:t>
            </a:r>
          </a:p>
        </p:txBody>
      </p:sp>
    </p:spTree>
    <p:extLst>
      <p:ext uri="{BB962C8B-B14F-4D97-AF65-F5344CB8AC3E}">
        <p14:creationId xmlns:p14="http://schemas.microsoft.com/office/powerpoint/2010/main" val="3254091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3696" y="185843"/>
            <a:ext cx="11643534" cy="1084658"/>
          </a:xfrm>
        </p:spPr>
        <p:txBody>
          <a:bodyPr/>
          <a:lstStyle/>
          <a:p>
            <a:r>
              <a:rPr lang="en-US" dirty="0" smtClean="0"/>
              <a:t>    </a:t>
            </a:r>
            <a:r>
              <a:rPr lang="en-US" sz="5798" dirty="0">
                <a:solidFill>
                  <a:schemeClr val="accent1"/>
                </a:solidFill>
              </a:rPr>
              <a:t>What is a document database?</a:t>
            </a:r>
          </a:p>
        </p:txBody>
      </p:sp>
      <p:sp>
        <p:nvSpPr>
          <p:cNvPr id="9" name="TextBox 8"/>
          <p:cNvSpPr txBox="1"/>
          <p:nvPr/>
        </p:nvSpPr>
        <p:spPr>
          <a:xfrm>
            <a:off x="362480" y="2977676"/>
            <a:ext cx="4322454" cy="1118805"/>
          </a:xfrm>
          <a:prstGeom prst="rect">
            <a:avLst/>
          </a:prstGeom>
          <a:noFill/>
        </p:spPr>
        <p:txBody>
          <a:bodyPr wrap="square" rtlCol="0">
            <a:spAutoFit/>
          </a:bodyPr>
          <a:lstStyle/>
          <a:p>
            <a:r>
              <a:rPr lang="en-US" sz="3264" dirty="0">
                <a:latin typeface="Segoe UI" panose="020B0502040204020203" pitchFamily="34" charset="0"/>
                <a:cs typeface="Segoe UI" panose="020B0502040204020203" pitchFamily="34" charset="0"/>
              </a:rPr>
              <a:t>Ideally suited to </a:t>
            </a:r>
            <a:r>
              <a:rPr lang="en-US" sz="3264" u="sng" dirty="0">
                <a:latin typeface="Segoe UI" panose="020B0502040204020203" pitchFamily="34" charset="0"/>
                <a:cs typeface="Segoe UI" panose="020B0502040204020203" pitchFamily="34" charset="0"/>
              </a:rPr>
              <a:t>this </a:t>
            </a:r>
            <a:r>
              <a:rPr lang="en-US" sz="3264" dirty="0">
                <a:latin typeface="Segoe UI" panose="020B0502040204020203" pitchFamily="34" charset="0"/>
                <a:cs typeface="Segoe UI" panose="020B0502040204020203" pitchFamily="34" charset="0"/>
              </a:rPr>
              <a:t>kind of document -</a:t>
            </a:r>
          </a:p>
        </p:txBody>
      </p:sp>
      <p:sp>
        <p:nvSpPr>
          <p:cNvPr id="10" name="TextBox 9"/>
          <p:cNvSpPr txBox="1"/>
          <p:nvPr/>
        </p:nvSpPr>
        <p:spPr>
          <a:xfrm>
            <a:off x="4541837" y="1066469"/>
            <a:ext cx="7162800" cy="5859793"/>
          </a:xfrm>
          <a:prstGeom prst="rect">
            <a:avLst/>
          </a:prstGeom>
          <a:noFill/>
        </p:spPr>
        <p:txBody>
          <a:bodyPr wrap="square" lIns="186521" tIns="149217" rIns="186521" bIns="149217" rtlCol="0">
            <a:spAutoFit/>
          </a:bodyPr>
          <a:lstStyle/>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"id": "13244_user",     </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firstName</a:t>
            </a:r>
            <a:r>
              <a:rPr lang="en-US" sz="800" b="1" kern="600" dirty="0" smtClean="0">
                <a:latin typeface="Courier New" panose="02070309020205020404" pitchFamily="49" charset="0"/>
                <a:cs typeface="Courier New" panose="02070309020205020404" pitchFamily="49" charset="0"/>
              </a:rPr>
              <a:t>": "John",</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lastName</a:t>
            </a:r>
            <a:r>
              <a:rPr lang="en-US" sz="800" b="1" kern="600" dirty="0" smtClean="0">
                <a:latin typeface="Courier New" panose="02070309020205020404" pitchFamily="49" charset="0"/>
                <a:cs typeface="Courier New" panose="02070309020205020404" pitchFamily="49" charset="0"/>
              </a:rPr>
              <a:t>": "Smith",</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"age": </a:t>
            </a:r>
            <a:r>
              <a:rPr lang="en-US" sz="800" b="1" kern="600" dirty="0">
                <a:latin typeface="Courier New" panose="02070309020205020404" pitchFamily="49" charset="0"/>
                <a:cs typeface="Courier New" panose="02070309020205020404" pitchFamily="49" charset="0"/>
              </a:rPr>
              <a:t>25,</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employmentHistory</a:t>
            </a:r>
            <a:r>
              <a:rPr lang="en-US" sz="800" b="1" kern="600" dirty="0" smtClean="0">
                <a:latin typeface="Courier New" panose="02070309020205020404" pitchFamily="49" charset="0"/>
                <a:cs typeface="Courier New" panose="02070309020205020404" pitchFamily="49" charset="0"/>
              </a:rPr>
              <a:t>" </a:t>
            </a: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company":"Contoso</a:t>
            </a:r>
            <a:r>
              <a:rPr lang="en-US" sz="800" b="1" kern="600" dirty="0" smtClean="0">
                <a:latin typeface="Courier New" panose="02070309020205020404" pitchFamily="49" charset="0"/>
                <a:cs typeface="Courier New" panose="02070309020205020404" pitchFamily="49" charset="0"/>
              </a:rPr>
              <a:t> Inc"</a:t>
            </a: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"start": {"date":"</a:t>
            </a:r>
            <a:r>
              <a:rPr lang="fr-FR" sz="800" b="1" kern="600" dirty="0" smtClean="0">
                <a:latin typeface="Courier New" panose="02070309020205020404" pitchFamily="49" charset="0"/>
                <a:cs typeface="Courier New" panose="02070309020205020404" pitchFamily="49" charset="0"/>
              </a:rPr>
              <a:t>Thu</a:t>
            </a:r>
            <a:r>
              <a:rPr lang="fr-FR" sz="800" b="1" kern="600" dirty="0">
                <a:latin typeface="Courier New" panose="02070309020205020404" pitchFamily="49" charset="0"/>
                <a:cs typeface="Courier New" panose="02070309020205020404" pitchFamily="49" charset="0"/>
              </a:rPr>
              <a:t>, 02 </a:t>
            </a:r>
            <a:r>
              <a:rPr lang="fr-FR" sz="800" b="1" kern="600" dirty="0" err="1">
                <a:latin typeface="Courier New" panose="02070309020205020404" pitchFamily="49" charset="0"/>
                <a:cs typeface="Courier New" panose="02070309020205020404" pitchFamily="49" charset="0"/>
              </a:rPr>
              <a:t>Apr</a:t>
            </a:r>
            <a:r>
              <a:rPr lang="fr-FR" sz="800" b="1" kern="600" dirty="0">
                <a:latin typeface="Courier New" panose="02070309020205020404" pitchFamily="49" charset="0"/>
                <a:cs typeface="Courier New" panose="02070309020205020404" pitchFamily="49" charset="0"/>
              </a:rPr>
              <a:t> 2015 20:54:45 </a:t>
            </a:r>
            <a:r>
              <a:rPr lang="fr-FR" sz="800" b="1" kern="600" dirty="0" smtClean="0">
                <a:latin typeface="Courier New" panose="02070309020205020404" pitchFamily="49" charset="0"/>
                <a:cs typeface="Courier New" panose="02070309020205020404" pitchFamily="49" charset="0"/>
              </a:rPr>
              <a:t>GMT</a:t>
            </a:r>
            <a:r>
              <a:rPr lang="en-US" sz="800" b="1" kern="600" dirty="0" smtClean="0">
                <a:latin typeface="Courier New" panose="02070309020205020404" pitchFamily="49" charset="0"/>
                <a:cs typeface="Courier New" panose="02070309020205020404" pitchFamily="49" charset="0"/>
              </a:rPr>
              <a:t>", "epoch":</a:t>
            </a:r>
            <a:r>
              <a:rPr lang="en-US" sz="800" b="1" kern="600" dirty="0">
                <a:latin typeface="Courier New" panose="02070309020205020404" pitchFamily="49" charset="0"/>
                <a:cs typeface="Courier New" panose="02070309020205020404" pitchFamily="49" charset="0"/>
              </a:rPr>
              <a:t>1428008086},</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position":"CEO</a:t>
            </a:r>
            <a:r>
              <a:rPr lang="en-US" sz="800" b="1" kern="600" dirty="0" smtClean="0">
                <a:latin typeface="Courier New" panose="02070309020205020404" pitchFamily="49" charset="0"/>
                <a:cs typeface="Courier New" panose="02070309020205020404" pitchFamily="49" charset="0"/>
              </a:rPr>
              <a:t>"</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"start": {"date":"</a:t>
            </a:r>
            <a:r>
              <a:rPr lang="fr-FR" sz="800" b="1" kern="600" dirty="0" smtClean="0">
                <a:latin typeface="Courier New" panose="02070309020205020404" pitchFamily="49" charset="0"/>
                <a:cs typeface="Courier New" panose="02070309020205020404" pitchFamily="49" charset="0"/>
              </a:rPr>
              <a:t>Thu</a:t>
            </a:r>
            <a:r>
              <a:rPr lang="fr-FR" sz="800" b="1" kern="600" dirty="0">
                <a:latin typeface="Courier New" panose="02070309020205020404" pitchFamily="49" charset="0"/>
                <a:cs typeface="Courier New" panose="02070309020205020404" pitchFamily="49" charset="0"/>
              </a:rPr>
              <a:t>, 02 </a:t>
            </a:r>
            <a:r>
              <a:rPr lang="fr-FR" sz="800" b="1" kern="600" dirty="0" err="1">
                <a:latin typeface="Courier New" panose="02070309020205020404" pitchFamily="49" charset="0"/>
                <a:cs typeface="Courier New" panose="02070309020205020404" pitchFamily="49" charset="0"/>
              </a:rPr>
              <a:t>Apr</a:t>
            </a:r>
            <a:r>
              <a:rPr lang="fr-FR" sz="800" b="1" kern="600" dirty="0">
                <a:latin typeface="Courier New" panose="02070309020205020404" pitchFamily="49" charset="0"/>
                <a:cs typeface="Courier New" panose="02070309020205020404" pitchFamily="49" charset="0"/>
              </a:rPr>
              <a:t> 2012 20:54:45 </a:t>
            </a:r>
            <a:r>
              <a:rPr lang="fr-FR" sz="800" b="1" kern="600" dirty="0" smtClean="0">
                <a:latin typeface="Courier New" panose="02070309020205020404" pitchFamily="49" charset="0"/>
                <a:cs typeface="Courier New" panose="02070309020205020404" pitchFamily="49" charset="0"/>
              </a:rPr>
              <a:t>GMT</a:t>
            </a:r>
            <a:r>
              <a:rPr lang="en-US" sz="800" b="1" kern="600" dirty="0" smtClean="0">
                <a:latin typeface="Courier New" panose="02070309020205020404" pitchFamily="49" charset="0"/>
                <a:cs typeface="Courier New" panose="02070309020205020404" pitchFamily="49" charset="0"/>
              </a:rPr>
              <a:t>", "epoch":</a:t>
            </a:r>
            <a:r>
              <a:rPr lang="en-US" sz="800" b="1" kern="600" dirty="0">
                <a:latin typeface="Courier New" panose="02070309020205020404" pitchFamily="49" charset="0"/>
                <a:cs typeface="Courier New" panose="02070309020205020404" pitchFamily="49" charset="0"/>
              </a:rPr>
              <a:t>1428008086},</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"end": {"date":"</a:t>
            </a:r>
            <a:r>
              <a:rPr lang="fr-FR" sz="800" b="1" kern="600" dirty="0" smtClean="0">
                <a:latin typeface="Courier New" panose="02070309020205020404" pitchFamily="49" charset="0"/>
                <a:cs typeface="Courier New" panose="02070309020205020404" pitchFamily="49" charset="0"/>
              </a:rPr>
              <a:t>Thu</a:t>
            </a:r>
            <a:r>
              <a:rPr lang="fr-FR" sz="800" b="1" kern="600" dirty="0">
                <a:latin typeface="Courier New" panose="02070309020205020404" pitchFamily="49" charset="0"/>
                <a:cs typeface="Courier New" panose="02070309020205020404" pitchFamily="49" charset="0"/>
              </a:rPr>
              <a:t>, 01 </a:t>
            </a:r>
            <a:r>
              <a:rPr lang="fr-FR" sz="800" b="1" kern="600" dirty="0" err="1">
                <a:latin typeface="Courier New" panose="02070309020205020404" pitchFamily="49" charset="0"/>
                <a:cs typeface="Courier New" panose="02070309020205020404" pitchFamily="49" charset="0"/>
              </a:rPr>
              <a:t>Apr</a:t>
            </a:r>
            <a:r>
              <a:rPr lang="fr-FR" sz="800" b="1" kern="600" dirty="0">
                <a:latin typeface="Courier New" panose="02070309020205020404" pitchFamily="49" charset="0"/>
                <a:cs typeface="Courier New" panose="02070309020205020404" pitchFamily="49" charset="0"/>
              </a:rPr>
              <a:t> 2015 20:54:45 </a:t>
            </a:r>
            <a:r>
              <a:rPr lang="fr-FR" sz="800" b="1" kern="600" dirty="0" smtClean="0">
                <a:latin typeface="Courier New" panose="02070309020205020404" pitchFamily="49" charset="0"/>
                <a:cs typeface="Courier New" panose="02070309020205020404" pitchFamily="49" charset="0"/>
              </a:rPr>
              <a:t>GMT</a:t>
            </a:r>
            <a:r>
              <a:rPr lang="en-US" sz="800" b="1" kern="600" dirty="0" smtClean="0">
                <a:latin typeface="Courier New" panose="02070309020205020404" pitchFamily="49" charset="0"/>
                <a:cs typeface="Courier New" panose="02070309020205020404" pitchFamily="49" charset="0"/>
              </a:rPr>
              <a:t>", "epoch":</a:t>
            </a:r>
            <a:r>
              <a:rPr lang="en-US" sz="800" b="1" kern="600" dirty="0">
                <a:latin typeface="Courier New" panose="02070309020205020404" pitchFamily="49" charset="0"/>
                <a:cs typeface="Courier New" panose="02070309020205020404" pitchFamily="49" charset="0"/>
              </a:rPr>
              <a:t>1428008086},</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position":"GM</a:t>
            </a:r>
            <a:r>
              <a:rPr lang="en-US" sz="800" b="1" kern="600" dirty="0" smtClean="0">
                <a:latin typeface="Courier New" panose="02070309020205020404" pitchFamily="49" charset="0"/>
                <a:cs typeface="Courier New" panose="02070309020205020404" pitchFamily="49" charset="0"/>
              </a:rPr>
              <a:t>"},</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"address":</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streetAddress</a:t>
            </a:r>
            <a:r>
              <a:rPr lang="en-US" sz="800" b="1" kern="600" dirty="0" smtClean="0">
                <a:latin typeface="Courier New" panose="02070309020205020404" pitchFamily="49" charset="0"/>
                <a:cs typeface="Courier New" panose="02070309020205020404" pitchFamily="49" charset="0"/>
              </a:rPr>
              <a:t>": "21 </a:t>
            </a:r>
            <a:r>
              <a:rPr lang="en-US" sz="800" b="1" kern="600" dirty="0">
                <a:latin typeface="Courier New" panose="02070309020205020404" pitchFamily="49" charset="0"/>
                <a:cs typeface="Courier New" panose="02070309020205020404" pitchFamily="49" charset="0"/>
              </a:rPr>
              <a:t>2nd </a:t>
            </a:r>
            <a:r>
              <a:rPr lang="en-US" sz="800" b="1" kern="600" dirty="0" err="1" smtClean="0">
                <a:latin typeface="Courier New" panose="02070309020205020404" pitchFamily="49" charset="0"/>
                <a:cs typeface="Courier New" panose="02070309020205020404" pitchFamily="49" charset="0"/>
              </a:rPr>
              <a:t>Str</a:t>
            </a:r>
            <a:r>
              <a:rPr lang="en-US" sz="800" b="1" kern="600" dirty="0" smtClean="0">
                <a:latin typeface="Courier New" panose="02070309020205020404" pitchFamily="49" charset="0"/>
                <a:cs typeface="Courier New" panose="02070309020205020404" pitchFamily="49" charset="0"/>
              </a:rPr>
              <a:t>",</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"city": "New York",</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"state": "NY",</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postalCode</a:t>
            </a:r>
            <a:r>
              <a:rPr lang="en-US" sz="800" b="1" kern="600" dirty="0" smtClean="0">
                <a:latin typeface="Courier New" panose="02070309020205020404" pitchFamily="49" charset="0"/>
                <a:cs typeface="Courier New" panose="02070309020205020404" pitchFamily="49" charset="0"/>
              </a:rPr>
              <a:t>": "10021"</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"children": </a:t>
            </a:r>
            <a:r>
              <a:rPr lang="en-US" sz="800"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name":"Megan</a:t>
            </a:r>
            <a:r>
              <a:rPr lang="en-US" sz="800" b="1" kern="600" dirty="0" smtClean="0">
                <a:latin typeface="Courier New" panose="02070309020205020404" pitchFamily="49" charset="0"/>
                <a:cs typeface="Courier New" panose="02070309020205020404" pitchFamily="49" charset="0"/>
              </a:rPr>
              <a:t>", "age":</a:t>
            </a:r>
            <a:r>
              <a:rPr lang="en-US" sz="800" b="1" kern="600" dirty="0">
                <a:latin typeface="Courier New" panose="02070309020205020404" pitchFamily="49" charset="0"/>
                <a:cs typeface="Courier New" panose="02070309020205020404" pitchFamily="49" charset="0"/>
              </a:rPr>
              <a:t>10},</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{"name": "Bruce", "age":</a:t>
            </a:r>
            <a:r>
              <a:rPr lang="en-US" sz="800" b="1" kern="600" dirty="0">
                <a:latin typeface="Courier New" panose="02070309020205020404" pitchFamily="49" charset="0"/>
                <a:cs typeface="Courier New" panose="02070309020205020404" pitchFamily="49" charset="0"/>
              </a:rPr>
              <a:t>7},</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{"name": "Angus", "sports" </a:t>
            </a: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["football", "basketball", "hockey"]}</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     </a:t>
            </a:r>
            <a:r>
              <a:rPr lang="en-US" sz="800" b="1" kern="600" dirty="0" smtClean="0">
                <a:latin typeface="Courier New" panose="02070309020205020404" pitchFamily="49" charset="0"/>
                <a:cs typeface="Courier New" panose="02070309020205020404" pitchFamily="49" charset="0"/>
              </a:rPr>
              <a:t>"</a:t>
            </a:r>
            <a:r>
              <a:rPr lang="en-US" sz="800" b="1" kern="600" dirty="0" err="1" smtClean="0">
                <a:latin typeface="Courier New" panose="02070309020205020404" pitchFamily="49" charset="0"/>
                <a:cs typeface="Courier New" panose="02070309020205020404" pitchFamily="49" charset="0"/>
              </a:rPr>
              <a:t>mobileNumber</a:t>
            </a:r>
            <a:r>
              <a:rPr lang="en-US" sz="800" b="1" kern="600" dirty="0" smtClean="0">
                <a:latin typeface="Courier New" panose="02070309020205020404" pitchFamily="49" charset="0"/>
                <a:cs typeface="Courier New" panose="02070309020205020404" pitchFamily="49" charset="0"/>
              </a:rPr>
              <a:t>": "212 555-1234"</a:t>
            </a:r>
            <a:endParaRPr lang="en-US" sz="800"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800" b="1" kern="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351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sz="3600" dirty="0" smtClean="0"/>
              <a:t>Lookup Partitioning</a:t>
            </a:r>
            <a:endParaRPr lang="en-US" sz="3600" dirty="0"/>
          </a:p>
        </p:txBody>
      </p:sp>
      <p:sp>
        <p:nvSpPr>
          <p:cNvPr id="4" name="Title 3"/>
          <p:cNvSpPr>
            <a:spLocks noGrp="1"/>
          </p:cNvSpPr>
          <p:nvPr>
            <p:ph type="title"/>
          </p:nvPr>
        </p:nvSpPr>
        <p:spPr/>
        <p:txBody>
          <a:bodyPr/>
          <a:lstStyle/>
          <a:p>
            <a:r>
              <a:rPr lang="en-US" dirty="0" smtClean="0"/>
              <a:t>DEMO</a:t>
            </a:r>
            <a:endParaRPr lang="en-US" dirty="0"/>
          </a:p>
        </p:txBody>
      </p:sp>
      <p:sp>
        <p:nvSpPr>
          <p:cNvPr id="7" name="Can 6"/>
          <p:cNvSpPr/>
          <p:nvPr/>
        </p:nvSpPr>
        <p:spPr bwMode="auto">
          <a:xfrm>
            <a:off x="655637" y="1592262"/>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655637" y="3117040"/>
            <a:ext cx="1574947" cy="919694"/>
          </a:xfrm>
          <a:prstGeom prst="can">
            <a:avLst>
              <a:gd name="adj" fmla="val 50000"/>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3243293" y="1624243"/>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15079494"/>
              </p:ext>
            </p:extLst>
          </p:nvPr>
        </p:nvGraphicFramePr>
        <p:xfrm>
          <a:off x="3322637" y="2180888"/>
          <a:ext cx="2057976" cy="1016679"/>
        </p:xfrm>
        <a:graphic>
          <a:graphicData uri="http://schemas.openxmlformats.org/drawingml/2006/table">
            <a:tbl>
              <a:tblPr firstRow="1" bandRow="1">
                <a:tableStyleId>{5C22544A-7EE6-4342-B048-85BDC9FD1C3A}</a:tableStyleId>
              </a:tblPr>
              <a:tblGrid>
                <a:gridCol w="1028988">
                  <a:extLst>
                    <a:ext uri="{9D8B030D-6E8A-4147-A177-3AD203B41FA5}">
                      <a16:colId xmlns:a16="http://schemas.microsoft.com/office/drawing/2014/main" val="20000"/>
                    </a:ext>
                  </a:extLst>
                </a:gridCol>
                <a:gridCol w="1028988">
                  <a:extLst>
                    <a:ext uri="{9D8B030D-6E8A-4147-A177-3AD203B41FA5}">
                      <a16:colId xmlns:a16="http://schemas.microsoft.com/office/drawing/2014/main" val="20001"/>
                    </a:ext>
                  </a:extLst>
                </a:gridCol>
              </a:tblGrid>
              <a:tr h="262404">
                <a:tc>
                  <a:txBody>
                    <a:bodyPr/>
                    <a:lstStyle/>
                    <a:p>
                      <a:r>
                        <a:rPr lang="en-US" sz="1100" dirty="0" smtClean="0"/>
                        <a:t>Tenant</a:t>
                      </a:r>
                      <a:endParaRPr lang="en-US" sz="1100" dirty="0"/>
                    </a:p>
                  </a:txBody>
                  <a:tcPr marL="91427" marR="91427" marT="45713" marB="45713"/>
                </a:tc>
                <a:tc>
                  <a:txBody>
                    <a:bodyPr/>
                    <a:lstStyle/>
                    <a:p>
                      <a:r>
                        <a:rPr lang="en-US" sz="900" dirty="0" smtClean="0"/>
                        <a:t>Partition</a:t>
                      </a:r>
                      <a:r>
                        <a:rPr lang="en-US" sz="900" baseline="0" dirty="0" smtClean="0"/>
                        <a:t> Id</a:t>
                      </a:r>
                      <a:endParaRPr lang="en-US" sz="900" dirty="0"/>
                    </a:p>
                  </a:txBody>
                  <a:tcPr marL="91427" marR="91427" marT="45713" marB="45713"/>
                </a:tc>
                <a:extLst>
                  <a:ext uri="{0D108BD9-81ED-4DB2-BD59-A6C34878D82A}">
                    <a16:rowId xmlns:a16="http://schemas.microsoft.com/office/drawing/2014/main" val="10000"/>
                  </a:ext>
                </a:extLst>
              </a:tr>
              <a:tr h="251425">
                <a:tc>
                  <a:txBody>
                    <a:bodyPr/>
                    <a:lstStyle/>
                    <a:p>
                      <a:r>
                        <a:rPr lang="en-US" sz="1000" dirty="0" smtClean="0"/>
                        <a:t>Customer</a:t>
                      </a:r>
                      <a:endParaRPr lang="en-US" sz="1800" dirty="0"/>
                    </a:p>
                  </a:txBody>
                  <a:tcPr marL="91427" marR="91427" marT="45713" marB="45713"/>
                </a:tc>
                <a:tc>
                  <a:txBody>
                    <a:bodyPr/>
                    <a:lstStyle/>
                    <a:p>
                      <a:r>
                        <a:rPr lang="en-US" sz="1000" dirty="0" smtClean="0"/>
                        <a:t>1</a:t>
                      </a:r>
                      <a:endParaRPr lang="en-US" sz="1000" dirty="0"/>
                    </a:p>
                  </a:txBody>
                  <a:tcPr marL="91427" marR="91427" marT="45713" marB="45713"/>
                </a:tc>
                <a:extLst>
                  <a:ext uri="{0D108BD9-81ED-4DB2-BD59-A6C34878D82A}">
                    <a16:rowId xmlns:a16="http://schemas.microsoft.com/office/drawing/2014/main" val="10001"/>
                  </a:ext>
                </a:extLst>
              </a:tr>
              <a:tr h="251425">
                <a:tc>
                  <a:txBody>
                    <a:bodyPr/>
                    <a:lstStyle/>
                    <a:p>
                      <a:r>
                        <a:rPr lang="en-US" sz="1000" dirty="0" smtClean="0"/>
                        <a:t>Big Customer</a:t>
                      </a:r>
                      <a:endParaRPr lang="en-US" sz="1800" dirty="0"/>
                    </a:p>
                  </a:txBody>
                  <a:tcPr marL="91427" marR="91427" marT="45713" marB="45713"/>
                </a:tc>
                <a:tc>
                  <a:txBody>
                    <a:bodyPr/>
                    <a:lstStyle/>
                    <a:p>
                      <a:r>
                        <a:rPr lang="en-US" sz="1000" dirty="0" smtClean="0"/>
                        <a:t>2</a:t>
                      </a:r>
                      <a:endParaRPr lang="en-US" sz="1000" dirty="0"/>
                    </a:p>
                  </a:txBody>
                  <a:tcPr marL="91427" marR="91427" marT="45713" marB="45713"/>
                </a:tc>
                <a:extLst>
                  <a:ext uri="{0D108BD9-81ED-4DB2-BD59-A6C34878D82A}">
                    <a16:rowId xmlns:a16="http://schemas.microsoft.com/office/drawing/2014/main" val="10002"/>
                  </a:ext>
                </a:extLst>
              </a:tr>
              <a:tr h="251425">
                <a:tc>
                  <a:txBody>
                    <a:bodyPr/>
                    <a:lstStyle/>
                    <a:p>
                      <a:r>
                        <a:rPr lang="en-US" sz="1000" dirty="0" smtClean="0"/>
                        <a:t>Another</a:t>
                      </a:r>
                      <a:endParaRPr lang="en-US" sz="1000" dirty="0"/>
                    </a:p>
                  </a:txBody>
                  <a:tcPr marL="91427" marR="91427" marT="45713" marB="45713"/>
                </a:tc>
                <a:tc>
                  <a:txBody>
                    <a:bodyPr/>
                    <a:lstStyle/>
                    <a:p>
                      <a:r>
                        <a:rPr lang="en-US" sz="1000" dirty="0" smtClean="0"/>
                        <a:t>3</a:t>
                      </a:r>
                      <a:endParaRPr lang="en-US" sz="1000" dirty="0"/>
                    </a:p>
                  </a:txBody>
                  <a:tcPr marL="91427" marR="91427" marT="45713" marB="45713"/>
                </a:tc>
                <a:extLst>
                  <a:ext uri="{0D108BD9-81ED-4DB2-BD59-A6C34878D82A}">
                    <a16:rowId xmlns:a16="http://schemas.microsoft.com/office/drawing/2014/main" val="10003"/>
                  </a:ext>
                </a:extLst>
              </a:tr>
            </a:tbl>
          </a:graphicData>
        </a:graphic>
      </p:graphicFrame>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088" y="5293475"/>
            <a:ext cx="566977" cy="1066892"/>
          </a:xfrm>
          <a:prstGeom prst="rect">
            <a:avLst/>
          </a:prstGeom>
        </p:spPr>
      </p:pic>
      <p:cxnSp>
        <p:nvCxnSpPr>
          <p:cNvPr id="16" name="Straight Arrow Connector 15"/>
          <p:cNvCxnSpPr/>
          <p:nvPr/>
        </p:nvCxnSpPr>
        <p:spPr>
          <a:xfrm flipV="1">
            <a:off x="3051414" y="3725862"/>
            <a:ext cx="423623" cy="609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874837" y="2835484"/>
            <a:ext cx="762000" cy="14999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1987565" y="4210207"/>
            <a:ext cx="1905000" cy="533400"/>
          </a:xfrm>
          <a:prstGeom prst="rect">
            <a:avLst/>
          </a:prstGeom>
          <a:pattFill prst="dkUpDiag">
            <a:fgClr>
              <a:schemeClr val="accent1"/>
            </a:fgClr>
            <a:bgClr>
              <a:schemeClr val="bg1"/>
            </a:bgClr>
          </a:patt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p:nvPr/>
        </p:nvCxnSpPr>
        <p:spPr>
          <a:xfrm flipV="1">
            <a:off x="2636837" y="4743607"/>
            <a:ext cx="0" cy="4843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575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8420" y="1848589"/>
            <a:ext cx="1770402" cy="634440"/>
          </a:xfrm>
          <a:prstGeom prst="rect">
            <a:avLst/>
          </a:prstGeom>
          <a:noFill/>
        </p:spPr>
        <p:txBody>
          <a:bodyPr wrap="none" lIns="182854" tIns="146283" rIns="182854" bIns="146283" rtlCol="0">
            <a:spAutoFit/>
          </a:bodyPr>
          <a:lstStyle/>
          <a:p>
            <a:pPr>
              <a:lnSpc>
                <a:spcPct val="90000"/>
              </a:lnSpc>
              <a:spcAft>
                <a:spcPts val="600"/>
              </a:spcAft>
            </a:pPr>
            <a:r>
              <a:rPr lang="en-US" sz="2400" i="1" dirty="0">
                <a:gradFill>
                  <a:gsLst>
                    <a:gs pos="2917">
                      <a:schemeClr val="tx1"/>
                    </a:gs>
                    <a:gs pos="30000">
                      <a:schemeClr val="tx1"/>
                    </a:gs>
                  </a:gsLst>
                  <a:lin ang="5400000" scaled="0"/>
                </a:gradFill>
              </a:rPr>
              <a:t>n = n + m</a:t>
            </a:r>
          </a:p>
        </p:txBody>
      </p:sp>
      <p:sp>
        <p:nvSpPr>
          <p:cNvPr id="5" name="Can 4"/>
          <p:cNvSpPr/>
          <p:nvPr/>
        </p:nvSpPr>
        <p:spPr bwMode="auto">
          <a:xfrm>
            <a:off x="693594" y="3348986"/>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3034543" y="3348986"/>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5375493" y="3348986"/>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3034541" y="5078755"/>
            <a:ext cx="1574947" cy="692713"/>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n 10"/>
          <p:cNvSpPr/>
          <p:nvPr/>
        </p:nvSpPr>
        <p:spPr bwMode="auto">
          <a:xfrm>
            <a:off x="5375493" y="5009934"/>
            <a:ext cx="1574947" cy="761534"/>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n 11"/>
          <p:cNvSpPr/>
          <p:nvPr/>
        </p:nvSpPr>
        <p:spPr bwMode="auto">
          <a:xfrm>
            <a:off x="693593" y="5191491"/>
            <a:ext cx="1574947" cy="579976"/>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an 13"/>
          <p:cNvSpPr/>
          <p:nvPr/>
        </p:nvSpPr>
        <p:spPr bwMode="auto">
          <a:xfrm>
            <a:off x="7843237" y="3348984"/>
            <a:ext cx="1574947" cy="2422482"/>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urved Up Arrow 16"/>
          <p:cNvSpPr/>
          <p:nvPr/>
        </p:nvSpPr>
        <p:spPr bwMode="auto">
          <a:xfrm>
            <a:off x="3780183" y="5839865"/>
            <a:ext cx="7031096" cy="833969"/>
          </a:xfrm>
          <a:prstGeom prst="curvedUpArrow">
            <a:avLst/>
          </a:prstGeom>
          <a:solidFill>
            <a:srgbClr val="002050"/>
          </a:solidFill>
          <a:ln>
            <a:solidFill>
              <a:srgbClr val="002050"/>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Curved Down Arrow 17"/>
          <p:cNvSpPr/>
          <p:nvPr/>
        </p:nvSpPr>
        <p:spPr bwMode="auto">
          <a:xfrm>
            <a:off x="3620798" y="2795408"/>
            <a:ext cx="7190481" cy="1139027"/>
          </a:xfrm>
          <a:prstGeom prst="curvedDownArrow">
            <a:avLst/>
          </a:prstGeom>
          <a:solidFill>
            <a:srgbClr val="002050"/>
          </a:solidFill>
          <a:ln>
            <a:solidFill>
              <a:srgbClr val="002050"/>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275483" y="1848589"/>
            <a:ext cx="9034916"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Evenly distribute across </a:t>
            </a:r>
            <a:r>
              <a:rPr lang="en-US" sz="2400" i="1" dirty="0">
                <a:gradFill>
                  <a:gsLst>
                    <a:gs pos="2917">
                      <a:schemeClr val="tx1"/>
                    </a:gs>
                    <a:gs pos="30000">
                      <a:schemeClr val="tx1"/>
                    </a:gs>
                  </a:gsLst>
                  <a:lin ang="5400000" scaled="0"/>
                </a:gradFill>
              </a:rPr>
              <a:t>n</a:t>
            </a:r>
            <a:r>
              <a:rPr lang="en-US" sz="2400" dirty="0">
                <a:gradFill>
                  <a:gsLst>
                    <a:gs pos="2917">
                      <a:schemeClr val="tx1"/>
                    </a:gs>
                    <a:gs pos="30000">
                      <a:schemeClr val="tx1"/>
                    </a:gs>
                  </a:gsLst>
                  <a:lin ang="5400000" scaled="0"/>
                </a:gradFill>
              </a:rPr>
              <a:t> number of partitions (algorithmic) ….</a:t>
            </a:r>
          </a:p>
        </p:txBody>
      </p:sp>
      <p:sp>
        <p:nvSpPr>
          <p:cNvPr id="21" name="Curved Up Arrow 20"/>
          <p:cNvSpPr/>
          <p:nvPr/>
        </p:nvSpPr>
        <p:spPr bwMode="auto">
          <a:xfrm>
            <a:off x="1229980" y="5836261"/>
            <a:ext cx="9589235" cy="976390"/>
          </a:xfrm>
          <a:prstGeom prst="curvedUpArrow">
            <a:avLst/>
          </a:prstGeom>
          <a:solidFill>
            <a:srgbClr val="002050"/>
          </a:solidFill>
          <a:ln>
            <a:solidFill>
              <a:srgbClr val="002050"/>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Curved Down Arrow 21"/>
          <p:cNvSpPr/>
          <p:nvPr/>
        </p:nvSpPr>
        <p:spPr bwMode="auto">
          <a:xfrm>
            <a:off x="8506995" y="3217674"/>
            <a:ext cx="2203283" cy="895034"/>
          </a:xfrm>
          <a:prstGeom prst="curvedDownArrow">
            <a:avLst/>
          </a:prstGeom>
          <a:solidFill>
            <a:srgbClr val="002050"/>
          </a:solidFill>
          <a:ln>
            <a:solidFill>
              <a:srgbClr val="002050"/>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Curved Down Arrow 22"/>
          <p:cNvSpPr/>
          <p:nvPr/>
        </p:nvSpPr>
        <p:spPr bwMode="auto">
          <a:xfrm>
            <a:off x="5961748" y="2795408"/>
            <a:ext cx="4900909" cy="1469678"/>
          </a:xfrm>
          <a:prstGeom prst="curvedDownArrow">
            <a:avLst/>
          </a:prstGeom>
          <a:solidFill>
            <a:srgbClr val="002050"/>
          </a:solidFill>
          <a:ln>
            <a:solidFill>
              <a:srgbClr val="002050"/>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artisticPaintStrokes/>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0310982" y="4307725"/>
            <a:ext cx="1938394" cy="1528535"/>
          </a:xfrm>
          <a:prstGeom prst="rect">
            <a:avLst/>
          </a:prstGeom>
        </p:spPr>
      </p:pic>
      <p:sp>
        <p:nvSpPr>
          <p:cNvPr id="20" name="Title 1"/>
          <p:cNvSpPr txBox="1">
            <a:spLocks/>
          </p:cNvSpPr>
          <p:nvPr/>
        </p:nvSpPr>
        <p:spPr>
          <a:xfrm>
            <a:off x="101498" y="101916"/>
            <a:ext cx="12263303" cy="1427971"/>
          </a:xfrm>
          <a:prstGeom prst="rect">
            <a:avLst/>
          </a:prstGeom>
        </p:spPr>
        <p:txBody>
          <a:bodyPr vert="horz" wrap="square" lIns="146304" tIns="91440" rIns="146304" bIns="91440" rtlCol="0" anchor="t">
            <a:normAutofit/>
          </a:bodyPr>
          <a:lstStyle>
            <a:lvl1pPr>
              <a:lnSpc>
                <a:spcPct val="90000"/>
              </a:lnSpc>
              <a:spcBef>
                <a:spcPct val="0"/>
              </a:spcBef>
              <a:buNone/>
              <a:defRPr lang="en-US" sz="4488"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Partitioning - Hash</a:t>
            </a:r>
          </a:p>
        </p:txBody>
      </p:sp>
    </p:spTree>
    <p:extLst>
      <p:ext uri="{BB962C8B-B14F-4D97-AF65-F5344CB8AC3E}">
        <p14:creationId xmlns:p14="http://schemas.microsoft.com/office/powerpoint/2010/main" val="2363640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righ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grpId="0" nodeType="afterEffect">
                                  <p:stCondLst>
                                    <p:cond delay="50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1" grpId="0" animBg="1"/>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r>
              <a:rPr lang="en-US" sz="3600" dirty="0" smtClean="0"/>
              <a:t>Hash Partitioning</a:t>
            </a:r>
            <a:endParaRPr lang="en-US" sz="3600" dirty="0"/>
          </a:p>
        </p:txBody>
      </p:sp>
      <p:sp>
        <p:nvSpPr>
          <p:cNvPr id="4" name="Title 3"/>
          <p:cNvSpPr>
            <a:spLocks noGrp="1"/>
          </p:cNvSpPr>
          <p:nvPr>
            <p:ph type="title"/>
          </p:nvPr>
        </p:nvSpPr>
        <p:spPr/>
        <p:txBody>
          <a:bodyPr/>
          <a:lstStyle/>
          <a:p>
            <a:r>
              <a:rPr lang="en-US" dirty="0" smtClean="0"/>
              <a:t>DEMO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32" y="5789053"/>
            <a:ext cx="566977" cy="1066892"/>
          </a:xfrm>
          <a:prstGeom prst="rect">
            <a:avLst/>
          </a:prstGeom>
        </p:spPr>
      </p:pic>
      <p:sp>
        <p:nvSpPr>
          <p:cNvPr id="19" name="Rectangle 18"/>
          <p:cNvSpPr/>
          <p:nvPr/>
        </p:nvSpPr>
        <p:spPr bwMode="auto">
          <a:xfrm>
            <a:off x="1861321" y="4640262"/>
            <a:ext cx="1905000" cy="533400"/>
          </a:xfrm>
          <a:prstGeom prst="rect">
            <a:avLst/>
          </a:prstGeom>
          <a:pattFill prst="dkUpDiag">
            <a:fgClr>
              <a:schemeClr val="accent1"/>
            </a:fgClr>
            <a:bgClr>
              <a:schemeClr val="bg1"/>
            </a:bgClr>
          </a:patt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p:nvPr/>
        </p:nvCxnSpPr>
        <p:spPr>
          <a:xfrm flipV="1">
            <a:off x="2813821" y="5239185"/>
            <a:ext cx="0" cy="4843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Can 12"/>
          <p:cNvSpPr/>
          <p:nvPr/>
        </p:nvSpPr>
        <p:spPr bwMode="auto">
          <a:xfrm>
            <a:off x="675598" y="1538788"/>
            <a:ext cx="1574947" cy="1729769"/>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an 14"/>
          <p:cNvSpPr/>
          <p:nvPr/>
        </p:nvSpPr>
        <p:spPr bwMode="auto">
          <a:xfrm>
            <a:off x="2813821" y="1554513"/>
            <a:ext cx="1574947" cy="1714044"/>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an 16"/>
          <p:cNvSpPr/>
          <p:nvPr/>
        </p:nvSpPr>
        <p:spPr bwMode="auto">
          <a:xfrm>
            <a:off x="675596" y="2575949"/>
            <a:ext cx="1574947" cy="692713"/>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an 19"/>
          <p:cNvSpPr/>
          <p:nvPr/>
        </p:nvSpPr>
        <p:spPr bwMode="auto">
          <a:xfrm>
            <a:off x="2813821" y="2507128"/>
            <a:ext cx="1574947" cy="761534"/>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artisticPaintStrokes/>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2284857" y="3754737"/>
            <a:ext cx="1081423" cy="852764"/>
          </a:xfrm>
          <a:prstGeom prst="rect">
            <a:avLst/>
          </a:prstGeom>
        </p:spPr>
      </p:pic>
      <p:cxnSp>
        <p:nvCxnSpPr>
          <p:cNvPr id="3" name="Straight Arrow Connector 2"/>
          <p:cNvCxnSpPr/>
          <p:nvPr/>
        </p:nvCxnSpPr>
        <p:spPr>
          <a:xfrm flipV="1">
            <a:off x="3601294" y="3528413"/>
            <a:ext cx="358953" cy="6384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463069" y="3528413"/>
            <a:ext cx="564168" cy="652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74779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84" y="2431907"/>
            <a:ext cx="5282394" cy="2316962"/>
          </a:xfrm>
          <a:prstGeom prst="rect">
            <a:avLst/>
          </a:prstGeom>
          <a:noFill/>
        </p:spPr>
        <p:txBody>
          <a:bodyPr wrap="none" lIns="182854" tIns="146283" rIns="182854" bIns="146283" rtlCol="0">
            <a:spAutoFit/>
          </a:bodyPr>
          <a:lstStyle/>
          <a:p>
            <a:pPr marL="342834" indent="-342834">
              <a:lnSpc>
                <a:spcPct val="90000"/>
              </a:lnSpc>
              <a:spcAft>
                <a:spcPts val="600"/>
              </a:spcAft>
              <a:buFontTx/>
              <a:buChar char="-"/>
            </a:pPr>
            <a:r>
              <a:rPr lang="en-US" dirty="0">
                <a:gradFill>
                  <a:gsLst>
                    <a:gs pos="2917">
                      <a:schemeClr val="tx1"/>
                    </a:gs>
                    <a:gs pos="30000">
                      <a:schemeClr val="tx1"/>
                    </a:gs>
                  </a:gsLst>
                  <a:lin ang="5400000" scaled="0"/>
                </a:gradFill>
              </a:rPr>
              <a:t>Application needs to query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each candidate partition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 can be done in parallel in .NET )</a:t>
            </a:r>
            <a:br>
              <a:rPr lang="en-US" dirty="0">
                <a:gradFill>
                  <a:gsLst>
                    <a:gs pos="2917">
                      <a:schemeClr val="tx1"/>
                    </a:gs>
                    <a:gs pos="30000">
                      <a:schemeClr val="tx1"/>
                    </a:gs>
                  </a:gsLst>
                  <a:lin ang="5400000" scaled="0"/>
                </a:gradFill>
              </a:rPr>
            </a:br>
            <a:endParaRPr lang="en-US" dirty="0">
              <a:gradFill>
                <a:gsLst>
                  <a:gs pos="2917">
                    <a:schemeClr val="tx1"/>
                  </a:gs>
                  <a:gs pos="30000">
                    <a:schemeClr val="tx1"/>
                  </a:gs>
                </a:gsLst>
                <a:lin ang="5400000" scaled="0"/>
              </a:gradFill>
            </a:endParaRPr>
          </a:p>
          <a:p>
            <a:pPr marL="342834" indent="-342834">
              <a:lnSpc>
                <a:spcPct val="90000"/>
              </a:lnSpc>
              <a:spcAft>
                <a:spcPts val="600"/>
              </a:spcAft>
              <a:buFontTx/>
              <a:buChar char="-"/>
            </a:pPr>
            <a:r>
              <a:rPr lang="en-US" dirty="0">
                <a:gradFill>
                  <a:gsLst>
                    <a:gs pos="2917">
                      <a:schemeClr val="tx1"/>
                    </a:gs>
                    <a:gs pos="30000">
                      <a:schemeClr val="tx1"/>
                    </a:gs>
                  </a:gsLst>
                  <a:lin ang="5400000" scaled="0"/>
                </a:gradFill>
              </a:rPr>
              <a:t>Application consolidates (or reduces) results</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9" name="TextBox 8"/>
          <p:cNvSpPr txBox="1"/>
          <p:nvPr/>
        </p:nvSpPr>
        <p:spPr>
          <a:xfrm>
            <a:off x="5072336" y="2418618"/>
            <a:ext cx="1557997" cy="2915080"/>
          </a:xfrm>
          <a:prstGeom prst="rect">
            <a:avLst/>
          </a:prstGeom>
          <a:noFill/>
        </p:spPr>
        <p:txBody>
          <a:bodyPr wrap="square" lIns="182854" tIns="146283" rIns="182854" bIns="146283" rtlCol="0">
            <a:spAutoFit/>
          </a:bodyPr>
          <a:lstStyle/>
          <a:p>
            <a:pPr>
              <a:lnSpc>
                <a:spcPct val="90000"/>
              </a:lnSpc>
              <a:spcAft>
                <a:spcPts val="600"/>
              </a:spcAft>
            </a:pPr>
            <a:r>
              <a:rPr lang="en-US" sz="800" dirty="0"/>
              <a:t>{</a:t>
            </a:r>
          </a:p>
          <a:p>
            <a:pPr>
              <a:lnSpc>
                <a:spcPct val="90000"/>
              </a:lnSpc>
              <a:spcAft>
                <a:spcPts val="600"/>
              </a:spcAft>
            </a:pPr>
            <a:r>
              <a:rPr lang="en-US" sz="800" dirty="0"/>
              <a:t>  record: </a:t>
            </a:r>
            <a:r>
              <a:rPr lang="en-US" sz="800" dirty="0" smtClean="0"/>
              <a:t>"1",</a:t>
            </a:r>
            <a:r>
              <a:rPr lang="en-US" sz="800" dirty="0"/>
              <a:t/>
            </a:r>
            <a:br>
              <a:rPr lang="en-US" sz="800" dirty="0"/>
            </a:br>
            <a:r>
              <a:rPr lang="en-US" sz="800" dirty="0"/>
              <a:t>  created: {</a:t>
            </a:r>
            <a:br>
              <a:rPr lang="en-US" sz="800" dirty="0"/>
            </a:br>
            <a:r>
              <a:rPr lang="en-US" sz="800" dirty="0"/>
              <a:t>      </a:t>
            </a:r>
            <a:r>
              <a:rPr lang="en-US" sz="800" dirty="0" smtClean="0"/>
              <a:t>"date": "6/1/2014",</a:t>
            </a:r>
            <a:r>
              <a:rPr lang="en-US" sz="800" dirty="0"/>
              <a:t/>
            </a:r>
            <a:br>
              <a:rPr lang="en-US" sz="800" dirty="0"/>
            </a:br>
            <a:r>
              <a:rPr lang="en-US" sz="800" dirty="0"/>
              <a:t>      </a:t>
            </a:r>
            <a:r>
              <a:rPr lang="en-US" sz="800" dirty="0" smtClean="0"/>
              <a:t>"epoch": </a:t>
            </a:r>
            <a:r>
              <a:rPr lang="en-US" sz="816" dirty="0"/>
              <a:t>1401662986</a:t>
            </a:r>
            <a:r>
              <a:rPr lang="en-US" sz="800" dirty="0"/>
              <a:t> </a:t>
            </a:r>
            <a:br>
              <a:rPr lang="en-US" sz="800" dirty="0"/>
            </a:br>
            <a:r>
              <a:rPr lang="en-US" sz="800" dirty="0"/>
              <a:t>   }</a:t>
            </a:r>
            <a:br>
              <a:rPr lang="en-US" sz="800" dirty="0"/>
            </a:br>
            <a:r>
              <a:rPr lang="en-US" sz="800" dirty="0"/>
              <a:t>},</a:t>
            </a:r>
          </a:p>
          <a:p>
            <a:pPr>
              <a:lnSpc>
                <a:spcPct val="90000"/>
              </a:lnSpc>
              <a:spcAft>
                <a:spcPts val="600"/>
              </a:spcAft>
            </a:pPr>
            <a:r>
              <a:rPr lang="en-US" sz="800" dirty="0"/>
              <a:t>{</a:t>
            </a:r>
            <a:br>
              <a:rPr lang="en-US" sz="800" dirty="0"/>
            </a:br>
            <a:r>
              <a:rPr lang="en-US" sz="800" dirty="0"/>
              <a:t>  record: </a:t>
            </a:r>
            <a:r>
              <a:rPr lang="en-US" sz="800" dirty="0" smtClean="0"/>
              <a:t>"3",</a:t>
            </a:r>
            <a:r>
              <a:rPr lang="en-US" sz="800" dirty="0"/>
              <a:t/>
            </a:r>
            <a:br>
              <a:rPr lang="en-US" sz="800" dirty="0"/>
            </a:br>
            <a:r>
              <a:rPr lang="en-US" sz="800" dirty="0"/>
              <a:t>  created: {</a:t>
            </a:r>
            <a:br>
              <a:rPr lang="en-US" sz="800" dirty="0"/>
            </a:br>
            <a:r>
              <a:rPr lang="en-US" sz="800" dirty="0"/>
              <a:t>       </a:t>
            </a:r>
            <a:r>
              <a:rPr lang="en-US" sz="800" dirty="0" smtClean="0"/>
              <a:t>"date": "9/23/2014"</a:t>
            </a:r>
            <a:r>
              <a:rPr lang="en-US" sz="800" dirty="0"/>
              <a:t/>
            </a:r>
            <a:br>
              <a:rPr lang="en-US" sz="800" dirty="0"/>
            </a:br>
            <a:r>
              <a:rPr lang="en-US" sz="800" dirty="0"/>
              <a:t>       </a:t>
            </a:r>
            <a:r>
              <a:rPr lang="en-US" sz="800" dirty="0" smtClean="0"/>
              <a:t>"epoch": </a:t>
            </a:r>
            <a:r>
              <a:rPr lang="en-US" sz="816" dirty="0"/>
              <a:t>1411512586</a:t>
            </a:r>
            <a:br>
              <a:rPr lang="en-US" sz="816" dirty="0"/>
            </a:br>
            <a:r>
              <a:rPr lang="en-US" sz="816" dirty="0"/>
              <a:t>    }</a:t>
            </a:r>
            <a:r>
              <a:rPr lang="en-US" sz="800" dirty="0"/>
              <a:t/>
            </a:r>
            <a:br>
              <a:rPr lang="en-US" sz="800" dirty="0"/>
            </a:br>
            <a:r>
              <a:rPr lang="en-US" sz="800" dirty="0"/>
              <a:t>} ,</a:t>
            </a:r>
          </a:p>
          <a:p>
            <a:pPr>
              <a:lnSpc>
                <a:spcPct val="90000"/>
              </a:lnSpc>
              <a:spcAft>
                <a:spcPts val="600"/>
              </a:spcAft>
            </a:pPr>
            <a:r>
              <a:rPr lang="en-US" sz="800" dirty="0"/>
              <a:t>{</a:t>
            </a:r>
            <a:br>
              <a:rPr lang="en-US" sz="800" dirty="0"/>
            </a:br>
            <a:r>
              <a:rPr lang="en-US" sz="800" dirty="0"/>
              <a:t>  record: </a:t>
            </a:r>
            <a:r>
              <a:rPr lang="en-US" sz="800" dirty="0" smtClean="0"/>
              <a:t>"123",</a:t>
            </a:r>
            <a:r>
              <a:rPr lang="en-US" sz="800" dirty="0"/>
              <a:t/>
            </a:r>
            <a:br>
              <a:rPr lang="en-US" sz="800" dirty="0"/>
            </a:br>
            <a:r>
              <a:rPr lang="en-US" sz="800" dirty="0"/>
              <a:t>  created: {</a:t>
            </a:r>
            <a:br>
              <a:rPr lang="en-US" sz="800" dirty="0"/>
            </a:br>
            <a:r>
              <a:rPr lang="en-US" sz="800" dirty="0"/>
              <a:t>       </a:t>
            </a:r>
            <a:r>
              <a:rPr lang="en-US" sz="800" dirty="0" smtClean="0"/>
              <a:t>"date": "8/17/2013"</a:t>
            </a:r>
            <a:r>
              <a:rPr lang="en-US" sz="800" dirty="0"/>
              <a:t/>
            </a:r>
            <a:br>
              <a:rPr lang="en-US" sz="800" dirty="0"/>
            </a:br>
            <a:r>
              <a:rPr lang="en-US" sz="800" dirty="0"/>
              <a:t>       </a:t>
            </a:r>
            <a:r>
              <a:rPr lang="en-US" sz="800" dirty="0" smtClean="0"/>
              <a:t>"epoch": </a:t>
            </a:r>
            <a:r>
              <a:rPr lang="en-US" sz="816" dirty="0"/>
              <a:t>1376779786</a:t>
            </a:r>
            <a:br>
              <a:rPr lang="en-US" sz="816" dirty="0"/>
            </a:br>
            <a:r>
              <a:rPr lang="en-US" sz="816" dirty="0"/>
              <a:t>    }</a:t>
            </a:r>
            <a:r>
              <a:rPr lang="en-US" sz="800" dirty="0"/>
              <a:t/>
            </a:r>
            <a:br>
              <a:rPr lang="en-US" sz="800" dirty="0"/>
            </a:br>
            <a:r>
              <a:rPr lang="en-US" sz="800" dirty="0"/>
              <a:t>}</a:t>
            </a:r>
          </a:p>
        </p:txBody>
      </p:sp>
      <p:sp>
        <p:nvSpPr>
          <p:cNvPr id="12" name="Can 11"/>
          <p:cNvSpPr/>
          <p:nvPr/>
        </p:nvSpPr>
        <p:spPr bwMode="auto">
          <a:xfrm>
            <a:off x="4961297" y="2007770"/>
            <a:ext cx="1803520" cy="3393130"/>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4313237" y="6032873"/>
            <a:ext cx="8182799" cy="525947"/>
          </a:xfrm>
          <a:prstGeom prst="rect">
            <a:avLst/>
          </a:prstGeom>
          <a:noFill/>
        </p:spPr>
        <p:txBody>
          <a:bodyPr wrap="none" lIns="182854" tIns="146283" rIns="182854" bIns="146283" rtlCol="0">
            <a:spAutoFit/>
          </a:bodyPr>
          <a:lstStyle/>
          <a:p>
            <a:pPr>
              <a:lnSpc>
                <a:spcPct val="90000"/>
              </a:lnSpc>
              <a:spcAft>
                <a:spcPts val="600"/>
              </a:spcAft>
            </a:pPr>
            <a:r>
              <a:rPr lang="en-US" sz="1599" dirty="0"/>
              <a:t>SELECT * FROM root r WHERE </a:t>
            </a:r>
            <a:r>
              <a:rPr lang="en-US" sz="1599" dirty="0" err="1"/>
              <a:t>r.date.epoch</a:t>
            </a:r>
            <a:r>
              <a:rPr lang="en-US" sz="1599" dirty="0"/>
              <a:t> BETWEEN </a:t>
            </a:r>
            <a:r>
              <a:rPr lang="en-US" sz="1632" dirty="0"/>
              <a:t>1376779786 </a:t>
            </a:r>
            <a:r>
              <a:rPr lang="en-US" sz="1599" dirty="0"/>
              <a:t>AND </a:t>
            </a:r>
            <a:r>
              <a:rPr lang="en-US" sz="1632" dirty="0"/>
              <a:t>1401662986</a:t>
            </a:r>
            <a:r>
              <a:rPr lang="en-US" sz="816" dirty="0"/>
              <a:t> </a:t>
            </a:r>
            <a:endParaRPr lang="en-US" sz="1599" dirty="0"/>
          </a:p>
        </p:txBody>
      </p:sp>
      <p:sp>
        <p:nvSpPr>
          <p:cNvPr id="15" name="Can 14"/>
          <p:cNvSpPr/>
          <p:nvPr/>
        </p:nvSpPr>
        <p:spPr bwMode="auto">
          <a:xfrm>
            <a:off x="7537378" y="2051623"/>
            <a:ext cx="1803520" cy="3393130"/>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an 15"/>
          <p:cNvSpPr/>
          <p:nvPr/>
        </p:nvSpPr>
        <p:spPr bwMode="auto">
          <a:xfrm>
            <a:off x="10086647" y="2051623"/>
            <a:ext cx="1771067" cy="3393130"/>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716422" y="2449361"/>
            <a:ext cx="1557997" cy="2041120"/>
          </a:xfrm>
          <a:prstGeom prst="rect">
            <a:avLst/>
          </a:prstGeom>
          <a:noFill/>
        </p:spPr>
        <p:txBody>
          <a:bodyPr wrap="square" lIns="182854" tIns="146283" rIns="182854" bIns="146283" rtlCol="0">
            <a:spAutoFit/>
          </a:bodyPr>
          <a:lstStyle/>
          <a:p>
            <a:pPr>
              <a:lnSpc>
                <a:spcPct val="90000"/>
              </a:lnSpc>
              <a:spcAft>
                <a:spcPts val="600"/>
              </a:spcAft>
            </a:pPr>
            <a:r>
              <a:rPr lang="en-US" sz="800" dirty="0"/>
              <a:t>{</a:t>
            </a:r>
          </a:p>
          <a:p>
            <a:pPr>
              <a:lnSpc>
                <a:spcPct val="90000"/>
              </a:lnSpc>
              <a:spcAft>
                <a:spcPts val="600"/>
              </a:spcAft>
            </a:pPr>
            <a:r>
              <a:rPr lang="en-US" sz="800" dirty="0"/>
              <a:t>  record: </a:t>
            </a:r>
            <a:r>
              <a:rPr lang="en-US" sz="800" dirty="0" smtClean="0"/>
              <a:t>"1",</a:t>
            </a:r>
            <a:r>
              <a:rPr lang="en-US" sz="800" dirty="0"/>
              <a:t/>
            </a:r>
            <a:br>
              <a:rPr lang="en-US" sz="800" dirty="0"/>
            </a:br>
            <a:r>
              <a:rPr lang="en-US" sz="800" dirty="0"/>
              <a:t>  created: {</a:t>
            </a:r>
            <a:br>
              <a:rPr lang="en-US" sz="800" dirty="0"/>
            </a:br>
            <a:r>
              <a:rPr lang="en-US" sz="800" dirty="0"/>
              <a:t>      </a:t>
            </a:r>
            <a:r>
              <a:rPr lang="en-US" sz="800" dirty="0" smtClean="0"/>
              <a:t>"date": "6/1/2014",</a:t>
            </a:r>
            <a:r>
              <a:rPr lang="en-US" sz="800" dirty="0"/>
              <a:t/>
            </a:r>
            <a:br>
              <a:rPr lang="en-US" sz="800" dirty="0"/>
            </a:br>
            <a:r>
              <a:rPr lang="en-US" sz="800" dirty="0"/>
              <a:t>      </a:t>
            </a:r>
            <a:r>
              <a:rPr lang="en-US" sz="800" dirty="0" smtClean="0"/>
              <a:t>"epoch": </a:t>
            </a:r>
            <a:r>
              <a:rPr lang="en-US" sz="816" dirty="0"/>
              <a:t>1401662986</a:t>
            </a:r>
            <a:r>
              <a:rPr lang="en-US" sz="800" dirty="0"/>
              <a:t> </a:t>
            </a:r>
            <a:br>
              <a:rPr lang="en-US" sz="800" dirty="0"/>
            </a:br>
            <a:r>
              <a:rPr lang="en-US" sz="800" dirty="0"/>
              <a:t>   }</a:t>
            </a:r>
            <a:br>
              <a:rPr lang="en-US" sz="800" dirty="0"/>
            </a:br>
            <a:r>
              <a:rPr lang="en-US" sz="800" dirty="0"/>
              <a:t>},</a:t>
            </a:r>
          </a:p>
          <a:p>
            <a:pPr>
              <a:lnSpc>
                <a:spcPct val="90000"/>
              </a:lnSpc>
              <a:spcAft>
                <a:spcPts val="600"/>
              </a:spcAft>
            </a:pPr>
            <a:r>
              <a:rPr lang="en-US" sz="800" dirty="0"/>
              <a:t>{</a:t>
            </a:r>
            <a:br>
              <a:rPr lang="en-US" sz="800" dirty="0"/>
            </a:br>
            <a:r>
              <a:rPr lang="en-US" sz="800" dirty="0"/>
              <a:t>  record: </a:t>
            </a:r>
            <a:r>
              <a:rPr lang="en-US" sz="800" dirty="0" smtClean="0"/>
              <a:t>"3",</a:t>
            </a:r>
            <a:r>
              <a:rPr lang="en-US" sz="800" dirty="0"/>
              <a:t/>
            </a:r>
            <a:br>
              <a:rPr lang="en-US" sz="800" dirty="0"/>
            </a:br>
            <a:r>
              <a:rPr lang="en-US" sz="800" dirty="0"/>
              <a:t>  created: {</a:t>
            </a:r>
            <a:br>
              <a:rPr lang="en-US" sz="800" dirty="0"/>
            </a:br>
            <a:r>
              <a:rPr lang="en-US" sz="800" dirty="0"/>
              <a:t>       </a:t>
            </a:r>
            <a:r>
              <a:rPr lang="en-US" sz="800" dirty="0" smtClean="0"/>
              <a:t>"date": "9/23/2014"</a:t>
            </a:r>
            <a:r>
              <a:rPr lang="en-US" sz="800" dirty="0"/>
              <a:t/>
            </a:r>
            <a:br>
              <a:rPr lang="en-US" sz="800" dirty="0"/>
            </a:br>
            <a:r>
              <a:rPr lang="en-US" sz="800" dirty="0"/>
              <a:t>       </a:t>
            </a:r>
            <a:r>
              <a:rPr lang="en-US" sz="800" dirty="0" smtClean="0"/>
              <a:t>"epoch": </a:t>
            </a:r>
            <a:r>
              <a:rPr lang="en-US" sz="816" dirty="0"/>
              <a:t>1411512586</a:t>
            </a:r>
            <a:br>
              <a:rPr lang="en-US" sz="816" dirty="0"/>
            </a:br>
            <a:r>
              <a:rPr lang="en-US" sz="816" dirty="0"/>
              <a:t>    }</a:t>
            </a:r>
            <a:r>
              <a:rPr lang="en-US" sz="800" dirty="0"/>
              <a:t/>
            </a:r>
            <a:br>
              <a:rPr lang="en-US" sz="800" dirty="0"/>
            </a:br>
            <a:r>
              <a:rPr lang="en-US" sz="800" dirty="0"/>
              <a:t>} </a:t>
            </a:r>
          </a:p>
        </p:txBody>
      </p:sp>
      <p:sp>
        <p:nvSpPr>
          <p:cNvPr id="20" name="TextBox 19"/>
          <p:cNvSpPr txBox="1"/>
          <p:nvPr/>
        </p:nvSpPr>
        <p:spPr>
          <a:xfrm>
            <a:off x="10267149" y="2285392"/>
            <a:ext cx="1557997" cy="2640168"/>
          </a:xfrm>
          <a:prstGeom prst="rect">
            <a:avLst/>
          </a:prstGeom>
          <a:noFill/>
        </p:spPr>
        <p:txBody>
          <a:bodyPr wrap="square" lIns="182854" tIns="146283" rIns="182854" bIns="146283" rtlCol="0">
            <a:spAutoFit/>
          </a:bodyPr>
          <a:lstStyle/>
          <a:p>
            <a:pPr>
              <a:lnSpc>
                <a:spcPct val="90000"/>
              </a:lnSpc>
              <a:spcAft>
                <a:spcPts val="600"/>
              </a:spcAft>
            </a:pPr>
            <a:endParaRPr lang="en-US" sz="800" dirty="0" smtClean="0"/>
          </a:p>
          <a:p>
            <a:pPr>
              <a:lnSpc>
                <a:spcPct val="90000"/>
              </a:lnSpc>
              <a:spcAft>
                <a:spcPts val="600"/>
              </a:spcAft>
            </a:pPr>
            <a:r>
              <a:rPr lang="en-US" sz="800" dirty="0" smtClean="0"/>
              <a:t>{</a:t>
            </a:r>
            <a:r>
              <a:rPr lang="en-US" sz="800" dirty="0"/>
              <a:t/>
            </a:r>
            <a:br>
              <a:rPr lang="en-US" sz="800" dirty="0"/>
            </a:br>
            <a:r>
              <a:rPr lang="en-US" sz="800" dirty="0"/>
              <a:t>  record: </a:t>
            </a:r>
            <a:r>
              <a:rPr lang="en-US" sz="800" dirty="0" smtClean="0"/>
              <a:t>"43233",</a:t>
            </a:r>
            <a:r>
              <a:rPr lang="en-US" sz="800" dirty="0"/>
              <a:t/>
            </a:r>
            <a:br>
              <a:rPr lang="en-US" sz="800" dirty="0"/>
            </a:br>
            <a:r>
              <a:rPr lang="en-US" sz="800" dirty="0"/>
              <a:t>  created: {</a:t>
            </a:r>
            <a:br>
              <a:rPr lang="en-US" sz="800" dirty="0"/>
            </a:br>
            <a:r>
              <a:rPr lang="en-US" sz="800" dirty="0"/>
              <a:t>       </a:t>
            </a:r>
            <a:r>
              <a:rPr lang="en-US" sz="800" dirty="0" smtClean="0"/>
              <a:t>"epoch": </a:t>
            </a:r>
            <a:r>
              <a:rPr lang="en-US" sz="816" dirty="0"/>
              <a:t>1411512586</a:t>
            </a:r>
            <a:br>
              <a:rPr lang="en-US" sz="816" dirty="0"/>
            </a:br>
            <a:r>
              <a:rPr lang="en-US" sz="816" dirty="0"/>
              <a:t>    }</a:t>
            </a:r>
            <a:r>
              <a:rPr lang="en-US" sz="800" dirty="0"/>
              <a:t/>
            </a:r>
            <a:br>
              <a:rPr lang="en-US" sz="800" dirty="0"/>
            </a:br>
            <a:r>
              <a:rPr lang="en-US" sz="800" dirty="0"/>
              <a:t>} ,</a:t>
            </a:r>
          </a:p>
          <a:p>
            <a:pPr>
              <a:lnSpc>
                <a:spcPct val="90000"/>
              </a:lnSpc>
              <a:spcAft>
                <a:spcPts val="600"/>
              </a:spcAft>
            </a:pPr>
            <a:r>
              <a:rPr lang="en-US" sz="800" dirty="0"/>
              <a:t>{</a:t>
            </a:r>
            <a:br>
              <a:rPr lang="en-US" sz="800" dirty="0"/>
            </a:br>
            <a:r>
              <a:rPr lang="en-US" sz="800" dirty="0"/>
              <a:t>  record: </a:t>
            </a:r>
            <a:r>
              <a:rPr lang="en-US" sz="800" dirty="0" smtClean="0"/>
              <a:t>"1123",</a:t>
            </a:r>
            <a:r>
              <a:rPr lang="en-US" sz="800" dirty="0"/>
              <a:t/>
            </a:r>
            <a:br>
              <a:rPr lang="en-US" sz="800" dirty="0"/>
            </a:br>
            <a:r>
              <a:rPr lang="en-US" sz="800" dirty="0"/>
              <a:t>  created: {</a:t>
            </a:r>
            <a:br>
              <a:rPr lang="en-US" sz="800" dirty="0"/>
            </a:br>
            <a:r>
              <a:rPr lang="en-US" sz="800" dirty="0"/>
              <a:t>       </a:t>
            </a:r>
            <a:r>
              <a:rPr lang="en-US" sz="800" dirty="0" smtClean="0"/>
              <a:t>"date": "8/17/2013"</a:t>
            </a:r>
            <a:r>
              <a:rPr lang="en-US" sz="800" dirty="0"/>
              <a:t/>
            </a:r>
            <a:br>
              <a:rPr lang="en-US" sz="800" dirty="0"/>
            </a:br>
            <a:r>
              <a:rPr lang="en-US" sz="800" dirty="0"/>
              <a:t>       </a:t>
            </a:r>
            <a:r>
              <a:rPr lang="en-US" sz="800" dirty="0" smtClean="0"/>
              <a:t>"epoch": </a:t>
            </a:r>
            <a:r>
              <a:rPr lang="en-US" sz="816" dirty="0"/>
              <a:t>1376779786</a:t>
            </a:r>
            <a:br>
              <a:rPr lang="en-US" sz="816" dirty="0"/>
            </a:br>
            <a:r>
              <a:rPr lang="en-US" sz="816" dirty="0"/>
              <a:t>    }</a:t>
            </a:r>
            <a:r>
              <a:rPr lang="en-US" sz="800" dirty="0"/>
              <a:t/>
            </a:r>
            <a:br>
              <a:rPr lang="en-US" sz="800" dirty="0"/>
            </a:br>
            <a:r>
              <a:rPr lang="en-US" sz="800" dirty="0"/>
              <a:t>},</a:t>
            </a:r>
          </a:p>
          <a:p>
            <a:pPr>
              <a:lnSpc>
                <a:spcPct val="90000"/>
              </a:lnSpc>
              <a:spcAft>
                <a:spcPts val="600"/>
              </a:spcAft>
            </a:pPr>
            <a:r>
              <a:rPr lang="en-US" sz="800" dirty="0"/>
              <a:t>{ </a:t>
            </a:r>
            <a:br>
              <a:rPr lang="en-US" sz="800" dirty="0"/>
            </a:br>
            <a:r>
              <a:rPr lang="en-US" sz="800" dirty="0"/>
              <a:t>  record: </a:t>
            </a:r>
            <a:r>
              <a:rPr lang="en-US" sz="800" dirty="0" smtClean="0"/>
              <a:t>"43234",</a:t>
            </a:r>
            <a:r>
              <a:rPr lang="en-US" sz="800" dirty="0"/>
              <a:t/>
            </a:r>
            <a:br>
              <a:rPr lang="en-US" sz="800" dirty="0"/>
            </a:br>
            <a:r>
              <a:rPr lang="en-US" sz="800" dirty="0"/>
              <a:t>  created: {</a:t>
            </a:r>
            <a:r>
              <a:rPr lang="en-US" sz="714" dirty="0"/>
              <a:t> </a:t>
            </a:r>
            <a:br>
              <a:rPr lang="en-US" sz="714" dirty="0"/>
            </a:br>
            <a:r>
              <a:rPr lang="en-US" sz="800" dirty="0"/>
              <a:t>      </a:t>
            </a:r>
            <a:r>
              <a:rPr lang="en-US" sz="800" dirty="0" smtClean="0"/>
              <a:t>"epoch": </a:t>
            </a:r>
            <a:r>
              <a:rPr lang="en-US" sz="800" dirty="0"/>
              <a:t>1376779786</a:t>
            </a:r>
            <a:br>
              <a:rPr lang="en-US" sz="800" dirty="0"/>
            </a:br>
            <a:r>
              <a:rPr lang="en-US" sz="800" dirty="0"/>
              <a:t>}</a:t>
            </a:r>
          </a:p>
        </p:txBody>
      </p:sp>
      <p:cxnSp>
        <p:nvCxnSpPr>
          <p:cNvPr id="5" name="Straight Arrow Connector 4"/>
          <p:cNvCxnSpPr/>
          <p:nvPr/>
        </p:nvCxnSpPr>
        <p:spPr>
          <a:xfrm flipH="1" flipV="1">
            <a:off x="5996190" y="5175436"/>
            <a:ext cx="2367377" cy="85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8463395" y="5029130"/>
            <a:ext cx="64050" cy="100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782178" y="5175436"/>
            <a:ext cx="1516761" cy="85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a:off x="101498" y="101916"/>
            <a:ext cx="12263303" cy="1427971"/>
          </a:xfrm>
          <a:prstGeom prst="rect">
            <a:avLst/>
          </a:prstGeom>
        </p:spPr>
        <p:txBody>
          <a:bodyPr vert="horz" wrap="square" lIns="146304" tIns="91440" rIns="146304" bIns="91440" rtlCol="0" anchor="t">
            <a:normAutofit/>
          </a:bodyPr>
          <a:lstStyle>
            <a:lvl1pPr>
              <a:lnSpc>
                <a:spcPct val="90000"/>
              </a:lnSpc>
              <a:spcBef>
                <a:spcPct val="0"/>
              </a:spcBef>
              <a:buNone/>
              <a:defRPr lang="en-US" sz="4488"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t>Partitioning - Fan-out Queries</a:t>
            </a:r>
          </a:p>
        </p:txBody>
      </p:sp>
    </p:spTree>
    <p:extLst>
      <p:ext uri="{BB962C8B-B14F-4D97-AF65-F5344CB8AC3E}">
        <p14:creationId xmlns:p14="http://schemas.microsoft.com/office/powerpoint/2010/main" val="28317417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Partitioning</a:t>
            </a:r>
          </a:p>
        </p:txBody>
      </p:sp>
      <p:sp>
        <p:nvSpPr>
          <p:cNvPr id="3" name="TextBox 2"/>
          <p:cNvSpPr txBox="1"/>
          <p:nvPr/>
        </p:nvSpPr>
        <p:spPr>
          <a:xfrm>
            <a:off x="387951" y="935017"/>
            <a:ext cx="12047642" cy="8949746"/>
          </a:xfrm>
          <a:prstGeom prst="rect">
            <a:avLst/>
          </a:prstGeom>
          <a:noFill/>
        </p:spPr>
        <p:txBody>
          <a:bodyPr wrap="square" lIns="182854" tIns="146283" rIns="182854" bIns="146283" rtlCol="0">
            <a:spAutoFit/>
          </a:bodyPr>
          <a:lstStyle/>
          <a:p>
            <a:pPr>
              <a:lnSpc>
                <a:spcPct val="90000"/>
              </a:lnSpc>
              <a:spcAft>
                <a:spcPts val="600"/>
              </a:spcAft>
            </a:pPr>
            <a:r>
              <a:rPr lang="en-US" sz="2800" dirty="0">
                <a:latin typeface="Segoe UI Light" panose="020B0502040204020203" pitchFamily="34" charset="0"/>
                <a:cs typeface="Segoe UI Light" panose="020B0502040204020203" pitchFamily="34" charset="0"/>
              </a:rPr>
              <a:t>Hash sharding</a:t>
            </a:r>
          </a:p>
          <a:p>
            <a:pPr marL="349724" indent="-349724">
              <a:lnSpc>
                <a:spcPct val="90000"/>
              </a:lnSpc>
              <a:spcAft>
                <a:spcPts val="6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Examples: Profile data (user ID, app ID), (user ID), Device and vehicle data (device/vin ID), </a:t>
            </a: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r>
              <a:rPr lang="en-US" sz="2000" dirty="0" smtClean="0">
                <a:latin typeface="Segoe UI Light" panose="020B0502040204020203" pitchFamily="34" charset="0"/>
                <a:cs typeface="Segoe UI Light" panose="020B0502040204020203" pitchFamily="34" charset="0"/>
              </a:rPr>
              <a:t>Catalog </a:t>
            </a:r>
            <a:r>
              <a:rPr lang="en-US" sz="2000" dirty="0">
                <a:latin typeface="Segoe UI Light" panose="020B0502040204020203" pitchFamily="34" charset="0"/>
                <a:cs typeface="Segoe UI Light" panose="020B0502040204020203" pitchFamily="34" charset="0"/>
              </a:rPr>
              <a:t>data (item ID) </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Pros:</a:t>
            </a:r>
            <a:r>
              <a:rPr lang="en-US" sz="2000" dirty="0">
                <a:latin typeface="Segoe UI Light" panose="020B0502040204020203" pitchFamily="34" charset="0"/>
                <a:cs typeface="Segoe UI Light" panose="020B0502040204020203" pitchFamily="34" charset="0"/>
              </a:rPr>
              <a:t> balanced, stateless</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Cons:</a:t>
            </a:r>
            <a:r>
              <a:rPr lang="en-US" sz="2000" dirty="0">
                <a:latin typeface="Segoe UI Light" panose="020B0502040204020203" pitchFamily="34" charset="0"/>
                <a:cs typeface="Segoe UI Light" panose="020B0502040204020203" pitchFamily="34" charset="0"/>
              </a:rPr>
              <a:t> reshuffling is hard</a:t>
            </a: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r>
              <a:rPr lang="en-US" sz="2800" dirty="0">
                <a:latin typeface="Segoe UI Light" panose="020B0502040204020203" pitchFamily="34" charset="0"/>
                <a:cs typeface="Segoe UI Light" panose="020B0502040204020203" pitchFamily="34" charset="0"/>
              </a:rPr>
              <a:t>Range sharding</a:t>
            </a:r>
          </a:p>
          <a:p>
            <a:pPr marL="349724" indent="-349724">
              <a:lnSpc>
                <a:spcPct val="90000"/>
              </a:lnSpc>
              <a:spcAft>
                <a:spcPts val="6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Examples: Operational data (timestamp), (timestamp, event ID)</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Pros:</a:t>
            </a:r>
            <a:r>
              <a:rPr lang="en-US" sz="2000" dirty="0">
                <a:latin typeface="Segoe UI Light" panose="020B0502040204020203" pitchFamily="34" charset="0"/>
                <a:cs typeface="Segoe UI Light" panose="020B0502040204020203" pitchFamily="34" charset="0"/>
              </a:rPr>
              <a:t> easy sliding window, range queries</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Cons: </a:t>
            </a:r>
            <a:r>
              <a:rPr lang="en-US" sz="2000" dirty="0">
                <a:latin typeface="Segoe UI Light" panose="020B0502040204020203" pitchFamily="34" charset="0"/>
                <a:cs typeface="Segoe UI Light" panose="020B0502040204020203" pitchFamily="34" charset="0"/>
              </a:rPr>
              <a:t>stateful</a:t>
            </a:r>
            <a:endParaRPr lang="en-US" sz="2000" b="1"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r>
              <a:rPr lang="en-US" sz="2800" dirty="0">
                <a:latin typeface="Segoe UI Light" panose="020B0502040204020203" pitchFamily="34" charset="0"/>
                <a:cs typeface="Segoe UI Light" panose="020B0502040204020203" pitchFamily="34" charset="0"/>
              </a:rPr>
              <a:t>Lookup sharding</a:t>
            </a:r>
          </a:p>
          <a:p>
            <a:pPr marL="349724" indent="-349724">
              <a:lnSpc>
                <a:spcPct val="90000"/>
              </a:lnSpc>
              <a:spcAft>
                <a:spcPts val="6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SaaS/multitenant service (tenant ID), Metadata store (type ID)</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Pros:</a:t>
            </a:r>
            <a:r>
              <a:rPr lang="en-US" sz="2000" dirty="0">
                <a:latin typeface="Segoe UI Light" panose="020B0502040204020203" pitchFamily="34" charset="0"/>
                <a:cs typeface="Segoe UI Light" panose="020B0502040204020203" pitchFamily="34" charset="0"/>
              </a:rPr>
              <a:t> simple, easy to reshuffle, can span accounts</a:t>
            </a:r>
          </a:p>
          <a:p>
            <a:pPr marL="349724" indent="-349724">
              <a:lnSpc>
                <a:spcPct val="90000"/>
              </a:lnSpc>
              <a:spcAft>
                <a:spcPts val="600"/>
              </a:spcAft>
              <a:buFont typeface="Arial" panose="020B0604020202020204" pitchFamily="34" charset="0"/>
              <a:buChar char="•"/>
            </a:pPr>
            <a:r>
              <a:rPr lang="en-US" sz="2000" b="1" dirty="0">
                <a:latin typeface="Segoe UI Light" panose="020B0502040204020203" pitchFamily="34" charset="0"/>
                <a:cs typeface="Segoe UI Light" panose="020B0502040204020203" pitchFamily="34" charset="0"/>
              </a:rPr>
              <a:t>Cons: </a:t>
            </a:r>
            <a:r>
              <a:rPr lang="en-US" sz="2000" dirty="0">
                <a:latin typeface="Segoe UI Light" panose="020B0502040204020203" pitchFamily="34" charset="0"/>
                <a:cs typeface="Segoe UI Light" panose="020B0502040204020203" pitchFamily="34" charset="0"/>
              </a:rPr>
              <a:t>stateful, works only on discrete keys</a:t>
            </a:r>
            <a:endParaRPr lang="en-US" sz="2000" b="1"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0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109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Partitioning</a:t>
            </a:r>
          </a:p>
        </p:txBody>
      </p:sp>
      <p:sp>
        <p:nvSpPr>
          <p:cNvPr id="3" name="TextBox 2"/>
          <p:cNvSpPr txBox="1"/>
          <p:nvPr/>
        </p:nvSpPr>
        <p:spPr>
          <a:xfrm>
            <a:off x="266595" y="998498"/>
            <a:ext cx="12047642" cy="1203364"/>
          </a:xfrm>
          <a:prstGeom prst="rect">
            <a:avLst/>
          </a:prstGeom>
          <a:noFill/>
        </p:spPr>
        <p:txBody>
          <a:bodyPr wrap="square" lIns="182854" tIns="146283" rIns="182854" bIns="146283" rtlCol="0">
            <a:spAutoFit/>
          </a:bodyPr>
          <a:lstStyle/>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a:p>
            <a:pPr>
              <a:lnSpc>
                <a:spcPct val="90000"/>
              </a:lnSpc>
              <a:spcAft>
                <a:spcPts val="600"/>
              </a:spcAft>
            </a:pPr>
            <a:r>
              <a:rPr lang="en-US" sz="3600" dirty="0" smtClean="0">
                <a:latin typeface="Segoe UI Light" panose="020B0502040204020203" pitchFamily="34" charset="0"/>
                <a:cs typeface="Segoe UI Light" panose="020B0502040204020203" pitchFamily="34" charset="0"/>
              </a:rPr>
              <a:t>Partitioning sounds hard! Please, HELP!!!</a:t>
            </a:r>
            <a:endParaRPr lang="en-US" sz="3600" dirty="0">
              <a:latin typeface="Segoe UI Light" panose="020B0502040204020203" pitchFamily="34" charset="0"/>
              <a:cs typeface="Segoe UI Light" panose="020B0502040204020203" pitchFamily="34" charset="0"/>
            </a:endParaRPr>
          </a:p>
        </p:txBody>
      </p:sp>
      <p:sp>
        <p:nvSpPr>
          <p:cNvPr id="2" name="Rectangle 1"/>
          <p:cNvSpPr/>
          <p:nvPr/>
        </p:nvSpPr>
        <p:spPr>
          <a:xfrm>
            <a:off x="3932237" y="3268662"/>
            <a:ext cx="8153400" cy="1673087"/>
          </a:xfrm>
          <a:prstGeom prst="rect">
            <a:avLst/>
          </a:prstGeom>
        </p:spPr>
        <p:txBody>
          <a:bodyPr wrap="square">
            <a:spAutoFit/>
          </a:bodyPr>
          <a:lstStyle/>
          <a:p>
            <a:pPr>
              <a:lnSpc>
                <a:spcPct val="107000"/>
              </a:lnSpc>
              <a:spcAft>
                <a:spcPts val="800"/>
              </a:spcAft>
            </a:pPr>
            <a:r>
              <a:rPr lang="en-US"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Announcing  …</a:t>
            </a:r>
            <a:endParaRPr lang="en-US" sz="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36637" y="3192462"/>
            <a:ext cx="2416304" cy="2223000"/>
          </a:xfrm>
          <a:prstGeom prst="rect">
            <a:avLst/>
          </a:prstGeom>
        </p:spPr>
      </p:pic>
    </p:spTree>
    <p:extLst>
      <p:ext uri="{BB962C8B-B14F-4D97-AF65-F5344CB8AC3E}">
        <p14:creationId xmlns:p14="http://schemas.microsoft.com/office/powerpoint/2010/main" val="207880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2103437" y="3116262"/>
            <a:ext cx="7848600" cy="400760"/>
          </a:xfrm>
          <a:prstGeom prst="rect">
            <a:avLst/>
          </a:prstGeom>
          <a:solidFill>
            <a:schemeClr val="bg1"/>
          </a:solidFill>
          <a:ln w="12700">
            <a:solidFill>
              <a:srgbClr val="0070C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1600" dirty="0" smtClean="0">
                <a:solidFill>
                  <a:schemeClr val="tx1"/>
                </a:solidFill>
                <a:ea typeface="Segoe UI" pitchFamily="34" charset="0"/>
                <a:cs typeface="Segoe UI" pitchFamily="34" charset="0"/>
              </a:rPr>
              <a:t>DocumentDB Client SDK</a:t>
            </a:r>
            <a:endParaRPr lang="en-US" sz="1000" dirty="0">
              <a:solidFill>
                <a:schemeClr val="tx1"/>
              </a:solidFill>
              <a:ea typeface="Segoe UI" pitchFamily="34" charset="0"/>
              <a:cs typeface="Segoe UI" pitchFamily="34" charset="0"/>
            </a:endParaRPr>
          </a:p>
        </p:txBody>
      </p:sp>
      <p:sp>
        <p:nvSpPr>
          <p:cNvPr id="5" name="Rectangle 4"/>
          <p:cNvSpPr/>
          <p:nvPr/>
        </p:nvSpPr>
        <p:spPr bwMode="auto">
          <a:xfrm>
            <a:off x="2103437" y="3954462"/>
            <a:ext cx="7848600" cy="2895600"/>
          </a:xfrm>
          <a:prstGeom prst="rect">
            <a:avLst/>
          </a:prstGeom>
          <a:solidFill>
            <a:schemeClr val="bg1"/>
          </a:solidFill>
          <a:ln w="1270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Partitioning</a:t>
            </a:r>
          </a:p>
        </p:txBody>
      </p:sp>
      <p:sp>
        <p:nvSpPr>
          <p:cNvPr id="3" name="TextBox 2"/>
          <p:cNvSpPr txBox="1"/>
          <p:nvPr/>
        </p:nvSpPr>
        <p:spPr>
          <a:xfrm>
            <a:off x="267336" y="595514"/>
            <a:ext cx="12047642" cy="1203364"/>
          </a:xfrm>
          <a:prstGeom prst="rect">
            <a:avLst/>
          </a:prstGeom>
          <a:noFill/>
        </p:spPr>
        <p:txBody>
          <a:bodyPr wrap="square" lIns="182854" tIns="146283" rIns="182854" bIns="146283" rtlCol="0">
            <a:spAutoFit/>
          </a:bodyPr>
          <a:lstStyle/>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a:p>
            <a:pPr>
              <a:lnSpc>
                <a:spcPct val="90000"/>
              </a:lnSpc>
              <a:spcAft>
                <a:spcPts val="600"/>
              </a:spcAft>
            </a:pPr>
            <a:r>
              <a:rPr lang="en-US" sz="3600" dirty="0" err="1" smtClean="0">
                <a:latin typeface="Segoe UI Light" panose="020B0502040204020203" pitchFamily="34" charset="0"/>
                <a:cs typeface="Segoe UI Light" panose="020B0502040204020203" pitchFamily="34" charset="0"/>
              </a:rPr>
              <a:t>PartitionResolvers</a:t>
            </a:r>
            <a:r>
              <a:rPr lang="en-US" sz="3600" dirty="0" smtClean="0">
                <a:latin typeface="Segoe UI Light" panose="020B0502040204020203" pitchFamily="34" charset="0"/>
                <a:cs typeface="Segoe UI Light" panose="020B0502040204020203" pitchFamily="34" charset="0"/>
              </a:rPr>
              <a:t> in the SDK</a:t>
            </a:r>
            <a:endParaRPr lang="en-US" sz="36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804126" y="4444009"/>
            <a:ext cx="1557997" cy="2091299"/>
          </a:xfrm>
          <a:prstGeom prst="rect">
            <a:avLst/>
          </a:prstGeom>
          <a:noFill/>
        </p:spPr>
        <p:txBody>
          <a:bodyPr wrap="square" lIns="182854" tIns="146283" rIns="182854" bIns="146283" rtlCol="0">
            <a:spAutoFit/>
          </a:bodyPr>
          <a:lstStyle/>
          <a:p>
            <a:pPr>
              <a:lnSpc>
                <a:spcPct val="90000"/>
              </a:lnSpc>
              <a:spcAft>
                <a:spcPts val="600"/>
              </a:spcAft>
            </a:pPr>
            <a:r>
              <a:rPr lang="en-US" sz="500" dirty="0"/>
              <a:t>{</a:t>
            </a:r>
          </a:p>
          <a:p>
            <a:pPr>
              <a:lnSpc>
                <a:spcPct val="90000"/>
              </a:lnSpc>
              <a:spcAft>
                <a:spcPts val="600"/>
              </a:spcAft>
            </a:pPr>
            <a:r>
              <a:rPr lang="en-US" sz="500" dirty="0"/>
              <a:t>  record: </a:t>
            </a:r>
            <a:r>
              <a:rPr lang="en-US" sz="500" dirty="0" smtClean="0"/>
              <a:t>"1",</a:t>
            </a:r>
            <a:r>
              <a:rPr lang="en-US" sz="500" dirty="0"/>
              <a:t/>
            </a:r>
            <a:br>
              <a:rPr lang="en-US" sz="500" dirty="0"/>
            </a:br>
            <a:r>
              <a:rPr lang="en-US" sz="500" dirty="0"/>
              <a:t>  created: {</a:t>
            </a:r>
            <a:br>
              <a:rPr lang="en-US" sz="500" dirty="0"/>
            </a:br>
            <a:r>
              <a:rPr lang="en-US" sz="500" dirty="0"/>
              <a:t>      </a:t>
            </a:r>
            <a:r>
              <a:rPr lang="en-US" sz="500" dirty="0" smtClean="0"/>
              <a:t>"date": "6/1/2014",</a:t>
            </a:r>
            <a:r>
              <a:rPr lang="en-US" sz="500" dirty="0"/>
              <a:t/>
            </a:r>
            <a:br>
              <a:rPr lang="en-US" sz="500" dirty="0"/>
            </a:br>
            <a:r>
              <a:rPr lang="en-US" sz="500" dirty="0"/>
              <a:t>      </a:t>
            </a:r>
            <a:r>
              <a:rPr lang="en-US" sz="500" dirty="0" smtClean="0"/>
              <a:t>"epoch": </a:t>
            </a:r>
            <a:r>
              <a:rPr lang="en-US" sz="600" dirty="0"/>
              <a:t>1401662986</a:t>
            </a:r>
            <a:r>
              <a:rPr lang="en-US" sz="500" dirty="0"/>
              <a:t> </a:t>
            </a:r>
            <a:br>
              <a:rPr lang="en-US" sz="500" dirty="0"/>
            </a:br>
            <a:r>
              <a:rPr lang="en-US" sz="500" dirty="0"/>
              <a:t>   }</a:t>
            </a:r>
            <a:br>
              <a:rPr lang="en-US" sz="500" dirty="0"/>
            </a:br>
            <a:r>
              <a:rPr lang="en-US" sz="500" dirty="0"/>
              <a:t>},</a:t>
            </a:r>
          </a:p>
          <a:p>
            <a:pPr>
              <a:lnSpc>
                <a:spcPct val="90000"/>
              </a:lnSpc>
              <a:spcAft>
                <a:spcPts val="600"/>
              </a:spcAft>
            </a:pPr>
            <a:r>
              <a:rPr lang="en-US" sz="500" dirty="0"/>
              <a:t>{</a:t>
            </a:r>
            <a:br>
              <a:rPr lang="en-US" sz="500" dirty="0"/>
            </a:br>
            <a:r>
              <a:rPr lang="en-US" sz="500" dirty="0"/>
              <a:t>  record: </a:t>
            </a:r>
            <a:r>
              <a:rPr lang="en-US" sz="500" dirty="0" smtClean="0"/>
              <a:t>"3",</a:t>
            </a:r>
            <a:r>
              <a:rPr lang="en-US" sz="500" dirty="0"/>
              <a:t/>
            </a:r>
            <a:br>
              <a:rPr lang="en-US" sz="500" dirty="0"/>
            </a:br>
            <a:r>
              <a:rPr lang="en-US" sz="500" dirty="0"/>
              <a:t>  created: {</a:t>
            </a:r>
            <a:br>
              <a:rPr lang="en-US" sz="500" dirty="0"/>
            </a:br>
            <a:r>
              <a:rPr lang="en-US" sz="500" dirty="0"/>
              <a:t>       </a:t>
            </a:r>
            <a:r>
              <a:rPr lang="en-US" sz="500" dirty="0" smtClean="0"/>
              <a:t>"date": "9/23/2014"</a:t>
            </a:r>
            <a:r>
              <a:rPr lang="en-US" sz="500" dirty="0"/>
              <a:t/>
            </a:r>
            <a:br>
              <a:rPr lang="en-US" sz="500" dirty="0"/>
            </a:br>
            <a:r>
              <a:rPr lang="en-US" sz="500" dirty="0"/>
              <a:t>       </a:t>
            </a:r>
            <a:r>
              <a:rPr lang="en-US" sz="500" dirty="0" smtClean="0"/>
              <a:t>"epoch": </a:t>
            </a:r>
            <a:r>
              <a:rPr lang="en-US" sz="600" dirty="0"/>
              <a:t>1411512586</a:t>
            </a:r>
            <a:br>
              <a:rPr lang="en-US" sz="600" dirty="0"/>
            </a:br>
            <a:r>
              <a:rPr lang="en-US" sz="600" dirty="0"/>
              <a:t>    }</a:t>
            </a:r>
            <a:r>
              <a:rPr lang="en-US" sz="500" dirty="0"/>
              <a:t/>
            </a:r>
            <a:br>
              <a:rPr lang="en-US" sz="500" dirty="0"/>
            </a:br>
            <a:r>
              <a:rPr lang="en-US" sz="500" dirty="0"/>
              <a:t>} ,</a:t>
            </a:r>
          </a:p>
          <a:p>
            <a:pPr>
              <a:lnSpc>
                <a:spcPct val="90000"/>
              </a:lnSpc>
              <a:spcAft>
                <a:spcPts val="600"/>
              </a:spcAft>
            </a:pPr>
            <a:r>
              <a:rPr lang="en-US" sz="500" dirty="0"/>
              <a:t>{</a:t>
            </a:r>
            <a:br>
              <a:rPr lang="en-US" sz="500" dirty="0"/>
            </a:br>
            <a:r>
              <a:rPr lang="en-US" sz="500" dirty="0"/>
              <a:t>  record: </a:t>
            </a:r>
            <a:r>
              <a:rPr lang="en-US" sz="500" dirty="0" smtClean="0"/>
              <a:t>"123",</a:t>
            </a:r>
            <a:r>
              <a:rPr lang="en-US" sz="500" dirty="0"/>
              <a:t/>
            </a:r>
            <a:br>
              <a:rPr lang="en-US" sz="500" dirty="0"/>
            </a:br>
            <a:r>
              <a:rPr lang="en-US" sz="500" dirty="0"/>
              <a:t>  created: {</a:t>
            </a:r>
            <a:br>
              <a:rPr lang="en-US" sz="500" dirty="0"/>
            </a:br>
            <a:r>
              <a:rPr lang="en-US" sz="500" dirty="0"/>
              <a:t>       </a:t>
            </a:r>
            <a:r>
              <a:rPr lang="en-US" sz="500" dirty="0" smtClean="0"/>
              <a:t>"date": "8/17/2013"</a:t>
            </a:r>
            <a:r>
              <a:rPr lang="en-US" sz="500" dirty="0"/>
              <a:t/>
            </a:r>
            <a:br>
              <a:rPr lang="en-US" sz="500" dirty="0"/>
            </a:br>
            <a:r>
              <a:rPr lang="en-US" sz="500" dirty="0"/>
              <a:t>       </a:t>
            </a:r>
            <a:r>
              <a:rPr lang="en-US" sz="500" dirty="0" smtClean="0"/>
              <a:t>"epoch": </a:t>
            </a:r>
            <a:r>
              <a:rPr lang="en-US" sz="600" dirty="0"/>
              <a:t>1376779786</a:t>
            </a:r>
            <a:br>
              <a:rPr lang="en-US" sz="600" dirty="0"/>
            </a:br>
            <a:r>
              <a:rPr lang="en-US" sz="600" dirty="0"/>
              <a:t>    }</a:t>
            </a:r>
            <a:r>
              <a:rPr lang="en-US" sz="500" dirty="0"/>
              <a:t/>
            </a:r>
            <a:br>
              <a:rPr lang="en-US" sz="500" dirty="0"/>
            </a:br>
            <a:r>
              <a:rPr lang="en-US" sz="500" dirty="0"/>
              <a:t>}</a:t>
            </a:r>
          </a:p>
        </p:txBody>
      </p:sp>
      <p:sp>
        <p:nvSpPr>
          <p:cNvPr id="7" name="Can 6"/>
          <p:cNvSpPr/>
          <p:nvPr/>
        </p:nvSpPr>
        <p:spPr bwMode="auto">
          <a:xfrm>
            <a:off x="2693087" y="4139209"/>
            <a:ext cx="1803520" cy="2437038"/>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5269168" y="4183062"/>
            <a:ext cx="1803520" cy="2437038"/>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7818437" y="4183062"/>
            <a:ext cx="1771067" cy="2437038"/>
          </a:xfrm>
          <a:prstGeom prst="can">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448212" y="4694702"/>
            <a:ext cx="1557997" cy="1501907"/>
          </a:xfrm>
          <a:prstGeom prst="rect">
            <a:avLst/>
          </a:prstGeom>
          <a:noFill/>
        </p:spPr>
        <p:txBody>
          <a:bodyPr wrap="square" lIns="182854" tIns="146283" rIns="182854" bIns="146283" rtlCol="0">
            <a:spAutoFit/>
          </a:bodyPr>
          <a:lstStyle/>
          <a:p>
            <a:pPr>
              <a:lnSpc>
                <a:spcPct val="90000"/>
              </a:lnSpc>
              <a:spcAft>
                <a:spcPts val="600"/>
              </a:spcAft>
            </a:pPr>
            <a:r>
              <a:rPr lang="en-US" sz="500" dirty="0"/>
              <a:t>{</a:t>
            </a:r>
          </a:p>
          <a:p>
            <a:pPr>
              <a:lnSpc>
                <a:spcPct val="90000"/>
              </a:lnSpc>
              <a:spcAft>
                <a:spcPts val="600"/>
              </a:spcAft>
            </a:pPr>
            <a:r>
              <a:rPr lang="en-US" sz="500" dirty="0"/>
              <a:t>  record: </a:t>
            </a:r>
            <a:r>
              <a:rPr lang="en-US" sz="500" dirty="0" smtClean="0"/>
              <a:t>"1",</a:t>
            </a:r>
            <a:r>
              <a:rPr lang="en-US" sz="500" dirty="0"/>
              <a:t/>
            </a:r>
            <a:br>
              <a:rPr lang="en-US" sz="500" dirty="0"/>
            </a:br>
            <a:r>
              <a:rPr lang="en-US" sz="500" dirty="0"/>
              <a:t>  created: {</a:t>
            </a:r>
            <a:br>
              <a:rPr lang="en-US" sz="500" dirty="0"/>
            </a:br>
            <a:r>
              <a:rPr lang="en-US" sz="500" dirty="0"/>
              <a:t>      </a:t>
            </a:r>
            <a:r>
              <a:rPr lang="en-US" sz="500" dirty="0" smtClean="0"/>
              <a:t>"date": "6/1/2014",</a:t>
            </a:r>
            <a:r>
              <a:rPr lang="en-US" sz="500" dirty="0"/>
              <a:t/>
            </a:r>
            <a:br>
              <a:rPr lang="en-US" sz="500" dirty="0"/>
            </a:br>
            <a:r>
              <a:rPr lang="en-US" sz="500" dirty="0"/>
              <a:t>      </a:t>
            </a:r>
            <a:r>
              <a:rPr lang="en-US" sz="500" dirty="0" smtClean="0"/>
              <a:t>"epoch": </a:t>
            </a:r>
            <a:r>
              <a:rPr lang="en-US" sz="600" dirty="0"/>
              <a:t>1401662986</a:t>
            </a:r>
            <a:r>
              <a:rPr lang="en-US" sz="500" dirty="0"/>
              <a:t> </a:t>
            </a:r>
            <a:br>
              <a:rPr lang="en-US" sz="500" dirty="0"/>
            </a:br>
            <a:r>
              <a:rPr lang="en-US" sz="500" dirty="0"/>
              <a:t>   }</a:t>
            </a:r>
            <a:br>
              <a:rPr lang="en-US" sz="500" dirty="0"/>
            </a:br>
            <a:r>
              <a:rPr lang="en-US" sz="500" dirty="0"/>
              <a:t>},</a:t>
            </a:r>
          </a:p>
          <a:p>
            <a:pPr>
              <a:lnSpc>
                <a:spcPct val="90000"/>
              </a:lnSpc>
              <a:spcAft>
                <a:spcPts val="600"/>
              </a:spcAft>
            </a:pPr>
            <a:r>
              <a:rPr lang="en-US" sz="500" dirty="0"/>
              <a:t>{</a:t>
            </a:r>
            <a:br>
              <a:rPr lang="en-US" sz="500" dirty="0"/>
            </a:br>
            <a:r>
              <a:rPr lang="en-US" sz="500" dirty="0"/>
              <a:t>  record: </a:t>
            </a:r>
            <a:r>
              <a:rPr lang="en-US" sz="500" dirty="0" smtClean="0"/>
              <a:t>"3",</a:t>
            </a:r>
            <a:r>
              <a:rPr lang="en-US" sz="500" dirty="0"/>
              <a:t/>
            </a:r>
            <a:br>
              <a:rPr lang="en-US" sz="500" dirty="0"/>
            </a:br>
            <a:r>
              <a:rPr lang="en-US" sz="500" dirty="0"/>
              <a:t>  created: {</a:t>
            </a:r>
            <a:br>
              <a:rPr lang="en-US" sz="500" dirty="0"/>
            </a:br>
            <a:r>
              <a:rPr lang="en-US" sz="500" dirty="0"/>
              <a:t>       </a:t>
            </a:r>
            <a:r>
              <a:rPr lang="en-US" sz="500" dirty="0" smtClean="0"/>
              <a:t>"date": "9/23/2014"</a:t>
            </a:r>
            <a:r>
              <a:rPr lang="en-US" sz="500" dirty="0"/>
              <a:t/>
            </a:r>
            <a:br>
              <a:rPr lang="en-US" sz="500" dirty="0"/>
            </a:br>
            <a:r>
              <a:rPr lang="en-US" sz="500" dirty="0"/>
              <a:t>       </a:t>
            </a:r>
            <a:r>
              <a:rPr lang="en-US" sz="500" dirty="0" smtClean="0"/>
              <a:t>"epoch": </a:t>
            </a:r>
            <a:r>
              <a:rPr lang="en-US" sz="600" dirty="0"/>
              <a:t>1411512586</a:t>
            </a:r>
            <a:br>
              <a:rPr lang="en-US" sz="600" dirty="0"/>
            </a:br>
            <a:r>
              <a:rPr lang="en-US" sz="600" dirty="0"/>
              <a:t>    }</a:t>
            </a:r>
            <a:r>
              <a:rPr lang="en-US" sz="500" dirty="0"/>
              <a:t/>
            </a:r>
            <a:br>
              <a:rPr lang="en-US" sz="500" dirty="0"/>
            </a:br>
            <a:r>
              <a:rPr lang="en-US" sz="500" dirty="0"/>
              <a:t>} </a:t>
            </a:r>
          </a:p>
        </p:txBody>
      </p:sp>
      <p:sp>
        <p:nvSpPr>
          <p:cNvPr id="11" name="TextBox 10"/>
          <p:cNvSpPr txBox="1"/>
          <p:nvPr/>
        </p:nvSpPr>
        <p:spPr>
          <a:xfrm>
            <a:off x="7998939" y="4451609"/>
            <a:ext cx="1557997" cy="1897400"/>
          </a:xfrm>
          <a:prstGeom prst="rect">
            <a:avLst/>
          </a:prstGeom>
          <a:noFill/>
        </p:spPr>
        <p:txBody>
          <a:bodyPr wrap="square" lIns="182854" tIns="146283" rIns="182854" bIns="146283" rtlCol="0">
            <a:spAutoFit/>
          </a:bodyPr>
          <a:lstStyle/>
          <a:p>
            <a:pPr>
              <a:lnSpc>
                <a:spcPct val="90000"/>
              </a:lnSpc>
              <a:spcAft>
                <a:spcPts val="600"/>
              </a:spcAft>
            </a:pPr>
            <a:endParaRPr lang="en-US" sz="500" dirty="0" smtClean="0"/>
          </a:p>
          <a:p>
            <a:pPr>
              <a:lnSpc>
                <a:spcPct val="90000"/>
              </a:lnSpc>
              <a:spcAft>
                <a:spcPts val="600"/>
              </a:spcAft>
            </a:pPr>
            <a:r>
              <a:rPr lang="en-US" sz="500" dirty="0" smtClean="0"/>
              <a:t>{</a:t>
            </a:r>
            <a:r>
              <a:rPr lang="en-US" sz="500" dirty="0"/>
              <a:t/>
            </a:r>
            <a:br>
              <a:rPr lang="en-US" sz="500" dirty="0"/>
            </a:br>
            <a:r>
              <a:rPr lang="en-US" sz="500" dirty="0"/>
              <a:t>  record: </a:t>
            </a:r>
            <a:r>
              <a:rPr lang="en-US" sz="500" dirty="0" smtClean="0"/>
              <a:t>"43233",</a:t>
            </a:r>
            <a:r>
              <a:rPr lang="en-US" sz="500" dirty="0"/>
              <a:t/>
            </a:r>
            <a:br>
              <a:rPr lang="en-US" sz="500" dirty="0"/>
            </a:br>
            <a:r>
              <a:rPr lang="en-US" sz="500" dirty="0"/>
              <a:t>  created: {</a:t>
            </a:r>
            <a:br>
              <a:rPr lang="en-US" sz="500" dirty="0"/>
            </a:br>
            <a:r>
              <a:rPr lang="en-US" sz="500" dirty="0"/>
              <a:t>       </a:t>
            </a:r>
            <a:r>
              <a:rPr lang="en-US" sz="500" dirty="0" smtClean="0"/>
              <a:t>"epoch": </a:t>
            </a:r>
            <a:r>
              <a:rPr lang="en-US" sz="600" dirty="0"/>
              <a:t>1411512586</a:t>
            </a:r>
            <a:br>
              <a:rPr lang="en-US" sz="600" dirty="0"/>
            </a:br>
            <a:r>
              <a:rPr lang="en-US" sz="600" dirty="0"/>
              <a:t>    }</a:t>
            </a:r>
            <a:r>
              <a:rPr lang="en-US" sz="500" dirty="0"/>
              <a:t/>
            </a:r>
            <a:br>
              <a:rPr lang="en-US" sz="500" dirty="0"/>
            </a:br>
            <a:r>
              <a:rPr lang="en-US" sz="500" dirty="0"/>
              <a:t>} ,</a:t>
            </a:r>
          </a:p>
          <a:p>
            <a:pPr>
              <a:lnSpc>
                <a:spcPct val="90000"/>
              </a:lnSpc>
              <a:spcAft>
                <a:spcPts val="600"/>
              </a:spcAft>
            </a:pPr>
            <a:r>
              <a:rPr lang="en-US" sz="500" dirty="0"/>
              <a:t>{</a:t>
            </a:r>
            <a:br>
              <a:rPr lang="en-US" sz="500" dirty="0"/>
            </a:br>
            <a:r>
              <a:rPr lang="en-US" sz="500" dirty="0"/>
              <a:t>  record: </a:t>
            </a:r>
            <a:r>
              <a:rPr lang="en-US" sz="500" dirty="0" smtClean="0"/>
              <a:t>"1123",</a:t>
            </a:r>
            <a:r>
              <a:rPr lang="en-US" sz="500" dirty="0"/>
              <a:t/>
            </a:r>
            <a:br>
              <a:rPr lang="en-US" sz="500" dirty="0"/>
            </a:br>
            <a:r>
              <a:rPr lang="en-US" sz="500" dirty="0"/>
              <a:t>  created: {</a:t>
            </a:r>
            <a:br>
              <a:rPr lang="en-US" sz="500" dirty="0"/>
            </a:br>
            <a:r>
              <a:rPr lang="en-US" sz="500" dirty="0"/>
              <a:t>       </a:t>
            </a:r>
            <a:r>
              <a:rPr lang="en-US" sz="500" dirty="0" smtClean="0"/>
              <a:t>"date": "8/17/2013"</a:t>
            </a:r>
            <a:r>
              <a:rPr lang="en-US" sz="500" dirty="0"/>
              <a:t/>
            </a:r>
            <a:br>
              <a:rPr lang="en-US" sz="500" dirty="0"/>
            </a:br>
            <a:r>
              <a:rPr lang="en-US" sz="500" dirty="0"/>
              <a:t>       </a:t>
            </a:r>
            <a:r>
              <a:rPr lang="en-US" sz="500" dirty="0" smtClean="0"/>
              <a:t>"epoch": </a:t>
            </a:r>
            <a:r>
              <a:rPr lang="en-US" sz="600" dirty="0"/>
              <a:t>1376779786</a:t>
            </a:r>
            <a:br>
              <a:rPr lang="en-US" sz="600" dirty="0"/>
            </a:br>
            <a:r>
              <a:rPr lang="en-US" sz="600" dirty="0"/>
              <a:t>    }</a:t>
            </a:r>
            <a:r>
              <a:rPr lang="en-US" sz="500" dirty="0"/>
              <a:t/>
            </a:r>
            <a:br>
              <a:rPr lang="en-US" sz="500" dirty="0"/>
            </a:br>
            <a:r>
              <a:rPr lang="en-US" sz="500" dirty="0"/>
              <a:t>},</a:t>
            </a:r>
          </a:p>
          <a:p>
            <a:pPr>
              <a:lnSpc>
                <a:spcPct val="90000"/>
              </a:lnSpc>
              <a:spcAft>
                <a:spcPts val="600"/>
              </a:spcAft>
            </a:pPr>
            <a:r>
              <a:rPr lang="en-US" sz="500" dirty="0"/>
              <a:t>{ </a:t>
            </a:r>
            <a:br>
              <a:rPr lang="en-US" sz="500" dirty="0"/>
            </a:br>
            <a:r>
              <a:rPr lang="en-US" sz="500" dirty="0"/>
              <a:t>  record: </a:t>
            </a:r>
            <a:r>
              <a:rPr lang="en-US" sz="500" dirty="0" smtClean="0"/>
              <a:t>"43234",</a:t>
            </a:r>
            <a:r>
              <a:rPr lang="en-US" sz="500" dirty="0"/>
              <a:t/>
            </a:r>
            <a:br>
              <a:rPr lang="en-US" sz="500" dirty="0"/>
            </a:br>
            <a:r>
              <a:rPr lang="en-US" sz="500" dirty="0"/>
              <a:t>  created: {</a:t>
            </a:r>
            <a:r>
              <a:rPr lang="en-US" sz="400" dirty="0"/>
              <a:t> </a:t>
            </a:r>
            <a:br>
              <a:rPr lang="en-US" sz="400" dirty="0"/>
            </a:br>
            <a:r>
              <a:rPr lang="en-US" sz="500" dirty="0"/>
              <a:t>      </a:t>
            </a:r>
            <a:r>
              <a:rPr lang="en-US" sz="500" dirty="0" smtClean="0"/>
              <a:t>"epoch": </a:t>
            </a:r>
            <a:r>
              <a:rPr lang="en-US" sz="500" dirty="0"/>
              <a:t>1376779786</a:t>
            </a:r>
            <a:br>
              <a:rPr lang="en-US" sz="500" dirty="0"/>
            </a:br>
            <a:r>
              <a:rPr lang="en-US" sz="500" dirty="0"/>
              <a:t>}</a:t>
            </a:r>
          </a:p>
        </p:txBody>
      </p:sp>
      <p:sp>
        <p:nvSpPr>
          <p:cNvPr id="13" name="Rectangle 12"/>
          <p:cNvSpPr/>
          <p:nvPr/>
        </p:nvSpPr>
        <p:spPr bwMode="auto">
          <a:xfrm>
            <a:off x="2103437" y="2338425"/>
            <a:ext cx="7848600" cy="736897"/>
          </a:xfrm>
          <a:prstGeom prst="rect">
            <a:avLst/>
          </a:prstGeom>
          <a:solidFill>
            <a:schemeClr val="bg1"/>
          </a:solidFill>
          <a:ln w="12700">
            <a:solidFill>
              <a:srgbClr val="0070C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dirty="0" smtClean="0">
                <a:solidFill>
                  <a:schemeClr val="tx1"/>
                </a:solidFill>
                <a:ea typeface="Segoe UI" pitchFamily="34" charset="0"/>
                <a:cs typeface="Segoe UI" pitchFamily="34" charset="0"/>
              </a:rPr>
              <a:t>App Tier</a:t>
            </a:r>
            <a:endParaRPr lang="en-US" sz="800" dirty="0">
              <a:solidFill>
                <a:schemeClr val="tx1"/>
              </a:solidFill>
              <a:ea typeface="Segoe UI" pitchFamily="34" charset="0"/>
              <a:cs typeface="Segoe UI" pitchFamily="34" charset="0"/>
            </a:endParaRPr>
          </a:p>
        </p:txBody>
      </p:sp>
      <p:cxnSp>
        <p:nvCxnSpPr>
          <p:cNvPr id="14" name="Straight Arrow Connector 13"/>
          <p:cNvCxnSpPr/>
          <p:nvPr/>
        </p:nvCxnSpPr>
        <p:spPr>
          <a:xfrm flipH="1">
            <a:off x="3703637" y="3226171"/>
            <a:ext cx="792970" cy="11768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27837" y="1782369"/>
            <a:ext cx="533400" cy="8004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237" y="2396804"/>
            <a:ext cx="470640" cy="620137"/>
          </a:xfrm>
          <a:prstGeom prst="rect">
            <a:avLst/>
          </a:prstGeom>
        </p:spPr>
      </p:pic>
      <p:sp>
        <p:nvSpPr>
          <p:cNvPr id="23" name="TextBox 22"/>
          <p:cNvSpPr txBox="1"/>
          <p:nvPr/>
        </p:nvSpPr>
        <p:spPr>
          <a:xfrm>
            <a:off x="7094537" y="1845966"/>
            <a:ext cx="84220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err="1" smtClean="0">
                <a:gradFill>
                  <a:gsLst>
                    <a:gs pos="2917">
                      <a:schemeClr val="tx1"/>
                    </a:gs>
                    <a:gs pos="30000">
                      <a:schemeClr val="tx1"/>
                    </a:gs>
                  </a:gsLst>
                  <a:lin ang="5400000" scaled="0"/>
                </a:gradFill>
              </a:rPr>
              <a:t>user:x</a:t>
            </a:r>
            <a:endParaRPr lang="en-US" sz="1400" dirty="0" smtClean="0">
              <a:gradFill>
                <a:gsLst>
                  <a:gs pos="2917">
                    <a:schemeClr val="tx1"/>
                  </a:gs>
                  <a:gs pos="30000">
                    <a:schemeClr val="tx1"/>
                  </a:gs>
                </a:gsLst>
                <a:lin ang="5400000" scaled="0"/>
              </a:gradFill>
            </a:endParaRPr>
          </a:p>
        </p:txBody>
      </p:sp>
      <p:sp>
        <p:nvSpPr>
          <p:cNvPr id="24" name="TextBox 23"/>
          <p:cNvSpPr txBox="1"/>
          <p:nvPr/>
        </p:nvSpPr>
        <p:spPr>
          <a:xfrm>
            <a:off x="36061" y="4183062"/>
            <a:ext cx="1995503" cy="1791260"/>
          </a:xfrm>
          <a:prstGeom prst="rect">
            <a:avLst/>
          </a:prstGeom>
          <a:noFill/>
        </p:spPr>
        <p:txBody>
          <a:bodyPr wrap="squar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Your many collections appear as a single logical database to your app tier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5538" y="644801"/>
            <a:ext cx="566977" cy="1066892"/>
          </a:xfrm>
          <a:prstGeom prst="rect">
            <a:avLst/>
          </a:prstGeom>
        </p:spPr>
      </p:pic>
    </p:spTree>
    <p:extLst>
      <p:ext uri="{BB962C8B-B14F-4D97-AF65-F5344CB8AC3E}">
        <p14:creationId xmlns:p14="http://schemas.microsoft.com/office/powerpoint/2010/main" val="39375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wipe(up)">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142037" y="1377431"/>
            <a:ext cx="6019801" cy="5048308"/>
          </a:xfrm>
        </p:spPr>
        <p:txBody>
          <a:bodyPr>
            <a:normAutofit/>
          </a:bodyPr>
          <a:lstStyle/>
          <a:p>
            <a:r>
              <a:rPr lang="en-US" sz="3600" dirty="0" smtClean="0"/>
              <a:t>Partitioning with the new DocumentDB .NET client SDK</a:t>
            </a:r>
            <a:endParaRPr lang="en-US" sz="3600" dirty="0"/>
          </a:p>
        </p:txBody>
      </p:sp>
      <p:sp>
        <p:nvSpPr>
          <p:cNvPr id="4" name="Title 3"/>
          <p:cNvSpPr>
            <a:spLocks noGrp="1"/>
          </p:cNvSpPr>
          <p:nvPr>
            <p:ph type="title"/>
          </p:nvPr>
        </p:nvSpPr>
        <p:spPr/>
        <p:txBody>
          <a:bodyPr/>
          <a:lstStyle/>
          <a:p>
            <a:r>
              <a:rPr lang="en-US" dirty="0" smtClean="0"/>
              <a:t>DEMO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32" y="5789053"/>
            <a:ext cx="566977" cy="1066892"/>
          </a:xfrm>
          <a:prstGeom prst="rect">
            <a:avLst/>
          </a:prstGeom>
        </p:spPr>
      </p:pic>
      <p:sp>
        <p:nvSpPr>
          <p:cNvPr id="19" name="Rectangle 18"/>
          <p:cNvSpPr/>
          <p:nvPr/>
        </p:nvSpPr>
        <p:spPr bwMode="auto">
          <a:xfrm>
            <a:off x="1861321" y="4640262"/>
            <a:ext cx="1905000" cy="533400"/>
          </a:xfrm>
          <a:prstGeom prst="rect">
            <a:avLst/>
          </a:prstGeom>
          <a:pattFill prst="dkUpDiag">
            <a:fgClr>
              <a:schemeClr val="accent1"/>
            </a:fgClr>
            <a:bgClr>
              <a:schemeClr val="bg1"/>
            </a:bgClr>
          </a:patt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p:nvPr/>
        </p:nvCxnSpPr>
        <p:spPr>
          <a:xfrm flipV="1">
            <a:off x="2813821" y="5239185"/>
            <a:ext cx="0" cy="4843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Can 12"/>
          <p:cNvSpPr/>
          <p:nvPr/>
        </p:nvSpPr>
        <p:spPr bwMode="auto">
          <a:xfrm>
            <a:off x="675598" y="1538788"/>
            <a:ext cx="1574947" cy="1729769"/>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an 14"/>
          <p:cNvSpPr/>
          <p:nvPr/>
        </p:nvSpPr>
        <p:spPr bwMode="auto">
          <a:xfrm>
            <a:off x="2813821" y="1554513"/>
            <a:ext cx="1574947" cy="1714044"/>
          </a:xfrm>
          <a:prstGeom prst="can">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an 16"/>
          <p:cNvSpPr/>
          <p:nvPr/>
        </p:nvSpPr>
        <p:spPr bwMode="auto">
          <a:xfrm>
            <a:off x="675596" y="2575949"/>
            <a:ext cx="1574947" cy="692713"/>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an 19"/>
          <p:cNvSpPr/>
          <p:nvPr/>
        </p:nvSpPr>
        <p:spPr bwMode="auto">
          <a:xfrm>
            <a:off x="2813821" y="2507128"/>
            <a:ext cx="1574947" cy="761534"/>
          </a:xfrm>
          <a:prstGeom prst="can">
            <a:avLst>
              <a:gd name="adj" fmla="val 26595"/>
            </a:avLst>
          </a:prstGeom>
          <a:solidFill>
            <a:srgbClr val="002050"/>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Arrow Connector 2"/>
          <p:cNvCxnSpPr/>
          <p:nvPr/>
        </p:nvCxnSpPr>
        <p:spPr>
          <a:xfrm flipV="1">
            <a:off x="2608841" y="3430388"/>
            <a:ext cx="384455" cy="7252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463069" y="3528413"/>
            <a:ext cx="564168" cy="652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543" y="4278522"/>
            <a:ext cx="470640" cy="620137"/>
          </a:xfrm>
          <a:prstGeom prst="rect">
            <a:avLst/>
          </a:prstGeom>
        </p:spPr>
      </p:pic>
      <p:sp>
        <p:nvSpPr>
          <p:cNvPr id="6" name="TextBox 5"/>
          <p:cNvSpPr txBox="1"/>
          <p:nvPr/>
        </p:nvSpPr>
        <p:spPr>
          <a:xfrm>
            <a:off x="2608841" y="4061137"/>
            <a:ext cx="2656561"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PartitionResolver</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6861929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wrap="square" lIns="146304" tIns="91440" rIns="146304" bIns="91440" rtlCol="0" anchor="t">
            <a:normAutofit/>
          </a:bodyPr>
          <a:lstStyle/>
          <a:p>
            <a:r>
              <a:rPr lang="en-US" sz="4488" dirty="0"/>
              <a:t>Design: Partitioning</a:t>
            </a:r>
          </a:p>
        </p:txBody>
      </p:sp>
      <p:sp>
        <p:nvSpPr>
          <p:cNvPr id="3" name="TextBox 2"/>
          <p:cNvSpPr txBox="1"/>
          <p:nvPr/>
        </p:nvSpPr>
        <p:spPr>
          <a:xfrm>
            <a:off x="267336" y="595514"/>
            <a:ext cx="12047642" cy="1203364"/>
          </a:xfrm>
          <a:prstGeom prst="rect">
            <a:avLst/>
          </a:prstGeom>
          <a:noFill/>
        </p:spPr>
        <p:txBody>
          <a:bodyPr wrap="square" lIns="182854" tIns="146283" rIns="182854" bIns="146283" rtlCol="0">
            <a:spAutoFit/>
          </a:bodyPr>
          <a:lstStyle/>
          <a:p>
            <a:pPr>
              <a:lnSpc>
                <a:spcPct val="90000"/>
              </a:lnSpc>
              <a:spcAft>
                <a:spcPts val="600"/>
              </a:spcAft>
            </a:pPr>
            <a:endParaRPr lang="en-US" sz="2400" dirty="0">
              <a:latin typeface="Segoe UI Light" panose="020B0502040204020203" pitchFamily="34" charset="0"/>
              <a:cs typeface="Segoe UI Light" panose="020B0502040204020203" pitchFamily="34" charset="0"/>
            </a:endParaRPr>
          </a:p>
          <a:p>
            <a:pPr>
              <a:lnSpc>
                <a:spcPct val="90000"/>
              </a:lnSpc>
              <a:spcAft>
                <a:spcPts val="600"/>
              </a:spcAft>
            </a:pPr>
            <a:r>
              <a:rPr lang="en-US" sz="3600" dirty="0" err="1" smtClean="0">
                <a:latin typeface="Segoe UI Light" panose="020B0502040204020203" pitchFamily="34" charset="0"/>
                <a:cs typeface="Segoe UI Light" panose="020B0502040204020203" pitchFamily="34" charset="0"/>
              </a:rPr>
              <a:t>PartitionResolvers</a:t>
            </a:r>
            <a:r>
              <a:rPr lang="en-US" sz="3600" dirty="0" smtClean="0">
                <a:latin typeface="Segoe UI Light" panose="020B0502040204020203" pitchFamily="34" charset="0"/>
                <a:cs typeface="Segoe UI Light" panose="020B0502040204020203" pitchFamily="34" charset="0"/>
              </a:rPr>
              <a:t> in the SDK</a:t>
            </a:r>
            <a:endParaRPr lang="en-US" sz="3600" dirty="0">
              <a:latin typeface="Segoe UI Light" panose="020B0502040204020203" pitchFamily="34" charset="0"/>
              <a:cs typeface="Segoe UI Light" panose="020B0502040204020203" pitchFamily="34" charset="0"/>
            </a:endParaRPr>
          </a:p>
        </p:txBody>
      </p:sp>
      <p:sp>
        <p:nvSpPr>
          <p:cNvPr id="4" name="TextBox 3"/>
          <p:cNvSpPr txBox="1"/>
          <p:nvPr/>
        </p:nvSpPr>
        <p:spPr>
          <a:xfrm>
            <a:off x="427037" y="1897062"/>
            <a:ext cx="10582641" cy="5130635"/>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Out of the box support for </a:t>
            </a:r>
            <a:r>
              <a:rPr lang="en-US" sz="2400" dirty="0" err="1" smtClean="0">
                <a:gradFill>
                  <a:gsLst>
                    <a:gs pos="2917">
                      <a:schemeClr val="tx1"/>
                    </a:gs>
                    <a:gs pos="30000">
                      <a:schemeClr val="tx1"/>
                    </a:gs>
                  </a:gsLst>
                  <a:lin ang="5400000" scaled="0"/>
                </a:gradFill>
              </a:rPr>
              <a:t>RangePartitionResolver</a:t>
            </a:r>
            <a:r>
              <a:rPr lang="en-US" sz="2400" dirty="0" smtClean="0">
                <a:gradFill>
                  <a:gsLst>
                    <a:gs pos="2917">
                      <a:schemeClr val="tx1"/>
                    </a:gs>
                    <a:gs pos="30000">
                      <a:schemeClr val="tx1"/>
                    </a:gs>
                  </a:gsLst>
                  <a:lin ang="5400000" scaled="0"/>
                </a:gradFill>
              </a:rPr>
              <a:t> &amp; </a:t>
            </a:r>
            <a:r>
              <a:rPr lang="en-US" sz="2400" dirty="0" err="1" smtClean="0">
                <a:gradFill>
                  <a:gsLst>
                    <a:gs pos="2917">
                      <a:schemeClr val="tx1"/>
                    </a:gs>
                    <a:gs pos="30000">
                      <a:schemeClr val="tx1"/>
                    </a:gs>
                  </a:gsLst>
                  <a:lin ang="5400000" scaled="0"/>
                </a:gradFill>
              </a:rPr>
              <a:t>HashPartitionResolver</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err="1" smtClean="0">
                <a:gradFill>
                  <a:gsLst>
                    <a:gs pos="2917">
                      <a:schemeClr val="tx1"/>
                    </a:gs>
                    <a:gs pos="30000">
                      <a:schemeClr val="tx1"/>
                    </a:gs>
                  </a:gsLst>
                  <a:lin ang="5400000" scaled="0"/>
                </a:gradFill>
              </a:rPr>
              <a:t>IPartitionResolver</a:t>
            </a:r>
            <a:r>
              <a:rPr lang="en-US" sz="2400" dirty="0" smtClean="0">
                <a:gradFill>
                  <a:gsLst>
                    <a:gs pos="2917">
                      <a:schemeClr val="tx1"/>
                    </a:gs>
                    <a:gs pos="30000">
                      <a:schemeClr val="tx1"/>
                    </a:gs>
                  </a:gsLst>
                  <a:lin ang="5400000" scaled="0"/>
                </a:gradFill>
              </a:rPr>
              <a:t> interface</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smtClean="0">
                <a:gradFill>
                  <a:gsLst>
                    <a:gs pos="2917">
                      <a:schemeClr val="tx1"/>
                    </a:gs>
                    <a:gs pos="30000">
                      <a:schemeClr val="tx1"/>
                    </a:gs>
                  </a:gsLst>
                  <a:lin ang="5400000" scaled="0"/>
                </a:gradFill>
              </a:rPr>
              <a:t>- </a:t>
            </a:r>
            <a:r>
              <a:rPr lang="en-US" sz="2400" dirty="0" err="1" smtClean="0">
                <a:gradFill>
                  <a:gsLst>
                    <a:gs pos="2917">
                      <a:schemeClr val="tx1"/>
                    </a:gs>
                    <a:gs pos="30000">
                      <a:schemeClr val="tx1"/>
                    </a:gs>
                  </a:gsLst>
                  <a:lin ang="5400000" scaled="0"/>
                </a:gradFill>
              </a:rPr>
              <a:t>ResolveForRead</a:t>
            </a:r>
            <a:r>
              <a:rPr lang="en-US" sz="2400" dirty="0" smtClean="0">
                <a:gradFill>
                  <a:gsLst>
                    <a:gs pos="2917">
                      <a:schemeClr val="tx1"/>
                    </a:gs>
                    <a:gs pos="30000">
                      <a:schemeClr val="tx1"/>
                    </a:gs>
                  </a:gsLst>
                  <a:lin ang="5400000" scaled="0"/>
                </a:gradFill>
              </a:rPr>
              <a:t>();</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	- </a:t>
            </a:r>
            <a:r>
              <a:rPr lang="en-US" sz="2400" dirty="0" err="1" smtClean="0">
                <a:gradFill>
                  <a:gsLst>
                    <a:gs pos="2917">
                      <a:schemeClr val="tx1"/>
                    </a:gs>
                    <a:gs pos="30000">
                      <a:schemeClr val="tx1"/>
                    </a:gs>
                  </a:gsLst>
                  <a:lin ang="5400000" scaled="0"/>
                </a:gradFill>
              </a:rPr>
              <a:t>ResolveForCreate</a:t>
            </a:r>
            <a:r>
              <a:rPr lang="en-US" sz="2400" dirty="0" smtClean="0">
                <a:gradFill>
                  <a:gsLst>
                    <a:gs pos="2917">
                      <a:schemeClr val="tx1"/>
                    </a:gs>
                    <a:gs pos="30000">
                      <a:schemeClr val="tx1"/>
                    </a:gs>
                  </a:gsLst>
                  <a:lin ang="5400000" scaled="0"/>
                </a:gradFill>
              </a:rPr>
              <a:t>();</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Data &amp; Partition management (SPLIT / MERGE) still your responsibility</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We’ve built some additional resolvers, as samples, for you</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hlinkClick r:id="rId3"/>
              </a:rPr>
              <a:t>http://</a:t>
            </a:r>
            <a:r>
              <a:rPr lang="en-US" sz="2400" dirty="0" smtClean="0">
                <a:gradFill>
                  <a:gsLst>
                    <a:gs pos="2917">
                      <a:schemeClr val="tx1"/>
                    </a:gs>
                    <a:gs pos="30000">
                      <a:schemeClr val="tx1"/>
                    </a:gs>
                  </a:gsLst>
                  <a:lin ang="5400000" scaled="0"/>
                </a:gradFill>
                <a:hlinkClick r:id="rId3"/>
              </a:rPr>
              <a:t>aka.ms/documentdb-partitioning</a:t>
            </a:r>
            <a:r>
              <a:rPr lang="en-US" sz="2400" dirty="0" smtClean="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Would be great to build up a GitHub repo of resolvers from the community</a:t>
            </a:r>
          </a:p>
        </p:txBody>
      </p:sp>
    </p:spTree>
    <p:extLst>
      <p:ext uri="{BB962C8B-B14F-4D97-AF65-F5344CB8AC3E}">
        <p14:creationId xmlns:p14="http://schemas.microsoft.com/office/powerpoint/2010/main" val="719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t">
            <a:normAutofit fontScale="90000"/>
          </a:bodyPr>
          <a:lstStyle/>
          <a:p>
            <a:r>
              <a:rPr lang="en-US" sz="4488" dirty="0" smtClean="0">
                <a:gradFill>
                  <a:gsLst>
                    <a:gs pos="1250">
                      <a:schemeClr val="tx1"/>
                    </a:gs>
                    <a:gs pos="100000">
                      <a:schemeClr val="tx1"/>
                    </a:gs>
                  </a:gsLst>
                  <a:lin ang="5400000" scaled="0"/>
                </a:gradFill>
              </a:rPr>
              <a:t>Roadmap</a:t>
            </a:r>
            <a:r>
              <a:rPr lang="en-US" sz="4488" dirty="0">
                <a:gradFill>
                  <a:gsLst>
                    <a:gs pos="1250">
                      <a:schemeClr val="tx1"/>
                    </a:gs>
                    <a:gs pos="100000">
                      <a:schemeClr val="tx1"/>
                    </a:gs>
                  </a:gsLst>
                  <a:lin ang="5400000" scaled="0"/>
                </a:gradFill>
              </a:rPr>
              <a:t/>
            </a:r>
            <a:br>
              <a:rPr lang="en-US" sz="4488" dirty="0">
                <a:gradFill>
                  <a:gsLst>
                    <a:gs pos="1250">
                      <a:schemeClr val="tx1"/>
                    </a:gs>
                    <a:gs pos="100000">
                      <a:schemeClr val="tx1"/>
                    </a:gs>
                  </a:gsLst>
                  <a:lin ang="5400000" scaled="0"/>
                </a:gradFill>
              </a:rPr>
            </a:br>
            <a:r>
              <a:rPr lang="en-US" sz="4488" dirty="0">
                <a:gradFill>
                  <a:gsLst>
                    <a:gs pos="1250">
                      <a:schemeClr val="tx1"/>
                    </a:gs>
                    <a:gs pos="100000">
                      <a:schemeClr val="tx1"/>
                    </a:gs>
                  </a:gsLst>
                  <a:lin ang="5400000" scaled="0"/>
                </a:gradFill>
              </a:rPr>
              <a:t/>
            </a:r>
            <a:br>
              <a:rPr lang="en-US" sz="4488" dirty="0">
                <a:gradFill>
                  <a:gsLst>
                    <a:gs pos="1250">
                      <a:schemeClr val="tx1"/>
                    </a:gs>
                    <a:gs pos="100000">
                      <a:schemeClr val="tx1"/>
                    </a:gs>
                  </a:gsLst>
                  <a:lin ang="5400000" scaled="0"/>
                </a:gradFill>
              </a:rPr>
            </a:br>
            <a:endParaRPr lang="en-US" sz="4488"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44474">
            <a:off x="9255158" y="4647356"/>
            <a:ext cx="2069224" cy="1600200"/>
          </a:xfrm>
          <a:prstGeom prst="rect">
            <a:avLst/>
          </a:prstGeom>
        </p:spPr>
      </p:pic>
      <p:sp>
        <p:nvSpPr>
          <p:cNvPr id="7" name="Rectangle 6"/>
          <p:cNvSpPr/>
          <p:nvPr/>
        </p:nvSpPr>
        <p:spPr>
          <a:xfrm>
            <a:off x="8695793" y="6480730"/>
            <a:ext cx="3694644" cy="369332"/>
          </a:xfrm>
          <a:prstGeom prst="rect">
            <a:avLst/>
          </a:prstGeom>
        </p:spPr>
        <p:txBody>
          <a:bodyPr wrap="square">
            <a:spAutoFit/>
          </a:bodyPr>
          <a:lstStyle/>
          <a:p>
            <a:r>
              <a:rPr lang="en-US" dirty="0">
                <a:solidFill>
                  <a:srgbClr val="0078D7"/>
                </a:solidFill>
              </a:rPr>
              <a:t>http://aka.ms/documentdb-joinus</a:t>
            </a:r>
          </a:p>
        </p:txBody>
      </p:sp>
      <p:cxnSp>
        <p:nvCxnSpPr>
          <p:cNvPr id="5" name="Straight Connector 4"/>
          <p:cNvCxnSpPr/>
          <p:nvPr/>
        </p:nvCxnSpPr>
        <p:spPr>
          <a:xfrm>
            <a:off x="655637" y="3116262"/>
            <a:ext cx="6400800" cy="0"/>
          </a:xfrm>
          <a:prstGeom prst="line">
            <a:avLst/>
          </a:prstGeom>
          <a:ln w="57150">
            <a:solidFill>
              <a:schemeClr val="accent1"/>
            </a:solidFill>
            <a:prstDash val="dashDot"/>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2354" y="2197518"/>
            <a:ext cx="0" cy="18374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4222" y="2197518"/>
            <a:ext cx="0" cy="18374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0637" y="2197518"/>
            <a:ext cx="0" cy="18374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5455" y="4276845"/>
            <a:ext cx="2319353"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8/14</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Public Preview</a:t>
            </a:r>
          </a:p>
        </p:txBody>
      </p:sp>
      <p:sp>
        <p:nvSpPr>
          <p:cNvPr id="14" name="TextBox 13"/>
          <p:cNvSpPr txBox="1"/>
          <p:nvPr/>
        </p:nvSpPr>
        <p:spPr>
          <a:xfrm>
            <a:off x="4314143" y="4276845"/>
            <a:ext cx="989694"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4</a:t>
            </a:r>
            <a:r>
              <a:rPr lang="en-US" sz="2400" dirty="0" smtClean="0">
                <a:gradFill>
                  <a:gsLst>
                    <a:gs pos="2917">
                      <a:schemeClr val="tx1"/>
                    </a:gs>
                    <a:gs pos="30000">
                      <a:schemeClr val="tx1"/>
                    </a:gs>
                  </a:gsLst>
                  <a:lin ang="5400000" scaled="0"/>
                </a:gradFill>
              </a:rPr>
              <a:t>/15</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GA</a:t>
            </a:r>
          </a:p>
        </p:txBody>
      </p:sp>
      <p:sp>
        <p:nvSpPr>
          <p:cNvPr id="15" name="TextBox 14"/>
          <p:cNvSpPr txBox="1"/>
          <p:nvPr/>
        </p:nvSpPr>
        <p:spPr>
          <a:xfrm>
            <a:off x="5302464" y="4276844"/>
            <a:ext cx="2136354" cy="1292662"/>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…/15</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“short-term”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Future</a:t>
            </a:r>
          </a:p>
        </p:txBody>
      </p:sp>
      <p:sp>
        <p:nvSpPr>
          <p:cNvPr id="17" name="TextBox 16"/>
          <p:cNvSpPr txBox="1"/>
          <p:nvPr/>
        </p:nvSpPr>
        <p:spPr>
          <a:xfrm>
            <a:off x="5115592" y="236988"/>
            <a:ext cx="4310411" cy="2000548"/>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smtClean="0">
                <a:gradFill>
                  <a:gsLst>
                    <a:gs pos="2917">
                      <a:schemeClr val="tx1"/>
                    </a:gs>
                    <a:gs pos="30000">
                      <a:schemeClr val="tx1"/>
                    </a:gs>
                  </a:gsLst>
                  <a:lin ang="5400000" scaled="0"/>
                </a:gradFill>
              </a:rPr>
              <a:t>“Name” Based </a:t>
            </a:r>
            <a:r>
              <a:rPr lang="en-US" sz="2800" dirty="0">
                <a:gradFill>
                  <a:gsLst>
                    <a:gs pos="2917">
                      <a:schemeClr val="tx1"/>
                    </a:gs>
                    <a:gs pos="30000">
                      <a:schemeClr val="tx1"/>
                    </a:gs>
                  </a:gsLst>
                  <a:lin ang="5400000" scaled="0"/>
                </a:gradFill>
              </a:rPr>
              <a:t>R</a:t>
            </a:r>
            <a:r>
              <a:rPr lang="en-US" sz="2800" dirty="0" smtClean="0">
                <a:gradFill>
                  <a:gsLst>
                    <a:gs pos="2917">
                      <a:schemeClr val="tx1"/>
                    </a:gs>
                    <a:gs pos="30000">
                      <a:schemeClr val="tx1"/>
                    </a:gs>
                  </a:gsLst>
                  <a:lin ang="5400000" scaled="0"/>
                </a:gradFill>
              </a:rPr>
              <a:t>outing</a:t>
            </a:r>
          </a:p>
          <a:p>
            <a:pPr marL="342900" indent="-342900">
              <a:lnSpc>
                <a:spcPct val="90000"/>
              </a:lnSpc>
              <a:spcAft>
                <a:spcPts val="600"/>
              </a:spcAft>
              <a:buFont typeface="Arial" panose="020B0604020202020204" pitchFamily="34" charset="0"/>
              <a:buChar char="•"/>
            </a:pPr>
            <a:r>
              <a:rPr lang="en-US" sz="2800" dirty="0" smtClean="0">
                <a:gradFill>
                  <a:gsLst>
                    <a:gs pos="2917">
                      <a:schemeClr val="tx1"/>
                    </a:gs>
                    <a:gs pos="30000">
                      <a:schemeClr val="tx1"/>
                    </a:gs>
                  </a:gsLst>
                  <a:lin ang="5400000" scaled="0"/>
                </a:gradFill>
              </a:rPr>
              <a:t>Ranges for strings </a:t>
            </a:r>
            <a:br>
              <a:rPr lang="en-US" sz="2800" dirty="0" smtClean="0">
                <a:gradFill>
                  <a:gsLst>
                    <a:gs pos="2917">
                      <a:schemeClr val="tx1"/>
                    </a:gs>
                    <a:gs pos="30000">
                      <a:schemeClr val="tx1"/>
                    </a:gs>
                  </a:gsLst>
                  <a:lin ang="5400000" scaled="0"/>
                </a:gradFill>
              </a:rPr>
            </a:br>
            <a:r>
              <a:rPr lang="en-US" sz="2800" dirty="0" smtClean="0">
                <a:gradFill>
                  <a:gsLst>
                    <a:gs pos="2917">
                      <a:schemeClr val="tx1"/>
                    </a:gs>
                    <a:gs pos="30000">
                      <a:schemeClr val="tx1"/>
                    </a:gs>
                  </a:gsLst>
                  <a:lin ang="5400000" scaled="0"/>
                </a:gradFill>
              </a:rPr>
              <a:t>(</a:t>
            </a:r>
            <a:r>
              <a:rPr lang="en-US" dirty="0" err="1" smtClean="0">
                <a:gradFill>
                  <a:gsLst>
                    <a:gs pos="2917">
                      <a:schemeClr val="tx1"/>
                    </a:gs>
                    <a:gs pos="30000">
                      <a:schemeClr val="tx1"/>
                    </a:gs>
                  </a:gsLst>
                  <a:lin ang="5400000" scaled="0"/>
                </a:gradFill>
              </a:rPr>
              <a:t>StartsWith</a:t>
            </a:r>
            <a:r>
              <a:rPr lang="en-US" dirty="0" smtClean="0">
                <a:gradFill>
                  <a:gsLst>
                    <a:gs pos="2917">
                      <a:schemeClr val="tx1"/>
                    </a:gs>
                    <a:gs pos="30000">
                      <a:schemeClr val="tx1"/>
                    </a:gs>
                  </a:gsLst>
                  <a:lin ang="5400000" scaled="0"/>
                </a:gradFill>
              </a:rPr>
              <a:t> &amp; </a:t>
            </a:r>
            <a:r>
              <a:rPr lang="en-US" dirty="0" err="1" smtClean="0">
                <a:gradFill>
                  <a:gsLst>
                    <a:gs pos="2917">
                      <a:schemeClr val="tx1"/>
                    </a:gs>
                    <a:gs pos="30000">
                      <a:schemeClr val="tx1"/>
                    </a:gs>
                  </a:gsLst>
                  <a:lin ang="5400000" scaled="0"/>
                </a:gradFill>
              </a:rPr>
              <a:t>EndsWith</a:t>
            </a:r>
            <a:r>
              <a:rPr lang="en-US" sz="2800" dirty="0">
                <a:gradFill>
                  <a:gsLst>
                    <a:gs pos="2917">
                      <a:schemeClr val="tx1"/>
                    </a:gs>
                    <a:gs pos="30000">
                      <a:schemeClr val="tx1"/>
                    </a:gs>
                  </a:gsLst>
                  <a:lin ang="5400000" scaled="0"/>
                </a:gradFill>
              </a:rPr>
              <a:t>)</a:t>
            </a:r>
            <a:endParaRPr lang="en-US" sz="2800" dirty="0" smtClean="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800" dirty="0" smtClean="0">
                <a:gradFill>
                  <a:gsLst>
                    <a:gs pos="2917">
                      <a:schemeClr val="tx1"/>
                    </a:gs>
                    <a:gs pos="30000">
                      <a:schemeClr val="tx1"/>
                    </a:gs>
                  </a:gsLst>
                  <a:lin ang="5400000" scaled="0"/>
                </a:gradFill>
              </a:rPr>
              <a:t>Order By</a:t>
            </a:r>
          </a:p>
        </p:txBody>
      </p:sp>
      <p:cxnSp>
        <p:nvCxnSpPr>
          <p:cNvPr id="18" name="Straight Connector 17"/>
          <p:cNvCxnSpPr/>
          <p:nvPr/>
        </p:nvCxnSpPr>
        <p:spPr>
          <a:xfrm>
            <a:off x="16462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510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558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606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654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702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750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798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84637" y="2197518"/>
            <a:ext cx="0" cy="1837488"/>
          </a:xfrm>
          <a:prstGeom prst="line">
            <a:avLst/>
          </a:prstGeom>
          <a:ln w="3175">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55637" y="3116262"/>
            <a:ext cx="11201400" cy="4671"/>
          </a:xfrm>
          <a:prstGeom prst="line">
            <a:avLst/>
          </a:prstGeom>
          <a:ln w="57150">
            <a:solidFill>
              <a:schemeClr val="accent1"/>
            </a:solidFill>
            <a:prstDash val="dashDot"/>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15531" y="2204398"/>
            <a:ext cx="6020944"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gradFill>
                  <a:gsLst>
                    <a:gs pos="2917">
                      <a:schemeClr val="tx1"/>
                    </a:gs>
                    <a:gs pos="30000">
                      <a:schemeClr val="tx1"/>
                    </a:gs>
                  </a:gsLst>
                  <a:lin ang="5400000" scaled="0"/>
                </a:gradFill>
              </a:rPr>
              <a:t>And we’re only JUST getting started</a:t>
            </a:r>
          </a:p>
        </p:txBody>
      </p:sp>
    </p:spTree>
    <p:extLst>
      <p:ext uri="{BB962C8B-B14F-4D97-AF65-F5344CB8AC3E}">
        <p14:creationId xmlns:p14="http://schemas.microsoft.com/office/powerpoint/2010/main" val="3085214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7">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
                                            <p:txEl>
                                              <p:pRg st="2" end="2"/>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7" grpId="0"/>
      <p:bldP spid="17" grpId="1" build="allAtOnce"/>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3696" y="185843"/>
            <a:ext cx="11643534" cy="1084658"/>
          </a:xfrm>
        </p:spPr>
        <p:txBody>
          <a:bodyPr/>
          <a:lstStyle/>
          <a:p>
            <a:r>
              <a:rPr lang="en-US" dirty="0" smtClean="0"/>
              <a:t>    </a:t>
            </a:r>
            <a:r>
              <a:rPr lang="en-US" sz="5798" dirty="0">
                <a:solidFill>
                  <a:schemeClr val="accent1"/>
                </a:solidFill>
              </a:rPr>
              <a:t>What is a document database?</a:t>
            </a:r>
          </a:p>
        </p:txBody>
      </p:sp>
      <p:sp>
        <p:nvSpPr>
          <p:cNvPr id="9" name="TextBox 8"/>
          <p:cNvSpPr txBox="1"/>
          <p:nvPr/>
        </p:nvSpPr>
        <p:spPr>
          <a:xfrm>
            <a:off x="376504" y="3227682"/>
            <a:ext cx="5230811" cy="606488"/>
          </a:xfrm>
          <a:prstGeom prst="rect">
            <a:avLst/>
          </a:prstGeom>
          <a:noFill/>
        </p:spPr>
        <p:txBody>
          <a:bodyPr wrap="none" rtlCol="0">
            <a:spAutoFit/>
          </a:bodyPr>
          <a:lstStyle/>
          <a:p>
            <a:r>
              <a:rPr lang="en-US" sz="3264" dirty="0">
                <a:latin typeface="Segoe UI" panose="020B0502040204020203" pitchFamily="34" charset="0"/>
                <a:cs typeface="Segoe UI" panose="020B0502040204020203" pitchFamily="34" charset="0"/>
              </a:rPr>
              <a:t>Not ideal, but it can work -</a:t>
            </a:r>
          </a:p>
        </p:txBody>
      </p:sp>
      <p:sp>
        <p:nvSpPr>
          <p:cNvPr id="10" name="TextBox 9"/>
          <p:cNvSpPr txBox="1"/>
          <p:nvPr/>
        </p:nvSpPr>
        <p:spPr>
          <a:xfrm>
            <a:off x="4945622" y="1460495"/>
            <a:ext cx="7489971" cy="5296469"/>
          </a:xfrm>
          <a:prstGeom prst="rect">
            <a:avLst/>
          </a:prstGeom>
          <a:noFill/>
        </p:spPr>
        <p:txBody>
          <a:bodyPr wrap="square" lIns="186521" tIns="149217" rIns="186521" bIns="149217" rtlCol="0">
            <a:spAutoFit/>
          </a:bodyPr>
          <a:lstStyle/>
          <a:p>
            <a:pPr defTabSz="951304">
              <a:lnSpc>
                <a:spcPct val="90000"/>
              </a:lnSpc>
              <a:spcAft>
                <a:spcPts val="612"/>
              </a:spcAft>
              <a:defRPr/>
            </a:pPr>
            <a:r>
              <a:rPr lang="en-US" sz="918" b="1" kern="600" dirty="0">
                <a:latin typeface="Courier New" panose="02070309020205020404" pitchFamily="49" charset="0"/>
                <a:cs typeface="Courier New" panose="02070309020205020404" pitchFamily="49" charset="0"/>
              </a:rPr>
              <a:t>{</a:t>
            </a:r>
          </a:p>
          <a:p>
            <a:pPr defTabSz="951304">
              <a:lnSpc>
                <a:spcPct val="90000"/>
              </a:lnSpc>
              <a:spcAft>
                <a:spcPts val="612"/>
              </a:spcAft>
              <a:defRPr/>
            </a:pPr>
            <a:r>
              <a:rPr lang="en-US" sz="918" b="1" kern="600" dirty="0">
                <a:latin typeface="Courier New" panose="02070309020205020404" pitchFamily="49" charset="0"/>
                <a:cs typeface="Courier New" panose="02070309020205020404" pitchFamily="49" charset="0"/>
              </a:rPr>
              <a:t>     </a:t>
            </a:r>
            <a:r>
              <a:rPr lang="en-US" sz="918" b="1" kern="600" dirty="0" smtClean="0">
                <a:latin typeface="Courier New" panose="02070309020205020404" pitchFamily="49" charset="0"/>
                <a:cs typeface="Courier New" panose="02070309020205020404" pitchFamily="49" charset="0"/>
              </a:rPr>
              <a:t>"id": "13244_post",     </a:t>
            </a:r>
            <a:endParaRPr lang="en-US" sz="918" b="1" kern="600" dirty="0">
              <a:latin typeface="Courier New" panose="02070309020205020404" pitchFamily="49" charset="0"/>
              <a:cs typeface="Courier New" panose="02070309020205020404" pitchFamily="49" charset="0"/>
            </a:endParaRPr>
          </a:p>
          <a:p>
            <a:r>
              <a:rPr lang="en-US" sz="918" b="1" kern="600" dirty="0">
                <a:latin typeface="Courier New" panose="02070309020205020404" pitchFamily="49" charset="0"/>
                <a:cs typeface="Courier New" panose="02070309020205020404" pitchFamily="49" charset="0"/>
              </a:rPr>
              <a:t>     </a:t>
            </a:r>
            <a:r>
              <a:rPr lang="en-US" sz="918" b="1" kern="600" dirty="0" smtClean="0">
                <a:latin typeface="Courier New" panose="02070309020205020404" pitchFamily="49" charset="0"/>
                <a:cs typeface="Courier New" panose="02070309020205020404" pitchFamily="49" charset="0"/>
              </a:rPr>
              <a:t>"text": "</a:t>
            </a:r>
            <a:r>
              <a:rPr lang="en-US" sz="918" b="1" kern="600" dirty="0" err="1" smtClean="0">
                <a:latin typeface="Courier New" panose="02070309020205020404" pitchFamily="49" charset="0"/>
                <a:cs typeface="Courier New" panose="02070309020205020404" pitchFamily="49" charset="0"/>
              </a:rPr>
              <a:t>Lorizzle</a:t>
            </a:r>
            <a:r>
              <a:rPr lang="en-US" sz="918" b="1" kern="600" dirty="0" smtClean="0">
                <a:latin typeface="Courier New" panose="02070309020205020404" pitchFamily="49" charset="0"/>
                <a:cs typeface="Courier New" panose="02070309020205020404" pitchFamily="49" charset="0"/>
              </a:rPr>
              <a:t> </a:t>
            </a:r>
            <a:r>
              <a:rPr lang="en-US" sz="918" b="1" kern="600" dirty="0">
                <a:latin typeface="Courier New" panose="02070309020205020404" pitchFamily="49" charset="0"/>
                <a:cs typeface="Courier New" panose="02070309020205020404" pitchFamily="49" charset="0"/>
              </a:rPr>
              <a:t>ghetto dolor </a:t>
            </a:r>
            <a:r>
              <a:rPr lang="en-US" sz="918" b="1" kern="600" dirty="0" err="1">
                <a:latin typeface="Courier New" panose="02070309020205020404" pitchFamily="49" charset="0"/>
                <a:cs typeface="Courier New" panose="02070309020205020404" pitchFamily="49" charset="0"/>
              </a:rPr>
              <a:t>tellivizzle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boofron</a:t>
            </a:r>
            <a:r>
              <a:rPr lang="en-US" sz="918" b="1" kern="600" dirty="0">
                <a:latin typeface="Courier New" panose="02070309020205020404" pitchFamily="49" charset="0"/>
                <a:cs typeface="Courier New" panose="02070309020205020404" pitchFamily="49" charset="0"/>
              </a:rPr>
              <a:t>, stuff </a:t>
            </a:r>
            <a:r>
              <a:rPr lang="en-US" sz="918" b="1" kern="600" dirty="0" err="1">
                <a:latin typeface="Courier New" panose="02070309020205020404" pitchFamily="49" charset="0"/>
                <a:cs typeface="Courier New" panose="02070309020205020404" pitchFamily="49" charset="0"/>
              </a:rPr>
              <a:t>pimpin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elizzle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Nullam</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sapizzle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velizzle</a:t>
            </a:r>
            <a:r>
              <a:rPr lang="en-US" sz="918" b="1" kern="600" dirty="0">
                <a:latin typeface="Courier New" panose="02070309020205020404" pitchFamily="49" charset="0"/>
                <a:cs typeface="Courier New" panose="02070309020205020404" pitchFamily="49" charset="0"/>
              </a:rPr>
              <a:t>, my </a:t>
            </a:r>
            <a:r>
              <a:rPr lang="en-US" sz="918" b="1" kern="600" dirty="0" err="1">
                <a:latin typeface="Courier New" panose="02070309020205020404" pitchFamily="49" charset="0"/>
                <a:cs typeface="Courier New" panose="02070309020205020404" pitchFamily="49" charset="0"/>
              </a:rPr>
              <a:t>shizz</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tellivizzle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suscipizzle</a:t>
            </a:r>
            <a:r>
              <a:rPr lang="en-US" sz="918" b="1" kern="600" dirty="0">
                <a:latin typeface="Courier New" panose="02070309020205020404" pitchFamily="49" charset="0"/>
                <a:cs typeface="Courier New" panose="02070309020205020404" pitchFamily="49" charset="0"/>
              </a:rPr>
              <a:t> funky fresh,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my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crocodizzle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vizzle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arcu</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Pellentesque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eget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tortizzle</a:t>
            </a:r>
            <a:r>
              <a:rPr lang="en-US" sz="918" b="1" kern="600" dirty="0">
                <a:latin typeface="Courier New" panose="02070309020205020404" pitchFamily="49" charset="0"/>
                <a:cs typeface="Courier New" panose="02070309020205020404" pitchFamily="49" charset="0"/>
              </a:rPr>
              <a:t>. Sizzle </a:t>
            </a:r>
            <a:r>
              <a:rPr lang="en-US" sz="918" b="1" kern="600" dirty="0" err="1">
                <a:latin typeface="Courier New" panose="02070309020205020404" pitchFamily="49" charset="0"/>
                <a:cs typeface="Courier New" panose="02070309020205020404" pitchFamily="49" charset="0"/>
              </a:rPr>
              <a:t>erizzle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Mammasay</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mammasa</a:t>
            </a:r>
            <a:r>
              <a:rPr lang="en-US" sz="918" b="1" kern="600" dirty="0">
                <a:latin typeface="Courier New" panose="02070309020205020404" pitchFamily="49" charset="0"/>
                <a:cs typeface="Courier New" panose="02070309020205020404" pitchFamily="49" charset="0"/>
              </a:rPr>
              <a:t> mamma </a:t>
            </a:r>
            <a:r>
              <a:rPr lang="en-US" sz="918" b="1" kern="600" dirty="0" err="1">
                <a:latin typeface="Courier New" panose="02070309020205020404" pitchFamily="49" charset="0"/>
                <a:cs typeface="Courier New" panose="02070309020205020404" pitchFamily="49" charset="0"/>
              </a:rPr>
              <a:t>oo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sa</a:t>
            </a:r>
            <a:r>
              <a:rPr lang="en-US" sz="918" b="1" kern="600" dirty="0">
                <a:latin typeface="Courier New" panose="02070309020205020404" pitchFamily="49" charset="0"/>
                <a:cs typeface="Courier New" panose="02070309020205020404" pitchFamily="49" charset="0"/>
              </a:rPr>
              <a:t> 	break it down dolor own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things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home g-</a:t>
            </a:r>
            <a:r>
              <a:rPr lang="en-US" sz="918" b="1" kern="600" dirty="0" err="1">
                <a:latin typeface="Courier New" panose="02070309020205020404" pitchFamily="49" charset="0"/>
                <a:cs typeface="Courier New" panose="02070309020205020404" pitchFamily="49" charset="0"/>
              </a:rPr>
              <a:t>dizzle</a:t>
            </a:r>
            <a:r>
              <a:rPr lang="en-US" sz="918" b="1" kern="600" dirty="0">
                <a:latin typeface="Courier New" panose="02070309020205020404" pitchFamily="49" charset="0"/>
                <a:cs typeface="Courier New" panose="02070309020205020404" pitchFamily="49" charset="0"/>
              </a:rPr>
              <a:t> 	sure. </a:t>
            </a:r>
            <a:r>
              <a:rPr lang="en-US" sz="918" b="1" kern="600" dirty="0" err="1">
                <a:latin typeface="Courier New" panose="02070309020205020404" pitchFamily="49" charset="0"/>
                <a:cs typeface="Courier New" panose="02070309020205020404" pitchFamily="49" charset="0"/>
              </a:rPr>
              <a:t>Maurizzle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pellentesque</a:t>
            </a:r>
            <a:r>
              <a:rPr lang="en-US" sz="918" b="1" kern="600" dirty="0">
                <a:latin typeface="Courier New" panose="02070309020205020404" pitchFamily="49" charset="0"/>
                <a:cs typeface="Courier New" panose="02070309020205020404" pitchFamily="49" charset="0"/>
              </a:rPr>
              <a:t> dawg ghetto </a:t>
            </a:r>
            <a:r>
              <a:rPr lang="en-US" sz="918" b="1" kern="600" dirty="0" err="1">
                <a:latin typeface="Courier New" panose="02070309020205020404" pitchFamily="49" charset="0"/>
                <a:cs typeface="Courier New" panose="02070309020205020404" pitchFamily="49" charset="0"/>
              </a:rPr>
              <a:t>turpizzle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my </a:t>
            </a:r>
            <a:r>
              <a:rPr lang="en-US" sz="918" b="1" kern="600" dirty="0" err="1">
                <a:latin typeface="Courier New" panose="02070309020205020404" pitchFamily="49" charset="0"/>
                <a:cs typeface="Courier New" panose="02070309020205020404" pitchFamily="49" charset="0"/>
              </a:rPr>
              <a:t>shizz</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Pellentesque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eleifend</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rhoncizzle</a:t>
            </a:r>
            <a:r>
              <a:rPr lang="en-US" sz="918" b="1" kern="600" dirty="0">
                <a:latin typeface="Courier New" panose="02070309020205020404" pitchFamily="49" charset="0"/>
                <a:cs typeface="Courier New" panose="02070309020205020404" pitchFamily="49" charset="0"/>
              </a:rPr>
              <a:t> nisi. In its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rizzle</a:t>
            </a:r>
            <a:r>
              <a:rPr lang="en-US" sz="918" b="1" kern="600" dirty="0">
                <a:latin typeface="Courier New" panose="02070309020205020404" pitchFamily="49" charset="0"/>
                <a:cs typeface="Courier New" panose="02070309020205020404" pitchFamily="49" charset="0"/>
              </a:rPr>
              <a:t> owned ma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dictumst</a:t>
            </a:r>
            <a:r>
              <a:rPr lang="en-US" sz="918" b="1" kern="600" dirty="0">
                <a:latin typeface="Courier New" panose="02070309020205020404" pitchFamily="49" charset="0"/>
                <a:cs typeface="Courier New" panose="02070309020205020404" pitchFamily="49" charset="0"/>
              </a:rPr>
              <a:t>. Sizzle gangsta. 	</a:t>
            </a:r>
            <a:r>
              <a:rPr lang="en-US" sz="918" b="1" kern="600" dirty="0" err="1">
                <a:latin typeface="Courier New" panose="02070309020205020404" pitchFamily="49" charset="0"/>
                <a:cs typeface="Courier New" panose="02070309020205020404" pitchFamily="49" charset="0"/>
              </a:rPr>
              <a:t>Curabitur</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tellizzle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urna</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pretizzle</a:t>
            </a:r>
            <a:r>
              <a:rPr lang="en-US" sz="918" b="1" kern="600" dirty="0">
                <a:latin typeface="Courier New" panose="02070309020205020404" pitchFamily="49" charset="0"/>
                <a:cs typeface="Courier New" panose="02070309020205020404" pitchFamily="49" charset="0"/>
              </a:rPr>
              <a:t> go to </a:t>
            </a:r>
            <a:r>
              <a:rPr lang="en-US" sz="918" b="1" kern="600" dirty="0" err="1">
                <a:latin typeface="Courier New" panose="02070309020205020404" pitchFamily="49" charset="0"/>
                <a:cs typeface="Courier New" panose="02070309020205020404" pitchFamily="49" charset="0"/>
              </a:rPr>
              <a:t>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mattizzle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eleifend</a:t>
            </a:r>
            <a:r>
              <a:rPr lang="en-US" sz="918" b="1" kern="600" dirty="0">
                <a:latin typeface="Courier New" panose="02070309020205020404" pitchFamily="49" charset="0"/>
                <a:cs typeface="Courier New" panose="02070309020205020404" pitchFamily="49" charset="0"/>
              </a:rPr>
              <a:t> vitae, 	</a:t>
            </a:r>
            <a:r>
              <a:rPr lang="en-US" sz="918" b="1" kern="600" dirty="0" err="1">
                <a:latin typeface="Courier New" panose="02070309020205020404" pitchFamily="49" charset="0"/>
                <a:cs typeface="Courier New" panose="02070309020205020404" pitchFamily="49" charset="0"/>
              </a:rPr>
              <a:t>tellivizzle</a:t>
            </a:r>
            <a:r>
              <a:rPr lang="en-US" sz="918" b="1" kern="600" dirty="0">
                <a:latin typeface="Courier New" panose="02070309020205020404" pitchFamily="49" charset="0"/>
                <a:cs typeface="Courier New" panose="02070309020205020404" pitchFamily="49" charset="0"/>
              </a:rPr>
              <a:t>. Dawg </a:t>
            </a:r>
            <a:r>
              <a:rPr lang="en-US" sz="918" b="1" kern="600" dirty="0" err="1">
                <a:latin typeface="Courier New" panose="02070309020205020404" pitchFamily="49" charset="0"/>
                <a:cs typeface="Courier New" panose="02070309020205020404" pitchFamily="49" charset="0"/>
              </a:rPr>
              <a:t>shizzlin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dizzle</a:t>
            </a:r>
            <a:r>
              <a:rPr lang="en-US" sz="918" b="1" kern="600" dirty="0">
                <a:latin typeface="Courier New" panose="02070309020205020404" pitchFamily="49" charset="0"/>
                <a:cs typeface="Courier New" panose="02070309020205020404" pitchFamily="49" charset="0"/>
              </a:rPr>
              <a:t>. Integer semper </a:t>
            </a:r>
            <a:r>
              <a:rPr lang="en-US" sz="918" b="1" kern="600" dirty="0" err="1">
                <a:latin typeface="Courier New" panose="02070309020205020404" pitchFamily="49" charset="0"/>
                <a:cs typeface="Courier New" panose="02070309020205020404" pitchFamily="49" charset="0"/>
              </a:rPr>
              <a:t>velit</a:t>
            </a:r>
            <a:r>
              <a:rPr lang="en-US" sz="918" b="1" kern="600" dirty="0">
                <a:latin typeface="Courier New" panose="02070309020205020404" pitchFamily="49" charset="0"/>
                <a:cs typeface="Courier New" panose="02070309020205020404" pitchFamily="49" charset="0"/>
              </a:rPr>
              <a:t> sizzle stuff.</a:t>
            </a:r>
          </a:p>
          <a:p>
            <a:pPr defTabSz="951304">
              <a:lnSpc>
                <a:spcPct val="90000"/>
              </a:lnSpc>
              <a:spcAft>
                <a:spcPts val="612"/>
              </a:spcAft>
              <a:defRPr/>
            </a:pPr>
            <a:endParaRPr lang="en-US" sz="918"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Boofron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mofo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auctizzle</a:t>
            </a:r>
            <a:r>
              <a:rPr lang="en-US" sz="918" b="1" kern="600" dirty="0">
                <a:latin typeface="Courier New" panose="02070309020205020404" pitchFamily="49" charset="0"/>
                <a:cs typeface="Courier New" panose="02070309020205020404" pitchFamily="49" charset="0"/>
              </a:rPr>
              <a:t> ma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Pot a </a:t>
            </a:r>
            <a:r>
              <a:rPr lang="en-US" sz="918" b="1" kern="600" dirty="0" err="1">
                <a:latin typeface="Courier New" panose="02070309020205020404" pitchFamily="49" charset="0"/>
                <a:cs typeface="Courier New" panose="02070309020205020404" pitchFamily="49" charset="0"/>
              </a:rPr>
              <a:t>elizzle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nibh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pretium</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tincidunt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Maecenizzle</a:t>
            </a:r>
            <a:r>
              <a:rPr lang="en-US" sz="918" b="1" kern="600" dirty="0">
                <a:latin typeface="Courier New" panose="02070309020205020404" pitchFamily="49" charset="0"/>
                <a:cs typeface="Courier New" panose="02070309020205020404" pitchFamily="49" charset="0"/>
              </a:rPr>
              <a:t> 	things </a:t>
            </a:r>
            <a:r>
              <a:rPr lang="en-US" sz="918" b="1" kern="600" dirty="0" err="1">
                <a:latin typeface="Courier New" panose="02070309020205020404" pitchFamily="49" charset="0"/>
                <a:cs typeface="Courier New" panose="02070309020205020404" pitchFamily="49" charset="0"/>
              </a:rPr>
              <a:t>erat</a:t>
            </a:r>
            <a:r>
              <a:rPr lang="en-US" sz="918" b="1" kern="600" dirty="0">
                <a:latin typeface="Courier New" panose="02070309020205020404" pitchFamily="49" charset="0"/>
                <a:cs typeface="Courier New" panose="02070309020205020404" pitchFamily="49" charset="0"/>
              </a:rPr>
              <a:t>. Own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in </a:t>
            </a:r>
            <a:r>
              <a:rPr lang="en-US" sz="918" b="1" kern="600" dirty="0" err="1">
                <a:latin typeface="Courier New" panose="02070309020205020404" pitchFamily="49" charset="0"/>
                <a:cs typeface="Courier New" panose="02070309020205020404" pitchFamily="49" charset="0"/>
              </a:rPr>
              <a:t>lacizzle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sed</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maurizzle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elementizzle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tristique</a:t>
            </a:r>
            <a:r>
              <a:rPr lang="en-US" sz="918" b="1" kern="600" dirty="0">
                <a:latin typeface="Courier New" panose="02070309020205020404" pitchFamily="49" charset="0"/>
                <a:cs typeface="Courier New" panose="02070309020205020404" pitchFamily="49" charset="0"/>
              </a:rPr>
              <a:t>. I'm in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yippiyo</a:t>
            </a:r>
            <a:r>
              <a:rPr lang="en-US" sz="918" b="1" kern="600" dirty="0">
                <a:latin typeface="Courier New" panose="02070309020205020404" pitchFamily="49" charset="0"/>
                <a:cs typeface="Courier New" panose="02070309020205020404" pitchFamily="49" charset="0"/>
              </a:rPr>
              <a:t> sizzle </a:t>
            </a:r>
            <a:r>
              <a:rPr lang="en-US" sz="918" b="1" kern="600" dirty="0" err="1">
                <a:latin typeface="Courier New" panose="02070309020205020404" pitchFamily="49" charset="0"/>
                <a:cs typeface="Courier New" panose="02070309020205020404" pitchFamily="49" charset="0"/>
              </a:rPr>
              <a:t>daahng</a:t>
            </a:r>
            <a:r>
              <a:rPr lang="en-US" sz="918" b="1" kern="600" dirty="0">
                <a:latin typeface="Courier New" panose="02070309020205020404" pitchFamily="49" charset="0"/>
                <a:cs typeface="Courier New" panose="02070309020205020404" pitchFamily="49" charset="0"/>
              </a:rPr>
              <a:t> dawg </a:t>
            </a:r>
            <a:r>
              <a:rPr lang="en-US" sz="918" b="1" kern="600" dirty="0" err="1">
                <a:latin typeface="Courier New" panose="02070309020205020404" pitchFamily="49" charset="0"/>
                <a:cs typeface="Courier New" panose="02070309020205020404" pitchFamily="49" charset="0"/>
              </a:rPr>
              <a:t>eros</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ultricizzle</a:t>
            </a:r>
            <a:r>
              <a:rPr lang="en-US" sz="918" b="1" kern="600" dirty="0">
                <a:latin typeface="Courier New" panose="02070309020205020404" pitchFamily="49" charset="0"/>
                <a:cs typeface="Courier New" panose="02070309020205020404" pitchFamily="49" charset="0"/>
              </a:rPr>
              <a:t> . In </a:t>
            </a:r>
            <a:r>
              <a:rPr lang="en-US" sz="918" b="1" kern="600" dirty="0" err="1">
                <a:latin typeface="Courier New" panose="02070309020205020404" pitchFamily="49" charset="0"/>
                <a:cs typeface="Courier New" panose="02070309020205020404" pitchFamily="49" charset="0"/>
              </a:rPr>
              <a:t>velit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tortor</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ultricizzle</a:t>
            </a:r>
            <a:r>
              <a:rPr lang="en-US" sz="918" b="1" kern="600" dirty="0">
                <a:latin typeface="Courier New" panose="02070309020205020404" pitchFamily="49" charset="0"/>
                <a:cs typeface="Courier New" panose="02070309020205020404" pitchFamily="49" charset="0"/>
              </a:rPr>
              <a:t> 	ghetto, </a:t>
            </a:r>
            <a:r>
              <a:rPr lang="en-US" sz="918" b="1" kern="600" dirty="0" err="1">
                <a:latin typeface="Courier New" panose="02070309020205020404" pitchFamily="49" charset="0"/>
                <a:cs typeface="Courier New" panose="02070309020205020404" pitchFamily="49" charset="0"/>
              </a:rPr>
              <a:t>hendrerizzle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home g-</a:t>
            </a:r>
            <a:r>
              <a:rPr lang="en-US" sz="918" b="1" kern="600" dirty="0" err="1">
                <a:latin typeface="Courier New" panose="02070309020205020404" pitchFamily="49" charset="0"/>
                <a:cs typeface="Courier New" panose="02070309020205020404" pitchFamily="49" charset="0"/>
              </a:rPr>
              <a:t>dizzle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adipiscing</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crunk</a:t>
            </a:r>
            <a:r>
              <a:rPr lang="en-US" sz="918" b="1" kern="600" dirty="0">
                <a:latin typeface="Courier New" panose="02070309020205020404" pitchFamily="49" charset="0"/>
                <a:cs typeface="Courier New" panose="02070309020205020404" pitchFamily="49" charset="0"/>
              </a:rPr>
              <a:t>, boom </a:t>
            </a:r>
            <a:r>
              <a:rPr lang="en-US" sz="918" b="1" kern="600" dirty="0" err="1">
                <a:latin typeface="Courier New" panose="02070309020205020404" pitchFamily="49" charset="0"/>
                <a:cs typeface="Courier New" panose="02070309020205020404" pitchFamily="49" charset="0"/>
              </a:rPr>
              <a:t>shackalack</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velit</a:t>
            </a:r>
            <a:r>
              <a:rPr lang="en-US" sz="918" b="1" kern="600" dirty="0">
                <a:latin typeface="Courier New" panose="02070309020205020404" pitchFamily="49" charset="0"/>
                <a:cs typeface="Courier New" panose="02070309020205020404" pitchFamily="49" charset="0"/>
              </a:rPr>
              <a:t> doggy, </a:t>
            </a:r>
            <a:r>
              <a:rPr lang="en-US" sz="918" b="1" kern="600" dirty="0" err="1">
                <a:latin typeface="Courier New" panose="02070309020205020404" pitchFamily="49" charset="0"/>
                <a:cs typeface="Courier New" panose="02070309020205020404" pitchFamily="49" charset="0"/>
              </a:rPr>
              <a:t>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consequizzle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pharetra</a:t>
            </a:r>
            <a:r>
              <a:rPr lang="en-US" sz="918" b="1" kern="600" dirty="0">
                <a:latin typeface="Courier New" panose="02070309020205020404" pitchFamily="49" charset="0"/>
                <a:cs typeface="Courier New" panose="02070309020205020404" pitchFamily="49" charset="0"/>
              </a:rPr>
              <a:t> get down 	get down, </a:t>
            </a:r>
            <a:r>
              <a:rPr lang="en-US" sz="918" b="1" kern="600" dirty="0" err="1">
                <a:latin typeface="Courier New" panose="02070309020205020404" pitchFamily="49" charset="0"/>
                <a:cs typeface="Courier New" panose="02070309020205020404" pitchFamily="49" charset="0"/>
              </a:rPr>
              <a:t>dictizzle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sed</a:t>
            </a:r>
            <a:r>
              <a:rPr lang="en-US" sz="918" b="1" kern="600" dirty="0">
                <a:latin typeface="Courier New" panose="02070309020205020404" pitchFamily="49" charset="0"/>
                <a:cs typeface="Courier New" panose="02070309020205020404" pitchFamily="49" charset="0"/>
              </a:rPr>
              <a:t>, shut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up.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neque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lorizzle</a:t>
            </a:r>
            <a:r>
              <a:rPr lang="en-US" sz="918" b="1" kern="600" dirty="0">
                <a:latin typeface="Courier New" panose="02070309020205020404" pitchFamily="49" charset="0"/>
                <a:cs typeface="Courier New" panose="02070309020205020404" pitchFamily="49" charset="0"/>
              </a:rPr>
              <a:t>. Bling 	bling vitae </a:t>
            </a:r>
            <a:r>
              <a:rPr lang="en-US" sz="918" b="1" kern="600" dirty="0" err="1">
                <a:latin typeface="Courier New" panose="02070309020205020404" pitchFamily="49" charset="0"/>
                <a:cs typeface="Courier New" panose="02070309020205020404" pitchFamily="49" charset="0"/>
              </a:rPr>
              <a:t>pizzle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ut</a:t>
            </a:r>
            <a:r>
              <a:rPr lang="en-US" sz="918" b="1" kern="600" dirty="0">
                <a:latin typeface="Courier New" panose="02070309020205020404" pitchFamily="49" charset="0"/>
                <a:cs typeface="Courier New" panose="02070309020205020404" pitchFamily="49" charset="0"/>
              </a:rPr>
              <a:t> libero </a:t>
            </a:r>
            <a:r>
              <a:rPr lang="en-US" sz="918" b="1" kern="600" dirty="0" err="1">
                <a:latin typeface="Courier New" panose="02070309020205020404" pitchFamily="49" charset="0"/>
                <a:cs typeface="Courier New" panose="02070309020205020404" pitchFamily="49" charset="0"/>
              </a:rPr>
              <a:t>commodo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gizzle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Fusce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augue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eu</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mamma dang. 	</a:t>
            </a:r>
            <a:r>
              <a:rPr lang="en-US" sz="918" b="1" kern="600" dirty="0" err="1">
                <a:latin typeface="Courier New" panose="02070309020205020404" pitchFamily="49" charset="0"/>
                <a:cs typeface="Courier New" panose="02070309020205020404" pitchFamily="49" charset="0"/>
              </a:rPr>
              <a:t>Phasellizzle</a:t>
            </a:r>
            <a:r>
              <a:rPr lang="en-US" sz="918" b="1" kern="600" dirty="0">
                <a:latin typeface="Courier New" panose="02070309020205020404" pitchFamily="49" charset="0"/>
                <a:cs typeface="Courier New" panose="02070309020205020404" pitchFamily="49" charset="0"/>
              </a:rPr>
              <a:t> break it down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erat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Suspendisse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shizzlin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dizzle</a:t>
            </a:r>
            <a:r>
              <a:rPr lang="en-US" sz="918" b="1" kern="600" dirty="0">
                <a:latin typeface="Courier New" panose="02070309020205020404" pitchFamily="49" charset="0"/>
                <a:cs typeface="Courier New" panose="02070309020205020404" pitchFamily="49" charset="0"/>
              </a:rPr>
              <a:t> owned, 	</a:t>
            </a:r>
            <a:r>
              <a:rPr lang="en-US" sz="918" b="1" kern="600" dirty="0" err="1">
                <a:latin typeface="Courier New" panose="02070309020205020404" pitchFamily="49" charset="0"/>
                <a:cs typeface="Courier New" panose="02070309020205020404" pitchFamily="49" charset="0"/>
              </a:rPr>
              <a:t>sollicitudin</a:t>
            </a:r>
            <a:r>
              <a:rPr lang="en-US" sz="918" b="1" kern="600" dirty="0">
                <a:latin typeface="Courier New" panose="02070309020205020404" pitchFamily="49" charset="0"/>
                <a:cs typeface="Courier New" panose="02070309020205020404" pitchFamily="49" charset="0"/>
              </a:rPr>
              <a:t> sizzle,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commodo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nec</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justo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Donizzle</a:t>
            </a:r>
            <a:r>
              <a:rPr lang="en-US" sz="918" b="1" kern="600" dirty="0">
                <a:latin typeface="Courier New" panose="02070309020205020404" pitchFamily="49" charset="0"/>
                <a:cs typeface="Courier New" panose="02070309020205020404" pitchFamily="49" charset="0"/>
              </a:rPr>
              <a:t> fizzle 	</a:t>
            </a:r>
            <a:r>
              <a:rPr lang="en-US" sz="918" b="1" kern="600" dirty="0" err="1">
                <a:latin typeface="Courier New" panose="02070309020205020404" pitchFamily="49" charset="0"/>
                <a:cs typeface="Courier New" panose="02070309020205020404" pitchFamily="49" charset="0"/>
              </a:rPr>
              <a:t>porttitizzle</a:t>
            </a:r>
            <a:r>
              <a:rPr lang="en-US" sz="918" b="1" kern="600" dirty="0">
                <a:latin typeface="Courier New" panose="02070309020205020404" pitchFamily="49" charset="0"/>
                <a:cs typeface="Courier New" panose="02070309020205020404" pitchFamily="49" charset="0"/>
              </a:rPr>
              <a:t> ligula. </a:t>
            </a:r>
            <a:r>
              <a:rPr lang="en-US" sz="918" b="1" kern="600" dirty="0" err="1">
                <a:latin typeface="Courier New" panose="02070309020205020404" pitchFamily="49" charset="0"/>
                <a:cs typeface="Courier New" panose="02070309020205020404" pitchFamily="49" charset="0"/>
              </a:rPr>
              <a:t>Nunc</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feugizzle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tellus</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tellivizzle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ornare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tempor</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sapizzle</a:t>
            </a:r>
            <a:r>
              <a:rPr lang="en-US" sz="918" b="1" kern="600" dirty="0">
                <a:latin typeface="Courier New" panose="02070309020205020404" pitchFamily="49" charset="0"/>
                <a:cs typeface="Courier New" panose="02070309020205020404" pitchFamily="49" charset="0"/>
              </a:rPr>
              <a:t> break 	it down </a:t>
            </a:r>
            <a:r>
              <a:rPr lang="en-US" sz="918" b="1" kern="600" dirty="0" err="1">
                <a:latin typeface="Courier New" panose="02070309020205020404" pitchFamily="49" charset="0"/>
                <a:cs typeface="Courier New" panose="02070309020205020404" pitchFamily="49" charset="0"/>
              </a:rPr>
              <a:t>tincidunt</a:t>
            </a:r>
            <a:r>
              <a:rPr lang="en-US" sz="918" b="1" kern="600" dirty="0">
                <a:latin typeface="Courier New" panose="02070309020205020404" pitchFamily="49" charset="0"/>
                <a:cs typeface="Courier New" panose="02070309020205020404" pitchFamily="49" charset="0"/>
              </a:rPr>
              <a:t> gangster, </a:t>
            </a:r>
            <a:r>
              <a:rPr lang="en-US" sz="918" b="1" kern="600" dirty="0" err="1">
                <a:latin typeface="Courier New" panose="02070309020205020404" pitchFamily="49" charset="0"/>
                <a:cs typeface="Courier New" panose="02070309020205020404" pitchFamily="49" charset="0"/>
              </a:rPr>
              <a:t>eget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dapibus</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daahng</a:t>
            </a:r>
            <a:r>
              <a:rPr lang="en-US" sz="918" b="1" kern="600" dirty="0">
                <a:latin typeface="Courier New" panose="02070309020205020404" pitchFamily="49" charset="0"/>
                <a:cs typeface="Courier New" panose="02070309020205020404" pitchFamily="49" charset="0"/>
              </a:rPr>
              <a:t> dawg </a:t>
            </a:r>
            <a:r>
              <a:rPr lang="en-US" sz="918" b="1" kern="600" dirty="0" err="1">
                <a:latin typeface="Courier New" panose="02070309020205020404" pitchFamily="49" charset="0"/>
                <a:cs typeface="Courier New" panose="02070309020205020404" pitchFamily="49" charset="0"/>
              </a:rPr>
              <a:t>enizzle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that's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Stuff </a:t>
            </a:r>
            <a:r>
              <a:rPr lang="en-US" sz="918" b="1" kern="600" dirty="0" err="1">
                <a:latin typeface="Courier New" panose="02070309020205020404" pitchFamily="49" charset="0"/>
                <a:cs typeface="Courier New" panose="02070309020205020404" pitchFamily="49" charset="0"/>
              </a:rPr>
              <a:t>quizzle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leo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imperdizzle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my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semper </a:t>
            </a:r>
            <a:r>
              <a:rPr lang="en-US" sz="918" b="1" kern="600" dirty="0" err="1">
                <a:latin typeface="Courier New" panose="02070309020205020404" pitchFamily="49" charset="0"/>
                <a:cs typeface="Courier New" panose="02070309020205020404" pitchFamily="49" charset="0"/>
              </a:rPr>
              <a: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sapien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boofron</a:t>
            </a:r>
            <a:r>
              <a:rPr lang="en-US" sz="918" b="1" kern="600" dirty="0">
                <a:latin typeface="Courier New" panose="02070309020205020404" pitchFamily="49" charset="0"/>
                <a:cs typeface="Courier New" panose="02070309020205020404" pitchFamily="49" charset="0"/>
              </a:rPr>
              <a:t> magna </a:t>
            </a:r>
            <a:r>
              <a:rPr lang="en-US" sz="918" b="1" kern="600" dirty="0" err="1">
                <a:latin typeface="Courier New" panose="02070309020205020404" pitchFamily="49" charset="0"/>
                <a:cs typeface="Courier New" panose="02070309020205020404" pitchFamily="49" charset="0"/>
              </a:rPr>
              <a:t>vizzle</a:t>
            </a:r>
            <a:r>
              <a:rPr lang="en-US" sz="918" b="1" kern="600" dirty="0">
                <a:latin typeface="Courier New" panose="02070309020205020404" pitchFamily="49" charset="0"/>
                <a:cs typeface="Courier New" panose="02070309020205020404" pitchFamily="49" charset="0"/>
              </a:rPr>
              <a:t> ghetto. I'm in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ante bling </a:t>
            </a:r>
            <a:r>
              <a:rPr lang="en-US" sz="918" b="1" kern="600" dirty="0" err="1">
                <a:latin typeface="Courier New" panose="02070309020205020404" pitchFamily="49" charset="0"/>
                <a:cs typeface="Courier New" panose="02070309020205020404" pitchFamily="49" charset="0"/>
              </a:rPr>
              <a:t>bling</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suscipizzle</a:t>
            </a:r>
            <a:r>
              <a:rPr lang="en-US" sz="918" b="1" kern="600" dirty="0">
                <a:latin typeface="Courier New" panose="02070309020205020404" pitchFamily="49" charset="0"/>
                <a:cs typeface="Courier New" panose="02070309020205020404" pitchFamily="49" charset="0"/>
              </a:rPr>
              <a:t> vitae,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mamma stuff, </a:t>
            </a:r>
            <a:r>
              <a:rPr lang="en-US" sz="918" b="1" kern="600" dirty="0" err="1">
                <a:latin typeface="Courier New" panose="02070309020205020404" pitchFamily="49" charset="0"/>
                <a:cs typeface="Courier New" panose="02070309020205020404" pitchFamily="49" charset="0"/>
              </a:rPr>
              <a:t>rutrizzle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velizzle</a:t>
            </a:r>
            <a:r>
              <a:rPr lang="en-US" sz="918" b="1" kern="600" dirty="0">
                <a:latin typeface="Courier New" panose="02070309020205020404" pitchFamily="49" charset="0"/>
                <a:cs typeface="Courier New" panose="02070309020205020404" pitchFamily="49" charset="0"/>
              </a:rPr>
              <a:t>. </a:t>
            </a:r>
          </a:p>
          <a:p>
            <a:pPr defTabSz="951304">
              <a:lnSpc>
                <a:spcPct val="90000"/>
              </a:lnSpc>
              <a:spcAft>
                <a:spcPts val="612"/>
              </a:spcAft>
              <a:defRPr/>
            </a:pPr>
            <a:endParaRPr lang="en-US" sz="918"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Mauris</a:t>
            </a:r>
            <a:r>
              <a:rPr lang="en-US" sz="918" b="1" kern="600" dirty="0">
                <a:latin typeface="Courier New" panose="02070309020205020404" pitchFamily="49" charset="0"/>
                <a:cs typeface="Courier New" panose="02070309020205020404" pitchFamily="49" charset="0"/>
              </a:rPr>
              <a:t> da bomb go to </a:t>
            </a:r>
            <a:r>
              <a:rPr lang="en-US" sz="918" b="1" kern="600" dirty="0" err="1">
                <a:latin typeface="Courier New" panose="02070309020205020404" pitchFamily="49" charset="0"/>
                <a:cs typeface="Courier New" panose="02070309020205020404" pitchFamily="49" charset="0"/>
              </a:rPr>
              <a:t>zzle</a:t>
            </a:r>
            <a:r>
              <a:rPr lang="en-US" sz="918" b="1" kern="600" dirty="0">
                <a:latin typeface="Courier New" panose="02070309020205020404" pitchFamily="49" charset="0"/>
                <a:cs typeface="Courier New" panose="02070309020205020404" pitchFamily="49" charset="0"/>
              </a:rPr>
              <a:t>. Sizzle </a:t>
            </a:r>
            <a:r>
              <a:rPr lang="en-US" sz="918" b="1" kern="600" dirty="0" err="1">
                <a:latin typeface="Courier New" panose="02070309020205020404" pitchFamily="49" charset="0"/>
                <a:cs typeface="Courier New" panose="02070309020205020404" pitchFamily="49" charset="0"/>
              </a:rPr>
              <a:t>mammasay</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mammasa</a:t>
            </a:r>
            <a:r>
              <a:rPr lang="en-US" sz="918" b="1" kern="600" dirty="0">
                <a:latin typeface="Courier New" panose="02070309020205020404" pitchFamily="49" charset="0"/>
                <a:cs typeface="Courier New" panose="02070309020205020404" pitchFamily="49" charset="0"/>
              </a:rPr>
              <a:t> mamma </a:t>
            </a:r>
            <a:r>
              <a:rPr lang="en-US" sz="918" b="1" kern="600" dirty="0" err="1">
                <a:latin typeface="Courier New" panose="02070309020205020404" pitchFamily="49" charset="0"/>
                <a:cs typeface="Courier New" panose="02070309020205020404" pitchFamily="49" charset="0"/>
              </a:rPr>
              <a:t>oo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sa</a:t>
            </a:r>
            <a:r>
              <a:rPr lang="en-US" sz="918" b="1" kern="600" dirty="0">
                <a:latin typeface="Courier New" panose="02070309020205020404" pitchFamily="49" charset="0"/>
                <a:cs typeface="Courier New" panose="02070309020205020404" pitchFamily="49" charset="0"/>
              </a:rPr>
              <a:t> magna own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amet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risus</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congue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Boofron</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mofo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auctizzle</a:t>
            </a:r>
            <a:r>
              <a:rPr lang="en-US" sz="918" b="1" kern="600" dirty="0">
                <a:latin typeface="Courier New" panose="02070309020205020404" pitchFamily="49" charset="0"/>
                <a:cs typeface="Courier New" panose="02070309020205020404" pitchFamily="49" charset="0"/>
              </a:rPr>
              <a:t> ma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Pot a </a:t>
            </a:r>
            <a:r>
              <a:rPr lang="en-US" sz="918" b="1" kern="600" dirty="0" err="1">
                <a:latin typeface="Courier New" panose="02070309020205020404" pitchFamily="49" charset="0"/>
                <a:cs typeface="Courier New" panose="02070309020205020404" pitchFamily="49" charset="0"/>
              </a:rPr>
              <a:t>elizzle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nibh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pretium</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tincidunt</a:t>
            </a:r>
            <a:r>
              <a:rPr lang="en-US" sz="918" b="1" kern="600" dirty="0">
                <a:latin typeface="Courier New" panose="02070309020205020404" pitchFamily="49" charset="0"/>
                <a:cs typeface="Courier New" panose="02070309020205020404" pitchFamily="49" charset="0"/>
              </a:rPr>
              <a:t>.             	things </a:t>
            </a:r>
            <a:r>
              <a:rPr lang="en-US" sz="918" b="1" kern="600" dirty="0" err="1">
                <a:latin typeface="Courier New" panose="02070309020205020404" pitchFamily="49" charset="0"/>
                <a:cs typeface="Courier New" panose="02070309020205020404" pitchFamily="49" charset="0"/>
              </a:rPr>
              <a:t>erat</a:t>
            </a:r>
            <a:r>
              <a:rPr lang="en-US" sz="918" b="1" kern="600" dirty="0">
                <a:latin typeface="Courier New" panose="02070309020205020404" pitchFamily="49" charset="0"/>
                <a:cs typeface="Courier New" panose="02070309020205020404" pitchFamily="49" charset="0"/>
              </a:rPr>
              <a:t>. Own </a:t>
            </a:r>
            <a:r>
              <a:rPr lang="en-US" sz="918" b="1" kern="600" dirty="0" err="1">
                <a:latin typeface="Courier New" panose="02070309020205020404" pitchFamily="49" charset="0"/>
                <a:cs typeface="Courier New" panose="02070309020205020404" pitchFamily="49" charset="0"/>
              </a:rPr>
              <a:t>yo</a:t>
            </a:r>
            <a:r>
              <a:rPr lang="en-US" sz="918" b="1" kern="600" dirty="0">
                <a:latin typeface="Courier New" panose="02070309020205020404" pitchFamily="49" charset="0"/>
                <a:cs typeface="Courier New" panose="02070309020205020404" pitchFamily="49" charset="0"/>
              </a:rPr>
              <a:t>' in </a:t>
            </a:r>
            <a:r>
              <a:rPr lang="en-US" sz="918" b="1" kern="600" dirty="0" err="1">
                <a:latin typeface="Courier New" panose="02070309020205020404" pitchFamily="49" charset="0"/>
                <a:cs typeface="Courier New" panose="02070309020205020404" pitchFamily="49" charset="0"/>
              </a:rPr>
              <a:t>lacizzle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sed</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maurizzle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elementizzle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tristique</a:t>
            </a:r>
            <a:r>
              <a:rPr lang="en-US" sz="918" b="1" kern="600" dirty="0">
                <a:latin typeface="Courier New" panose="02070309020205020404" pitchFamily="49" charset="0"/>
                <a:cs typeface="Courier New" panose="02070309020205020404" pitchFamily="49" charset="0"/>
              </a:rPr>
              <a:t>. I'm in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yippiyo</a:t>
            </a:r>
            <a:r>
              <a:rPr lang="en-US" sz="918" b="1" kern="600" dirty="0">
                <a:latin typeface="Courier New" panose="02070309020205020404" pitchFamily="49" charset="0"/>
                <a:cs typeface="Courier New" panose="02070309020205020404" pitchFamily="49" charset="0"/>
              </a:rPr>
              <a:t> sizzle </a:t>
            </a:r>
            <a:r>
              <a:rPr lang="en-US" sz="918" b="1" kern="600" dirty="0" err="1">
                <a:latin typeface="Courier New" panose="02070309020205020404" pitchFamily="49" charset="0"/>
                <a:cs typeface="Courier New" panose="02070309020205020404" pitchFamily="49" charset="0"/>
              </a:rPr>
              <a:t>daahng</a:t>
            </a:r>
            <a:r>
              <a:rPr lang="en-US" sz="918" b="1" kern="600" dirty="0">
                <a:latin typeface="Courier New" panose="02070309020205020404" pitchFamily="49" charset="0"/>
                <a:cs typeface="Courier New" panose="02070309020205020404" pitchFamily="49" charset="0"/>
              </a:rPr>
              <a:t> dawg </a:t>
            </a:r>
            <a:r>
              <a:rPr lang="en-US" sz="918" b="1" kern="600" dirty="0" err="1">
                <a:latin typeface="Courier New" panose="02070309020205020404" pitchFamily="49" charset="0"/>
                <a:cs typeface="Courier New" panose="02070309020205020404" pitchFamily="49" charset="0"/>
              </a:rPr>
              <a:t>eros</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ultricizzle</a:t>
            </a:r>
            <a:r>
              <a:rPr lang="en-US" sz="918" b="1" kern="600" dirty="0">
                <a:latin typeface="Courier New" panose="02070309020205020404" pitchFamily="49" charset="0"/>
                <a:cs typeface="Courier New" panose="02070309020205020404" pitchFamily="49" charset="0"/>
              </a:rPr>
              <a:t> . In </a:t>
            </a:r>
            <a:r>
              <a:rPr lang="en-US" sz="918" b="1" kern="600" dirty="0" err="1">
                <a:latin typeface="Courier New" panose="02070309020205020404" pitchFamily="49" charset="0"/>
                <a:cs typeface="Courier New" panose="02070309020205020404" pitchFamily="49" charset="0"/>
              </a:rPr>
              <a:t>velit</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tortor</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ultricizzle</a:t>
            </a:r>
            <a:r>
              <a:rPr lang="en-US" sz="918" b="1" kern="600" dirty="0">
                <a:latin typeface="Courier New" panose="02070309020205020404" pitchFamily="49" charset="0"/>
                <a:cs typeface="Courier New" panose="02070309020205020404" pitchFamily="49" charset="0"/>
              </a:rPr>
              <a:t> 	ghetto, </a:t>
            </a:r>
            <a:r>
              <a:rPr lang="en-US" sz="918" b="1" kern="600" dirty="0" err="1">
                <a:latin typeface="Courier New" panose="02070309020205020404" pitchFamily="49" charset="0"/>
                <a:cs typeface="Courier New" panose="02070309020205020404" pitchFamily="49" charset="0"/>
              </a:rPr>
              <a:t>hendrerizzle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rizzle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mah</a:t>
            </a:r>
            <a:r>
              <a:rPr lang="en-US" sz="918" b="1" kern="600" dirty="0">
                <a:latin typeface="Courier New" panose="02070309020205020404" pitchFamily="49" charset="0"/>
                <a:cs typeface="Courier New" panose="02070309020205020404" pitchFamily="49" charset="0"/>
              </a:rPr>
              <a:t> home g-</a:t>
            </a:r>
            <a:r>
              <a:rPr lang="en-US" sz="918" b="1" kern="600" dirty="0" err="1">
                <a:latin typeface="Courier New" panose="02070309020205020404" pitchFamily="49" charset="0"/>
                <a:cs typeface="Courier New" panose="02070309020205020404" pitchFamily="49" charset="0"/>
              </a:rPr>
              <a:t>dizzle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adipiscing</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crunk</a:t>
            </a:r>
            <a:r>
              <a:rPr lang="en-US" sz="918" b="1" kern="600" dirty="0">
                <a:latin typeface="Courier New" panose="02070309020205020404" pitchFamily="49" charset="0"/>
                <a:cs typeface="Courier New" panose="02070309020205020404" pitchFamily="49" charset="0"/>
              </a:rPr>
              <a:t>, boom </a:t>
            </a:r>
            <a:r>
              <a:rPr lang="en-US" sz="918" b="1" kern="600" dirty="0" err="1">
                <a:latin typeface="Courier New" panose="02070309020205020404" pitchFamily="49" charset="0"/>
                <a:cs typeface="Courier New" panose="02070309020205020404" pitchFamily="49" charset="0"/>
              </a:rPr>
              <a:t>shackalack</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Etizzle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velit</a:t>
            </a:r>
            <a:r>
              <a:rPr lang="en-US" sz="918" b="1" kern="600" dirty="0">
                <a:latin typeface="Courier New" panose="02070309020205020404" pitchFamily="49" charset="0"/>
                <a:cs typeface="Courier New" panose="02070309020205020404" pitchFamily="49" charset="0"/>
              </a:rPr>
              <a:t> doggy, </a:t>
            </a:r>
            <a:r>
              <a:rPr lang="en-US" sz="918" b="1" kern="600" dirty="0" err="1">
                <a:latin typeface="Courier New" panose="02070309020205020404" pitchFamily="49" charset="0"/>
                <a:cs typeface="Courier New" panose="02070309020205020404" pitchFamily="49" charset="0"/>
              </a:rPr>
              <a:t>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consequizzle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pharetra</a:t>
            </a:r>
            <a:r>
              <a:rPr lang="en-US" sz="918" b="1" kern="600" dirty="0">
                <a:latin typeface="Courier New" panose="02070309020205020404" pitchFamily="49" charset="0"/>
                <a:cs typeface="Courier New" panose="02070309020205020404" pitchFamily="49" charset="0"/>
              </a:rPr>
              <a:t> get down 	get down, </a:t>
            </a:r>
            <a:r>
              <a:rPr lang="en-US" sz="918" b="1" kern="600" dirty="0" err="1">
                <a:latin typeface="Courier New" panose="02070309020205020404" pitchFamily="49" charset="0"/>
                <a:cs typeface="Courier New" panose="02070309020205020404" pitchFamily="49" charset="0"/>
              </a:rPr>
              <a:t>dictizzle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sed</a:t>
            </a:r>
            <a:r>
              <a:rPr lang="en-US" sz="918" b="1" kern="600" dirty="0">
                <a:latin typeface="Courier New" panose="02070309020205020404" pitchFamily="49" charset="0"/>
                <a:cs typeface="Courier New" panose="02070309020205020404" pitchFamily="49" charset="0"/>
              </a:rPr>
              <a:t>, shut the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up.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shizzle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neque</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Fo</a:t>
            </a:r>
            <a:r>
              <a:rPr lang="en-US" sz="918" b="1" kern="600" dirty="0">
                <a:latin typeface="Courier New" panose="02070309020205020404" pitchFamily="49" charset="0"/>
                <a:cs typeface="Courier New" panose="02070309020205020404" pitchFamily="49" charset="0"/>
              </a:rPr>
              <a:t> </a:t>
            </a:r>
            <a:r>
              <a:rPr lang="en-US" sz="918" b="1" kern="600" dirty="0" err="1">
                <a:latin typeface="Courier New" panose="02070309020205020404" pitchFamily="49" charset="0"/>
                <a:cs typeface="Courier New" panose="02070309020205020404" pitchFamily="49" charset="0"/>
              </a:rPr>
              <a:t>lorizzle</a:t>
            </a:r>
            <a:r>
              <a:rPr lang="en-US" sz="918" b="1" kern="600" dirty="0">
                <a:latin typeface="Courier New" panose="02070309020205020404" pitchFamily="49" charset="0"/>
                <a:cs typeface="Courier New" panose="02070309020205020404" pitchFamily="49" charset="0"/>
              </a:rPr>
              <a:t>. Bling </a:t>
            </a:r>
            <a:r>
              <a:rPr lang="en-US" sz="918" b="1" kern="600" dirty="0" smtClean="0">
                <a:latin typeface="Courier New" panose="02070309020205020404" pitchFamily="49" charset="0"/>
                <a:cs typeface="Courier New" panose="02070309020205020404" pitchFamily="49" charset="0"/>
              </a:rPr>
              <a:t>"</a:t>
            </a:r>
            <a:endParaRPr lang="en-US" sz="918" b="1" kern="600" dirty="0">
              <a:latin typeface="Courier New" panose="02070309020205020404" pitchFamily="49" charset="0"/>
              <a:cs typeface="Courier New" panose="02070309020205020404" pitchFamily="49" charset="0"/>
            </a:endParaRPr>
          </a:p>
          <a:p>
            <a:pPr defTabSz="951304">
              <a:lnSpc>
                <a:spcPct val="90000"/>
              </a:lnSpc>
              <a:spcAft>
                <a:spcPts val="612"/>
              </a:spcAft>
              <a:defRPr/>
            </a:pPr>
            <a:r>
              <a:rPr lang="en-US" sz="918" b="1" kern="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35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1553" y="1134792"/>
            <a:ext cx="12068547" cy="5558445"/>
          </a:xfrm>
        </p:spPr>
        <p:txBody>
          <a:bodyPr/>
          <a:lstStyle/>
          <a:p>
            <a:r>
              <a:rPr lang="en-US" sz="3600" dirty="0" smtClean="0"/>
              <a:t>Feedback </a:t>
            </a:r>
            <a:r>
              <a:rPr lang="en-US" sz="3600" dirty="0"/>
              <a:t>- </a:t>
            </a:r>
            <a:r>
              <a:rPr lang="en-US" sz="3600" dirty="0">
                <a:solidFill>
                  <a:schemeClr val="accent2"/>
                </a:solidFill>
              </a:rPr>
              <a:t>http://aka.ms/documentdb-uservoice</a:t>
            </a:r>
          </a:p>
          <a:p>
            <a:r>
              <a:rPr lang="en-US" sz="3600" dirty="0" smtClean="0"/>
              <a:t>Forums </a:t>
            </a:r>
            <a:r>
              <a:rPr lang="en-US" sz="3600" dirty="0"/>
              <a:t>- </a:t>
            </a:r>
            <a:r>
              <a:rPr lang="en-US" sz="3600" dirty="0">
                <a:solidFill>
                  <a:schemeClr val="accent2"/>
                </a:solidFill>
              </a:rPr>
              <a:t>http://aka.ms/documentdb-msdn</a:t>
            </a:r>
          </a:p>
          <a:p>
            <a:r>
              <a:rPr lang="en-US" sz="3600" dirty="0" smtClean="0"/>
              <a:t>Product Page – </a:t>
            </a:r>
            <a:r>
              <a:rPr lang="en-US" sz="3600" dirty="0">
                <a:solidFill>
                  <a:schemeClr val="accent2"/>
                </a:solidFill>
              </a:rPr>
              <a:t>http://aka.ms/documentdb </a:t>
            </a:r>
          </a:p>
          <a:p>
            <a:r>
              <a:rPr lang="en-US" sz="3600" dirty="0" smtClean="0"/>
              <a:t>Docs &amp; Tutorials - </a:t>
            </a:r>
            <a:r>
              <a:rPr lang="en-US" sz="3600" dirty="0" smtClean="0">
                <a:solidFill>
                  <a:schemeClr val="accent2"/>
                </a:solidFill>
              </a:rPr>
              <a:t>http</a:t>
            </a:r>
            <a:r>
              <a:rPr lang="en-US" sz="3600" dirty="0">
                <a:solidFill>
                  <a:schemeClr val="accent2"/>
                </a:solidFill>
              </a:rPr>
              <a:t>://</a:t>
            </a:r>
            <a:r>
              <a:rPr lang="en-US" sz="3600" dirty="0" smtClean="0">
                <a:solidFill>
                  <a:schemeClr val="accent2"/>
                </a:solidFill>
              </a:rPr>
              <a:t>aka.ms/documentdb-docs </a:t>
            </a:r>
            <a:endParaRPr lang="en-US" sz="3600" dirty="0">
              <a:solidFill>
                <a:schemeClr val="accent2"/>
              </a:solidFill>
            </a:endParaRPr>
          </a:p>
          <a:p>
            <a:r>
              <a:rPr lang="en-US" sz="3600" dirty="0"/>
              <a:t>Samples - </a:t>
            </a:r>
            <a:r>
              <a:rPr lang="en-US" sz="3600" dirty="0">
                <a:solidFill>
                  <a:schemeClr val="accent2"/>
                </a:solidFill>
              </a:rPr>
              <a:t>http://aka.ms/documentdb-samples </a:t>
            </a:r>
          </a:p>
          <a:p>
            <a:r>
              <a:rPr lang="en-US" sz="3600" dirty="0" smtClean="0"/>
              <a:t>Blog - </a:t>
            </a:r>
            <a:r>
              <a:rPr lang="en-US" sz="3600" dirty="0">
                <a:solidFill>
                  <a:schemeClr val="accent2"/>
                </a:solidFill>
              </a:rPr>
              <a:t>http://</a:t>
            </a:r>
            <a:r>
              <a:rPr lang="en-US" sz="3600" dirty="0" smtClean="0">
                <a:solidFill>
                  <a:schemeClr val="accent2"/>
                </a:solidFill>
              </a:rPr>
              <a:t>aka.ms/documentdb-blog </a:t>
            </a:r>
          </a:p>
          <a:p>
            <a:endParaRPr lang="en-US" sz="3600" dirty="0">
              <a:solidFill>
                <a:schemeClr val="accent2"/>
              </a:solidFill>
            </a:endParaRPr>
          </a:p>
          <a:p>
            <a:r>
              <a:rPr lang="en-US" sz="3600" dirty="0" smtClean="0"/>
              <a:t>Twitter - </a:t>
            </a:r>
            <a:r>
              <a:rPr lang="en-US" sz="3600" dirty="0">
                <a:solidFill>
                  <a:schemeClr val="accent2"/>
                </a:solidFill>
              </a:rPr>
              <a:t>@</a:t>
            </a:r>
            <a:r>
              <a:rPr lang="en-US" sz="3600" dirty="0" err="1">
                <a:solidFill>
                  <a:schemeClr val="accent2"/>
                </a:solidFill>
              </a:rPr>
              <a:t>documentdb</a:t>
            </a:r>
            <a:endParaRPr lang="en-US" sz="3600" dirty="0" smtClean="0">
              <a:solidFill>
                <a:schemeClr val="accent2"/>
              </a:solidFill>
            </a:endParaRPr>
          </a:p>
          <a:p>
            <a:endParaRPr lang="en-US" sz="3600" dirty="0">
              <a:solidFill>
                <a:schemeClr val="accent2"/>
              </a:solidFill>
            </a:endParaRPr>
          </a:p>
        </p:txBody>
      </p:sp>
      <p:sp>
        <p:nvSpPr>
          <p:cNvPr id="2" name="Title 1"/>
          <p:cNvSpPr>
            <a:spLocks noGrp="1"/>
          </p:cNvSpPr>
          <p:nvPr>
            <p:ph type="title"/>
          </p:nvPr>
        </p:nvSpPr>
        <p:spPr/>
        <p:txBody>
          <a:bodyPr vert="horz" wrap="square" lIns="146304" tIns="91440" rIns="146304" bIns="91440" rtlCol="0" anchor="t">
            <a:normAutofit fontScale="90000"/>
          </a:bodyPr>
          <a:lstStyle/>
          <a:p>
            <a:r>
              <a:rPr lang="en-US" sz="4488" dirty="0">
                <a:gradFill>
                  <a:gsLst>
                    <a:gs pos="1250">
                      <a:schemeClr val="tx1"/>
                    </a:gs>
                    <a:gs pos="100000">
                      <a:schemeClr val="tx1"/>
                    </a:gs>
                  </a:gsLst>
                  <a:lin ang="5400000" scaled="0"/>
                </a:gradFill>
              </a:rPr>
              <a:t>Resources</a:t>
            </a:r>
            <a:br>
              <a:rPr lang="en-US" sz="4488" dirty="0">
                <a:gradFill>
                  <a:gsLst>
                    <a:gs pos="1250">
                      <a:schemeClr val="tx1"/>
                    </a:gs>
                    <a:gs pos="100000">
                      <a:schemeClr val="tx1"/>
                    </a:gs>
                  </a:gsLst>
                  <a:lin ang="5400000" scaled="0"/>
                </a:gradFill>
              </a:rPr>
            </a:br>
            <a:r>
              <a:rPr lang="en-US" sz="4488" dirty="0">
                <a:gradFill>
                  <a:gsLst>
                    <a:gs pos="1250">
                      <a:schemeClr val="tx1"/>
                    </a:gs>
                    <a:gs pos="100000">
                      <a:schemeClr val="tx1"/>
                    </a:gs>
                  </a:gsLst>
                  <a:lin ang="5400000" scaled="0"/>
                </a:gradFill>
              </a:rPr>
              <a:t/>
            </a:r>
            <a:br>
              <a:rPr lang="en-US" sz="4488" dirty="0">
                <a:gradFill>
                  <a:gsLst>
                    <a:gs pos="1250">
                      <a:schemeClr val="tx1"/>
                    </a:gs>
                    <a:gs pos="100000">
                      <a:schemeClr val="tx1"/>
                    </a:gs>
                  </a:gsLst>
                  <a:lin ang="5400000" scaled="0"/>
                </a:gradFill>
              </a:rPr>
            </a:br>
            <a:endParaRPr lang="en-US" sz="4488"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44474">
            <a:off x="9255158" y="4647356"/>
            <a:ext cx="2069224" cy="1600200"/>
          </a:xfrm>
          <a:prstGeom prst="rect">
            <a:avLst/>
          </a:prstGeom>
        </p:spPr>
      </p:pic>
      <p:sp>
        <p:nvSpPr>
          <p:cNvPr id="7" name="Rectangle 6"/>
          <p:cNvSpPr/>
          <p:nvPr/>
        </p:nvSpPr>
        <p:spPr>
          <a:xfrm>
            <a:off x="8695793" y="6480730"/>
            <a:ext cx="3694644" cy="369332"/>
          </a:xfrm>
          <a:prstGeom prst="rect">
            <a:avLst/>
          </a:prstGeom>
        </p:spPr>
        <p:txBody>
          <a:bodyPr wrap="square">
            <a:spAutoFit/>
          </a:bodyPr>
          <a:lstStyle/>
          <a:p>
            <a:r>
              <a:rPr lang="en-US" dirty="0">
                <a:solidFill>
                  <a:srgbClr val="0078D7"/>
                </a:solidFill>
              </a:rPr>
              <a:t>http://aka.ms/documentdb-joinus</a:t>
            </a:r>
          </a:p>
        </p:txBody>
      </p:sp>
    </p:spTree>
    <p:extLst>
      <p:ext uri="{BB962C8B-B14F-4D97-AF65-F5344CB8AC3E}">
        <p14:creationId xmlns:p14="http://schemas.microsoft.com/office/powerpoint/2010/main" val="2620014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Q&amp;A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17579">
            <a:off x="7163411" y="283144"/>
            <a:ext cx="2857500" cy="2209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602" y="2784381"/>
            <a:ext cx="4229100" cy="4229100"/>
          </a:xfrm>
          <a:prstGeom prst="rect">
            <a:avLst/>
          </a:prstGeom>
        </p:spPr>
      </p:pic>
    </p:spTree>
    <p:extLst>
      <p:ext uri="{BB962C8B-B14F-4D97-AF65-F5344CB8AC3E}">
        <p14:creationId xmlns:p14="http://schemas.microsoft.com/office/powerpoint/2010/main" val="122317304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193171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3696" y="185843"/>
            <a:ext cx="11643534" cy="1084658"/>
          </a:xfrm>
        </p:spPr>
        <p:txBody>
          <a:bodyPr/>
          <a:lstStyle/>
          <a:p>
            <a:r>
              <a:rPr lang="en-US" dirty="0" smtClean="0"/>
              <a:t>    </a:t>
            </a:r>
            <a:r>
              <a:rPr lang="en-US" sz="5798" dirty="0">
                <a:solidFill>
                  <a:schemeClr val="accent1"/>
                </a:solidFill>
              </a:rPr>
              <a:t>What is a document database?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237" y="2695748"/>
            <a:ext cx="2399511" cy="2389796"/>
          </a:xfrm>
          <a:prstGeom prst="rect">
            <a:avLst/>
          </a:prstGeom>
        </p:spPr>
      </p:pic>
      <p:sp>
        <p:nvSpPr>
          <p:cNvPr id="9" name="TextBox 8"/>
          <p:cNvSpPr txBox="1"/>
          <p:nvPr/>
        </p:nvSpPr>
        <p:spPr>
          <a:xfrm>
            <a:off x="629896" y="2957959"/>
            <a:ext cx="4412655" cy="1118805"/>
          </a:xfrm>
          <a:prstGeom prst="rect">
            <a:avLst/>
          </a:prstGeom>
          <a:noFill/>
        </p:spPr>
        <p:txBody>
          <a:bodyPr wrap="square" rtlCol="0">
            <a:spAutoFit/>
          </a:bodyPr>
          <a:lstStyle/>
          <a:p>
            <a:r>
              <a:rPr lang="en-US" sz="3264" dirty="0">
                <a:latin typeface="Segoe UI" panose="020B0502040204020203" pitchFamily="34" charset="0"/>
                <a:cs typeface="Segoe UI" panose="020B0502040204020203" pitchFamily="34" charset="0"/>
              </a:rPr>
              <a:t>Definitely </a:t>
            </a:r>
            <a:r>
              <a:rPr lang="en-US" sz="3264" u="sng" dirty="0">
                <a:latin typeface="Segoe UI" panose="020B0502040204020203" pitchFamily="34" charset="0"/>
                <a:cs typeface="Segoe UI" panose="020B0502040204020203" pitchFamily="34" charset="0"/>
              </a:rPr>
              <a:t>NOT</a:t>
            </a:r>
            <a:r>
              <a:rPr lang="en-US" sz="3264" dirty="0">
                <a:latin typeface="Segoe UI" panose="020B0502040204020203" pitchFamily="34" charset="0"/>
                <a:cs typeface="Segoe UI" panose="020B0502040204020203" pitchFamily="34" charset="0"/>
              </a:rPr>
              <a:t> this </a:t>
            </a:r>
          </a:p>
          <a:p>
            <a:r>
              <a:rPr lang="en-US" sz="3264" dirty="0">
                <a:latin typeface="Segoe UI" panose="020B0502040204020203" pitchFamily="34" charset="0"/>
                <a:cs typeface="Segoe UI" panose="020B0502040204020203" pitchFamily="34" charset="0"/>
              </a:rPr>
              <a:t>kind of document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3837" y="3900789"/>
            <a:ext cx="1816634" cy="1806919"/>
          </a:xfrm>
          <a:prstGeom prst="rect">
            <a:avLst/>
          </a:prstGeom>
        </p:spPr>
      </p:pic>
    </p:spTree>
    <p:extLst>
      <p:ext uri="{BB962C8B-B14F-4D97-AF65-F5344CB8AC3E}">
        <p14:creationId xmlns:p14="http://schemas.microsoft.com/office/powerpoint/2010/main" val="18826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5481" y="1213175"/>
            <a:ext cx="11885514" cy="3954270"/>
          </a:xfrm>
        </p:spPr>
        <p:txBody>
          <a:bodyPr/>
          <a:lstStyle/>
          <a:p>
            <a:pPr marL="0" indent="0">
              <a:buNone/>
            </a:pPr>
            <a:r>
              <a:rPr lang="en-US" sz="3199" dirty="0"/>
              <a:t>They appeal to developers :-</a:t>
            </a:r>
          </a:p>
          <a:p>
            <a:r>
              <a:rPr lang="en-US" sz="3199" dirty="0" smtClean="0"/>
              <a:t>Promote </a:t>
            </a:r>
            <a:r>
              <a:rPr lang="en-US" sz="3199" dirty="0"/>
              <a:t>code first development</a:t>
            </a:r>
          </a:p>
          <a:p>
            <a:r>
              <a:rPr lang="en-US" sz="3199" dirty="0"/>
              <a:t>Resilient to iterative schema changes</a:t>
            </a:r>
          </a:p>
          <a:p>
            <a:r>
              <a:rPr lang="en-US" sz="3199" dirty="0"/>
              <a:t>Richer query and indexing </a:t>
            </a:r>
            <a:r>
              <a:rPr lang="en-US" sz="2040" dirty="0"/>
              <a:t>(compared to KV stores) </a:t>
            </a:r>
            <a:endParaRPr lang="en-US" sz="3199" dirty="0"/>
          </a:p>
          <a:p>
            <a:r>
              <a:rPr lang="en-US" sz="3199" dirty="0"/>
              <a:t>Low impedance as object / JSON store; no ORM required</a:t>
            </a:r>
          </a:p>
          <a:p>
            <a:r>
              <a:rPr lang="en-US" sz="3199" dirty="0"/>
              <a:t>It just works</a:t>
            </a:r>
          </a:p>
          <a:p>
            <a:r>
              <a:rPr lang="en-US" sz="3199" dirty="0"/>
              <a:t>It’s fast</a:t>
            </a:r>
          </a:p>
        </p:txBody>
      </p:sp>
      <p:sp>
        <p:nvSpPr>
          <p:cNvPr id="2" name="Cloud 1"/>
          <p:cNvSpPr/>
          <p:nvPr/>
        </p:nvSpPr>
        <p:spPr bwMode="auto">
          <a:xfrm>
            <a:off x="8732481" y="4548999"/>
            <a:ext cx="3428515" cy="2224399"/>
          </a:xfrm>
          <a:prstGeom prst="cloud">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Can 8"/>
          <p:cNvSpPr/>
          <p:nvPr/>
        </p:nvSpPr>
        <p:spPr bwMode="auto">
          <a:xfrm>
            <a:off x="10802821" y="4985039"/>
            <a:ext cx="533324" cy="533324"/>
          </a:xfrm>
          <a:prstGeom prst="can">
            <a:avLst/>
          </a:prstGeom>
          <a:solidFill>
            <a:schemeClr val="accent1"/>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Can 11"/>
          <p:cNvSpPr/>
          <p:nvPr/>
        </p:nvSpPr>
        <p:spPr bwMode="auto">
          <a:xfrm>
            <a:off x="11056244" y="5209411"/>
            <a:ext cx="533324" cy="533324"/>
          </a:xfrm>
          <a:prstGeom prst="can">
            <a:avLst/>
          </a:prstGeom>
          <a:solidFill>
            <a:schemeClr val="accent1"/>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TextBox 9"/>
          <p:cNvSpPr txBox="1"/>
          <p:nvPr/>
        </p:nvSpPr>
        <p:spPr>
          <a:xfrm>
            <a:off x="9271618" y="5112427"/>
            <a:ext cx="1634965" cy="938926"/>
          </a:xfrm>
          <a:prstGeom prst="rect">
            <a:avLst/>
          </a:prstGeom>
          <a:noFill/>
        </p:spPr>
        <p:txBody>
          <a:bodyPr wrap="none" lIns="182854" tIns="146283" rIns="182854" bIns="146283" rtlCol="0">
            <a:spAutoFit/>
          </a:bodyPr>
          <a:lstStyle/>
          <a:p>
            <a:pPr>
              <a:lnSpc>
                <a:spcPct val="90000"/>
              </a:lnSpc>
              <a:spcAft>
                <a:spcPts val="600"/>
              </a:spcAft>
            </a:pPr>
            <a:r>
              <a:rPr lang="en-US" sz="2000" dirty="0">
                <a:solidFill>
                  <a:schemeClr val="bg1"/>
                </a:solidFill>
              </a:rPr>
              <a:t>I</a:t>
            </a:r>
          </a:p>
          <a:p>
            <a:pPr>
              <a:lnSpc>
                <a:spcPct val="90000"/>
              </a:lnSpc>
              <a:spcAft>
                <a:spcPts val="600"/>
              </a:spcAft>
            </a:pPr>
            <a:r>
              <a:rPr lang="en-US" sz="2000" dirty="0">
                <a:solidFill>
                  <a:schemeClr val="bg1"/>
                </a:solidFill>
              </a:rPr>
              <a:t>developers</a:t>
            </a:r>
          </a:p>
        </p:txBody>
      </p:sp>
      <p:sp>
        <p:nvSpPr>
          <p:cNvPr id="11" name="Heart 10"/>
          <p:cNvSpPr/>
          <p:nvPr/>
        </p:nvSpPr>
        <p:spPr bwMode="auto">
          <a:xfrm>
            <a:off x="9642456" y="5209412"/>
            <a:ext cx="457135" cy="366152"/>
          </a:xfrm>
          <a:prstGeom prst="heart">
            <a:avLst/>
          </a:prstGeom>
          <a:solidFill>
            <a:srgbClr val="C0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itle 2"/>
          <p:cNvSpPr>
            <a:spLocks noGrp="1"/>
          </p:cNvSpPr>
          <p:nvPr>
            <p:ph type="title"/>
          </p:nvPr>
        </p:nvSpPr>
        <p:spPr>
          <a:xfrm>
            <a:off x="-373696" y="185843"/>
            <a:ext cx="11643534" cy="1084658"/>
          </a:xfrm>
        </p:spPr>
        <p:txBody>
          <a:bodyPr/>
          <a:lstStyle/>
          <a:p>
            <a:r>
              <a:rPr lang="en-US" dirty="0" smtClean="0"/>
              <a:t>    </a:t>
            </a:r>
            <a:r>
              <a:rPr lang="en-US" sz="5798" dirty="0">
                <a:solidFill>
                  <a:schemeClr val="accent1"/>
                </a:solidFill>
              </a:rPr>
              <a:t>Developer Appeal</a:t>
            </a:r>
          </a:p>
        </p:txBody>
      </p:sp>
    </p:spTree>
    <p:extLst>
      <p:ext uri="{BB962C8B-B14F-4D97-AF65-F5344CB8AC3E}">
        <p14:creationId xmlns:p14="http://schemas.microsoft.com/office/powerpoint/2010/main" val="396393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5798" dirty="0">
                <a:solidFill>
                  <a:schemeClr val="accent1"/>
                </a:solidFill>
              </a:rPr>
              <a:t>Azure DocumentDB</a:t>
            </a:r>
          </a:p>
        </p:txBody>
      </p:sp>
      <p:sp>
        <p:nvSpPr>
          <p:cNvPr id="5" name="Content Placeholder 2"/>
          <p:cNvSpPr txBox="1">
            <a:spLocks/>
          </p:cNvSpPr>
          <p:nvPr/>
        </p:nvSpPr>
        <p:spPr>
          <a:xfrm>
            <a:off x="425072" y="1451513"/>
            <a:ext cx="12010522" cy="636529"/>
          </a:xfrm>
          <a:prstGeom prst="rect">
            <a:avLst/>
          </a:prstGeom>
        </p:spPr>
        <p:txBody>
          <a:bodyPr vert="horz" wrap="square" lIns="146283" tIns="91427" rIns="146283" bIns="91427"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199" dirty="0">
                <a:solidFill>
                  <a:schemeClr val="tx1"/>
                </a:solidFill>
              </a:rPr>
              <a:t>Fully-managed, highly-scalable, NoSQL document database service</a:t>
            </a:r>
          </a:p>
        </p:txBody>
      </p:sp>
      <p:sp>
        <p:nvSpPr>
          <p:cNvPr id="15" name="TextBox 14"/>
          <p:cNvSpPr txBox="1"/>
          <p:nvPr/>
        </p:nvSpPr>
        <p:spPr>
          <a:xfrm>
            <a:off x="125452" y="4948885"/>
            <a:ext cx="2634552" cy="1312471"/>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query over schema-free JSON</a:t>
            </a:r>
          </a:p>
        </p:txBody>
      </p:sp>
      <p:sp>
        <p:nvSpPr>
          <p:cNvPr id="16" name="TextBox 15"/>
          <p:cNvSpPr txBox="1"/>
          <p:nvPr/>
        </p:nvSpPr>
        <p:spPr>
          <a:xfrm>
            <a:off x="2763917" y="4922560"/>
            <a:ext cx="3115983" cy="1051931"/>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multi-document</a:t>
            </a:r>
          </a:p>
          <a:p>
            <a:pPr algn="ctr">
              <a:lnSpc>
                <a:spcPct val="90000"/>
              </a:lnSpc>
              <a:spcAft>
                <a:spcPts val="600"/>
              </a:spcAft>
            </a:pPr>
            <a:r>
              <a:rPr lang="en-US" sz="2400" dirty="0">
                <a:latin typeface="+mj-lt"/>
              </a:rPr>
              <a:t>transactions</a:t>
            </a:r>
          </a:p>
        </p:txBody>
      </p:sp>
      <p:sp>
        <p:nvSpPr>
          <p:cNvPr id="17" name="TextBox 16"/>
          <p:cNvSpPr txBox="1"/>
          <p:nvPr/>
        </p:nvSpPr>
        <p:spPr>
          <a:xfrm>
            <a:off x="5761002" y="4948879"/>
            <a:ext cx="3115983" cy="973456"/>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tunable, high performance</a:t>
            </a:r>
          </a:p>
        </p:txBody>
      </p:sp>
      <p:sp>
        <p:nvSpPr>
          <p:cNvPr id="21" name="Rectangle 20"/>
          <p:cNvSpPr/>
          <p:nvPr/>
        </p:nvSpPr>
        <p:spPr bwMode="auto">
          <a:xfrm>
            <a:off x="8632960" y="4031511"/>
            <a:ext cx="3430880" cy="982524"/>
          </a:xfrm>
          <a:prstGeom prst="rect">
            <a:avLst/>
          </a:prstGeom>
          <a:solidFill>
            <a:schemeClr val="bg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a:off x="8939613" y="4921132"/>
            <a:ext cx="3115983" cy="1312471"/>
          </a:xfrm>
          <a:prstGeom prst="rect">
            <a:avLst/>
          </a:prstGeom>
          <a:noFill/>
        </p:spPr>
        <p:txBody>
          <a:bodyPr wrap="square" lIns="182854" tIns="146283" rIns="182854" bIns="146283" rtlCol="0">
            <a:spAutoFit/>
          </a:bodyPr>
          <a:lstStyle/>
          <a:p>
            <a:pPr algn="ctr">
              <a:lnSpc>
                <a:spcPct val="90000"/>
              </a:lnSpc>
              <a:spcAft>
                <a:spcPts val="600"/>
              </a:spcAft>
            </a:pPr>
            <a:r>
              <a:rPr lang="en-US" sz="2400" dirty="0">
                <a:latin typeface="+mj-lt"/>
              </a:rPr>
              <a:t>fully managed and designed for massive scale</a:t>
            </a:r>
          </a:p>
        </p:txBody>
      </p:sp>
      <p:grpSp>
        <p:nvGrpSpPr>
          <p:cNvPr id="63" name="Group 62"/>
          <p:cNvGrpSpPr>
            <a:grpSpLocks noChangeAspect="1"/>
          </p:cNvGrpSpPr>
          <p:nvPr/>
        </p:nvGrpSpPr>
        <p:grpSpPr>
          <a:xfrm>
            <a:off x="3743022" y="2483137"/>
            <a:ext cx="1229258" cy="1771946"/>
            <a:chOff x="5265737" y="1597819"/>
            <a:chExt cx="1899194" cy="2737643"/>
          </a:xfrm>
        </p:grpSpPr>
        <p:sp>
          <p:nvSpPr>
            <p:cNvPr id="64" name="Rectangle 63"/>
            <p:cNvSpPr/>
            <p:nvPr/>
          </p:nvSpPr>
          <p:spPr bwMode="auto">
            <a:xfrm>
              <a:off x="5265737" y="2278062"/>
              <a:ext cx="1752600" cy="2057400"/>
            </a:xfrm>
            <a:prstGeom prst="rect">
              <a:avLst/>
            </a:prstGeom>
            <a:solidFill>
              <a:srgbClr val="61697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0" forceAA="0" compatLnSpc="1">
              <a:prstTxWarp prst="textNoShape">
                <a:avLst/>
              </a:prstTxWarp>
              <a:noAutofit/>
            </a:bodyPr>
            <a:lstStyle/>
            <a:p>
              <a:pPr algn="r" defTabSz="951028" fontAlgn="base">
                <a:lnSpc>
                  <a:spcPct val="90000"/>
                </a:lnSpc>
                <a:spcBef>
                  <a:spcPct val="0"/>
                </a:spcBef>
                <a:spcAft>
                  <a:spcPct val="0"/>
                </a:spcAft>
              </a:pPr>
              <a:r>
                <a:rPr lang="en-US" sz="5507" dirty="0">
                  <a:solidFill>
                    <a:schemeClr val="bg1"/>
                  </a:solidFill>
                  <a:ea typeface="Segoe UI" pitchFamily="34" charset="0"/>
                  <a:cs typeface="Segoe UI" pitchFamily="34" charset="0"/>
                </a:rPr>
                <a:t>JS</a:t>
              </a:r>
              <a:endParaRPr lang="en-US" sz="2448" dirty="0">
                <a:solidFill>
                  <a:schemeClr val="bg1"/>
                </a:solidFill>
                <a:ea typeface="Segoe UI" pitchFamily="34" charset="0"/>
                <a:cs typeface="Segoe UI" pitchFamily="34" charset="0"/>
              </a:endParaRPr>
            </a:p>
          </p:txBody>
        </p:sp>
        <p:grpSp>
          <p:nvGrpSpPr>
            <p:cNvPr id="65" name="Group 64"/>
            <p:cNvGrpSpPr/>
            <p:nvPr/>
          </p:nvGrpSpPr>
          <p:grpSpPr bwMode="black">
            <a:xfrm>
              <a:off x="5913437" y="1597819"/>
              <a:ext cx="1251494" cy="979487"/>
              <a:chOff x="5184775" y="225425"/>
              <a:chExt cx="1500188" cy="1220788"/>
            </a:xfrm>
            <a:solidFill>
              <a:srgbClr val="FFFFFF"/>
            </a:solidFill>
          </p:grpSpPr>
          <p:sp>
            <p:nvSpPr>
              <p:cNvPr id="6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sp>
            <p:nvSpPr>
              <p:cNvPr id="67" name="Oval 87"/>
              <p:cNvSpPr>
                <a:spLocks noChangeArrowheads="1"/>
              </p:cNvSpPr>
              <p:nvPr/>
            </p:nvSpPr>
            <p:spPr bwMode="black">
              <a:xfrm>
                <a:off x="5630863" y="812800"/>
                <a:ext cx="203200" cy="203200"/>
              </a:xfrm>
              <a:prstGeom prst="ellipse">
                <a:avLst/>
              </a:pr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sp>
            <p:nvSpPr>
              <p:cNvPr id="6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616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a:p>
            </p:txBody>
          </p:sp>
        </p:grpSp>
      </p:grpSp>
      <p:grpSp>
        <p:nvGrpSpPr>
          <p:cNvPr id="69" name="Group 68"/>
          <p:cNvGrpSpPr>
            <a:grpSpLocks noChangeAspect="1"/>
          </p:cNvGrpSpPr>
          <p:nvPr/>
        </p:nvGrpSpPr>
        <p:grpSpPr>
          <a:xfrm>
            <a:off x="180939" y="2273341"/>
            <a:ext cx="2838865" cy="2692836"/>
            <a:chOff x="3866797" y="623221"/>
            <a:chExt cx="4945901" cy="4691483"/>
          </a:xfrm>
        </p:grpSpPr>
        <p:sp>
          <p:nvSpPr>
            <p:cNvPr id="70" name="TextBox 69"/>
            <p:cNvSpPr txBox="1"/>
            <p:nvPr/>
          </p:nvSpPr>
          <p:spPr>
            <a:xfrm>
              <a:off x="3866797" y="623221"/>
              <a:ext cx="4945901" cy="4691483"/>
            </a:xfrm>
            <a:prstGeom prst="rect">
              <a:avLst/>
            </a:prstGeom>
            <a:noFill/>
          </p:spPr>
          <p:txBody>
            <a:bodyPr wrap="none" lIns="186521" tIns="149217" rIns="186521" bIns="149217" rtlCol="0">
              <a:spAutoFit/>
            </a:bodyPr>
            <a:lstStyle/>
            <a:p>
              <a:pPr>
                <a:lnSpc>
                  <a:spcPct val="90000"/>
                </a:lnSpc>
                <a:spcAft>
                  <a:spcPts val="612"/>
                </a:spcAft>
              </a:pPr>
              <a:r>
                <a:rPr lang="en-US" sz="16930" dirty="0">
                  <a:solidFill>
                    <a:srgbClr val="61697E"/>
                  </a:solidFill>
                  <a:latin typeface="+mj-lt"/>
                  <a:cs typeface="Consolas" panose="020B0609020204030204" pitchFamily="49" charset="0"/>
                </a:rPr>
                <a:t>{  }</a:t>
              </a:r>
              <a:endParaRPr lang="en-US" sz="11729" dirty="0">
                <a:solidFill>
                  <a:srgbClr val="61697E"/>
                </a:solidFill>
                <a:latin typeface="+mj-lt"/>
                <a:cs typeface="Consolas" panose="020B0609020204030204" pitchFamily="49" charset="0"/>
              </a:endParaRPr>
            </a:p>
          </p:txBody>
        </p:sp>
        <p:sp>
          <p:nvSpPr>
            <p:cNvPr id="71" name="Freeform 128"/>
            <p:cNvSpPr>
              <a:spLocks noEditPoints="1"/>
            </p:cNvSpPr>
            <p:nvPr/>
          </p:nvSpPr>
          <p:spPr bwMode="black">
            <a:xfrm>
              <a:off x="5227636" y="1671105"/>
              <a:ext cx="2057400" cy="2318016"/>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61697E"/>
            </a:solidFill>
            <a:ln>
              <a:solidFill>
                <a:srgbClr val="61697E"/>
              </a:solidFill>
            </a:ln>
            <a:extLst/>
          </p:spPr>
          <p:txBody>
            <a:bodyPr vert="horz" wrap="square" lIns="93260" tIns="46630" rIns="93260" bIns="46630" numCol="1" anchor="t" anchorCtr="0" compatLnSpc="1">
              <a:prstTxWarp prst="textNoShape">
                <a:avLst/>
              </a:prstTxWarp>
            </a:bodyPr>
            <a:lstStyle/>
            <a:p>
              <a:endParaRPr lang="en-US" sz="1836">
                <a:solidFill>
                  <a:srgbClr val="5B9BD5"/>
                </a:solidFill>
              </a:endParaRPr>
            </a:p>
          </p:txBody>
        </p:sp>
        <p:sp>
          <p:nvSpPr>
            <p:cNvPr id="72" name="Rounded Rectangle 71"/>
            <p:cNvSpPr/>
            <p:nvPr/>
          </p:nvSpPr>
          <p:spPr bwMode="auto">
            <a:xfrm>
              <a:off x="4959334" y="3040062"/>
              <a:ext cx="1457263" cy="653785"/>
            </a:xfrm>
            <a:prstGeom prst="roundRect">
              <a:avLst/>
            </a:prstGeom>
            <a:solidFill>
              <a:srgbClr val="61697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chemeClr val="bg1"/>
                  </a:solidFill>
                  <a:ea typeface="Segoe UI" pitchFamily="34" charset="0"/>
                  <a:cs typeface="Segoe UI" pitchFamily="34" charset="0"/>
                </a:rPr>
                <a:t>SQL</a:t>
              </a:r>
              <a:endParaRPr lang="en-US" sz="1224" b="1" dirty="0">
                <a:solidFill>
                  <a:schemeClr val="bg1"/>
                </a:solidFill>
                <a:ea typeface="Segoe UI" pitchFamily="34" charset="0"/>
                <a:cs typeface="Segoe UI" pitchFamily="34" charset="0"/>
              </a:endParaRPr>
            </a:p>
          </p:txBody>
        </p:sp>
      </p:grpSp>
      <p:grpSp>
        <p:nvGrpSpPr>
          <p:cNvPr id="73" name="Group 72"/>
          <p:cNvGrpSpPr>
            <a:grpSpLocks noChangeAspect="1"/>
          </p:cNvGrpSpPr>
          <p:nvPr/>
        </p:nvGrpSpPr>
        <p:grpSpPr>
          <a:xfrm>
            <a:off x="6305474" y="2571111"/>
            <a:ext cx="2013576" cy="1771946"/>
            <a:chOff x="4713287" y="1651732"/>
            <a:chExt cx="2857500" cy="2514600"/>
          </a:xfrm>
        </p:grpSpPr>
        <p:grpSp>
          <p:nvGrpSpPr>
            <p:cNvPr id="74" name="Group 73"/>
            <p:cNvGrpSpPr/>
            <p:nvPr/>
          </p:nvGrpSpPr>
          <p:grpSpPr>
            <a:xfrm>
              <a:off x="4713287" y="1651732"/>
              <a:ext cx="2857500" cy="2514600"/>
              <a:chOff x="4275137" y="2354262"/>
              <a:chExt cx="2857500" cy="2171700"/>
            </a:xfrm>
          </p:grpSpPr>
          <p:sp>
            <p:nvSpPr>
              <p:cNvPr id="76" name="Isosceles Triangle 75"/>
              <p:cNvSpPr/>
              <p:nvPr/>
            </p:nvSpPr>
            <p:spPr bwMode="auto">
              <a:xfrm>
                <a:off x="4541837" y="2544762"/>
                <a:ext cx="2362200" cy="1790700"/>
              </a:xfrm>
              <a:prstGeom prst="triangle">
                <a:avLst/>
              </a:prstGeom>
              <a:noFill/>
              <a:ln w="76200">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494337" y="23542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p:cNvSpPr/>
              <p:nvPr/>
            </p:nvSpPr>
            <p:spPr bwMode="auto">
              <a:xfrm>
                <a:off x="6675437" y="41449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p:cNvSpPr/>
              <p:nvPr/>
            </p:nvSpPr>
            <p:spPr bwMode="auto">
              <a:xfrm>
                <a:off x="4275137" y="4144962"/>
                <a:ext cx="457200" cy="381000"/>
              </a:xfrm>
              <a:prstGeom prst="ellipse">
                <a:avLst/>
              </a:prstGeom>
              <a:solidFill>
                <a:srgbClr val="61697E"/>
              </a:solidFill>
              <a:ln>
                <a:solidFill>
                  <a:srgbClr val="6169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5" name="Freeform 139"/>
            <p:cNvSpPr>
              <a:spLocks/>
            </p:cNvSpPr>
            <p:nvPr/>
          </p:nvSpPr>
          <p:spPr bwMode="black">
            <a:xfrm>
              <a:off x="5680883" y="2744563"/>
              <a:ext cx="960406" cy="718123"/>
            </a:xfrm>
            <a:custGeom>
              <a:avLst/>
              <a:gdLst>
                <a:gd name="T0" fmla="*/ 384 w 450"/>
                <a:gd name="T1" fmla="*/ 111 h 378"/>
                <a:gd name="T2" fmla="*/ 388 w 450"/>
                <a:gd name="T3" fmla="*/ 104 h 378"/>
                <a:gd name="T4" fmla="*/ 381 w 450"/>
                <a:gd name="T5" fmla="*/ 97 h 378"/>
                <a:gd name="T6" fmla="*/ 349 w 450"/>
                <a:gd name="T7" fmla="*/ 97 h 378"/>
                <a:gd name="T8" fmla="*/ 257 w 450"/>
                <a:gd name="T9" fmla="*/ 68 h 378"/>
                <a:gd name="T10" fmla="*/ 231 w 450"/>
                <a:gd name="T11" fmla="*/ 50 h 378"/>
                <a:gd name="T12" fmla="*/ 231 w 450"/>
                <a:gd name="T13" fmla="*/ 33 h 378"/>
                <a:gd name="T14" fmla="*/ 242 w 450"/>
                <a:gd name="T15" fmla="*/ 17 h 378"/>
                <a:gd name="T16" fmla="*/ 224 w 450"/>
                <a:gd name="T17" fmla="*/ 0 h 378"/>
                <a:gd name="T18" fmla="*/ 207 w 450"/>
                <a:gd name="T19" fmla="*/ 17 h 378"/>
                <a:gd name="T20" fmla="*/ 217 w 450"/>
                <a:gd name="T21" fmla="*/ 33 h 378"/>
                <a:gd name="T22" fmla="*/ 217 w 450"/>
                <a:gd name="T23" fmla="*/ 50 h 378"/>
                <a:gd name="T24" fmla="*/ 192 w 450"/>
                <a:gd name="T25" fmla="*/ 68 h 378"/>
                <a:gd name="T26" fmla="*/ 99 w 450"/>
                <a:gd name="T27" fmla="*/ 97 h 378"/>
                <a:gd name="T28" fmla="*/ 69 w 450"/>
                <a:gd name="T29" fmla="*/ 97 h 378"/>
                <a:gd name="T30" fmla="*/ 62 w 450"/>
                <a:gd name="T31" fmla="*/ 104 h 378"/>
                <a:gd name="T32" fmla="*/ 66 w 450"/>
                <a:gd name="T33" fmla="*/ 111 h 378"/>
                <a:gd name="T34" fmla="*/ 6 w 450"/>
                <a:gd name="T35" fmla="*/ 255 h 378"/>
                <a:gd name="T36" fmla="*/ 20 w 450"/>
                <a:gd name="T37" fmla="*/ 255 h 378"/>
                <a:gd name="T38" fmla="*/ 69 w 450"/>
                <a:gd name="T39" fmla="*/ 136 h 378"/>
                <a:gd name="T40" fmla="*/ 125 w 450"/>
                <a:gd name="T41" fmla="*/ 270 h 378"/>
                <a:gd name="T42" fmla="*/ 0 w 450"/>
                <a:gd name="T43" fmla="*/ 270 h 378"/>
                <a:gd name="T44" fmla="*/ 69 w 450"/>
                <a:gd name="T45" fmla="*/ 319 h 378"/>
                <a:gd name="T46" fmla="*/ 139 w 450"/>
                <a:gd name="T47" fmla="*/ 270 h 378"/>
                <a:gd name="T48" fmla="*/ 73 w 450"/>
                <a:gd name="T49" fmla="*/ 112 h 378"/>
                <a:gd name="T50" fmla="*/ 196 w 450"/>
                <a:gd name="T51" fmla="*/ 112 h 378"/>
                <a:gd name="T52" fmla="*/ 213 w 450"/>
                <a:gd name="T53" fmla="*/ 122 h 378"/>
                <a:gd name="T54" fmla="*/ 213 w 450"/>
                <a:gd name="T55" fmla="*/ 328 h 378"/>
                <a:gd name="T56" fmla="*/ 108 w 450"/>
                <a:gd name="T57" fmla="*/ 367 h 378"/>
                <a:gd name="T58" fmla="*/ 108 w 450"/>
                <a:gd name="T59" fmla="*/ 378 h 378"/>
                <a:gd name="T60" fmla="*/ 342 w 450"/>
                <a:gd name="T61" fmla="*/ 378 h 378"/>
                <a:gd name="T62" fmla="*/ 342 w 450"/>
                <a:gd name="T63" fmla="*/ 367 h 378"/>
                <a:gd name="T64" fmla="*/ 236 w 450"/>
                <a:gd name="T65" fmla="*/ 328 h 378"/>
                <a:gd name="T66" fmla="*/ 236 w 450"/>
                <a:gd name="T67" fmla="*/ 122 h 378"/>
                <a:gd name="T68" fmla="*/ 252 w 450"/>
                <a:gd name="T69" fmla="*/ 112 h 378"/>
                <a:gd name="T70" fmla="*/ 377 w 450"/>
                <a:gd name="T71" fmla="*/ 112 h 378"/>
                <a:gd name="T72" fmla="*/ 317 w 450"/>
                <a:gd name="T73" fmla="*/ 255 h 378"/>
                <a:gd name="T74" fmla="*/ 331 w 450"/>
                <a:gd name="T75" fmla="*/ 255 h 378"/>
                <a:gd name="T76" fmla="*/ 380 w 450"/>
                <a:gd name="T77" fmla="*/ 136 h 378"/>
                <a:gd name="T78" fmla="*/ 436 w 450"/>
                <a:gd name="T79" fmla="*/ 270 h 378"/>
                <a:gd name="T80" fmla="*/ 311 w 450"/>
                <a:gd name="T81" fmla="*/ 270 h 378"/>
                <a:gd name="T82" fmla="*/ 380 w 450"/>
                <a:gd name="T83" fmla="*/ 319 h 378"/>
                <a:gd name="T84" fmla="*/ 450 w 450"/>
                <a:gd name="T85" fmla="*/ 270 h 378"/>
                <a:gd name="T86" fmla="*/ 384 w 450"/>
                <a:gd name="T87" fmla="*/ 11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378">
                  <a:moveTo>
                    <a:pt x="384" y="111"/>
                  </a:moveTo>
                  <a:cubicBezTo>
                    <a:pt x="386" y="110"/>
                    <a:pt x="388" y="107"/>
                    <a:pt x="388" y="104"/>
                  </a:cubicBezTo>
                  <a:cubicBezTo>
                    <a:pt x="388" y="100"/>
                    <a:pt x="385" y="97"/>
                    <a:pt x="381" y="97"/>
                  </a:cubicBezTo>
                  <a:cubicBezTo>
                    <a:pt x="349" y="97"/>
                    <a:pt x="349" y="97"/>
                    <a:pt x="349" y="97"/>
                  </a:cubicBezTo>
                  <a:cubicBezTo>
                    <a:pt x="321" y="89"/>
                    <a:pt x="292" y="74"/>
                    <a:pt x="257" y="68"/>
                  </a:cubicBezTo>
                  <a:cubicBezTo>
                    <a:pt x="251" y="59"/>
                    <a:pt x="242" y="52"/>
                    <a:pt x="231" y="50"/>
                  </a:cubicBezTo>
                  <a:cubicBezTo>
                    <a:pt x="231" y="33"/>
                    <a:pt x="231" y="33"/>
                    <a:pt x="231" y="33"/>
                  </a:cubicBezTo>
                  <a:cubicBezTo>
                    <a:pt x="237" y="31"/>
                    <a:pt x="242" y="24"/>
                    <a:pt x="242" y="17"/>
                  </a:cubicBezTo>
                  <a:cubicBezTo>
                    <a:pt x="242" y="8"/>
                    <a:pt x="234" y="0"/>
                    <a:pt x="224" y="0"/>
                  </a:cubicBezTo>
                  <a:cubicBezTo>
                    <a:pt x="215" y="0"/>
                    <a:pt x="207" y="8"/>
                    <a:pt x="207" y="17"/>
                  </a:cubicBezTo>
                  <a:cubicBezTo>
                    <a:pt x="207" y="24"/>
                    <a:pt x="211" y="31"/>
                    <a:pt x="217" y="33"/>
                  </a:cubicBezTo>
                  <a:cubicBezTo>
                    <a:pt x="217" y="50"/>
                    <a:pt x="217" y="50"/>
                    <a:pt x="217" y="50"/>
                  </a:cubicBezTo>
                  <a:cubicBezTo>
                    <a:pt x="206" y="52"/>
                    <a:pt x="197" y="59"/>
                    <a:pt x="192" y="68"/>
                  </a:cubicBezTo>
                  <a:cubicBezTo>
                    <a:pt x="156" y="74"/>
                    <a:pt x="128" y="89"/>
                    <a:pt x="99" y="97"/>
                  </a:cubicBezTo>
                  <a:cubicBezTo>
                    <a:pt x="69" y="97"/>
                    <a:pt x="69" y="97"/>
                    <a:pt x="69" y="97"/>
                  </a:cubicBezTo>
                  <a:cubicBezTo>
                    <a:pt x="65" y="97"/>
                    <a:pt x="62" y="100"/>
                    <a:pt x="62" y="104"/>
                  </a:cubicBezTo>
                  <a:cubicBezTo>
                    <a:pt x="62" y="107"/>
                    <a:pt x="63" y="110"/>
                    <a:pt x="66" y="111"/>
                  </a:cubicBezTo>
                  <a:cubicBezTo>
                    <a:pt x="6" y="255"/>
                    <a:pt x="6" y="255"/>
                    <a:pt x="6" y="255"/>
                  </a:cubicBezTo>
                  <a:cubicBezTo>
                    <a:pt x="20" y="255"/>
                    <a:pt x="20" y="255"/>
                    <a:pt x="20" y="255"/>
                  </a:cubicBezTo>
                  <a:cubicBezTo>
                    <a:pt x="69" y="136"/>
                    <a:pt x="69" y="136"/>
                    <a:pt x="69" y="136"/>
                  </a:cubicBezTo>
                  <a:cubicBezTo>
                    <a:pt x="125" y="270"/>
                    <a:pt x="125" y="270"/>
                    <a:pt x="125" y="270"/>
                  </a:cubicBezTo>
                  <a:cubicBezTo>
                    <a:pt x="0" y="270"/>
                    <a:pt x="0" y="270"/>
                    <a:pt x="0" y="270"/>
                  </a:cubicBezTo>
                  <a:cubicBezTo>
                    <a:pt x="0" y="297"/>
                    <a:pt x="31" y="319"/>
                    <a:pt x="69" y="319"/>
                  </a:cubicBezTo>
                  <a:cubicBezTo>
                    <a:pt x="108" y="319"/>
                    <a:pt x="139" y="297"/>
                    <a:pt x="139" y="270"/>
                  </a:cubicBezTo>
                  <a:cubicBezTo>
                    <a:pt x="73" y="112"/>
                    <a:pt x="73" y="112"/>
                    <a:pt x="73" y="112"/>
                  </a:cubicBezTo>
                  <a:cubicBezTo>
                    <a:pt x="196" y="112"/>
                    <a:pt x="196" y="112"/>
                    <a:pt x="196" y="112"/>
                  </a:cubicBezTo>
                  <a:cubicBezTo>
                    <a:pt x="201" y="117"/>
                    <a:pt x="206" y="120"/>
                    <a:pt x="213" y="122"/>
                  </a:cubicBezTo>
                  <a:cubicBezTo>
                    <a:pt x="213" y="328"/>
                    <a:pt x="213" y="328"/>
                    <a:pt x="213" y="328"/>
                  </a:cubicBezTo>
                  <a:cubicBezTo>
                    <a:pt x="164" y="331"/>
                    <a:pt x="124" y="351"/>
                    <a:pt x="108" y="367"/>
                  </a:cubicBezTo>
                  <a:cubicBezTo>
                    <a:pt x="108" y="370"/>
                    <a:pt x="108" y="373"/>
                    <a:pt x="108" y="378"/>
                  </a:cubicBezTo>
                  <a:cubicBezTo>
                    <a:pt x="114" y="378"/>
                    <a:pt x="335" y="378"/>
                    <a:pt x="342" y="378"/>
                  </a:cubicBezTo>
                  <a:cubicBezTo>
                    <a:pt x="342" y="373"/>
                    <a:pt x="342" y="370"/>
                    <a:pt x="342" y="367"/>
                  </a:cubicBezTo>
                  <a:cubicBezTo>
                    <a:pt x="326" y="351"/>
                    <a:pt x="285" y="331"/>
                    <a:pt x="236" y="328"/>
                  </a:cubicBezTo>
                  <a:cubicBezTo>
                    <a:pt x="236" y="122"/>
                    <a:pt x="236" y="122"/>
                    <a:pt x="236" y="122"/>
                  </a:cubicBezTo>
                  <a:cubicBezTo>
                    <a:pt x="242" y="120"/>
                    <a:pt x="248" y="117"/>
                    <a:pt x="252" y="112"/>
                  </a:cubicBezTo>
                  <a:cubicBezTo>
                    <a:pt x="377" y="112"/>
                    <a:pt x="377" y="112"/>
                    <a:pt x="377" y="112"/>
                  </a:cubicBezTo>
                  <a:cubicBezTo>
                    <a:pt x="317" y="255"/>
                    <a:pt x="317" y="255"/>
                    <a:pt x="317" y="255"/>
                  </a:cubicBezTo>
                  <a:cubicBezTo>
                    <a:pt x="331" y="255"/>
                    <a:pt x="331" y="255"/>
                    <a:pt x="331" y="255"/>
                  </a:cubicBezTo>
                  <a:cubicBezTo>
                    <a:pt x="380" y="136"/>
                    <a:pt x="380" y="136"/>
                    <a:pt x="380" y="136"/>
                  </a:cubicBezTo>
                  <a:cubicBezTo>
                    <a:pt x="436" y="270"/>
                    <a:pt x="436" y="270"/>
                    <a:pt x="436" y="270"/>
                  </a:cubicBezTo>
                  <a:cubicBezTo>
                    <a:pt x="311" y="270"/>
                    <a:pt x="311" y="270"/>
                    <a:pt x="311" y="270"/>
                  </a:cubicBezTo>
                  <a:cubicBezTo>
                    <a:pt x="311" y="297"/>
                    <a:pt x="342" y="319"/>
                    <a:pt x="380" y="319"/>
                  </a:cubicBezTo>
                  <a:cubicBezTo>
                    <a:pt x="419" y="319"/>
                    <a:pt x="450" y="297"/>
                    <a:pt x="450" y="270"/>
                  </a:cubicBezTo>
                  <a:lnTo>
                    <a:pt x="384" y="111"/>
                  </a:lnTo>
                  <a:close/>
                </a:path>
              </a:pathLst>
            </a:custGeom>
            <a:solidFill>
              <a:srgbClr val="FFFFFF"/>
            </a:solidFill>
            <a:ln w="19050">
              <a:solidFill>
                <a:srgbClr val="61697E"/>
              </a:solidFill>
            </a:ln>
          </p:spPr>
          <p:txBody>
            <a:bodyPr vert="horz" wrap="square" lIns="83943" tIns="41972" rIns="83943" bIns="41972" numCol="1" anchor="t" anchorCtr="0" compatLnSpc="1">
              <a:prstTxWarp prst="textNoShape">
                <a:avLst/>
              </a:prstTxWarp>
            </a:bodyPr>
            <a:lstStyle/>
            <a:p>
              <a:endParaRPr lang="en-US" sz="1632"/>
            </a:p>
          </p:txBody>
        </p:sp>
      </p:grpSp>
      <p:grpSp>
        <p:nvGrpSpPr>
          <p:cNvPr id="88" name="Group 87"/>
          <p:cNvGrpSpPr/>
          <p:nvPr/>
        </p:nvGrpSpPr>
        <p:grpSpPr>
          <a:xfrm>
            <a:off x="9290869" y="2921879"/>
            <a:ext cx="2650383" cy="1421178"/>
            <a:chOff x="357183" y="5281771"/>
            <a:chExt cx="2717074" cy="1426986"/>
          </a:xfrm>
        </p:grpSpPr>
        <p:sp>
          <p:nvSpPr>
            <p:cNvPr id="89" name="Oval 88"/>
            <p:cNvSpPr/>
            <p:nvPr/>
          </p:nvSpPr>
          <p:spPr bwMode="auto">
            <a:xfrm>
              <a:off x="889366" y="5560113"/>
              <a:ext cx="796007" cy="718767"/>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0" name="Oval 89"/>
            <p:cNvSpPr/>
            <p:nvPr/>
          </p:nvSpPr>
          <p:spPr bwMode="auto">
            <a:xfrm>
              <a:off x="1269183" y="5281771"/>
              <a:ext cx="1038273" cy="1102713"/>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1" name="Oval 90"/>
            <p:cNvSpPr/>
            <p:nvPr/>
          </p:nvSpPr>
          <p:spPr bwMode="auto">
            <a:xfrm>
              <a:off x="2058508" y="5671332"/>
              <a:ext cx="522515" cy="471896"/>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2" name="Rectangle 91"/>
            <p:cNvSpPr/>
            <p:nvPr/>
          </p:nvSpPr>
          <p:spPr bwMode="auto">
            <a:xfrm>
              <a:off x="357183" y="6099157"/>
              <a:ext cx="2717074" cy="609600"/>
            </a:xfrm>
            <a:prstGeom prst="rect">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3" name="Oval 92"/>
            <p:cNvSpPr/>
            <p:nvPr/>
          </p:nvSpPr>
          <p:spPr bwMode="auto">
            <a:xfrm>
              <a:off x="1995795" y="5368121"/>
              <a:ext cx="522515" cy="535278"/>
            </a:xfrm>
            <a:prstGeom prst="ellipse">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4" name="Down Arrow 93"/>
            <p:cNvSpPr/>
            <p:nvPr/>
          </p:nvSpPr>
          <p:spPr bwMode="auto">
            <a:xfrm>
              <a:off x="1266617" y="5954646"/>
              <a:ext cx="581037" cy="491158"/>
            </a:xfrm>
            <a:prstGeom prst="downArrow">
              <a:avLst/>
            </a:prstGeom>
            <a:solidFill>
              <a:srgbClr val="61697E"/>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5" name="Down Arrow 94"/>
            <p:cNvSpPr/>
            <p:nvPr/>
          </p:nvSpPr>
          <p:spPr bwMode="auto">
            <a:xfrm rot="10800000">
              <a:off x="1557535" y="5607999"/>
              <a:ext cx="581037" cy="491158"/>
            </a:xfrm>
            <a:prstGeom prst="downArrow">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Tree>
    <p:extLst>
      <p:ext uri="{BB962C8B-B14F-4D97-AF65-F5344CB8AC3E}">
        <p14:creationId xmlns:p14="http://schemas.microsoft.com/office/powerpoint/2010/main" val="120259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7" dirty="0">
                <a:solidFill>
                  <a:schemeClr val="bg1"/>
                </a:solidFill>
              </a:rPr>
              <a:t>DocumentDB</a:t>
            </a:r>
            <a:br>
              <a:rPr lang="en-US" sz="5507" dirty="0">
                <a:solidFill>
                  <a:schemeClr val="bg1"/>
                </a:solidFill>
              </a:rPr>
            </a:br>
            <a:r>
              <a:rPr lang="en-US" sz="5507" dirty="0">
                <a:solidFill>
                  <a:schemeClr val="bg1"/>
                </a:solidFill>
              </a:rPr>
              <a:t>is particularly</a:t>
            </a:r>
            <a:br>
              <a:rPr lang="en-US" sz="5507" dirty="0">
                <a:solidFill>
                  <a:schemeClr val="bg1"/>
                </a:solidFill>
              </a:rPr>
            </a:br>
            <a:r>
              <a:rPr lang="en-US" sz="5507" dirty="0">
                <a:solidFill>
                  <a:schemeClr val="bg1"/>
                </a:solidFill>
              </a:rPr>
              <a:t>suited for web </a:t>
            </a:r>
            <a:br>
              <a:rPr lang="en-US" sz="5507" dirty="0">
                <a:solidFill>
                  <a:schemeClr val="bg1"/>
                </a:solidFill>
              </a:rPr>
            </a:br>
            <a:r>
              <a:rPr lang="en-US" sz="5507" dirty="0">
                <a:solidFill>
                  <a:schemeClr val="bg1"/>
                </a:solidFill>
              </a:rPr>
              <a:t>and mobile </a:t>
            </a:r>
            <a:br>
              <a:rPr lang="en-US" sz="5507" dirty="0">
                <a:solidFill>
                  <a:schemeClr val="bg1"/>
                </a:solidFill>
              </a:rPr>
            </a:br>
            <a:r>
              <a:rPr lang="en-US" sz="5507" dirty="0">
                <a:solidFill>
                  <a:schemeClr val="bg1"/>
                </a:solidFill>
              </a:rPr>
              <a:t>applications</a:t>
            </a:r>
          </a:p>
        </p:txBody>
      </p:sp>
      <p:sp>
        <p:nvSpPr>
          <p:cNvPr id="14" name="Rectangle 13"/>
          <p:cNvSpPr/>
          <p:nvPr/>
        </p:nvSpPr>
        <p:spPr bwMode="auto">
          <a:xfrm>
            <a:off x="6218239" y="-3161"/>
            <a:ext cx="6215737" cy="69927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ctr" defTabSz="950743" fontAlgn="base">
              <a:lnSpc>
                <a:spcPct val="90000"/>
              </a:lnSpc>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4579588" y="276612"/>
            <a:ext cx="1489047" cy="96702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endParaRPr lang="en-US" sz="1835" kern="0" dirty="0">
              <a:solidFill>
                <a:srgbClr val="000000"/>
              </a:solidFill>
            </a:endParaRPr>
          </a:p>
        </p:txBody>
      </p:sp>
      <p:sp>
        <p:nvSpPr>
          <p:cNvPr id="17" name="Freeform 95"/>
          <p:cNvSpPr>
            <a:spLocks/>
          </p:cNvSpPr>
          <p:nvPr/>
        </p:nvSpPr>
        <p:spPr bwMode="auto">
          <a:xfrm flipH="1">
            <a:off x="6269948" y="430433"/>
            <a:ext cx="1720111" cy="107442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3236" tIns="46618" rIns="93236" bIns="46618" numCol="1" anchor="t" anchorCtr="0" compatLnSpc="1">
            <a:prstTxWarp prst="textNoShape">
              <a:avLst/>
            </a:prstTxWarp>
          </a:bodyPr>
          <a:lstStyle/>
          <a:p>
            <a:endParaRPr lang="en-US" sz="1835" kern="0" dirty="0">
              <a:solidFill>
                <a:srgbClr val="000000"/>
              </a:solidFill>
            </a:endParaRPr>
          </a:p>
        </p:txBody>
      </p:sp>
      <p:sp>
        <p:nvSpPr>
          <p:cNvPr id="18" name="Freeform 95"/>
          <p:cNvSpPr>
            <a:spLocks/>
          </p:cNvSpPr>
          <p:nvPr/>
        </p:nvSpPr>
        <p:spPr bwMode="auto">
          <a:xfrm flipH="1">
            <a:off x="5441679" y="928312"/>
            <a:ext cx="1268392" cy="8237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36" tIns="46618" rIns="93236" bIns="46618" numCol="1" anchor="t" anchorCtr="0" compatLnSpc="1">
            <a:prstTxWarp prst="textNoShape">
              <a:avLst/>
            </a:prstTxWarp>
          </a:bodyPr>
          <a:lstStyle/>
          <a:p>
            <a:endParaRPr lang="en-US" sz="1835" kern="0" dirty="0">
              <a:solidFill>
                <a:srgbClr val="505050"/>
              </a:solidFill>
            </a:endParaRPr>
          </a:p>
        </p:txBody>
      </p:sp>
      <p:sp>
        <p:nvSpPr>
          <p:cNvPr id="24" name="Text Placeholder 3"/>
          <p:cNvSpPr txBox="1">
            <a:spLocks/>
          </p:cNvSpPr>
          <p:nvPr/>
        </p:nvSpPr>
        <p:spPr>
          <a:xfrm>
            <a:off x="6421497" y="2577612"/>
            <a:ext cx="6012478" cy="3789200"/>
          </a:xfrm>
          <a:prstGeom prst="rect">
            <a:avLst/>
          </a:prstGeom>
        </p:spPr>
        <p:txBody>
          <a:bodyPr vert="horz" wrap="square" lIns="149178" tIns="93236" rIns="149178" bIns="9323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5000"/>
              </a:lnSpc>
              <a:spcBef>
                <a:spcPts val="0"/>
              </a:spcBef>
            </a:pPr>
            <a:r>
              <a:rPr lang="en-US" sz="3672" dirty="0">
                <a:solidFill>
                  <a:srgbClr val="0071BC"/>
                </a:solidFill>
              </a:rPr>
              <a:t>Catalog data</a:t>
            </a:r>
          </a:p>
          <a:p>
            <a:pPr>
              <a:lnSpc>
                <a:spcPct val="125000"/>
              </a:lnSpc>
              <a:spcBef>
                <a:spcPts val="0"/>
              </a:spcBef>
            </a:pPr>
            <a:r>
              <a:rPr lang="en-US" sz="3672" dirty="0">
                <a:solidFill>
                  <a:srgbClr val="0071BC"/>
                </a:solidFill>
              </a:rPr>
              <a:t>Preferences and state</a:t>
            </a:r>
          </a:p>
          <a:p>
            <a:pPr>
              <a:lnSpc>
                <a:spcPct val="125000"/>
              </a:lnSpc>
              <a:spcBef>
                <a:spcPts val="0"/>
              </a:spcBef>
            </a:pPr>
            <a:r>
              <a:rPr lang="en-US" sz="3672" dirty="0">
                <a:solidFill>
                  <a:srgbClr val="0071BC"/>
                </a:solidFill>
              </a:rPr>
              <a:t>Event store</a:t>
            </a:r>
          </a:p>
          <a:p>
            <a:pPr>
              <a:lnSpc>
                <a:spcPct val="125000"/>
              </a:lnSpc>
              <a:spcBef>
                <a:spcPts val="0"/>
              </a:spcBef>
            </a:pPr>
            <a:r>
              <a:rPr lang="en-US" sz="3672" dirty="0">
                <a:solidFill>
                  <a:srgbClr val="0071BC"/>
                </a:solidFill>
              </a:rPr>
              <a:t>User generated content</a:t>
            </a:r>
          </a:p>
          <a:p>
            <a:pPr>
              <a:lnSpc>
                <a:spcPct val="125000"/>
              </a:lnSpc>
              <a:spcBef>
                <a:spcPts val="0"/>
              </a:spcBef>
            </a:pPr>
            <a:r>
              <a:rPr lang="en-US" sz="3672" dirty="0">
                <a:solidFill>
                  <a:srgbClr val="0071BC"/>
                </a:solidFill>
              </a:rPr>
              <a:t>Data exchange</a:t>
            </a:r>
          </a:p>
          <a:p>
            <a:pPr>
              <a:lnSpc>
                <a:spcPct val="125000"/>
              </a:lnSpc>
              <a:spcBef>
                <a:spcPts val="0"/>
              </a:spcBef>
            </a:pPr>
            <a:endParaRPr lang="en-US" sz="3672" dirty="0">
              <a:solidFill>
                <a:srgbClr val="0071BC"/>
              </a:solidFill>
            </a:endParaRPr>
          </a:p>
        </p:txBody>
      </p:sp>
    </p:spTree>
    <p:extLst>
      <p:ext uri="{BB962C8B-B14F-4D97-AF65-F5344CB8AC3E}">
        <p14:creationId xmlns:p14="http://schemas.microsoft.com/office/powerpoint/2010/main" val="4029134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2015-05-01T00:00:00-07:00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Ryan CrawCour</External_x0020_Speaker>
    <Session_x0020_Code xmlns="12a172fe-0250-434a-85cf-03b10810c5e5">2-729</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schemas.microsoft.com/sharepoint/v3"/>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purl.org/dc/dcmitype/"/>
    <ds:schemaRef ds:uri="230e9df3-be65-4c73-a93b-d1236ebd677e"/>
    <ds:schemaRef ds:uri="http://schemas.openxmlformats.org/package/2006/metadata/core-properties"/>
    <ds:schemaRef ds:uri="12a172fe-0250-434a-85cf-03b10810c5e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Build%20the%20Next%20Big%20Thing%20with%20Azure’s%20NoSQL%20Service%20DocumentDB</Template>
  <TotalTime>696</TotalTime>
  <Words>4026</Words>
  <Application>Microsoft Office PowerPoint</Application>
  <PresentationFormat>Custom</PresentationFormat>
  <Paragraphs>801</Paragraphs>
  <Slides>53</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Arial</vt:lpstr>
      <vt:lpstr>Avenir LT Pro 45 Book</vt:lpstr>
      <vt:lpstr>Calibri</vt:lpstr>
      <vt:lpstr>Consolas</vt:lpstr>
      <vt:lpstr>Courier New</vt:lpstr>
      <vt:lpstr>ＭＳ Ｐゴシック</vt:lpstr>
      <vt:lpstr>Segoe UI</vt:lpstr>
      <vt:lpstr>Segoe UI Light</vt:lpstr>
      <vt:lpstr>Times New Roman</vt:lpstr>
      <vt:lpstr>Wingdings</vt:lpstr>
      <vt:lpstr>5-30629_Build_Template_WHITE</vt:lpstr>
      <vt:lpstr>5-30629_Build_Template_DARK BLUE</vt:lpstr>
      <vt:lpstr>PowerPoint Presentation</vt:lpstr>
      <vt:lpstr>Build the next big thing with Azure’s NoSQL Service: DocumentDB</vt:lpstr>
      <vt:lpstr>What are we going to do today?</vt:lpstr>
      <vt:lpstr>    What is a document database?</vt:lpstr>
      <vt:lpstr>    What is a document database?</vt:lpstr>
      <vt:lpstr>    What is a document database?</vt:lpstr>
      <vt:lpstr>    Developer Appeal</vt:lpstr>
      <vt:lpstr>Azure DocumentDB</vt:lpstr>
      <vt:lpstr>DocumentDB is particularly suited for web  and mobile  applications</vt:lpstr>
      <vt:lpstr>Reliable and  predictable  performance</vt:lpstr>
      <vt:lpstr>Rapid  development</vt:lpstr>
      <vt:lpstr>Part of the Azure ecosystem</vt:lpstr>
      <vt:lpstr>What does DocumentDB cost?</vt:lpstr>
      <vt:lpstr>The Basics</vt:lpstr>
      <vt:lpstr>The Basics</vt:lpstr>
      <vt:lpstr>The Basics</vt:lpstr>
      <vt:lpstr>The Basics</vt:lpstr>
      <vt:lpstr>The Basics</vt:lpstr>
      <vt:lpstr>DocumentDB JSON documents</vt:lpstr>
      <vt:lpstr>Indexing – Modes and policies</vt:lpstr>
      <vt:lpstr>Indexing – Paths and types</vt:lpstr>
      <vt:lpstr>JavaScript transactions</vt:lpstr>
      <vt:lpstr>PowerPoint Presentation</vt:lpstr>
      <vt:lpstr>Query with user-defined function</vt:lpstr>
      <vt:lpstr>Web applications</vt:lpstr>
      <vt:lpstr>Web applications</vt:lpstr>
      <vt:lpstr>Mobile applications</vt:lpstr>
      <vt:lpstr>IoT applications</vt:lpstr>
      <vt:lpstr>Designing a DocumentDB app </vt:lpstr>
      <vt:lpstr>Data modeling with denormalization</vt:lpstr>
      <vt:lpstr>Data modeling with referencing</vt:lpstr>
      <vt:lpstr>Hybrid models ~ denormalize + reference + aggregate</vt:lpstr>
      <vt:lpstr>PowerPoint Presentation</vt:lpstr>
      <vt:lpstr>Design: query and index</vt:lpstr>
      <vt:lpstr>Design: query and index</vt:lpstr>
      <vt:lpstr>Design: Partitioning</vt:lpstr>
      <vt:lpstr>PowerPoint Presentation</vt:lpstr>
      <vt:lpstr>PowerPoint Presentation</vt:lpstr>
      <vt:lpstr>PowerPoint Presentation</vt:lpstr>
      <vt:lpstr>DEMO</vt:lpstr>
      <vt:lpstr>PowerPoint Presentation</vt:lpstr>
      <vt:lpstr>DEMO</vt:lpstr>
      <vt:lpstr>PowerPoint Presentation</vt:lpstr>
      <vt:lpstr>Design: Partitioning</vt:lpstr>
      <vt:lpstr>Design: Partitioning</vt:lpstr>
      <vt:lpstr>Design: Partitioning</vt:lpstr>
      <vt:lpstr>DEMO</vt:lpstr>
      <vt:lpstr>Design: Partitioning</vt:lpstr>
      <vt:lpstr>Roadmap  </vt:lpstr>
      <vt:lpstr>Resources  </vt:lpstr>
      <vt:lpstr>Q&amp;A</vt:lpstr>
      <vt:lpstr>Resources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the Next Big Thing with Azure’s NoSQL Service: DocumentDB</dc:title>
  <dc:subject>Build 2015</dc:subject>
  <dc:creator>Ryan CrawCour</dc:creator>
  <cp:keywords>Build 2015</cp:keywords>
  <dc:description>Template: Mitchell Derrey, Silver Fox Productions
Formatting: 
Audience Type:</dc:description>
  <cp:lastModifiedBy>Vishesh Oberoi</cp:lastModifiedBy>
  <cp:revision>160</cp:revision>
  <dcterms:created xsi:type="dcterms:W3CDTF">2015-04-29T15:31:05Z</dcterms:created>
  <dcterms:modified xsi:type="dcterms:W3CDTF">2015-11-01T06:26:24Z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