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203" r:id="rId3"/>
    <p:sldMasterId id="2147485240" r:id="rId4"/>
  </p:sldMasterIdLst>
  <p:notesMasterIdLst>
    <p:notesMasterId r:id="rId33"/>
  </p:notesMasterIdLst>
  <p:handoutMasterIdLst>
    <p:handoutMasterId r:id="rId34"/>
  </p:handoutMasterIdLst>
  <p:sldIdLst>
    <p:sldId id="1309" r:id="rId5"/>
    <p:sldId id="1398" r:id="rId6"/>
    <p:sldId id="1388" r:id="rId7"/>
    <p:sldId id="1393" r:id="rId8"/>
    <p:sldId id="1389" r:id="rId9"/>
    <p:sldId id="1390" r:id="rId10"/>
    <p:sldId id="1391" r:id="rId11"/>
    <p:sldId id="1352" r:id="rId12"/>
    <p:sldId id="1343" r:id="rId13"/>
    <p:sldId id="1368" r:id="rId14"/>
    <p:sldId id="1376" r:id="rId15"/>
    <p:sldId id="1369" r:id="rId16"/>
    <p:sldId id="1395" r:id="rId17"/>
    <p:sldId id="1397" r:id="rId18"/>
    <p:sldId id="1396" r:id="rId19"/>
    <p:sldId id="1399" r:id="rId20"/>
    <p:sldId id="1378" r:id="rId21"/>
    <p:sldId id="1379" r:id="rId22"/>
    <p:sldId id="1394" r:id="rId23"/>
    <p:sldId id="1381" r:id="rId24"/>
    <p:sldId id="1400" r:id="rId25"/>
    <p:sldId id="1401" r:id="rId26"/>
    <p:sldId id="1384" r:id="rId27"/>
    <p:sldId id="1385" r:id="rId28"/>
    <p:sldId id="1386" r:id="rId29"/>
    <p:sldId id="1402" r:id="rId30"/>
    <p:sldId id="1353" r:id="rId31"/>
    <p:sldId id="1326" r:id="rId32"/>
  </p:sldIdLst>
  <p:sldSz cx="12436475" cy="6994525"/>
  <p:notesSz cx="6858000" cy="9144000"/>
  <p:defaultTextStyle>
    <a:defPPr>
      <a:defRPr lang="en-US"/>
    </a:defPPr>
    <a:lvl1pPr algn="l" defTabSz="931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1pPr>
    <a:lvl2pPr marL="465138" indent="-7938" algn="l" defTabSz="931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2pPr>
    <a:lvl3pPr marL="931863" indent="-17463" algn="l" defTabSz="931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3pPr>
    <a:lvl4pPr marL="1398588" indent="-26988" algn="l" defTabSz="931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4pPr>
    <a:lvl5pPr marL="1865313" indent="-36513" algn="l" defTabSz="931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0C71A2-3DF3-482C-B6B9-F4D5C416FE69}">
          <p14:sldIdLst>
            <p14:sldId id="1309"/>
            <p14:sldId id="1398"/>
          </p14:sldIdLst>
        </p14:section>
        <p14:section name="Why IaaS" id="{5D8BDAC5-AAEA-476C-8D3D-FFD92DAA1B80}">
          <p14:sldIdLst>
            <p14:sldId id="1388"/>
            <p14:sldId id="1393"/>
            <p14:sldId id="1389"/>
            <p14:sldId id="1390"/>
            <p14:sldId id="1391"/>
          </p14:sldIdLst>
        </p14:section>
        <p14:section name="VMs and VNets" id="{A1A84E29-EDC9-4695-9F73-B2BAA2D7279A}">
          <p14:sldIdLst>
            <p14:sldId id="1352"/>
            <p14:sldId id="1343"/>
            <p14:sldId id="1368"/>
            <p14:sldId id="1376"/>
            <p14:sldId id="1369"/>
            <p14:sldId id="1395"/>
            <p14:sldId id="1397"/>
            <p14:sldId id="1396"/>
            <p14:sldId id="1399"/>
          </p14:sldIdLst>
        </p14:section>
        <p14:section name="Hybrid Connectivity" id="{241E11DD-23BB-42B5-AA8F-EBF63B72C5C3}">
          <p14:sldIdLst>
            <p14:sldId id="1378"/>
            <p14:sldId id="1379"/>
            <p14:sldId id="1394"/>
            <p14:sldId id="1381"/>
            <p14:sldId id="1400"/>
          </p14:sldIdLst>
        </p14:section>
        <p14:section name="Automation and Agility" id="{77153288-6C78-4D74-BC8B-844505ADBA95}">
          <p14:sldIdLst>
            <p14:sldId id="1401"/>
            <p14:sldId id="1384"/>
            <p14:sldId id="1385"/>
            <p14:sldId id="1386"/>
            <p14:sldId id="1402"/>
            <p14:sldId id="1353"/>
            <p14:sldId id="1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BCF2"/>
    <a:srgbClr val="0078D7"/>
    <a:srgbClr val="00188F"/>
    <a:srgbClr val="000000"/>
    <a:srgbClr val="0B65BA"/>
    <a:srgbClr val="89C402"/>
    <a:srgbClr val="BAD80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3784" autoAdjust="0"/>
  </p:normalViewPr>
  <p:slideViewPr>
    <p:cSldViewPr>
      <p:cViewPr varScale="1">
        <p:scale>
          <a:sx n="69" d="100"/>
          <a:sy n="69" d="100"/>
        </p:scale>
        <p:origin x="368" y="4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113"/>
            <a:ext cx="2971800" cy="4572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32742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171E34-F62B-4892-B3F2-A803FD871F64}" type="datetime8">
              <a:rPr lang="en-US" altLang="en-US"/>
              <a:pPr>
                <a:defRPr/>
              </a:pPr>
              <a:t>9/15/2015 10:49 PM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4375" cy="331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98463" defTabSz="912813" eaLnBrk="0" hangingPunct="0">
              <a:defRPr sz="400"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263" y="8685213"/>
            <a:ext cx="10731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A69065-986C-4E1B-B7FB-0B0F4F322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81361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32742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1375" cy="3556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571500" defTabSz="912813" eaLnBrk="0" hangingPunct="0">
              <a:defRPr sz="400"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B9C509-5657-4F5B-BAC8-FD71072FEA02}" type="datetime8">
              <a:rPr lang="en-US" altLang="en-US"/>
              <a:pPr>
                <a:defRPr/>
              </a:pPr>
              <a:t>9/15/2015 10:49 PM</a:t>
            </a:fld>
            <a:endParaRPr lang="en-US" alt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8675" y="8685213"/>
            <a:ext cx="947738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841C880-9E09-4A53-9ABD-747D7AB56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3285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defRPr sz="900" kern="1200">
        <a:solidFill>
          <a:schemeClr val="tx1"/>
        </a:solidFill>
        <a:latin typeface="Segoe UI Light" pitchFamily="34" charset="0"/>
        <a:ea typeface="MS PGothic" panose="020B0600070205080204" pitchFamily="34" charset="-128"/>
        <a:cs typeface="ＭＳ Ｐゴシック" charset="0"/>
      </a:defRPr>
    </a:lvl1pPr>
    <a:lvl2pPr marL="215900" indent="-107950"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buFont typeface="Arial" panose="020B0604020202020204" pitchFamily="34" charset="0"/>
      <a:buChar char="•"/>
      <a:defRPr sz="900" kern="1200">
        <a:solidFill>
          <a:schemeClr val="tx1"/>
        </a:solidFill>
        <a:latin typeface="Segoe UI Light" pitchFamily="34" charset="0"/>
        <a:ea typeface="MS PGothic" panose="020B0600070205080204" pitchFamily="34" charset="-128"/>
        <a:cs typeface="+mn-cs"/>
      </a:defRPr>
    </a:lvl2pPr>
    <a:lvl3pPr marL="333375" indent="-115888"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buFont typeface="Arial" panose="020B0604020202020204" pitchFamily="34" charset="0"/>
      <a:buChar char="•"/>
      <a:defRPr sz="900" kern="1200">
        <a:solidFill>
          <a:schemeClr val="tx1"/>
        </a:solidFill>
        <a:latin typeface="Segoe UI Light" pitchFamily="34" charset="0"/>
        <a:ea typeface="MS PGothic" panose="020B0600070205080204" pitchFamily="34" charset="-128"/>
        <a:cs typeface="+mn-cs"/>
      </a:defRPr>
    </a:lvl3pPr>
    <a:lvl4pPr marL="492125" indent="-149225"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buFont typeface="Arial" panose="020B0604020202020204" pitchFamily="34" charset="0"/>
      <a:buChar char="•"/>
      <a:defRPr sz="900" kern="1200">
        <a:solidFill>
          <a:schemeClr val="tx1"/>
        </a:solidFill>
        <a:latin typeface="Segoe UI Light" pitchFamily="34" charset="0"/>
        <a:ea typeface="MS PGothic" panose="020B0600070205080204" pitchFamily="34" charset="-128"/>
        <a:cs typeface="+mn-cs"/>
      </a:defRPr>
    </a:lvl4pPr>
    <a:lvl5pPr marL="627063" indent="-115888"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buFont typeface="Arial" panose="020B0604020202020204" pitchFamily="34" charset="0"/>
      <a:buChar char="•"/>
      <a:defRPr sz="900" kern="1200">
        <a:solidFill>
          <a:schemeClr val="tx1"/>
        </a:solidFill>
        <a:latin typeface="Segoe UI Light" pitchFamily="34" charset="0"/>
        <a:ea typeface="MS PGothic" panose="020B0600070205080204" pitchFamily="34" charset="-128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defTabSz="9318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smtClean="0">
              <a:latin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 rtlCol="0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a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45062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3FDF5381-4B3B-4619-9FD4-6D58073DA369}" type="datetime8">
              <a:rPr lang="en-US" altLang="en-US" sz="1200" smtClean="0"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9/15/2015 10:49 PM</a:t>
            </a:fld>
            <a:endParaRPr lang="en-US" altLang="en-US" sz="1200" smtClean="0">
              <a:latin typeface="Segoe UI" panose="020B0502040204020203" pitchFamily="34" charset="0"/>
            </a:endParaRPr>
          </a:p>
        </p:txBody>
      </p:sp>
      <p:sp>
        <p:nvSpPr>
          <p:cNvPr id="4506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2AF9BC10-4CAE-4C8A-88C1-D80A82DA1742}" type="slidenum">
              <a:rPr lang="en-US" altLang="en-US" sz="1200" smtClean="0"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200" smtClean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this Azure Platform Slide your first slide and highlight the area you’ll be talking about. </a:t>
            </a:r>
          </a:p>
          <a:p>
            <a:r>
              <a:rPr lang="en-US" dirty="0" smtClean="0"/>
              <a:t>This will be the first slide for all Virtual Sessions.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AzureCon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9/15/2015 10:49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3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3225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7797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2369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6941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mtClean="0"/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2230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D6AF961-C1C8-4E65-A6BF-0CAF19C9FB79}" type="datetime8">
              <a:rPr lang="en-US" altLang="en-US" smtClean="0"/>
              <a:pPr/>
              <a:t>9/15/2015 10:49 PM</a:t>
            </a:fld>
            <a:endParaRPr lang="en-US" altLang="en-US" smtClean="0"/>
          </a:p>
        </p:txBody>
      </p:sp>
      <p:sp>
        <p:nvSpPr>
          <p:cNvPr id="522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4CA50A4-54D1-4242-B879-2F1A5813DEDD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9526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3225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7797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2369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6941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mtClean="0"/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2230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D6AF961-C1C8-4E65-A6BF-0CAF19C9FB79}" type="datetime8">
              <a:rPr lang="en-US" altLang="en-US" smtClean="0"/>
              <a:pPr/>
              <a:t>9/15/2015 10:49 PM</a:t>
            </a:fld>
            <a:endParaRPr lang="en-US" altLang="en-US" smtClean="0"/>
          </a:p>
        </p:txBody>
      </p:sp>
      <p:sp>
        <p:nvSpPr>
          <p:cNvPr id="522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4CA50A4-54D1-4242-B879-2F1A5813DEDD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252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3225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7797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2369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6941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mtClean="0"/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7350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08E600-67B7-4FE6-9A53-7182B6C33F05}" type="datetime8">
              <a:rPr lang="en-US" altLang="en-US" smtClean="0"/>
              <a:pPr/>
              <a:t>9/15/2015 10:49 PM</a:t>
            </a:fld>
            <a:endParaRPr lang="en-US" altLang="en-US" smtClean="0"/>
          </a:p>
        </p:txBody>
      </p:sp>
      <p:sp>
        <p:nvSpPr>
          <p:cNvPr id="5735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8BF7854-B611-44A1-83A7-8E2C58C45ACF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453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defTabSz="9318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27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3E200151-0B61-47AE-A282-C26E9C28CEE9}" type="datetime8">
              <a:rPr lang="en-US" altLang="en-US" sz="1200" smtClean="0">
                <a:solidFill>
                  <a:srgbClr val="000000"/>
                </a:solidFill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9/15/2015 10:49 PM</a:t>
            </a:fld>
            <a:endParaRPr lang="en-US" altLang="en-US" sz="120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271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FCCC7EEE-EDEC-48CA-8317-F18093B9E3D4}" type="slidenum">
              <a:rPr lang="en-US" altLang="en-US" sz="1200" smtClean="0">
                <a:solidFill>
                  <a:srgbClr val="000000"/>
                </a:solidFill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20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 rtlCol="0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a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15940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41" Type="http://schemas.openxmlformats.org/officeDocument/2006/relationships/image" Target="../media/image4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C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" y="0"/>
            <a:ext cx="12434888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Speaker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479776"/>
            <a:ext cx="1646238" cy="352649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0469260" y="296862"/>
            <a:ext cx="1719113" cy="63444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defTabSz="93256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</a:rPr>
              <a:t>AzureCon</a:t>
            </a:r>
            <a:endParaRPr lang="en-US" sz="2400" dirty="0" smtClean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6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99"/>
            </a:lvl1pPr>
            <a:lvl2pPr marL="342834" indent="0">
              <a:buFontTx/>
              <a:buNone/>
              <a:defRPr/>
            </a:lvl2pPr>
            <a:lvl3pPr marL="571390" indent="0">
              <a:buFontTx/>
              <a:buNone/>
              <a:defRPr/>
            </a:lvl3pPr>
            <a:lvl4pPr marL="799946" indent="0">
              <a:buFontTx/>
              <a:buNone/>
              <a:defRPr/>
            </a:lvl4pPr>
            <a:lvl5pPr marL="102850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2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 with ar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34888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68326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99"/>
            </a:lvl1pPr>
            <a:lvl2pPr marL="342834" indent="0">
              <a:buFontTx/>
              <a:buNone/>
              <a:defRPr/>
            </a:lvl2pPr>
            <a:lvl3pPr marL="571390" indent="0">
              <a:buFontTx/>
              <a:buNone/>
              <a:defRPr/>
            </a:lvl3pPr>
            <a:lvl4pPr marL="799946" indent="0">
              <a:buFontTx/>
              <a:buNone/>
              <a:defRPr/>
            </a:lvl4pPr>
            <a:lvl5pPr marL="102850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77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4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83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32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een Bullet tex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399973" indent="-399973">
              <a:spcBef>
                <a:spcPts val="1224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99"/>
            </a:lvl1pPr>
            <a:lvl2pPr marL="742807" indent="-342834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400"/>
            </a:lvl2pPr>
            <a:lvl3pPr marL="1028503" indent="-28569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2000"/>
            </a:lvl3pPr>
            <a:lvl4pPr marL="1257058" indent="-22855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indent="-22855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7805" y="1212849"/>
            <a:ext cx="5486399" cy="2425279"/>
          </a:xfrm>
        </p:spPr>
        <p:txBody>
          <a:bodyPr wrap="square">
            <a:spAutoFit/>
          </a:bodyPr>
          <a:lstStyle>
            <a:lvl1pPr marL="399973" indent="-399973">
              <a:spcBef>
                <a:spcPts val="1224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99"/>
            </a:lvl1pPr>
            <a:lvl2pPr marL="742807" indent="-342834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400"/>
            </a:lvl2pPr>
            <a:lvl3pPr marL="1028503" indent="-28569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2000"/>
            </a:lvl3pPr>
            <a:lvl4pPr marL="1257058" indent="-22855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indent="-22855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12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26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9" y="1028409"/>
            <a:ext cx="11887200" cy="572464"/>
          </a:xfrm>
        </p:spPr>
        <p:txBody>
          <a:bodyPr/>
          <a:lstStyle>
            <a:lvl1pPr marL="0" indent="0">
              <a:buFontTx/>
              <a:buNone/>
              <a:defRPr sz="2800" baseline="0"/>
            </a:lvl1pPr>
            <a:lvl2pPr marL="342834" indent="0">
              <a:buFontTx/>
              <a:buNone/>
              <a:defRPr/>
            </a:lvl2pPr>
            <a:lvl3pPr marL="571390" indent="0">
              <a:buFontTx/>
              <a:buNone/>
              <a:defRPr/>
            </a:lvl3pPr>
            <a:lvl4pPr marL="799946" indent="0">
              <a:buFontTx/>
              <a:buNone/>
              <a:defRPr/>
            </a:lvl4pPr>
            <a:lvl5pPr marL="102850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233858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dark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9" y="1028409"/>
            <a:ext cx="11887200" cy="572464"/>
          </a:xfrm>
        </p:spPr>
        <p:txBody>
          <a:bodyPr/>
          <a:lstStyle>
            <a:lvl1pPr marL="0" indent="0">
              <a:buFontTx/>
              <a:buNone/>
              <a:defRPr sz="2800" baseline="0"/>
            </a:lvl1pPr>
            <a:lvl2pPr marL="342834" indent="0">
              <a:buFontTx/>
              <a:buNone/>
              <a:defRPr/>
            </a:lvl2pPr>
            <a:lvl3pPr marL="571390" indent="0">
              <a:buFontTx/>
              <a:buNone/>
              <a:defRPr/>
            </a:lvl3pPr>
            <a:lvl4pPr marL="799946" indent="0">
              <a:buFontTx/>
              <a:buNone/>
              <a:defRPr/>
            </a:lvl4pPr>
            <a:lvl5pPr marL="102850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194442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359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237834" y="1"/>
            <a:ext cx="12912145" cy="6978399"/>
            <a:chOff x="-237835" y="0"/>
            <a:chExt cx="12912145" cy="6978399"/>
          </a:xfrm>
        </p:grpSpPr>
        <p:sp>
          <p:nvSpPr>
            <p:cNvPr id="261" name="Rectangle 260"/>
            <p:cNvSpPr/>
            <p:nvPr/>
          </p:nvSpPr>
          <p:spPr bwMode="auto">
            <a:xfrm>
              <a:off x="0" y="0"/>
              <a:ext cx="12436475" cy="5949950"/>
            </a:xfrm>
            <a:prstGeom prst="rect">
              <a:avLst/>
            </a:prstGeom>
            <a:solidFill>
              <a:srgbClr val="00284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6637" rIns="0" bIns="46637" anchor="ctr"/>
            <a:lstStyle/>
            <a:p>
              <a:pPr algn="ctr" defTabSz="932219" eaLnBrk="1" hangingPunct="1">
                <a:defRPr/>
              </a:pPr>
              <a:endParaRPr lang="en-US" sz="2000" kern="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</a:endParaRPr>
            </a:p>
          </p:txBody>
        </p:sp>
        <p:sp>
          <p:nvSpPr>
            <p:cNvPr id="262" name="Freeform 261"/>
            <p:cNvSpPr/>
            <p:nvPr/>
          </p:nvSpPr>
          <p:spPr bwMode="auto">
            <a:xfrm>
              <a:off x="11399838" y="2357438"/>
              <a:ext cx="68262" cy="38100"/>
            </a:xfrm>
            <a:custGeom>
              <a:avLst/>
              <a:gdLst>
                <a:gd name="connsiteX0" fmla="*/ 0 w 69056"/>
                <a:gd name="connsiteY0" fmla="*/ 16668 h 38723"/>
                <a:gd name="connsiteX1" fmla="*/ 26194 w 69056"/>
                <a:gd name="connsiteY1" fmla="*/ 7143 h 38723"/>
                <a:gd name="connsiteX2" fmla="*/ 28575 w 69056"/>
                <a:gd name="connsiteY2" fmla="*/ 0 h 38723"/>
                <a:gd name="connsiteX3" fmla="*/ 30956 w 69056"/>
                <a:gd name="connsiteY3" fmla="*/ 7143 h 38723"/>
                <a:gd name="connsiteX4" fmla="*/ 33337 w 69056"/>
                <a:gd name="connsiteY4" fmla="*/ 38100 h 38723"/>
                <a:gd name="connsiteX5" fmla="*/ 35719 w 69056"/>
                <a:gd name="connsiteY5" fmla="*/ 28575 h 38723"/>
                <a:gd name="connsiteX6" fmla="*/ 42862 w 69056"/>
                <a:gd name="connsiteY6" fmla="*/ 23812 h 38723"/>
                <a:gd name="connsiteX7" fmla="*/ 69056 w 69056"/>
                <a:gd name="connsiteY7" fmla="*/ 19050 h 3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056" h="38723">
                  <a:moveTo>
                    <a:pt x="0" y="16668"/>
                  </a:moveTo>
                  <a:cubicBezTo>
                    <a:pt x="14329" y="14877"/>
                    <a:pt x="18768" y="18282"/>
                    <a:pt x="26194" y="7143"/>
                  </a:cubicBezTo>
                  <a:cubicBezTo>
                    <a:pt x="27586" y="5055"/>
                    <a:pt x="27781" y="2381"/>
                    <a:pt x="28575" y="0"/>
                  </a:cubicBezTo>
                  <a:cubicBezTo>
                    <a:pt x="29369" y="2381"/>
                    <a:pt x="30645" y="4653"/>
                    <a:pt x="30956" y="7143"/>
                  </a:cubicBezTo>
                  <a:cubicBezTo>
                    <a:pt x="32240" y="17413"/>
                    <a:pt x="31092" y="27997"/>
                    <a:pt x="33337" y="38100"/>
                  </a:cubicBezTo>
                  <a:cubicBezTo>
                    <a:pt x="34047" y="41295"/>
                    <a:pt x="33904" y="31298"/>
                    <a:pt x="35719" y="28575"/>
                  </a:cubicBezTo>
                  <a:cubicBezTo>
                    <a:pt x="37306" y="26194"/>
                    <a:pt x="40247" y="24974"/>
                    <a:pt x="42862" y="23812"/>
                  </a:cubicBezTo>
                  <a:cubicBezTo>
                    <a:pt x="56400" y="17795"/>
                    <a:pt x="55699" y="19050"/>
                    <a:pt x="69056" y="19050"/>
                  </a:cubicBezTo>
                </a:path>
              </a:pathLst>
            </a:cu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3224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112714" y="4411652"/>
              <a:ext cx="12203111" cy="1391390"/>
            </a:xfrm>
            <a:prstGeom prst="rect">
              <a:avLst/>
            </a:prstGeom>
            <a:solidFill>
              <a:srgbClr val="0072C6">
                <a:lumMod val="75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algn="ctr" defTabSz="913752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99" kern="0" dirty="0"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Infrastructure </a:t>
              </a:r>
              <a:r>
                <a:rPr lang="en-US" sz="1599" kern="0" dirty="0" smtClean="0"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Services</a:t>
              </a:r>
              <a:endParaRPr lang="en-US" sz="1599" kern="0" dirty="0">
                <a:gradFill>
                  <a:gsLst>
                    <a:gs pos="92500">
                      <a:srgbClr val="FFC000"/>
                    </a:gs>
                    <a:gs pos="33000">
                      <a:srgbClr val="FFC000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2945483" y="4783867"/>
              <a:ext cx="2834641" cy="790575"/>
              <a:chOff x="3078280" y="4930775"/>
              <a:chExt cx="2834641" cy="790575"/>
            </a:xfrm>
          </p:grpSpPr>
          <p:sp>
            <p:nvSpPr>
              <p:cNvPr id="507" name="Rectangle 506"/>
              <p:cNvSpPr/>
              <p:nvPr/>
            </p:nvSpPr>
            <p:spPr bwMode="auto">
              <a:xfrm>
                <a:off x="3078280" y="4930775"/>
                <a:ext cx="283464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913752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99" kern="0" dirty="0" smtClean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Storage</a:t>
                </a:r>
                <a:endParaRPr lang="en-US" sz="1199" kern="0" dirty="0"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grpSp>
            <p:nvGrpSpPr>
              <p:cNvPr id="508" name="Group 507"/>
              <p:cNvGrpSpPr/>
              <p:nvPr/>
            </p:nvGrpSpPr>
            <p:grpSpPr>
              <a:xfrm>
                <a:off x="3141325" y="5190883"/>
                <a:ext cx="920051" cy="363782"/>
                <a:chOff x="3141325" y="5190883"/>
                <a:chExt cx="920051" cy="363782"/>
              </a:xfrm>
            </p:grpSpPr>
            <p:sp>
              <p:nvSpPr>
                <p:cNvPr id="515" name="Rectangle 514"/>
                <p:cNvSpPr/>
                <p:nvPr/>
              </p:nvSpPr>
              <p:spPr bwMode="auto">
                <a:xfrm>
                  <a:off x="3399149" y="5190883"/>
                  <a:ext cx="662227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BLOB </a:t>
                  </a:r>
                  <a:b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pic>
              <p:nvPicPr>
                <p:cNvPr id="516" name="Picture 231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132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09" name="Group 508"/>
              <p:cNvGrpSpPr/>
              <p:nvPr/>
            </p:nvGrpSpPr>
            <p:grpSpPr>
              <a:xfrm>
                <a:off x="4130780" y="5194673"/>
                <a:ext cx="817562" cy="363782"/>
                <a:chOff x="4079535" y="5194673"/>
                <a:chExt cx="817562" cy="363782"/>
              </a:xfrm>
            </p:grpSpPr>
            <p:sp>
              <p:nvSpPr>
                <p:cNvPr id="513" name="Rectangle 512"/>
                <p:cNvSpPr/>
                <p:nvPr/>
              </p:nvSpPr>
              <p:spPr bwMode="auto">
                <a:xfrm>
                  <a:off x="4351381" y="5194673"/>
                  <a:ext cx="545716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Azure </a:t>
                  </a:r>
                  <a:b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Files</a:t>
                  </a:r>
                </a:p>
              </p:txBody>
            </p:sp>
            <p:pic>
              <p:nvPicPr>
                <p:cNvPr id="514" name="Picture 232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953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0" name="Group 509"/>
              <p:cNvGrpSpPr/>
              <p:nvPr/>
            </p:nvGrpSpPr>
            <p:grpSpPr>
              <a:xfrm>
                <a:off x="5017746" y="5193643"/>
                <a:ext cx="895175" cy="363782"/>
                <a:chOff x="5017746" y="5193643"/>
                <a:chExt cx="895175" cy="363782"/>
              </a:xfrm>
            </p:grpSpPr>
            <p:sp>
              <p:nvSpPr>
                <p:cNvPr id="511" name="Rectangle 510"/>
                <p:cNvSpPr/>
                <p:nvPr/>
              </p:nvSpPr>
              <p:spPr bwMode="auto">
                <a:xfrm>
                  <a:off x="5292049" y="5193643"/>
                  <a:ext cx="620872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Premium Storage</a:t>
                  </a:r>
                </a:p>
              </p:txBody>
            </p:sp>
            <p:pic>
              <p:nvPicPr>
                <p:cNvPr id="512" name="Picture 233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7746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60" name="Group 459"/>
            <p:cNvGrpSpPr/>
            <p:nvPr/>
          </p:nvGrpSpPr>
          <p:grpSpPr>
            <a:xfrm>
              <a:off x="249566" y="4783867"/>
              <a:ext cx="2573556" cy="788988"/>
              <a:chOff x="249566" y="4930775"/>
              <a:chExt cx="2573556" cy="788988"/>
            </a:xfrm>
          </p:grpSpPr>
          <p:sp>
            <p:nvSpPr>
              <p:cNvPr id="484" name="Rectangle 483"/>
              <p:cNvSpPr/>
              <p:nvPr/>
            </p:nvSpPr>
            <p:spPr bwMode="auto">
              <a:xfrm>
                <a:off x="249566" y="4930775"/>
                <a:ext cx="2573556" cy="788988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913752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99" kern="0" dirty="0" smtClean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Compute</a:t>
                </a:r>
                <a:endParaRPr lang="en-US" sz="1199" kern="0" dirty="0"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grpSp>
            <p:nvGrpSpPr>
              <p:cNvPr id="486" name="Group 485"/>
              <p:cNvGrpSpPr/>
              <p:nvPr/>
            </p:nvGrpSpPr>
            <p:grpSpPr>
              <a:xfrm>
                <a:off x="485673" y="5263570"/>
                <a:ext cx="952409" cy="261937"/>
                <a:chOff x="607413" y="5263570"/>
                <a:chExt cx="952409" cy="261937"/>
              </a:xfrm>
            </p:grpSpPr>
            <p:sp>
              <p:nvSpPr>
                <p:cNvPr id="503" name="Rectangle 502"/>
                <p:cNvSpPr/>
                <p:nvPr/>
              </p:nvSpPr>
              <p:spPr bwMode="auto">
                <a:xfrm>
                  <a:off x="892212" y="5263570"/>
                  <a:ext cx="667610" cy="21810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Virtual</a:t>
                  </a:r>
                  <a:b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Machine</a:t>
                  </a:r>
                  <a:endParaRPr lang="en-US" sz="10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04" name="Picture 395"/>
                <p:cNvPicPr>
                  <a:picLocks noChangeAspect="1"/>
                </p:cNvPicPr>
                <p:nvPr/>
              </p:nvPicPr>
              <p:blipFill>
                <a:blip r:embed="rId3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413" y="5263570"/>
                  <a:ext cx="261938" cy="261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7" name="Group 486"/>
              <p:cNvGrpSpPr/>
              <p:nvPr/>
            </p:nvGrpSpPr>
            <p:grpSpPr>
              <a:xfrm>
                <a:off x="1737729" y="5259936"/>
                <a:ext cx="934978" cy="239587"/>
                <a:chOff x="1737729" y="5267270"/>
                <a:chExt cx="934978" cy="239587"/>
              </a:xfrm>
            </p:grpSpPr>
            <p:sp>
              <p:nvSpPr>
                <p:cNvPr id="488" name="Rectangle 487"/>
                <p:cNvSpPr/>
                <p:nvPr/>
              </p:nvSpPr>
              <p:spPr bwMode="auto">
                <a:xfrm>
                  <a:off x="1970460" y="5267270"/>
                  <a:ext cx="702247" cy="239587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Containers</a:t>
                  </a:r>
                </a:p>
              </p:txBody>
            </p:sp>
            <p:grpSp>
              <p:nvGrpSpPr>
                <p:cNvPr id="489" name="Group 411"/>
                <p:cNvGrpSpPr>
                  <a:grpSpLocks/>
                </p:cNvGrpSpPr>
                <p:nvPr/>
              </p:nvGrpSpPr>
              <p:grpSpPr bwMode="auto">
                <a:xfrm>
                  <a:off x="1737729" y="5302132"/>
                  <a:ext cx="220664" cy="169862"/>
                  <a:chOff x="1116824" y="5288934"/>
                  <a:chExt cx="294653" cy="226942"/>
                </a:xfrm>
              </p:grpSpPr>
              <p:grpSp>
                <p:nvGrpSpPr>
                  <p:cNvPr id="490" name="Group 489"/>
                  <p:cNvGrpSpPr/>
                  <p:nvPr/>
                </p:nvGrpSpPr>
                <p:grpSpPr>
                  <a:xfrm>
                    <a:off x="1143956" y="5308454"/>
                    <a:ext cx="97033" cy="104041"/>
                    <a:chOff x="429567" y="3925067"/>
                    <a:chExt cx="291844" cy="312924"/>
                  </a:xfrm>
                  <a:solidFill>
                    <a:srgbClr val="FFFFFF"/>
                  </a:solidFill>
                </p:grpSpPr>
                <p:sp>
                  <p:nvSpPr>
                    <p:cNvPr id="500" name="Diamond 499"/>
                    <p:cNvSpPr/>
                    <p:nvPr/>
                  </p:nvSpPr>
                  <p:spPr bwMode="auto">
                    <a:xfrm rot="19690132">
                      <a:off x="429567" y="3991206"/>
                      <a:ext cx="148049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32293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1" name="Diamond 500"/>
                    <p:cNvSpPr/>
                    <p:nvPr/>
                  </p:nvSpPr>
                  <p:spPr bwMode="auto">
                    <a:xfrm rot="1935408">
                      <a:off x="567471" y="3991342"/>
                      <a:ext cx="153940" cy="246649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32293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2" name="Diamond 501"/>
                    <p:cNvSpPr/>
                    <p:nvPr/>
                  </p:nvSpPr>
                  <p:spPr bwMode="auto">
                    <a:xfrm rot="5400000">
                      <a:off x="498047" y="3879246"/>
                      <a:ext cx="153941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32293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491" name="Rounded Rectangle 490"/>
                  <p:cNvSpPr/>
                  <p:nvPr/>
                </p:nvSpPr>
                <p:spPr bwMode="auto">
                  <a:xfrm>
                    <a:off x="1116824" y="5288934"/>
                    <a:ext cx="294653" cy="226942"/>
                  </a:xfrm>
                  <a:prstGeom prst="roundRect">
                    <a:avLst>
                      <a:gd name="adj" fmla="val 9184"/>
                    </a:avLst>
                  </a:prstGeom>
                  <a:noFill/>
                  <a:ln w="19050" cap="flat" cmpd="sng" algn="ctr">
                    <a:solidFill>
                      <a:srgbClr val="FFFFFF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lIns="182880" tIns="146304" rIns="182880" bIns="146304"/>
                  <a:lstStyle/>
                  <a:p>
                    <a:pPr algn="ctr" defTabSz="932293" eaLnBrk="1" hangingPunct="1">
                      <a:lnSpc>
                        <a:spcPct val="90000"/>
                      </a:lnSpc>
                      <a:defRPr/>
                    </a:pPr>
                    <a:endParaRPr lang="en-US" sz="2000" b="1" kern="0" dirty="0">
                      <a:solidFill>
                        <a:srgbClr val="FFFFFF"/>
                      </a:soli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492" name="Group 491"/>
                  <p:cNvGrpSpPr/>
                  <p:nvPr/>
                </p:nvGrpSpPr>
                <p:grpSpPr>
                  <a:xfrm>
                    <a:off x="1288799" y="5308986"/>
                    <a:ext cx="97033" cy="104040"/>
                    <a:chOff x="429561" y="3925070"/>
                    <a:chExt cx="291847" cy="312921"/>
                  </a:xfrm>
                  <a:solidFill>
                    <a:srgbClr val="FFFFFF"/>
                  </a:solidFill>
                </p:grpSpPr>
                <p:sp>
                  <p:nvSpPr>
                    <p:cNvPr id="497" name="Diamond 496"/>
                    <p:cNvSpPr/>
                    <p:nvPr/>
                  </p:nvSpPr>
                  <p:spPr bwMode="auto">
                    <a:xfrm rot="19690132">
                      <a:off x="429561" y="3991205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32293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8" name="Diamond 497"/>
                    <p:cNvSpPr/>
                    <p:nvPr/>
                  </p:nvSpPr>
                  <p:spPr bwMode="auto">
                    <a:xfrm rot="1935408">
                      <a:off x="567466" y="3991341"/>
                      <a:ext cx="153942" cy="246650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32293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9" name="Diamond 498"/>
                    <p:cNvSpPr/>
                    <p:nvPr/>
                  </p:nvSpPr>
                  <p:spPr bwMode="auto">
                    <a:xfrm rot="5400000">
                      <a:off x="498041" y="3879250"/>
                      <a:ext cx="153941" cy="245582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32293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493" name="Group 492"/>
                  <p:cNvGrpSpPr/>
                  <p:nvPr/>
                </p:nvGrpSpPr>
                <p:grpSpPr>
                  <a:xfrm>
                    <a:off x="1220330" y="5390443"/>
                    <a:ext cx="97032" cy="104039"/>
                    <a:chOff x="429564" y="3925074"/>
                    <a:chExt cx="291843" cy="312917"/>
                  </a:xfrm>
                  <a:solidFill>
                    <a:srgbClr val="FFFFFF"/>
                  </a:solidFill>
                </p:grpSpPr>
                <p:sp>
                  <p:nvSpPr>
                    <p:cNvPr id="494" name="Diamond 493"/>
                    <p:cNvSpPr/>
                    <p:nvPr/>
                  </p:nvSpPr>
                  <p:spPr bwMode="auto">
                    <a:xfrm rot="19690132">
                      <a:off x="429564" y="3991204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32293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5" name="Diamond 494"/>
                    <p:cNvSpPr/>
                    <p:nvPr/>
                  </p:nvSpPr>
                  <p:spPr bwMode="auto">
                    <a:xfrm rot="1935408">
                      <a:off x="567465" y="3991345"/>
                      <a:ext cx="153942" cy="246646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32293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6" name="Diamond 495"/>
                    <p:cNvSpPr/>
                    <p:nvPr/>
                  </p:nvSpPr>
                  <p:spPr bwMode="auto">
                    <a:xfrm rot="5400000">
                      <a:off x="502612" y="3879253"/>
                      <a:ext cx="153940" cy="245581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32293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61" name="Group 460"/>
            <p:cNvGrpSpPr/>
            <p:nvPr/>
          </p:nvGrpSpPr>
          <p:grpSpPr>
            <a:xfrm>
              <a:off x="5900614" y="4783867"/>
              <a:ext cx="6292850" cy="790575"/>
              <a:chOff x="6022975" y="4930775"/>
              <a:chExt cx="6292850" cy="790575"/>
            </a:xfrm>
          </p:grpSpPr>
          <p:sp>
            <p:nvSpPr>
              <p:cNvPr id="462" name="Rectangle 461"/>
              <p:cNvSpPr/>
              <p:nvPr/>
            </p:nvSpPr>
            <p:spPr bwMode="auto">
              <a:xfrm>
                <a:off x="6022975" y="4930775"/>
                <a:ext cx="629285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913752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99" kern="0" dirty="0" smtClean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Networking</a:t>
                </a:r>
                <a:endParaRPr lang="en-US" sz="1199" kern="0" dirty="0"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grpSp>
            <p:nvGrpSpPr>
              <p:cNvPr id="463" name="Group 462"/>
              <p:cNvGrpSpPr/>
              <p:nvPr/>
            </p:nvGrpSpPr>
            <p:grpSpPr>
              <a:xfrm>
                <a:off x="6120092" y="5210907"/>
                <a:ext cx="947766" cy="346518"/>
                <a:chOff x="6120092" y="5210907"/>
                <a:chExt cx="947766" cy="346518"/>
              </a:xfrm>
            </p:grpSpPr>
            <p:sp>
              <p:nvSpPr>
                <p:cNvPr id="482" name="Rectangle 481"/>
                <p:cNvSpPr/>
                <p:nvPr/>
              </p:nvSpPr>
              <p:spPr bwMode="auto">
                <a:xfrm>
                  <a:off x="6388100" y="5210907"/>
                  <a:ext cx="679758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Virtual Network</a:t>
                  </a:r>
                </a:p>
              </p:txBody>
            </p:sp>
            <p:pic>
              <p:nvPicPr>
                <p:cNvPr id="483" name="Picture 226"/>
                <p:cNvPicPr>
                  <a:picLocks noChangeAspect="1"/>
                </p:cNvPicPr>
                <p:nvPr/>
              </p:nvPicPr>
              <p:blipFill>
                <a:blip r:embed="rId4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20092" y="5242269"/>
                  <a:ext cx="268287" cy="268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4" name="Group 463"/>
              <p:cNvGrpSpPr/>
              <p:nvPr/>
            </p:nvGrpSpPr>
            <p:grpSpPr>
              <a:xfrm>
                <a:off x="8599909" y="5210661"/>
                <a:ext cx="854686" cy="346764"/>
                <a:chOff x="8608651" y="5210661"/>
                <a:chExt cx="854686" cy="346764"/>
              </a:xfrm>
            </p:grpSpPr>
            <p:sp>
              <p:nvSpPr>
                <p:cNvPr id="480" name="Rectangle 479"/>
                <p:cNvSpPr/>
                <p:nvPr/>
              </p:nvSpPr>
              <p:spPr bwMode="auto">
                <a:xfrm>
                  <a:off x="8913208" y="5210661"/>
                  <a:ext cx="550129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Express</a:t>
                  </a:r>
                </a:p>
                <a:p>
                  <a:pPr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Route</a:t>
                  </a:r>
                </a:p>
              </p:txBody>
            </p:sp>
            <p:pic>
              <p:nvPicPr>
                <p:cNvPr id="481" name="Picture 227"/>
                <p:cNvPicPr>
                  <a:picLocks noChangeAspect="1"/>
                </p:cNvPicPr>
                <p:nvPr/>
              </p:nvPicPr>
              <p:blipFill>
                <a:blip r:embed="rId5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08651" y="5234771"/>
                  <a:ext cx="285077" cy="2832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9499896" y="5210661"/>
                <a:ext cx="856833" cy="346764"/>
                <a:chOff x="9542661" y="5210661"/>
                <a:chExt cx="856833" cy="346764"/>
              </a:xfrm>
            </p:grpSpPr>
            <p:sp>
              <p:nvSpPr>
                <p:cNvPr id="478" name="Rectangle 477"/>
                <p:cNvSpPr/>
                <p:nvPr/>
              </p:nvSpPr>
              <p:spPr bwMode="auto">
                <a:xfrm>
                  <a:off x="9773921" y="5210661"/>
                  <a:ext cx="625573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Traffic Manager</a:t>
                  </a:r>
                </a:p>
              </p:txBody>
            </p:sp>
            <p:pic>
              <p:nvPicPr>
                <p:cNvPr id="479" name="Picture 88"/>
                <p:cNvPicPr>
                  <a:picLocks noChangeAspect="1"/>
                </p:cNvPicPr>
                <p:nvPr/>
              </p:nvPicPr>
              <p:blipFill>
                <a:blip r:embed="rId6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2661" y="5271638"/>
                  <a:ext cx="211137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11270141" y="5210661"/>
                <a:ext cx="985359" cy="346764"/>
                <a:chOff x="11270141" y="5210661"/>
                <a:chExt cx="985359" cy="346764"/>
              </a:xfrm>
            </p:grpSpPr>
            <p:sp>
              <p:nvSpPr>
                <p:cNvPr id="476" name="Rectangle 475"/>
                <p:cNvSpPr/>
                <p:nvPr/>
              </p:nvSpPr>
              <p:spPr bwMode="auto">
                <a:xfrm>
                  <a:off x="11524599" y="5210661"/>
                  <a:ext cx="73090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Application Gateway</a:t>
                  </a:r>
                </a:p>
              </p:txBody>
            </p:sp>
            <p:sp>
              <p:nvSpPr>
                <p:cNvPr id="477" name="Freeform 476"/>
                <p:cNvSpPr/>
                <p:nvPr/>
              </p:nvSpPr>
              <p:spPr bwMode="auto">
                <a:xfrm rot="2700000">
                  <a:off x="11270140" y="5281957"/>
                  <a:ext cx="188913" cy="188912"/>
                </a:xfrm>
                <a:custGeom>
                  <a:avLst/>
                  <a:gdLst>
                    <a:gd name="connsiteX0" fmla="*/ 314803 w 613867"/>
                    <a:gd name="connsiteY0" fmla="*/ 374281 h 613867"/>
                    <a:gd name="connsiteX1" fmla="*/ 390557 w 613867"/>
                    <a:gd name="connsiteY1" fmla="*/ 450035 h 613867"/>
                    <a:gd name="connsiteX2" fmla="*/ 330696 w 613867"/>
                    <a:gd name="connsiteY2" fmla="*/ 509896 h 613867"/>
                    <a:gd name="connsiteX3" fmla="*/ 507842 w 613867"/>
                    <a:gd name="connsiteY3" fmla="*/ 504902 h 613867"/>
                    <a:gd name="connsiteX4" fmla="*/ 512837 w 613867"/>
                    <a:gd name="connsiteY4" fmla="*/ 327756 h 613867"/>
                    <a:gd name="connsiteX5" fmla="*/ 452975 w 613867"/>
                    <a:gd name="connsiteY5" fmla="*/ 387617 h 613867"/>
                    <a:gd name="connsiteX6" fmla="*/ 377221 w 613867"/>
                    <a:gd name="connsiteY6" fmla="*/ 311863 h 613867"/>
                    <a:gd name="connsiteX7" fmla="*/ 367619 w 613867"/>
                    <a:gd name="connsiteY7" fmla="*/ 63753 h 613867"/>
                    <a:gd name="connsiteX8" fmla="*/ 372612 w 613867"/>
                    <a:gd name="connsiteY8" fmla="*/ 240900 h 613867"/>
                    <a:gd name="connsiteX9" fmla="*/ 549761 w 613867"/>
                    <a:gd name="connsiteY9" fmla="*/ 245895 h 613867"/>
                    <a:gd name="connsiteX10" fmla="*/ 489898 w 613867"/>
                    <a:gd name="connsiteY10" fmla="*/ 186033 h 613867"/>
                    <a:gd name="connsiteX11" fmla="*/ 565652 w 613867"/>
                    <a:gd name="connsiteY11" fmla="*/ 110279 h 613867"/>
                    <a:gd name="connsiteX12" fmla="*/ 503234 w 613867"/>
                    <a:gd name="connsiteY12" fmla="*/ 47861 h 613867"/>
                    <a:gd name="connsiteX13" fmla="*/ 427480 w 613867"/>
                    <a:gd name="connsiteY13" fmla="*/ 123615 h 613867"/>
                    <a:gd name="connsiteX14" fmla="*/ 60550 w 613867"/>
                    <a:gd name="connsiteY14" fmla="*/ 370823 h 613867"/>
                    <a:gd name="connsiteX15" fmla="*/ 120411 w 613867"/>
                    <a:gd name="connsiteY15" fmla="*/ 430684 h 613867"/>
                    <a:gd name="connsiteX16" fmla="*/ 44657 w 613867"/>
                    <a:gd name="connsiteY16" fmla="*/ 506438 h 613867"/>
                    <a:gd name="connsiteX17" fmla="*/ 107075 w 613867"/>
                    <a:gd name="connsiteY17" fmla="*/ 568856 h 613867"/>
                    <a:gd name="connsiteX18" fmla="*/ 182829 w 613867"/>
                    <a:gd name="connsiteY18" fmla="*/ 493102 h 613867"/>
                    <a:gd name="connsiteX19" fmla="*/ 242691 w 613867"/>
                    <a:gd name="connsiteY19" fmla="*/ 552964 h 613867"/>
                    <a:gd name="connsiteX20" fmla="*/ 237696 w 613867"/>
                    <a:gd name="connsiteY20" fmla="*/ 375818 h 613867"/>
                    <a:gd name="connsiteX21" fmla="*/ 104519 w 613867"/>
                    <a:gd name="connsiteY21" fmla="*/ 101580 h 613867"/>
                    <a:gd name="connsiteX22" fmla="*/ 99524 w 613867"/>
                    <a:gd name="connsiteY22" fmla="*/ 278727 h 613867"/>
                    <a:gd name="connsiteX23" fmla="*/ 159386 w 613867"/>
                    <a:gd name="connsiteY23" fmla="*/ 218865 h 613867"/>
                    <a:gd name="connsiteX24" fmla="*/ 235140 w 613867"/>
                    <a:gd name="connsiteY24" fmla="*/ 294619 h 613867"/>
                    <a:gd name="connsiteX25" fmla="*/ 297558 w 613867"/>
                    <a:gd name="connsiteY25" fmla="*/ 232201 h 613867"/>
                    <a:gd name="connsiteX26" fmla="*/ 221804 w 613867"/>
                    <a:gd name="connsiteY26" fmla="*/ 156447 h 613867"/>
                    <a:gd name="connsiteX27" fmla="*/ 281665 w 613867"/>
                    <a:gd name="connsiteY27" fmla="*/ 96586 h 613867"/>
                    <a:gd name="connsiteX28" fmla="*/ 29967 w 613867"/>
                    <a:gd name="connsiteY28" fmla="*/ 29967 h 613867"/>
                    <a:gd name="connsiteX29" fmla="*/ 102313 w 613867"/>
                    <a:gd name="connsiteY29" fmla="*/ 0 h 613867"/>
                    <a:gd name="connsiteX30" fmla="*/ 511554 w 613867"/>
                    <a:gd name="connsiteY30" fmla="*/ 0 h 613867"/>
                    <a:gd name="connsiteX31" fmla="*/ 613867 w 613867"/>
                    <a:gd name="connsiteY31" fmla="*/ 102313 h 613867"/>
                    <a:gd name="connsiteX32" fmla="*/ 613867 w 613867"/>
                    <a:gd name="connsiteY32" fmla="*/ 511554 h 613867"/>
                    <a:gd name="connsiteX33" fmla="*/ 511554 w 613867"/>
                    <a:gd name="connsiteY33" fmla="*/ 613867 h 613867"/>
                    <a:gd name="connsiteX34" fmla="*/ 102313 w 613867"/>
                    <a:gd name="connsiteY34" fmla="*/ 613867 h 613867"/>
                    <a:gd name="connsiteX35" fmla="*/ 0 w 613867"/>
                    <a:gd name="connsiteY35" fmla="*/ 511554 h 613867"/>
                    <a:gd name="connsiteX36" fmla="*/ 0 w 613867"/>
                    <a:gd name="connsiteY36" fmla="*/ 102313 h 613867"/>
                    <a:gd name="connsiteX37" fmla="*/ 29967 w 613867"/>
                    <a:gd name="connsiteY37" fmla="*/ 29967 h 613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13867" h="613867">
                      <a:moveTo>
                        <a:pt x="314803" y="374281"/>
                      </a:moveTo>
                      <a:lnTo>
                        <a:pt x="390557" y="450035"/>
                      </a:lnTo>
                      <a:lnTo>
                        <a:pt x="330696" y="509896"/>
                      </a:lnTo>
                      <a:lnTo>
                        <a:pt x="507842" y="504902"/>
                      </a:lnTo>
                      <a:lnTo>
                        <a:pt x="512837" y="327756"/>
                      </a:lnTo>
                      <a:lnTo>
                        <a:pt x="452975" y="387617"/>
                      </a:lnTo>
                      <a:lnTo>
                        <a:pt x="377221" y="311863"/>
                      </a:lnTo>
                      <a:close/>
                      <a:moveTo>
                        <a:pt x="367619" y="63753"/>
                      </a:moveTo>
                      <a:lnTo>
                        <a:pt x="372612" y="240900"/>
                      </a:lnTo>
                      <a:lnTo>
                        <a:pt x="549761" y="245895"/>
                      </a:lnTo>
                      <a:lnTo>
                        <a:pt x="489898" y="186033"/>
                      </a:lnTo>
                      <a:lnTo>
                        <a:pt x="565652" y="110279"/>
                      </a:lnTo>
                      <a:lnTo>
                        <a:pt x="503234" y="47861"/>
                      </a:lnTo>
                      <a:lnTo>
                        <a:pt x="427480" y="123615"/>
                      </a:lnTo>
                      <a:close/>
                      <a:moveTo>
                        <a:pt x="60550" y="370823"/>
                      </a:moveTo>
                      <a:lnTo>
                        <a:pt x="120411" y="430684"/>
                      </a:lnTo>
                      <a:lnTo>
                        <a:pt x="44657" y="506438"/>
                      </a:lnTo>
                      <a:lnTo>
                        <a:pt x="107075" y="568856"/>
                      </a:lnTo>
                      <a:lnTo>
                        <a:pt x="182829" y="493102"/>
                      </a:lnTo>
                      <a:lnTo>
                        <a:pt x="242691" y="552964"/>
                      </a:lnTo>
                      <a:lnTo>
                        <a:pt x="237696" y="375818"/>
                      </a:lnTo>
                      <a:close/>
                      <a:moveTo>
                        <a:pt x="104519" y="101580"/>
                      </a:moveTo>
                      <a:lnTo>
                        <a:pt x="99524" y="278727"/>
                      </a:lnTo>
                      <a:lnTo>
                        <a:pt x="159386" y="218865"/>
                      </a:lnTo>
                      <a:lnTo>
                        <a:pt x="235140" y="294619"/>
                      </a:lnTo>
                      <a:lnTo>
                        <a:pt x="297558" y="232201"/>
                      </a:lnTo>
                      <a:lnTo>
                        <a:pt x="221804" y="156447"/>
                      </a:lnTo>
                      <a:lnTo>
                        <a:pt x="281665" y="96586"/>
                      </a:lnTo>
                      <a:close/>
                      <a:moveTo>
                        <a:pt x="29967" y="29967"/>
                      </a:moveTo>
                      <a:cubicBezTo>
                        <a:pt x="48482" y="11452"/>
                        <a:pt x="74060" y="0"/>
                        <a:pt x="102313" y="0"/>
                      </a:cubicBezTo>
                      <a:lnTo>
                        <a:pt x="511554" y="0"/>
                      </a:lnTo>
                      <a:cubicBezTo>
                        <a:pt x="568060" y="0"/>
                        <a:pt x="613867" y="45807"/>
                        <a:pt x="613867" y="102313"/>
                      </a:cubicBezTo>
                      <a:lnTo>
                        <a:pt x="613867" y="511554"/>
                      </a:lnTo>
                      <a:cubicBezTo>
                        <a:pt x="613867" y="568060"/>
                        <a:pt x="568060" y="613867"/>
                        <a:pt x="511554" y="613867"/>
                      </a:cubicBezTo>
                      <a:lnTo>
                        <a:pt x="102313" y="613867"/>
                      </a:lnTo>
                      <a:cubicBezTo>
                        <a:pt x="45807" y="613867"/>
                        <a:pt x="0" y="568060"/>
                        <a:pt x="0" y="511554"/>
                      </a:cubicBezTo>
                      <a:lnTo>
                        <a:pt x="0" y="102313"/>
                      </a:lnTo>
                      <a:cubicBezTo>
                        <a:pt x="0" y="74060"/>
                        <a:pt x="11452" y="48482"/>
                        <a:pt x="29967" y="299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182880" tIns="146304" rIns="182880" bIns="146304"/>
                <a:lstStyle/>
                <a:p>
                  <a:pPr algn="ctr" defTabSz="932293" eaLnBrk="1" hangingPunct="1">
                    <a:lnSpc>
                      <a:spcPct val="90000"/>
                    </a:lnSpc>
                    <a:defRPr/>
                  </a:pPr>
                  <a:endParaRPr lang="en-US" sz="2000" b="1" kern="0" dirty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>
                <a:off x="7897520" y="5210661"/>
                <a:ext cx="657088" cy="346764"/>
                <a:chOff x="7872239" y="5210661"/>
                <a:chExt cx="657088" cy="346764"/>
              </a:xfrm>
            </p:grpSpPr>
            <p:sp>
              <p:nvSpPr>
                <p:cNvPr id="474" name="Rectangle 473"/>
                <p:cNvSpPr/>
                <p:nvPr/>
              </p:nvSpPr>
              <p:spPr bwMode="auto">
                <a:xfrm>
                  <a:off x="8127646" y="5210661"/>
                  <a:ext cx="40168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 anchor="ctr" anchorCtr="0"/>
                <a:lstStyle/>
                <a:p>
                  <a:pPr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DNS</a:t>
                  </a:r>
                </a:p>
              </p:txBody>
            </p:sp>
            <p:pic>
              <p:nvPicPr>
                <p:cNvPr id="475" name="Picture 3"/>
                <p:cNvPicPr>
                  <a:picLocks noChangeAspect="1"/>
                </p:cNvPicPr>
                <p:nvPr/>
              </p:nvPicPr>
              <p:blipFill>
                <a:blip r:embed="rId7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2239" y="5259380"/>
                  <a:ext cx="234066" cy="2340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8" name="Group 467"/>
              <p:cNvGrpSpPr/>
              <p:nvPr/>
            </p:nvGrpSpPr>
            <p:grpSpPr>
              <a:xfrm>
                <a:off x="10402030" y="5210661"/>
                <a:ext cx="822809" cy="346764"/>
                <a:chOff x="10440820" y="5210661"/>
                <a:chExt cx="822809" cy="346764"/>
              </a:xfrm>
            </p:grpSpPr>
            <p:sp>
              <p:nvSpPr>
                <p:cNvPr id="472" name="Rectangle 471"/>
                <p:cNvSpPr/>
                <p:nvPr/>
              </p:nvSpPr>
              <p:spPr bwMode="auto">
                <a:xfrm>
                  <a:off x="10673647" y="5210661"/>
                  <a:ext cx="589982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VPN </a:t>
                  </a:r>
                  <a:b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Gateway</a:t>
                  </a:r>
                </a:p>
              </p:txBody>
            </p:sp>
            <p:pic>
              <p:nvPicPr>
                <p:cNvPr id="473" name="Picture 9"/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40820" y="5255763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9" name="Group 468"/>
              <p:cNvGrpSpPr/>
              <p:nvPr/>
            </p:nvGrpSpPr>
            <p:grpSpPr>
              <a:xfrm>
                <a:off x="7004047" y="5210907"/>
                <a:ext cx="848172" cy="346518"/>
                <a:chOff x="7002727" y="5210907"/>
                <a:chExt cx="848172" cy="346518"/>
              </a:xfrm>
            </p:grpSpPr>
            <p:sp>
              <p:nvSpPr>
                <p:cNvPr id="470" name="Rectangle 469"/>
                <p:cNvSpPr/>
                <p:nvPr/>
              </p:nvSpPr>
              <p:spPr bwMode="auto">
                <a:xfrm>
                  <a:off x="7265455" y="5210907"/>
                  <a:ext cx="585444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kern="0" dirty="0" smtClea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Load Balancer</a:t>
                  </a:r>
                </a:p>
              </p:txBody>
            </p:sp>
            <p:pic>
              <p:nvPicPr>
                <p:cNvPr id="471" name="Picture 11"/>
                <p:cNvPicPr>
                  <a:picLocks noChangeAspect="1"/>
                </p:cNvPicPr>
                <p:nvPr/>
              </p:nvPicPr>
              <p:blipFill>
                <a:blip r:embed="rId9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2727" y="5257351"/>
                  <a:ext cx="239713" cy="238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2" name="Rectangle 341"/>
            <p:cNvSpPr/>
            <p:nvPr/>
          </p:nvSpPr>
          <p:spPr bwMode="auto">
            <a:xfrm>
              <a:off x="112714" y="104775"/>
              <a:ext cx="12203111" cy="4349182"/>
            </a:xfrm>
            <a:prstGeom prst="rect">
              <a:avLst/>
            </a:prstGeom>
            <a:solidFill>
              <a:srgbClr val="005695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143428" rIns="179285" bIns="143428"/>
            <a:lstStyle/>
            <a:p>
              <a:pPr algn="ctr" defTabSz="913752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99" kern="0" dirty="0"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Platform </a:t>
              </a:r>
              <a:r>
                <a:rPr lang="en-US" sz="1599" kern="0" dirty="0" smtClean="0"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Services</a:t>
              </a:r>
              <a:endParaRPr lang="en-US" sz="1599" kern="0" dirty="0">
                <a:gradFill>
                  <a:gsLst>
                    <a:gs pos="92500">
                      <a:srgbClr val="FFC000"/>
                    </a:gs>
                    <a:gs pos="33000">
                      <a:srgbClr val="FFC000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9566" y="543029"/>
              <a:ext cx="11942434" cy="3795291"/>
              <a:chOff x="249566" y="543029"/>
              <a:chExt cx="11942434" cy="3795291"/>
            </a:xfrm>
          </p:grpSpPr>
          <p:grpSp>
            <p:nvGrpSpPr>
              <p:cNvPr id="343" name="Group 342"/>
              <p:cNvGrpSpPr/>
              <p:nvPr/>
            </p:nvGrpSpPr>
            <p:grpSpPr>
              <a:xfrm>
                <a:off x="2087227" y="543029"/>
                <a:ext cx="8372241" cy="3790160"/>
                <a:chOff x="2082009" y="543029"/>
                <a:chExt cx="8372241" cy="3790160"/>
              </a:xfrm>
            </p:grpSpPr>
            <p:grpSp>
              <p:nvGrpSpPr>
                <p:cNvPr id="344" name="Group 343"/>
                <p:cNvGrpSpPr/>
                <p:nvPr/>
              </p:nvGrpSpPr>
              <p:grpSpPr>
                <a:xfrm>
                  <a:off x="4343326" y="543029"/>
                  <a:ext cx="3736693" cy="1371600"/>
                  <a:chOff x="4336920" y="650979"/>
                  <a:chExt cx="3736693" cy="1371600"/>
                </a:xfrm>
              </p:grpSpPr>
              <p:sp>
                <p:nvSpPr>
                  <p:cNvPr id="439" name="Rectangle 438"/>
                  <p:cNvSpPr/>
                  <p:nvPr/>
                </p:nvSpPr>
                <p:spPr bwMode="auto">
                  <a:xfrm>
                    <a:off x="4336920" y="650979"/>
                    <a:ext cx="3736693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752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99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Web and mobile</a:t>
                    </a:r>
                  </a:p>
                </p:txBody>
              </p:sp>
              <p:grpSp>
                <p:nvGrpSpPr>
                  <p:cNvPr id="440" name="Group 439"/>
                  <p:cNvGrpSpPr/>
                  <p:nvPr/>
                </p:nvGrpSpPr>
                <p:grpSpPr>
                  <a:xfrm>
                    <a:off x="4516491" y="1046498"/>
                    <a:ext cx="1003842" cy="300037"/>
                    <a:chOff x="4516491" y="987018"/>
                    <a:chExt cx="1003842" cy="300037"/>
                  </a:xfrm>
                </p:grpSpPr>
                <p:sp>
                  <p:nvSpPr>
                    <p:cNvPr id="456" name="TextBox 455"/>
                    <p:cNvSpPr txBox="1"/>
                    <p:nvPr/>
                  </p:nvSpPr>
                  <p:spPr bwMode="auto">
                    <a:xfrm>
                      <a:off x="4861521" y="987018"/>
                      <a:ext cx="658812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Web 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7" name="Picture 151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993596"/>
                      <a:ext cx="286768" cy="2868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1" name="Group 440"/>
                  <p:cNvGrpSpPr/>
                  <p:nvPr/>
                </p:nvGrpSpPr>
                <p:grpSpPr>
                  <a:xfrm>
                    <a:off x="4516491" y="1617114"/>
                    <a:ext cx="1003842" cy="291190"/>
                    <a:chOff x="4516491" y="1514601"/>
                    <a:chExt cx="1003842" cy="291190"/>
                  </a:xfrm>
                </p:grpSpPr>
                <p:sp>
                  <p:nvSpPr>
                    <p:cNvPr id="454" name="TextBox 453"/>
                    <p:cNvSpPr txBox="1"/>
                    <p:nvPr/>
                  </p:nvSpPr>
                  <p:spPr bwMode="auto">
                    <a:xfrm>
                      <a:off x="4861521" y="1530021"/>
                      <a:ext cx="658812" cy="2603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Mobile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5" name="Picture 153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1514601"/>
                      <a:ext cx="291075" cy="2911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2" name="Group 441"/>
                  <p:cNvGrpSpPr/>
                  <p:nvPr/>
                </p:nvGrpSpPr>
                <p:grpSpPr>
                  <a:xfrm>
                    <a:off x="6846369" y="1044910"/>
                    <a:ext cx="1017770" cy="301625"/>
                    <a:chOff x="6784198" y="987352"/>
                    <a:chExt cx="1017770" cy="301625"/>
                  </a:xfrm>
                </p:grpSpPr>
                <p:sp>
                  <p:nvSpPr>
                    <p:cNvPr id="452" name="TextBox 451"/>
                    <p:cNvSpPr txBox="1"/>
                    <p:nvPr/>
                  </p:nvSpPr>
                  <p:spPr bwMode="auto">
                    <a:xfrm>
                      <a:off x="7143156" y="98735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API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Management</a:t>
                      </a:r>
                    </a:p>
                  </p:txBody>
                </p:sp>
                <p:pic>
                  <p:nvPicPr>
                    <p:cNvPr id="453" name="Picture 155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987819"/>
                      <a:ext cx="291528" cy="2916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3" name="Group 442"/>
                  <p:cNvGrpSpPr/>
                  <p:nvPr/>
                </p:nvGrpSpPr>
                <p:grpSpPr>
                  <a:xfrm>
                    <a:off x="5673359" y="1051631"/>
                    <a:ext cx="1019983" cy="294904"/>
                    <a:chOff x="5648693" y="1000311"/>
                    <a:chExt cx="1019983" cy="294904"/>
                  </a:xfrm>
                </p:grpSpPr>
                <p:sp>
                  <p:nvSpPr>
                    <p:cNvPr id="450" name="TextBox 449"/>
                    <p:cNvSpPr txBox="1"/>
                    <p:nvPr/>
                  </p:nvSpPr>
                  <p:spPr bwMode="auto">
                    <a:xfrm>
                      <a:off x="6008276" y="1024727"/>
                      <a:ext cx="660400" cy="2571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API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1" name="Picture 157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8693" y="1000311"/>
                      <a:ext cx="294787" cy="2949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5673359" y="1617114"/>
                    <a:ext cx="1022642" cy="301625"/>
                    <a:chOff x="5646034" y="1516851"/>
                    <a:chExt cx="1022642" cy="301625"/>
                  </a:xfrm>
                </p:grpSpPr>
                <p:sp>
                  <p:nvSpPr>
                    <p:cNvPr id="448" name="TextBox 447"/>
                    <p:cNvSpPr txBox="1"/>
                    <p:nvPr/>
                  </p:nvSpPr>
                  <p:spPr bwMode="auto">
                    <a:xfrm>
                      <a:off x="6008276" y="151685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Logic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49" name="Picture 159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6034" y="1517893"/>
                      <a:ext cx="292406" cy="2925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5" name="Group 444"/>
                  <p:cNvGrpSpPr/>
                  <p:nvPr/>
                </p:nvGrpSpPr>
                <p:grpSpPr>
                  <a:xfrm>
                    <a:off x="6846368" y="1617114"/>
                    <a:ext cx="1017771" cy="301625"/>
                    <a:chOff x="6784198" y="1512087"/>
                    <a:chExt cx="1017771" cy="301625"/>
                  </a:xfrm>
                </p:grpSpPr>
                <p:sp>
                  <p:nvSpPr>
                    <p:cNvPr id="446" name="TextBox 445"/>
                    <p:cNvSpPr txBox="1"/>
                    <p:nvPr/>
                  </p:nvSpPr>
                  <p:spPr bwMode="auto">
                    <a:xfrm>
                      <a:off x="7143156" y="1512087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Notification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Hubs</a:t>
                      </a:r>
                    </a:p>
                  </p:txBody>
                </p:sp>
                <p:pic>
                  <p:nvPicPr>
                    <p:cNvPr id="447" name="Picture 161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1519474"/>
                      <a:ext cx="289246" cy="289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345" name="Group 344"/>
                <p:cNvGrpSpPr/>
                <p:nvPr/>
              </p:nvGrpSpPr>
              <p:grpSpPr>
                <a:xfrm>
                  <a:off x="2082009" y="3493402"/>
                  <a:ext cx="2491556" cy="839787"/>
                  <a:chOff x="2082009" y="3607702"/>
                  <a:chExt cx="2491556" cy="839787"/>
                </a:xfrm>
              </p:grpSpPr>
              <p:sp>
                <p:nvSpPr>
                  <p:cNvPr id="431" name="Rectangle 430"/>
                  <p:cNvSpPr/>
                  <p:nvPr/>
                </p:nvSpPr>
                <p:spPr bwMode="auto">
                  <a:xfrm>
                    <a:off x="2082009" y="3607702"/>
                    <a:ext cx="2491556" cy="83978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752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99" kern="0" dirty="0" smtClea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Media and CDN</a:t>
                    </a:r>
                  </a:p>
                </p:txBody>
              </p:sp>
              <p:grpSp>
                <p:nvGrpSpPr>
                  <p:cNvPr id="432" name="Group 431"/>
                  <p:cNvGrpSpPr/>
                  <p:nvPr/>
                </p:nvGrpSpPr>
                <p:grpSpPr>
                  <a:xfrm>
                    <a:off x="2198592" y="4014101"/>
                    <a:ext cx="2079086" cy="300855"/>
                    <a:chOff x="2198592" y="4014101"/>
                    <a:chExt cx="2079086" cy="300855"/>
                  </a:xfrm>
                </p:grpSpPr>
                <p:grpSp>
                  <p:nvGrpSpPr>
                    <p:cNvPr id="433" name="Group 3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56056" y="4014101"/>
                      <a:ext cx="1021622" cy="300855"/>
                      <a:chOff x="3495416" y="3743131"/>
                      <a:chExt cx="1021282" cy="301105"/>
                    </a:xfrm>
                  </p:grpSpPr>
                  <p:sp>
                    <p:nvSpPr>
                      <p:cNvPr id="437" name="TextBox 16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57542" y="3743131"/>
                        <a:ext cx="659156" cy="301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altLang="en-US" sz="9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Content Delivery</a:t>
                        </a:r>
                        <a:br>
                          <a:rPr lang="en-US" altLang="en-US" sz="9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altLang="en-US" sz="9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Network (CDN)</a:t>
                        </a:r>
                      </a:p>
                    </p:txBody>
                  </p:sp>
                  <p:pic>
                    <p:nvPicPr>
                      <p:cNvPr id="438" name="Picture 163" descr="Content Delivery Network (CDN).png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416" y="3745605"/>
                        <a:ext cx="296167" cy="296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34" name="Group 3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98592" y="4014101"/>
                      <a:ext cx="1014521" cy="300036"/>
                      <a:chOff x="2682792" y="3748793"/>
                      <a:chExt cx="1014184" cy="300286"/>
                    </a:xfrm>
                  </p:grpSpPr>
                  <p:sp>
                    <p:nvSpPr>
                      <p:cNvPr id="435" name="TextBox 434"/>
                      <p:cNvSpPr txBox="1"/>
                      <p:nvPr/>
                    </p:nvSpPr>
                    <p:spPr>
                      <a:xfrm>
                        <a:off x="3038382" y="3748793"/>
                        <a:ext cx="658594" cy="300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Media</a:t>
                        </a:r>
                        <a:b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36" name="Picture 165" descr="Media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1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792" y="3757863"/>
                        <a:ext cx="282134" cy="282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695531" y="2024565"/>
                  <a:ext cx="2872932" cy="2304638"/>
                  <a:chOff x="4691833" y="2138865"/>
                  <a:chExt cx="2872932" cy="2304638"/>
                </a:xfrm>
              </p:grpSpPr>
              <p:sp>
                <p:nvSpPr>
                  <p:cNvPr id="411" name="Rectangle 410"/>
                  <p:cNvSpPr/>
                  <p:nvPr/>
                </p:nvSpPr>
                <p:spPr bwMode="auto">
                  <a:xfrm>
                    <a:off x="4691833" y="2138865"/>
                    <a:ext cx="2872932" cy="2304638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752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99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Analytics </a:t>
                    </a:r>
                    <a:r>
                      <a:rPr lang="en-US" sz="1199" kern="0" dirty="0" smtClea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and </a:t>
                    </a:r>
                    <a:r>
                      <a:rPr lang="en-US" sz="1199" kern="0" dirty="0" err="1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IoT</a:t>
                    </a:r>
                    <a:endParaRPr lang="en-US" sz="1199" kern="0" dirty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endParaRPr>
                  </a:p>
                </p:txBody>
              </p:sp>
              <p:grpSp>
                <p:nvGrpSpPr>
                  <p:cNvPr id="412" name="Group 411"/>
                  <p:cNvGrpSpPr/>
                  <p:nvPr/>
                </p:nvGrpSpPr>
                <p:grpSpPr>
                  <a:xfrm>
                    <a:off x="4948498" y="2556851"/>
                    <a:ext cx="2361121" cy="1587740"/>
                    <a:chOff x="4805017" y="2556851"/>
                    <a:chExt cx="2361121" cy="1587740"/>
                  </a:xfrm>
                </p:grpSpPr>
                <p:grpSp>
                  <p:nvGrpSpPr>
                    <p:cNvPr id="413" name="Group 412"/>
                    <p:cNvGrpSpPr/>
                    <p:nvPr/>
                  </p:nvGrpSpPr>
                  <p:grpSpPr>
                    <a:xfrm>
                      <a:off x="4811883" y="2556851"/>
                      <a:ext cx="1046240" cy="337079"/>
                      <a:chOff x="4811883" y="2556851"/>
                      <a:chExt cx="1046240" cy="337079"/>
                    </a:xfrm>
                  </p:grpSpPr>
                  <p:sp>
                    <p:nvSpPr>
                      <p:cNvPr id="429" name="TextBox 428"/>
                      <p:cNvSpPr txBox="1"/>
                      <p:nvPr/>
                    </p:nvSpPr>
                    <p:spPr bwMode="auto">
                      <a:xfrm>
                        <a:off x="5199310" y="2574578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err="1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HDInsight</a:t>
                        </a:r>
                        <a:endPara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endParaRPr>
                      </a:p>
                    </p:txBody>
                  </p:sp>
                  <p:pic>
                    <p:nvPicPr>
                      <p:cNvPr id="430" name="Picture 181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883" y="2556851"/>
                        <a:ext cx="337162" cy="337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4" name="Group 413"/>
                    <p:cNvGrpSpPr/>
                    <p:nvPr/>
                  </p:nvGrpSpPr>
                  <p:grpSpPr>
                    <a:xfrm>
                      <a:off x="6162402" y="2574420"/>
                      <a:ext cx="1003736" cy="301625"/>
                      <a:chOff x="6162402" y="2574420"/>
                      <a:chExt cx="1003736" cy="301625"/>
                    </a:xfrm>
                  </p:grpSpPr>
                  <p:sp>
                    <p:nvSpPr>
                      <p:cNvPr id="427" name="TextBox 426"/>
                      <p:cNvSpPr txBox="1"/>
                      <p:nvPr/>
                    </p:nvSpPr>
                    <p:spPr bwMode="auto">
                      <a:xfrm>
                        <a:off x="6507325" y="2574420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Machine</a:t>
                        </a:r>
                        <a:b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Learning</a:t>
                        </a:r>
                      </a:p>
                    </p:txBody>
                  </p:sp>
                  <p:pic>
                    <p:nvPicPr>
                      <p:cNvPr id="428" name="Picture 183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402" y="2593257"/>
                        <a:ext cx="263720" cy="26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5" name="Group 414"/>
                    <p:cNvGrpSpPr/>
                    <p:nvPr/>
                  </p:nvGrpSpPr>
                  <p:grpSpPr>
                    <a:xfrm>
                      <a:off x="4805017" y="3834139"/>
                      <a:ext cx="1053105" cy="310452"/>
                      <a:chOff x="4805017" y="3834139"/>
                      <a:chExt cx="1053105" cy="310452"/>
                    </a:xfrm>
                  </p:grpSpPr>
                  <p:sp>
                    <p:nvSpPr>
                      <p:cNvPr id="425" name="TextBox 424"/>
                      <p:cNvSpPr txBox="1"/>
                      <p:nvPr/>
                    </p:nvSpPr>
                    <p:spPr bwMode="auto">
                      <a:xfrm>
                        <a:off x="5199310" y="3838553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Stream</a:t>
                        </a:r>
                        <a:b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Analytics</a:t>
                        </a:r>
                      </a:p>
                    </p:txBody>
                  </p:sp>
                  <p:pic>
                    <p:nvPicPr>
                      <p:cNvPr id="426" name="Picture 185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017" y="3834139"/>
                        <a:ext cx="310529" cy="310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6" name="Group 415"/>
                    <p:cNvGrpSpPr/>
                    <p:nvPr/>
                  </p:nvGrpSpPr>
                  <p:grpSpPr>
                    <a:xfrm>
                      <a:off x="4809230" y="3192842"/>
                      <a:ext cx="1048893" cy="305501"/>
                      <a:chOff x="4809230" y="3192842"/>
                      <a:chExt cx="1048893" cy="305501"/>
                    </a:xfrm>
                  </p:grpSpPr>
                  <p:sp>
                    <p:nvSpPr>
                      <p:cNvPr id="423" name="TextBox 422"/>
                      <p:cNvSpPr txBox="1"/>
                      <p:nvPr/>
                    </p:nvSpPr>
                    <p:spPr bwMode="auto">
                      <a:xfrm>
                        <a:off x="5199310" y="3198305"/>
                        <a:ext cx="65881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Data</a:t>
                        </a:r>
                        <a:b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Factory</a:t>
                        </a:r>
                      </a:p>
                    </p:txBody>
                  </p:sp>
                  <p:pic>
                    <p:nvPicPr>
                      <p:cNvPr id="424" name="Picture 187"/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230" y="3192842"/>
                        <a:ext cx="302103" cy="302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7" name="Group 416"/>
                    <p:cNvGrpSpPr/>
                    <p:nvPr/>
                  </p:nvGrpSpPr>
                  <p:grpSpPr>
                    <a:xfrm>
                      <a:off x="6159534" y="3198305"/>
                      <a:ext cx="1006604" cy="300037"/>
                      <a:chOff x="6159534" y="3198305"/>
                      <a:chExt cx="1006604" cy="300037"/>
                    </a:xfrm>
                  </p:grpSpPr>
                  <p:sp>
                    <p:nvSpPr>
                      <p:cNvPr id="421" name="TextBox 420"/>
                      <p:cNvSpPr txBox="1"/>
                      <p:nvPr/>
                    </p:nvSpPr>
                    <p:spPr bwMode="auto">
                      <a:xfrm>
                        <a:off x="6507325" y="3198305"/>
                        <a:ext cx="65881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Event</a:t>
                        </a:r>
                        <a:b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Hubs</a:t>
                        </a:r>
                      </a:p>
                    </p:txBody>
                  </p:sp>
                  <p:pic>
                    <p:nvPicPr>
                      <p:cNvPr id="422" name="Picture 189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34" y="3200784"/>
                        <a:ext cx="283827" cy="29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8" name="Group 417"/>
                    <p:cNvGrpSpPr/>
                    <p:nvPr/>
                  </p:nvGrpSpPr>
                  <p:grpSpPr>
                    <a:xfrm>
                      <a:off x="6165936" y="3834755"/>
                      <a:ext cx="1000202" cy="296566"/>
                      <a:chOff x="6165936" y="3834755"/>
                      <a:chExt cx="1000202" cy="296566"/>
                    </a:xfrm>
                  </p:grpSpPr>
                  <p:sp>
                    <p:nvSpPr>
                      <p:cNvPr id="419" name="TextBox 418"/>
                      <p:cNvSpPr txBox="1"/>
                      <p:nvPr/>
                    </p:nvSpPr>
                    <p:spPr bwMode="auto">
                      <a:xfrm>
                        <a:off x="6507325" y="3853657"/>
                        <a:ext cx="6588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Mobile</a:t>
                        </a:r>
                        <a:b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Engagement</a:t>
                        </a:r>
                      </a:p>
                    </p:txBody>
                  </p:sp>
                  <p:pic>
                    <p:nvPicPr>
                      <p:cNvPr id="420" name="Picture 191"/>
                      <p:cNvPicPr>
                        <a:picLocks noChangeAspect="1"/>
                      </p:cNvPicPr>
                      <p:nvPr/>
                    </p:nvPicPr>
                    <p:blipFill>
                      <a:blip r:embed="rId23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936" y="3834755"/>
                        <a:ext cx="296639" cy="296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7" name="Group 346"/>
                <p:cNvGrpSpPr/>
                <p:nvPr/>
              </p:nvGrpSpPr>
              <p:grpSpPr>
                <a:xfrm>
                  <a:off x="2082009" y="2024566"/>
                  <a:ext cx="2498759" cy="1352550"/>
                  <a:chOff x="2082009" y="2138866"/>
                  <a:chExt cx="2498759" cy="1352550"/>
                </a:xfrm>
              </p:grpSpPr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2082009" y="2138866"/>
                    <a:ext cx="2498759" cy="135255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752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99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Integration</a:t>
                    </a:r>
                  </a:p>
                </p:txBody>
              </p: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2198592" y="2559624"/>
                    <a:ext cx="2237004" cy="836418"/>
                    <a:chOff x="2198592" y="2559624"/>
                    <a:chExt cx="2237004" cy="836418"/>
                  </a:xfrm>
                </p:grpSpPr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3513173" y="2559624"/>
                      <a:ext cx="922423" cy="301625"/>
                      <a:chOff x="3425188" y="2480831"/>
                      <a:chExt cx="922423" cy="301625"/>
                    </a:xfrm>
                  </p:grpSpPr>
                  <p:sp>
                    <p:nvSpPr>
                      <p:cNvPr id="409" name="TextBox 408"/>
                      <p:cNvSpPr txBox="1"/>
                      <p:nvPr/>
                    </p:nvSpPr>
                    <p:spPr bwMode="auto">
                      <a:xfrm>
                        <a:off x="3803029" y="2480831"/>
                        <a:ext cx="54458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BizTalk</a:t>
                        </a:r>
                        <a:b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10" name="Picture 214" descr="BizTalk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188" y="2484570"/>
                        <a:ext cx="293830" cy="29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2198592" y="3094417"/>
                      <a:ext cx="1020311" cy="301625"/>
                      <a:chOff x="2319949" y="3019151"/>
                      <a:chExt cx="1020311" cy="301625"/>
                    </a:xfrm>
                  </p:grpSpPr>
                  <p:sp>
                    <p:nvSpPr>
                      <p:cNvPr id="407" name="TextBox 406"/>
                      <p:cNvSpPr txBox="1"/>
                      <p:nvPr/>
                    </p:nvSpPr>
                    <p:spPr bwMode="auto">
                      <a:xfrm>
                        <a:off x="2681448" y="3019151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Hybrid</a:t>
                        </a:r>
                        <a:b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Connections</a:t>
                        </a:r>
                      </a:p>
                    </p:txBody>
                  </p:sp>
                  <p:pic>
                    <p:nvPicPr>
                      <p:cNvPr id="408" name="Picture 216" descr="Hybrid Connections (BizTalk).png"/>
                      <p:cNvPicPr>
                        <a:picLocks noChangeAspect="1"/>
                      </p:cNvPicPr>
                      <p:nvPr/>
                    </p:nvPicPr>
                    <p:blipFill>
                      <a:blip r:embed="rId25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949" y="3023735"/>
                        <a:ext cx="292141" cy="292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3521521" y="3094417"/>
                      <a:ext cx="869624" cy="301625"/>
                      <a:chOff x="3433536" y="3015624"/>
                      <a:chExt cx="869624" cy="301625"/>
                    </a:xfrm>
                  </p:grpSpPr>
                  <p:sp>
                    <p:nvSpPr>
                      <p:cNvPr id="405" name="TextBox 404"/>
                      <p:cNvSpPr txBox="1"/>
                      <p:nvPr/>
                    </p:nvSpPr>
                    <p:spPr bwMode="auto">
                      <a:xfrm>
                        <a:off x="3788740" y="3015624"/>
                        <a:ext cx="51442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</a:t>
                        </a:r>
                        <a:b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Bus</a:t>
                        </a:r>
                      </a:p>
                    </p:txBody>
                  </p:sp>
                  <p:pic>
                    <p:nvPicPr>
                      <p:cNvPr id="406" name="Picture 218" descr="Service Bus.png"/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536" y="3020078"/>
                        <a:ext cx="292402" cy="292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2198592" y="2560418"/>
                      <a:ext cx="1020559" cy="300037"/>
                      <a:chOff x="2319701" y="2482223"/>
                      <a:chExt cx="1020559" cy="300037"/>
                    </a:xfrm>
                  </p:grpSpPr>
                  <p:sp>
                    <p:nvSpPr>
                      <p:cNvPr id="403" name="TextBox 402"/>
                      <p:cNvSpPr txBox="1"/>
                      <p:nvPr/>
                    </p:nvSpPr>
                    <p:spPr bwMode="auto">
                      <a:xfrm>
                        <a:off x="2681448" y="2482223"/>
                        <a:ext cx="6588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Storage</a:t>
                        </a:r>
                        <a:b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Queues</a:t>
                        </a:r>
                      </a:p>
                    </p:txBody>
                  </p:sp>
                  <p:pic>
                    <p:nvPicPr>
                      <p:cNvPr id="404" name="Picture 220" descr="Storage queue.png"/>
                      <p:cNvPicPr>
                        <a:picLocks noChangeAspect="1"/>
                      </p:cNvPicPr>
                      <p:nvPr/>
                    </p:nvPicPr>
                    <p:blipFill>
                      <a:blip r:embed="rId2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701" y="2485765"/>
                        <a:ext cx="292636" cy="292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8" name="Group 347"/>
                <p:cNvGrpSpPr/>
                <p:nvPr/>
              </p:nvGrpSpPr>
              <p:grpSpPr>
                <a:xfrm>
                  <a:off x="7683226" y="2024565"/>
                  <a:ext cx="2771024" cy="2304637"/>
                  <a:chOff x="7683226" y="2138865"/>
                  <a:chExt cx="2771024" cy="2304637"/>
                </a:xfrm>
              </p:grpSpPr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7683226" y="2138865"/>
                    <a:ext cx="2771024" cy="230463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752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99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Data</a:t>
                    </a:r>
                  </a:p>
                </p:txBody>
              </p:sp>
              <p:grpSp>
                <p:nvGrpSpPr>
                  <p:cNvPr id="378" name="Group 377"/>
                  <p:cNvGrpSpPr/>
                  <p:nvPr/>
                </p:nvGrpSpPr>
                <p:grpSpPr>
                  <a:xfrm>
                    <a:off x="7845950" y="2595968"/>
                    <a:ext cx="2445576" cy="1553509"/>
                    <a:chOff x="7799957" y="2595968"/>
                    <a:chExt cx="2445576" cy="1553509"/>
                  </a:xfrm>
                </p:grpSpPr>
                <p:grpSp>
                  <p:nvGrpSpPr>
                    <p:cNvPr id="379" name="Group 3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99957" y="2595969"/>
                      <a:ext cx="1016185" cy="301066"/>
                      <a:chOff x="8369631" y="3448242"/>
                      <a:chExt cx="1016411" cy="301033"/>
                    </a:xfrm>
                  </p:grpSpPr>
                  <p:sp>
                    <p:nvSpPr>
                      <p:cNvPr id="395" name="TextBox 394"/>
                      <p:cNvSpPr txBox="1"/>
                      <p:nvPr/>
                    </p:nvSpPr>
                    <p:spPr>
                      <a:xfrm>
                        <a:off x="8727084" y="3448242"/>
                        <a:ext cx="658958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SQL</a:t>
                        </a:r>
                        <a:b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Database</a:t>
                        </a:r>
                      </a:p>
                    </p:txBody>
                  </p:sp>
                  <p:pic>
                    <p:nvPicPr>
                      <p:cNvPr id="396" name="Picture 171"/>
                      <p:cNvPicPr>
                        <a:picLocks noChangeAspect="1"/>
                      </p:cNvPicPr>
                      <p:nvPr/>
                    </p:nvPicPr>
                    <p:blipFill>
                      <a:blip r:embed="rId2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631" y="3452466"/>
                        <a:ext cx="296809" cy="29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0" name="Group 3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051" y="3832282"/>
                      <a:ext cx="1013093" cy="300038"/>
                      <a:chOff x="8372726" y="4684418"/>
                      <a:chExt cx="1013318" cy="300005"/>
                    </a:xfrm>
                  </p:grpSpPr>
                  <p:sp>
                    <p:nvSpPr>
                      <p:cNvPr id="393" name="TextBox 392"/>
                      <p:cNvSpPr txBox="1"/>
                      <p:nvPr/>
                    </p:nvSpPr>
                    <p:spPr>
                      <a:xfrm>
                        <a:off x="8727084" y="4684418"/>
                        <a:ext cx="658960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err="1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DocumentDB</a:t>
                        </a:r>
                        <a:endPara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endParaRPr>
                      </a:p>
                    </p:txBody>
                  </p:sp>
                  <p:pic>
                    <p:nvPicPr>
                      <p:cNvPr id="394" name="Picture 173"/>
                      <p:cNvPicPr>
                        <a:picLocks noChangeAspect="1"/>
                      </p:cNvPicPr>
                      <p:nvPr/>
                    </p:nvPicPr>
                    <p:blipFill>
                      <a:blip r:embed="rId2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726" y="4693804"/>
                        <a:ext cx="290620" cy="290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1" name="Group 3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720" y="3204660"/>
                      <a:ext cx="1012423" cy="309349"/>
                      <a:chOff x="8373395" y="4056866"/>
                      <a:chExt cx="1012648" cy="309315"/>
                    </a:xfrm>
                  </p:grpSpPr>
                  <p:sp>
                    <p:nvSpPr>
                      <p:cNvPr id="391" name="TextBox 390"/>
                      <p:cNvSpPr txBox="1"/>
                      <p:nvPr/>
                    </p:nvSpPr>
                    <p:spPr>
                      <a:xfrm>
                        <a:off x="8727084" y="4056866"/>
                        <a:ext cx="658959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err="1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Redis</a:t>
                        </a: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/>
                        </a:r>
                        <a:b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Cache</a:t>
                        </a:r>
                      </a:p>
                    </p:txBody>
                  </p:sp>
                  <p:pic>
                    <p:nvPicPr>
                      <p:cNvPr id="392" name="Picture 175"/>
                      <p:cNvPicPr>
                        <a:picLocks noChangeAspect="1"/>
                      </p:cNvPicPr>
                      <p:nvPr/>
                    </p:nvPicPr>
                    <p:blipFill>
                      <a:blip r:embed="rId3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395" y="4076899"/>
                        <a:ext cx="289282" cy="289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2" name="Group 3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63663" y="3193851"/>
                      <a:ext cx="1081869" cy="331906"/>
                      <a:chOff x="9733640" y="4046058"/>
                      <a:chExt cx="1082109" cy="331869"/>
                    </a:xfrm>
                  </p:grpSpPr>
                  <p:sp>
                    <p:nvSpPr>
                      <p:cNvPr id="389" name="TextBox 388"/>
                      <p:cNvSpPr txBox="1"/>
                      <p:nvPr/>
                    </p:nvSpPr>
                    <p:spPr>
                      <a:xfrm>
                        <a:off x="10156790" y="4061991"/>
                        <a:ext cx="658959" cy="300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Search</a:t>
                        </a:r>
                      </a:p>
                    </p:txBody>
                  </p:sp>
                  <p:pic>
                    <p:nvPicPr>
                      <p:cNvPr id="390" name="Picture 177"/>
                      <p:cNvPicPr>
                        <a:picLocks noChangeAspect="1"/>
                      </p:cNvPicPr>
                      <p:nvPr/>
                    </p:nvPicPr>
                    <p:blipFill>
                      <a:blip r:embed="rId3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640" y="4046058"/>
                        <a:ext cx="331871" cy="331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3828827"/>
                      <a:ext cx="1052326" cy="320650"/>
                      <a:chOff x="9763191" y="4680964"/>
                      <a:chExt cx="1052560" cy="320615"/>
                    </a:xfrm>
                  </p:grpSpPr>
                  <p:sp>
                    <p:nvSpPr>
                      <p:cNvPr id="387" name="TextBox 386"/>
                      <p:cNvSpPr txBox="1"/>
                      <p:nvPr/>
                    </p:nvSpPr>
                    <p:spPr>
                      <a:xfrm>
                        <a:off x="10156791" y="4693638"/>
                        <a:ext cx="658960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Tables</a:t>
                        </a:r>
                      </a:p>
                    </p:txBody>
                  </p:sp>
                  <p:pic>
                    <p:nvPicPr>
                      <p:cNvPr id="388" name="Picture 179" descr="Storage table.png"/>
                      <p:cNvPicPr>
                        <a:picLocks noChangeAspect="1"/>
                      </p:cNvPicPr>
                      <p:nvPr/>
                    </p:nvPicPr>
                    <p:blipFill>
                      <a:blip r:embed="rId3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4680964"/>
                        <a:ext cx="320616" cy="320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4" name="Group 3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2595968"/>
                      <a:ext cx="790386" cy="325437"/>
                      <a:chOff x="9763191" y="3448241"/>
                      <a:chExt cx="790562" cy="325401"/>
                    </a:xfrm>
                  </p:grpSpPr>
                  <p:pic>
                    <p:nvPicPr>
                      <p:cNvPr id="385" name="Picture 16"/>
                      <p:cNvPicPr>
                        <a:picLocks noChangeAspect="1"/>
                      </p:cNvPicPr>
                      <p:nvPr/>
                    </p:nvPicPr>
                    <p:blipFill>
                      <a:blip r:embed="rId3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3452465"/>
                        <a:ext cx="320616" cy="290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86" name="TextBox 385"/>
                      <p:cNvSpPr txBox="1"/>
                      <p:nvPr/>
                    </p:nvSpPr>
                    <p:spPr>
                      <a:xfrm>
                        <a:off x="10156790" y="3448241"/>
                        <a:ext cx="396963" cy="32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SQL Data</a:t>
                        </a:r>
                        <a:b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1000" kern="0" dirty="0" smtClea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Warehouse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49" name="Group 348"/>
                <p:cNvGrpSpPr/>
                <p:nvPr/>
              </p:nvGrpSpPr>
              <p:grpSpPr>
                <a:xfrm>
                  <a:off x="2082009" y="543029"/>
                  <a:ext cx="2144942" cy="1371600"/>
                  <a:chOff x="2082009" y="650979"/>
                  <a:chExt cx="2144942" cy="1371600"/>
                </a:xfrm>
              </p:grpSpPr>
              <p:sp>
                <p:nvSpPr>
                  <p:cNvPr id="364" name="Rectangle 363"/>
                  <p:cNvSpPr/>
                  <p:nvPr/>
                </p:nvSpPr>
                <p:spPr bwMode="auto">
                  <a:xfrm>
                    <a:off x="2082009" y="650979"/>
                    <a:ext cx="2144942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752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99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Compute</a:t>
                    </a:r>
                  </a:p>
                </p:txBody>
              </p: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2209151" y="1044910"/>
                    <a:ext cx="889842" cy="301625"/>
                    <a:chOff x="2315921" y="978921"/>
                    <a:chExt cx="889842" cy="301625"/>
                  </a:xfrm>
                </p:grpSpPr>
                <p:sp>
                  <p:nvSpPr>
                    <p:cNvPr id="375" name="TextBox 374"/>
                    <p:cNvSpPr txBox="1"/>
                    <p:nvPr/>
                  </p:nvSpPr>
                  <p:spPr bwMode="auto">
                    <a:xfrm>
                      <a:off x="2678517" y="978921"/>
                      <a:ext cx="527246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Cloud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Services</a:t>
                      </a:r>
                    </a:p>
                  </p:txBody>
                </p:sp>
                <p:pic>
                  <p:nvPicPr>
                    <p:cNvPr id="376" name="Picture 145"/>
                    <p:cNvPicPr>
                      <a:picLocks noChangeAspect="1"/>
                    </p:cNvPicPr>
                    <p:nvPr/>
                  </p:nvPicPr>
                  <p:blipFill>
                    <a:blip r:embed="rId3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15921" y="984779"/>
                      <a:ext cx="289808" cy="2899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6" name="Group 365"/>
                  <p:cNvGrpSpPr/>
                  <p:nvPr/>
                </p:nvGrpSpPr>
                <p:grpSpPr>
                  <a:xfrm>
                    <a:off x="2209151" y="1617332"/>
                    <a:ext cx="751241" cy="303647"/>
                    <a:chOff x="2355344" y="1558000"/>
                    <a:chExt cx="751241" cy="303647"/>
                  </a:xfrm>
                </p:grpSpPr>
                <p:sp>
                  <p:nvSpPr>
                    <p:cNvPr id="373" name="TextBox 372"/>
                    <p:cNvSpPr txBox="1"/>
                    <p:nvPr/>
                  </p:nvSpPr>
                  <p:spPr bwMode="auto">
                    <a:xfrm>
                      <a:off x="2722967" y="1559012"/>
                      <a:ext cx="383618" cy="3016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Batch</a:t>
                      </a:r>
                    </a:p>
                  </p:txBody>
                </p:sp>
                <p:pic>
                  <p:nvPicPr>
                    <p:cNvPr id="374" name="Picture 147"/>
                    <p:cNvPicPr>
                      <a:picLocks noChangeAspect="1"/>
                    </p:cNvPicPr>
                    <p:nvPr/>
                  </p:nvPicPr>
                  <p:blipFill>
                    <a:blip r:embed="rId3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55344" y="1558000"/>
                      <a:ext cx="303542" cy="3036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7" name="Group 366"/>
                  <p:cNvGrpSpPr/>
                  <p:nvPr/>
                </p:nvGrpSpPr>
                <p:grpSpPr>
                  <a:xfrm>
                    <a:off x="3226725" y="1617332"/>
                    <a:ext cx="865731" cy="301625"/>
                    <a:chOff x="3193533" y="1551343"/>
                    <a:chExt cx="865731" cy="301625"/>
                  </a:xfrm>
                </p:grpSpPr>
                <p:sp>
                  <p:nvSpPr>
                    <p:cNvPr id="371" name="TextBox 370"/>
                    <p:cNvSpPr txBox="1"/>
                    <p:nvPr/>
                  </p:nvSpPr>
                  <p:spPr bwMode="auto">
                    <a:xfrm>
                      <a:off x="3554337" y="1551343"/>
                      <a:ext cx="504927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Remote 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</a:t>
                      </a:r>
                    </a:p>
                  </p:txBody>
                </p:sp>
                <p:pic>
                  <p:nvPicPr>
                    <p:cNvPr id="372" name="Picture 149"/>
                    <p:cNvPicPr>
                      <a:picLocks noChangeAspect="1"/>
                    </p:cNvPicPr>
                    <p:nvPr/>
                  </p:nvPicPr>
                  <p:blipFill>
                    <a:blip r:embed="rId3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93533" y="1556274"/>
                      <a:ext cx="291661" cy="291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8" name="Group 367"/>
                  <p:cNvGrpSpPr/>
                  <p:nvPr/>
                </p:nvGrpSpPr>
                <p:grpSpPr>
                  <a:xfrm>
                    <a:off x="3226725" y="1046498"/>
                    <a:ext cx="873084" cy="300037"/>
                    <a:chOff x="3380111" y="980440"/>
                    <a:chExt cx="873084" cy="300037"/>
                  </a:xfrm>
                </p:grpSpPr>
                <p:sp>
                  <p:nvSpPr>
                    <p:cNvPr id="369" name="TextBox 368"/>
                    <p:cNvSpPr txBox="1"/>
                    <p:nvPr/>
                  </p:nvSpPr>
                  <p:spPr bwMode="auto">
                    <a:xfrm>
                      <a:off x="3723011" y="980440"/>
                      <a:ext cx="530184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Service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Fabric</a:t>
                      </a:r>
                    </a:p>
                  </p:txBody>
                </p:sp>
                <p:sp>
                  <p:nvSpPr>
                    <p:cNvPr id="370" name="Freeform 369"/>
                    <p:cNvSpPr/>
                    <p:nvPr/>
                  </p:nvSpPr>
                  <p:spPr bwMode="auto">
                    <a:xfrm>
                      <a:off x="3380111" y="993933"/>
                      <a:ext cx="282575" cy="273050"/>
                    </a:xfrm>
                    <a:custGeom>
                      <a:avLst/>
                      <a:gdLst>
                        <a:gd name="connsiteX0" fmla="*/ 284961 w 673895"/>
                        <a:gd name="connsiteY0" fmla="*/ 158165 h 647702"/>
                        <a:gd name="connsiteX1" fmla="*/ 170786 w 673895"/>
                        <a:gd name="connsiteY1" fmla="*/ 242195 h 647702"/>
                        <a:gd name="connsiteX2" fmla="*/ 176214 w 673895"/>
                        <a:gd name="connsiteY2" fmla="*/ 269082 h 647702"/>
                        <a:gd name="connsiteX3" fmla="*/ 150408 w 673895"/>
                        <a:gd name="connsiteY3" fmla="*/ 331383 h 647702"/>
                        <a:gd name="connsiteX4" fmla="*/ 146443 w 673895"/>
                        <a:gd name="connsiteY4" fmla="*/ 334057 h 647702"/>
                        <a:gd name="connsiteX5" fmla="*/ 192422 w 673895"/>
                        <a:gd name="connsiteY5" fmla="*/ 472837 h 647702"/>
                        <a:gd name="connsiteX6" fmla="*/ 220034 w 673895"/>
                        <a:gd name="connsiteY6" fmla="*/ 478412 h 647702"/>
                        <a:gd name="connsiteX7" fmla="*/ 248039 w 673895"/>
                        <a:gd name="connsiteY7" fmla="*/ 497294 h 647702"/>
                        <a:gd name="connsiteX8" fmla="*/ 265572 w 673895"/>
                        <a:gd name="connsiteY8" fmla="*/ 523298 h 647702"/>
                        <a:gd name="connsiteX9" fmla="*/ 408956 w 673895"/>
                        <a:gd name="connsiteY9" fmla="*/ 523298 h 647702"/>
                        <a:gd name="connsiteX10" fmla="*/ 417479 w 673895"/>
                        <a:gd name="connsiteY10" fmla="*/ 505571 h 647702"/>
                        <a:gd name="connsiteX11" fmla="*/ 456243 w 673895"/>
                        <a:gd name="connsiteY11" fmla="*/ 473649 h 647702"/>
                        <a:gd name="connsiteX12" fmla="*/ 488887 w 673895"/>
                        <a:gd name="connsiteY12" fmla="*/ 467058 h 647702"/>
                        <a:gd name="connsiteX13" fmla="*/ 531395 w 673895"/>
                        <a:gd name="connsiteY13" fmla="*/ 334333 h 647702"/>
                        <a:gd name="connsiteX14" fmla="*/ 523487 w 673895"/>
                        <a:gd name="connsiteY14" fmla="*/ 329002 h 647702"/>
                        <a:gd name="connsiteX15" fmla="*/ 497681 w 673895"/>
                        <a:gd name="connsiteY15" fmla="*/ 266701 h 647702"/>
                        <a:gd name="connsiteX16" fmla="*/ 501673 w 673895"/>
                        <a:gd name="connsiteY16" fmla="*/ 246929 h 647702"/>
                        <a:gd name="connsiteX17" fmla="*/ 384346 w 673895"/>
                        <a:gd name="connsiteY17" fmla="*/ 159653 h 647702"/>
                        <a:gd name="connsiteX18" fmla="*/ 370052 w 673895"/>
                        <a:gd name="connsiteY18" fmla="*/ 169290 h 647702"/>
                        <a:gd name="connsiteX19" fmla="*/ 335757 w 673895"/>
                        <a:gd name="connsiteY19" fmla="*/ 176214 h 647702"/>
                        <a:gd name="connsiteX20" fmla="*/ 301462 w 673895"/>
                        <a:gd name="connsiteY20" fmla="*/ 169290 h 647702"/>
                        <a:gd name="connsiteX21" fmla="*/ 335757 w 673895"/>
                        <a:gd name="connsiteY21" fmla="*/ 0 h 647702"/>
                        <a:gd name="connsiteX22" fmla="*/ 423864 w 673895"/>
                        <a:gd name="connsiteY22" fmla="*/ 88107 h 647702"/>
                        <a:gd name="connsiteX23" fmla="*/ 420253 w 673895"/>
                        <a:gd name="connsiteY23" fmla="*/ 105993 h 647702"/>
                        <a:gd name="connsiteX24" fmla="*/ 538728 w 673895"/>
                        <a:gd name="connsiteY24" fmla="*/ 194124 h 647702"/>
                        <a:gd name="connsiteX25" fmla="*/ 551493 w 673895"/>
                        <a:gd name="connsiteY25" fmla="*/ 185518 h 647702"/>
                        <a:gd name="connsiteX26" fmla="*/ 585788 w 673895"/>
                        <a:gd name="connsiteY26" fmla="*/ 178594 h 647702"/>
                        <a:gd name="connsiteX27" fmla="*/ 673895 w 673895"/>
                        <a:gd name="connsiteY27" fmla="*/ 266701 h 647702"/>
                        <a:gd name="connsiteX28" fmla="*/ 620083 w 673895"/>
                        <a:gd name="connsiteY28" fmla="*/ 347884 h 647702"/>
                        <a:gd name="connsiteX29" fmla="*/ 593016 w 673895"/>
                        <a:gd name="connsiteY29" fmla="*/ 353349 h 647702"/>
                        <a:gd name="connsiteX30" fmla="*/ 549222 w 673895"/>
                        <a:gd name="connsiteY30" fmla="*/ 490092 h 647702"/>
                        <a:gd name="connsiteX31" fmla="*/ 552839 w 673895"/>
                        <a:gd name="connsiteY31" fmla="*/ 492531 h 647702"/>
                        <a:gd name="connsiteX32" fmla="*/ 578645 w 673895"/>
                        <a:gd name="connsiteY32" fmla="*/ 554832 h 647702"/>
                        <a:gd name="connsiteX33" fmla="*/ 490538 w 673895"/>
                        <a:gd name="connsiteY33" fmla="*/ 642939 h 647702"/>
                        <a:gd name="connsiteX34" fmla="*/ 409355 w 673895"/>
                        <a:gd name="connsiteY34" fmla="*/ 589127 h 647702"/>
                        <a:gd name="connsiteX35" fmla="*/ 409084 w 673895"/>
                        <a:gd name="connsiteY35" fmla="*/ 587783 h 647702"/>
                        <a:gd name="connsiteX36" fmla="*/ 268154 w 673895"/>
                        <a:gd name="connsiteY36" fmla="*/ 587783 h 647702"/>
                        <a:gd name="connsiteX37" fmla="*/ 266921 w 673895"/>
                        <a:gd name="connsiteY37" fmla="*/ 593890 h 647702"/>
                        <a:gd name="connsiteX38" fmla="*/ 185738 w 673895"/>
                        <a:gd name="connsiteY38" fmla="*/ 647702 h 647702"/>
                        <a:gd name="connsiteX39" fmla="*/ 97631 w 673895"/>
                        <a:gd name="connsiteY39" fmla="*/ 559595 h 647702"/>
                        <a:gd name="connsiteX40" fmla="*/ 123437 w 673895"/>
                        <a:gd name="connsiteY40" fmla="*/ 497294 h 647702"/>
                        <a:gd name="connsiteX41" fmla="*/ 130921 w 673895"/>
                        <a:gd name="connsiteY41" fmla="*/ 492248 h 647702"/>
                        <a:gd name="connsiteX42" fmla="*/ 86036 w 673895"/>
                        <a:gd name="connsiteY42" fmla="*/ 356771 h 647702"/>
                        <a:gd name="connsiteX43" fmla="*/ 53812 w 673895"/>
                        <a:gd name="connsiteY43" fmla="*/ 350265 h 647702"/>
                        <a:gd name="connsiteX44" fmla="*/ 0 w 673895"/>
                        <a:gd name="connsiteY44" fmla="*/ 269082 h 647702"/>
                        <a:gd name="connsiteX45" fmla="*/ 88107 w 673895"/>
                        <a:gd name="connsiteY45" fmla="*/ 180975 h 647702"/>
                        <a:gd name="connsiteX46" fmla="*/ 122402 w 673895"/>
                        <a:gd name="connsiteY46" fmla="*/ 187899 h 647702"/>
                        <a:gd name="connsiteX47" fmla="*/ 129378 w 673895"/>
                        <a:gd name="connsiteY47" fmla="*/ 192602 h 647702"/>
                        <a:gd name="connsiteX48" fmla="*/ 250718 w 673895"/>
                        <a:gd name="connsiteY48" fmla="*/ 103300 h 647702"/>
                        <a:gd name="connsiteX49" fmla="*/ 247650 w 673895"/>
                        <a:gd name="connsiteY49" fmla="*/ 88107 h 647702"/>
                        <a:gd name="connsiteX50" fmla="*/ 335757 w 673895"/>
                        <a:gd name="connsiteY50" fmla="*/ 0 h 647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673895" h="647702">
                          <a:moveTo>
                            <a:pt x="284961" y="158165"/>
                          </a:moveTo>
                          <a:lnTo>
                            <a:pt x="170786" y="242195"/>
                          </a:lnTo>
                          <a:lnTo>
                            <a:pt x="176214" y="269082"/>
                          </a:lnTo>
                          <a:cubicBezTo>
                            <a:pt x="176214" y="293412"/>
                            <a:pt x="166353" y="315439"/>
                            <a:pt x="150408" y="331383"/>
                          </a:cubicBezTo>
                          <a:lnTo>
                            <a:pt x="146443" y="334057"/>
                          </a:lnTo>
                          <a:lnTo>
                            <a:pt x="192422" y="472837"/>
                          </a:lnTo>
                          <a:lnTo>
                            <a:pt x="220034" y="478412"/>
                          </a:lnTo>
                          <a:cubicBezTo>
                            <a:pt x="230575" y="482870"/>
                            <a:pt x="240067" y="489322"/>
                            <a:pt x="248039" y="497294"/>
                          </a:cubicBezTo>
                          <a:lnTo>
                            <a:pt x="265572" y="523298"/>
                          </a:lnTo>
                          <a:lnTo>
                            <a:pt x="408956" y="523298"/>
                          </a:lnTo>
                          <a:lnTo>
                            <a:pt x="417479" y="505571"/>
                          </a:lnTo>
                          <a:cubicBezTo>
                            <a:pt x="426979" y="491509"/>
                            <a:pt x="440432" y="480337"/>
                            <a:pt x="456243" y="473649"/>
                          </a:cubicBezTo>
                          <a:lnTo>
                            <a:pt x="488887" y="467058"/>
                          </a:lnTo>
                          <a:lnTo>
                            <a:pt x="531395" y="334333"/>
                          </a:lnTo>
                          <a:lnTo>
                            <a:pt x="523487" y="329002"/>
                          </a:lnTo>
                          <a:cubicBezTo>
                            <a:pt x="507543" y="313058"/>
                            <a:pt x="497681" y="291031"/>
                            <a:pt x="497681" y="266701"/>
                          </a:cubicBezTo>
                          <a:lnTo>
                            <a:pt x="501673" y="246929"/>
                          </a:lnTo>
                          <a:lnTo>
                            <a:pt x="384346" y="159653"/>
                          </a:lnTo>
                          <a:lnTo>
                            <a:pt x="370052" y="169290"/>
                          </a:lnTo>
                          <a:cubicBezTo>
                            <a:pt x="359511" y="173749"/>
                            <a:pt x="347922" y="176214"/>
                            <a:pt x="335757" y="176214"/>
                          </a:cubicBezTo>
                          <a:cubicBezTo>
                            <a:pt x="323592" y="176214"/>
                            <a:pt x="312003" y="173749"/>
                            <a:pt x="301462" y="169290"/>
                          </a:cubicBezTo>
                          <a:close/>
                          <a:moveTo>
                            <a:pt x="335757" y="0"/>
                          </a:moveTo>
                          <a:cubicBezTo>
                            <a:pt x="384417" y="0"/>
                            <a:pt x="423864" y="39447"/>
                            <a:pt x="423864" y="88107"/>
                          </a:cubicBezTo>
                          <a:lnTo>
                            <a:pt x="420253" y="105993"/>
                          </a:lnTo>
                          <a:lnTo>
                            <a:pt x="538728" y="194124"/>
                          </a:lnTo>
                          <a:lnTo>
                            <a:pt x="551493" y="185518"/>
                          </a:lnTo>
                          <a:cubicBezTo>
                            <a:pt x="562034" y="181059"/>
                            <a:pt x="573623" y="178594"/>
                            <a:pt x="585788" y="178594"/>
                          </a:cubicBezTo>
                          <a:cubicBezTo>
                            <a:pt x="634448" y="178594"/>
                            <a:pt x="673895" y="218041"/>
                            <a:pt x="673895" y="266701"/>
                          </a:cubicBezTo>
                          <a:cubicBezTo>
                            <a:pt x="673895" y="303196"/>
                            <a:pt x="651706" y="334509"/>
                            <a:pt x="620083" y="347884"/>
                          </a:cubicBezTo>
                          <a:lnTo>
                            <a:pt x="593016" y="353349"/>
                          </a:lnTo>
                          <a:lnTo>
                            <a:pt x="549222" y="490092"/>
                          </a:lnTo>
                          <a:lnTo>
                            <a:pt x="552839" y="492531"/>
                          </a:lnTo>
                          <a:cubicBezTo>
                            <a:pt x="568783" y="508475"/>
                            <a:pt x="578645" y="530502"/>
                            <a:pt x="578645" y="554832"/>
                          </a:cubicBezTo>
                          <a:cubicBezTo>
                            <a:pt x="578645" y="603492"/>
                            <a:pt x="539198" y="642939"/>
                            <a:pt x="490538" y="642939"/>
                          </a:cubicBezTo>
                          <a:cubicBezTo>
                            <a:pt x="454043" y="642939"/>
                            <a:pt x="422731" y="620750"/>
                            <a:pt x="409355" y="589127"/>
                          </a:cubicBezTo>
                          <a:lnTo>
                            <a:pt x="409084" y="587783"/>
                          </a:lnTo>
                          <a:lnTo>
                            <a:pt x="268154" y="587783"/>
                          </a:lnTo>
                          <a:lnTo>
                            <a:pt x="266921" y="593890"/>
                          </a:lnTo>
                          <a:cubicBezTo>
                            <a:pt x="253546" y="625513"/>
                            <a:pt x="222233" y="647702"/>
                            <a:pt x="185738" y="647702"/>
                          </a:cubicBezTo>
                          <a:cubicBezTo>
                            <a:pt x="137078" y="647702"/>
                            <a:pt x="97631" y="608255"/>
                            <a:pt x="97631" y="559595"/>
                          </a:cubicBezTo>
                          <a:cubicBezTo>
                            <a:pt x="97631" y="535265"/>
                            <a:pt x="107493" y="513238"/>
                            <a:pt x="123437" y="497294"/>
                          </a:cubicBezTo>
                          <a:lnTo>
                            <a:pt x="130921" y="492248"/>
                          </a:lnTo>
                          <a:lnTo>
                            <a:pt x="86036" y="356771"/>
                          </a:lnTo>
                          <a:lnTo>
                            <a:pt x="53812" y="350265"/>
                          </a:lnTo>
                          <a:cubicBezTo>
                            <a:pt x="22189" y="336890"/>
                            <a:pt x="0" y="305577"/>
                            <a:pt x="0" y="269082"/>
                          </a:cubicBezTo>
                          <a:cubicBezTo>
                            <a:pt x="0" y="220422"/>
                            <a:pt x="39447" y="180975"/>
                            <a:pt x="88107" y="180975"/>
                          </a:cubicBezTo>
                          <a:cubicBezTo>
                            <a:pt x="100272" y="180975"/>
                            <a:pt x="111861" y="183440"/>
                            <a:pt x="122402" y="187899"/>
                          </a:cubicBezTo>
                          <a:lnTo>
                            <a:pt x="129378" y="192602"/>
                          </a:lnTo>
                          <a:lnTo>
                            <a:pt x="250718" y="103300"/>
                          </a:lnTo>
                          <a:lnTo>
                            <a:pt x="247650" y="88107"/>
                          </a:lnTo>
                          <a:cubicBezTo>
                            <a:pt x="247650" y="39447"/>
                            <a:pt x="287097" y="0"/>
                            <a:pt x="33575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32293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50" name="Group 349"/>
                <p:cNvGrpSpPr/>
                <p:nvPr/>
              </p:nvGrpSpPr>
              <p:grpSpPr>
                <a:xfrm>
                  <a:off x="8203323" y="543029"/>
                  <a:ext cx="2250927" cy="1371600"/>
                  <a:chOff x="8203323" y="650979"/>
                  <a:chExt cx="2250927" cy="1371600"/>
                </a:xfrm>
              </p:grpSpPr>
              <p:sp>
                <p:nvSpPr>
                  <p:cNvPr id="351" name="Rectangle 350"/>
                  <p:cNvSpPr/>
                  <p:nvPr/>
                </p:nvSpPr>
                <p:spPr bwMode="auto">
                  <a:xfrm>
                    <a:off x="8203323" y="650979"/>
                    <a:ext cx="2250927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913752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99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Developer services</a:t>
                    </a:r>
                  </a:p>
                </p:txBody>
              </p:sp>
              <p:grpSp>
                <p:nvGrpSpPr>
                  <p:cNvPr id="352" name="Group 351"/>
                  <p:cNvGrpSpPr/>
                  <p:nvPr/>
                </p:nvGrpSpPr>
                <p:grpSpPr>
                  <a:xfrm>
                    <a:off x="8316462" y="1050815"/>
                    <a:ext cx="1048050" cy="290595"/>
                    <a:chOff x="8316462" y="1050815"/>
                    <a:chExt cx="1048050" cy="290595"/>
                  </a:xfrm>
                </p:grpSpPr>
                <p:sp>
                  <p:nvSpPr>
                    <p:cNvPr id="362" name="TextBox 361"/>
                    <p:cNvSpPr txBox="1"/>
                    <p:nvPr/>
                  </p:nvSpPr>
                  <p:spPr bwMode="auto">
                    <a:xfrm>
                      <a:off x="8694587" y="1065786"/>
                      <a:ext cx="669925" cy="250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Visual 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Studio</a:t>
                      </a:r>
                    </a:p>
                  </p:txBody>
                </p:sp>
                <p:pic>
                  <p:nvPicPr>
                    <p:cNvPr id="363" name="Picture 167" descr="Visual Studio Online.png"/>
                    <p:cNvPicPr>
                      <a:picLocks noChangeAspect="1"/>
                    </p:cNvPicPr>
                    <p:nvPr/>
                  </p:nvPicPr>
                  <p:blipFill>
                    <a:blip r:embed="rId3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16462" y="1050815"/>
                      <a:ext cx="290580" cy="2905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9413978" y="1606382"/>
                    <a:ext cx="957567" cy="312845"/>
                    <a:chOff x="9413978" y="1606382"/>
                    <a:chExt cx="957567" cy="312845"/>
                  </a:xfrm>
                </p:grpSpPr>
                <p:sp>
                  <p:nvSpPr>
                    <p:cNvPr id="360" name="TextBox 359"/>
                    <p:cNvSpPr txBox="1"/>
                    <p:nvPr/>
                  </p:nvSpPr>
                  <p:spPr bwMode="auto">
                    <a:xfrm>
                      <a:off x="9712733" y="161760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Application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Insights</a:t>
                      </a:r>
                    </a:p>
                  </p:txBody>
                </p:sp>
                <p:pic>
                  <p:nvPicPr>
                    <p:cNvPr id="361" name="Picture 169" descr="Application Insights.png"/>
                    <p:cNvPicPr>
                      <a:picLocks noChangeAspect="1"/>
                    </p:cNvPicPr>
                    <p:nvPr/>
                  </p:nvPicPr>
                  <p:blipFill>
                    <a:blip r:embed="rId3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13978" y="1606382"/>
                      <a:ext cx="292365" cy="2923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9408787" y="1025699"/>
                    <a:ext cx="875200" cy="302765"/>
                    <a:chOff x="9408787" y="1025699"/>
                    <a:chExt cx="875200" cy="302765"/>
                  </a:xfrm>
                </p:grpSpPr>
                <p:pic>
                  <p:nvPicPr>
                    <p:cNvPr id="358" name="Picture 272"/>
                    <p:cNvPicPr>
                      <a:picLocks noChangeAspect="1"/>
                    </p:cNvPicPr>
                    <p:nvPr/>
                  </p:nvPicPr>
                  <p:blipFill>
                    <a:blip r:embed="rId3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08787" y="1025699"/>
                      <a:ext cx="302749" cy="3027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59" name="TextBox 358"/>
                    <p:cNvSpPr txBox="1"/>
                    <p:nvPr/>
                  </p:nvSpPr>
                  <p:spPr bwMode="auto">
                    <a:xfrm>
                      <a:off x="9742651" y="1059753"/>
                      <a:ext cx="541336" cy="249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Azure SDK</a:t>
                      </a:r>
                    </a:p>
                  </p:txBody>
                </p:sp>
              </p:grpSp>
              <p:grpSp>
                <p:nvGrpSpPr>
                  <p:cNvPr id="355" name="Group 354"/>
                  <p:cNvGrpSpPr/>
                  <p:nvPr/>
                </p:nvGrpSpPr>
                <p:grpSpPr>
                  <a:xfrm>
                    <a:off x="8316496" y="1621631"/>
                    <a:ext cx="1048016" cy="280129"/>
                    <a:chOff x="8316496" y="1621631"/>
                    <a:chExt cx="1048016" cy="280129"/>
                  </a:xfrm>
                </p:grpSpPr>
                <p:sp>
                  <p:nvSpPr>
                    <p:cNvPr id="356" name="TextBox 355"/>
                    <p:cNvSpPr txBox="1"/>
                    <p:nvPr/>
                  </p:nvSpPr>
                  <p:spPr bwMode="auto">
                    <a:xfrm>
                      <a:off x="8704112" y="1650936"/>
                      <a:ext cx="660400" cy="2508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Team 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Project</a:t>
                      </a:r>
                    </a:p>
                  </p:txBody>
                </p:sp>
                <p:sp>
                  <p:nvSpPr>
                    <p:cNvPr id="357" name="Freeform 356"/>
                    <p:cNvSpPr/>
                    <p:nvPr/>
                  </p:nvSpPr>
                  <p:spPr bwMode="auto">
                    <a:xfrm>
                      <a:off x="8316496" y="1621631"/>
                      <a:ext cx="290512" cy="249237"/>
                    </a:xfrm>
                    <a:custGeom>
                      <a:avLst/>
                      <a:gdLst>
                        <a:gd name="connsiteX0" fmla="*/ 20235 w 769143"/>
                        <a:gd name="connsiteY0" fmla="*/ 443405 h 659607"/>
                        <a:gd name="connsiteX1" fmla="*/ 84659 w 769143"/>
                        <a:gd name="connsiteY1" fmla="*/ 443405 h 659607"/>
                        <a:gd name="connsiteX2" fmla="*/ 133712 w 769143"/>
                        <a:gd name="connsiteY2" fmla="*/ 527981 h 659607"/>
                        <a:gd name="connsiteX3" fmla="*/ 182766 w 769143"/>
                        <a:gd name="connsiteY3" fmla="*/ 443405 h 659607"/>
                        <a:gd name="connsiteX4" fmla="*/ 251228 w 769143"/>
                        <a:gd name="connsiteY4" fmla="*/ 443405 h 659607"/>
                        <a:gd name="connsiteX5" fmla="*/ 271462 w 769143"/>
                        <a:gd name="connsiteY5" fmla="*/ 463640 h 659607"/>
                        <a:gd name="connsiteX6" fmla="*/ 271462 w 769143"/>
                        <a:gd name="connsiteY6" fmla="*/ 634610 h 659607"/>
                        <a:gd name="connsiteX7" fmla="*/ 251228 w 769143"/>
                        <a:gd name="connsiteY7" fmla="*/ 654845 h 659607"/>
                        <a:gd name="connsiteX8" fmla="*/ 20235 w 769143"/>
                        <a:gd name="connsiteY8" fmla="*/ 654845 h 659607"/>
                        <a:gd name="connsiteX9" fmla="*/ 0 w 769143"/>
                        <a:gd name="connsiteY9" fmla="*/ 634610 h 659607"/>
                        <a:gd name="connsiteX10" fmla="*/ 0 w 769143"/>
                        <a:gd name="connsiteY10" fmla="*/ 463640 h 659607"/>
                        <a:gd name="connsiteX11" fmla="*/ 20235 w 769143"/>
                        <a:gd name="connsiteY11" fmla="*/ 443405 h 659607"/>
                        <a:gd name="connsiteX12" fmla="*/ 330596 w 769143"/>
                        <a:gd name="connsiteY12" fmla="*/ 290513 h 659607"/>
                        <a:gd name="connsiteX13" fmla="*/ 443055 w 769143"/>
                        <a:gd name="connsiteY13" fmla="*/ 290513 h 659607"/>
                        <a:gd name="connsiteX14" fmla="*/ 528684 w 769143"/>
                        <a:gd name="connsiteY14" fmla="*/ 438150 h 659607"/>
                        <a:gd name="connsiteX15" fmla="*/ 614314 w 769143"/>
                        <a:gd name="connsiteY15" fmla="*/ 290513 h 659607"/>
                        <a:gd name="connsiteX16" fmla="*/ 733821 w 769143"/>
                        <a:gd name="connsiteY16" fmla="*/ 290513 h 659607"/>
                        <a:gd name="connsiteX17" fmla="*/ 769143 w 769143"/>
                        <a:gd name="connsiteY17" fmla="*/ 325835 h 659607"/>
                        <a:gd name="connsiteX18" fmla="*/ 769143 w 769143"/>
                        <a:gd name="connsiteY18" fmla="*/ 624285 h 659607"/>
                        <a:gd name="connsiteX19" fmla="*/ 733821 w 769143"/>
                        <a:gd name="connsiteY19" fmla="*/ 659607 h 659607"/>
                        <a:gd name="connsiteX20" fmla="*/ 330596 w 769143"/>
                        <a:gd name="connsiteY20" fmla="*/ 659607 h 659607"/>
                        <a:gd name="connsiteX21" fmla="*/ 295274 w 769143"/>
                        <a:gd name="connsiteY21" fmla="*/ 624285 h 659607"/>
                        <a:gd name="connsiteX22" fmla="*/ 295274 w 769143"/>
                        <a:gd name="connsiteY22" fmla="*/ 325835 h 659607"/>
                        <a:gd name="connsiteX23" fmla="*/ 330596 w 769143"/>
                        <a:gd name="connsiteY23" fmla="*/ 290513 h 659607"/>
                        <a:gd name="connsiteX24" fmla="*/ 134367 w 769143"/>
                        <a:gd name="connsiteY24" fmla="*/ 276981 h 659607"/>
                        <a:gd name="connsiteX25" fmla="*/ 211441 w 769143"/>
                        <a:gd name="connsiteY25" fmla="*/ 354055 h 659607"/>
                        <a:gd name="connsiteX26" fmla="*/ 134367 w 769143"/>
                        <a:gd name="connsiteY26" fmla="*/ 431128 h 659607"/>
                        <a:gd name="connsiteX27" fmla="*/ 57293 w 769143"/>
                        <a:gd name="connsiteY27" fmla="*/ 354055 h 659607"/>
                        <a:gd name="connsiteX28" fmla="*/ 134367 w 769143"/>
                        <a:gd name="connsiteY28" fmla="*/ 276981 h 659607"/>
                        <a:gd name="connsiteX29" fmla="*/ 529827 w 769143"/>
                        <a:gd name="connsiteY29" fmla="*/ 0 h 659607"/>
                        <a:gd name="connsiteX30" fmla="*/ 664368 w 769143"/>
                        <a:gd name="connsiteY30" fmla="*/ 134541 h 659607"/>
                        <a:gd name="connsiteX31" fmla="*/ 529827 w 769143"/>
                        <a:gd name="connsiteY31" fmla="*/ 269082 h 659607"/>
                        <a:gd name="connsiteX32" fmla="*/ 395286 w 769143"/>
                        <a:gd name="connsiteY32" fmla="*/ 134541 h 659607"/>
                        <a:gd name="connsiteX33" fmla="*/ 529827 w 769143"/>
                        <a:gd name="connsiteY33" fmla="*/ 0 h 6596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769143" h="659607">
                          <a:moveTo>
                            <a:pt x="20235" y="443405"/>
                          </a:moveTo>
                          <a:lnTo>
                            <a:pt x="84659" y="443405"/>
                          </a:lnTo>
                          <a:lnTo>
                            <a:pt x="133712" y="527981"/>
                          </a:lnTo>
                          <a:lnTo>
                            <a:pt x="182766" y="443405"/>
                          </a:lnTo>
                          <a:lnTo>
                            <a:pt x="251228" y="443405"/>
                          </a:lnTo>
                          <a:cubicBezTo>
                            <a:pt x="262403" y="443405"/>
                            <a:pt x="271462" y="452464"/>
                            <a:pt x="271462" y="463640"/>
                          </a:cubicBezTo>
                          <a:lnTo>
                            <a:pt x="271462" y="634610"/>
                          </a:lnTo>
                          <a:cubicBezTo>
                            <a:pt x="271462" y="645786"/>
                            <a:pt x="262403" y="654845"/>
                            <a:pt x="251228" y="654845"/>
                          </a:cubicBezTo>
                          <a:lnTo>
                            <a:pt x="20235" y="654845"/>
                          </a:lnTo>
                          <a:cubicBezTo>
                            <a:pt x="9060" y="654845"/>
                            <a:pt x="0" y="645786"/>
                            <a:pt x="0" y="634610"/>
                          </a:cubicBezTo>
                          <a:lnTo>
                            <a:pt x="0" y="463640"/>
                          </a:lnTo>
                          <a:cubicBezTo>
                            <a:pt x="0" y="452464"/>
                            <a:pt x="9060" y="443405"/>
                            <a:pt x="20235" y="443405"/>
                          </a:cubicBezTo>
                          <a:close/>
                          <a:moveTo>
                            <a:pt x="330596" y="290513"/>
                          </a:moveTo>
                          <a:lnTo>
                            <a:pt x="443055" y="290513"/>
                          </a:lnTo>
                          <a:lnTo>
                            <a:pt x="528684" y="438150"/>
                          </a:lnTo>
                          <a:lnTo>
                            <a:pt x="614314" y="290513"/>
                          </a:lnTo>
                          <a:lnTo>
                            <a:pt x="733821" y="290513"/>
                          </a:lnTo>
                          <a:cubicBezTo>
                            <a:pt x="753329" y="290513"/>
                            <a:pt x="769143" y="306327"/>
                            <a:pt x="769143" y="325835"/>
                          </a:cubicBezTo>
                          <a:lnTo>
                            <a:pt x="769143" y="624285"/>
                          </a:lnTo>
                          <a:cubicBezTo>
                            <a:pt x="769143" y="643793"/>
                            <a:pt x="753329" y="659607"/>
                            <a:pt x="733821" y="659607"/>
                          </a:cubicBezTo>
                          <a:lnTo>
                            <a:pt x="330596" y="659607"/>
                          </a:lnTo>
                          <a:cubicBezTo>
                            <a:pt x="311088" y="659607"/>
                            <a:pt x="295274" y="643793"/>
                            <a:pt x="295274" y="624285"/>
                          </a:cubicBezTo>
                          <a:lnTo>
                            <a:pt x="295274" y="325835"/>
                          </a:lnTo>
                          <a:cubicBezTo>
                            <a:pt x="295274" y="306327"/>
                            <a:pt x="311088" y="290513"/>
                            <a:pt x="330596" y="290513"/>
                          </a:cubicBezTo>
                          <a:close/>
                          <a:moveTo>
                            <a:pt x="134367" y="276981"/>
                          </a:moveTo>
                          <a:cubicBezTo>
                            <a:pt x="176934" y="276981"/>
                            <a:pt x="211441" y="311488"/>
                            <a:pt x="211441" y="354055"/>
                          </a:cubicBezTo>
                          <a:cubicBezTo>
                            <a:pt x="211441" y="396621"/>
                            <a:pt x="176934" y="431128"/>
                            <a:pt x="134367" y="431128"/>
                          </a:cubicBezTo>
                          <a:cubicBezTo>
                            <a:pt x="91800" y="431128"/>
                            <a:pt x="57293" y="396621"/>
                            <a:pt x="57293" y="354055"/>
                          </a:cubicBezTo>
                          <a:cubicBezTo>
                            <a:pt x="57293" y="311488"/>
                            <a:pt x="91800" y="276981"/>
                            <a:pt x="134367" y="276981"/>
                          </a:cubicBezTo>
                          <a:close/>
                          <a:moveTo>
                            <a:pt x="529827" y="0"/>
                          </a:moveTo>
                          <a:cubicBezTo>
                            <a:pt x="604132" y="0"/>
                            <a:pt x="664368" y="60236"/>
                            <a:pt x="664368" y="134541"/>
                          </a:cubicBezTo>
                          <a:cubicBezTo>
                            <a:pt x="664368" y="208846"/>
                            <a:pt x="604132" y="269082"/>
                            <a:pt x="529827" y="269082"/>
                          </a:cubicBezTo>
                          <a:cubicBezTo>
                            <a:pt x="455522" y="269082"/>
                            <a:pt x="395286" y="208846"/>
                            <a:pt x="395286" y="134541"/>
                          </a:cubicBezTo>
                          <a:cubicBezTo>
                            <a:pt x="395286" y="60236"/>
                            <a:pt x="455522" y="0"/>
                            <a:pt x="52982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32293" eaLnBrk="1" hangingPunct="1">
                        <a:lnSpc>
                          <a:spcPct val="90000"/>
                        </a:lnSpc>
                        <a:defRPr/>
                      </a:pPr>
                      <a:endParaRPr lang="en-US" sz="2000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" name="Group 3"/>
              <p:cNvGrpSpPr/>
              <p:nvPr userDrawn="1"/>
            </p:nvGrpSpPr>
            <p:grpSpPr>
              <a:xfrm>
                <a:off x="249566" y="543029"/>
                <a:ext cx="1720893" cy="3795291"/>
                <a:chOff x="249566" y="543029"/>
                <a:chExt cx="1720893" cy="3795291"/>
              </a:xfrm>
            </p:grpSpPr>
            <p:sp>
              <p:nvSpPr>
                <p:cNvPr id="319" name="Rectangle 318"/>
                <p:cNvSpPr/>
                <p:nvPr/>
              </p:nvSpPr>
              <p:spPr bwMode="auto">
                <a:xfrm>
                  <a:off x="249566" y="543029"/>
                  <a:ext cx="1720893" cy="3795291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algn="ctr"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99" kern="0" dirty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Security </a:t>
                  </a:r>
                  <a:r>
                    <a:rPr lang="en-US" sz="1399" kern="0" dirty="0" smtClean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and Management</a:t>
                  </a:r>
                  <a:endParaRPr lang="en-US" sz="1399" kern="0" dirty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365563" y="1115018"/>
                  <a:ext cx="1458716" cy="3120525"/>
                  <a:chOff x="419554" y="1199688"/>
                  <a:chExt cx="1458716" cy="3120525"/>
                </a:xfrm>
              </p:grpSpPr>
              <p:grpSp>
                <p:nvGrpSpPr>
                  <p:cNvPr id="321" name="Group 320"/>
                  <p:cNvGrpSpPr/>
                  <p:nvPr/>
                </p:nvGrpSpPr>
                <p:grpSpPr>
                  <a:xfrm>
                    <a:off x="442574" y="1656149"/>
                    <a:ext cx="1027708" cy="303213"/>
                    <a:chOff x="368069" y="1313314"/>
                    <a:chExt cx="1027708" cy="303213"/>
                  </a:xfrm>
                </p:grpSpPr>
                <p:sp>
                  <p:nvSpPr>
                    <p:cNvPr id="340" name="TextBox 339"/>
                    <p:cNvSpPr txBox="1"/>
                    <p:nvPr/>
                  </p:nvSpPr>
                  <p:spPr bwMode="auto">
                    <a:xfrm>
                      <a:off x="736963" y="1314902"/>
                      <a:ext cx="658814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Active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Directory</a:t>
                      </a:r>
                    </a:p>
                  </p:txBody>
                </p:sp>
                <p:pic>
                  <p:nvPicPr>
                    <p:cNvPr id="341" name="Picture 193" descr="Azure Active Directory.png"/>
                    <p:cNvPicPr>
                      <a:picLocks noChangeAspect="1"/>
                    </p:cNvPicPr>
                    <p:nvPr/>
                  </p:nvPicPr>
                  <p:blipFill>
                    <a:blip r:embed="rId4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1313314"/>
                      <a:ext cx="298175" cy="298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66215" y="2129907"/>
                    <a:ext cx="1004066" cy="301625"/>
                    <a:chOff x="391710" y="1847920"/>
                    <a:chExt cx="1004066" cy="301625"/>
                  </a:xfrm>
                </p:grpSpPr>
                <p:sp>
                  <p:nvSpPr>
                    <p:cNvPr id="338" name="TextBox 337"/>
                    <p:cNvSpPr txBox="1"/>
                    <p:nvPr/>
                  </p:nvSpPr>
                  <p:spPr bwMode="auto">
                    <a:xfrm>
                      <a:off x="736963" y="1847920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Multi-factor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Authentication</a:t>
                      </a:r>
                    </a:p>
                  </p:txBody>
                </p:sp>
                <p:pic>
                  <p:nvPicPr>
                    <p:cNvPr id="339" name="Picture 195" descr="Multi-Factor Authentication.png"/>
                    <p:cNvPicPr>
                      <a:picLocks noChangeAspect="1"/>
                    </p:cNvPicPr>
                    <p:nvPr/>
                  </p:nvPicPr>
                  <p:blipFill>
                    <a:blip r:embed="rId4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1710" y="1854270"/>
                      <a:ext cx="288064" cy="2881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442574" y="2602077"/>
                    <a:ext cx="1027706" cy="301625"/>
                    <a:chOff x="368069" y="2341251"/>
                    <a:chExt cx="1027706" cy="301625"/>
                  </a:xfrm>
                </p:grpSpPr>
                <p:sp>
                  <p:nvSpPr>
                    <p:cNvPr id="336" name="TextBox 335"/>
                    <p:cNvSpPr txBox="1"/>
                    <p:nvPr/>
                  </p:nvSpPr>
                  <p:spPr bwMode="auto">
                    <a:xfrm>
                      <a:off x="736963" y="234125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Automation</a:t>
                      </a:r>
                    </a:p>
                  </p:txBody>
                </p:sp>
                <p:pic>
                  <p:nvPicPr>
                    <p:cNvPr id="337" name="Picture 198" descr="Azure automation.png"/>
                    <p:cNvPicPr>
                      <a:picLocks noChangeAspect="1"/>
                    </p:cNvPicPr>
                    <p:nvPr/>
                  </p:nvPicPr>
                  <p:blipFill>
                    <a:blip r:embed="rId4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347601"/>
                      <a:ext cx="289482" cy="2904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4" name="Group 323"/>
                  <p:cNvGrpSpPr/>
                  <p:nvPr/>
                </p:nvGrpSpPr>
                <p:grpSpPr>
                  <a:xfrm>
                    <a:off x="442574" y="1199688"/>
                    <a:ext cx="1027707" cy="285916"/>
                    <a:chOff x="368069" y="762503"/>
                    <a:chExt cx="1027707" cy="285916"/>
                  </a:xfrm>
                </p:grpSpPr>
                <p:sp>
                  <p:nvSpPr>
                    <p:cNvPr id="334" name="TextBox 333"/>
                    <p:cNvSpPr txBox="1"/>
                    <p:nvPr/>
                  </p:nvSpPr>
                  <p:spPr bwMode="auto">
                    <a:xfrm>
                      <a:off x="736963" y="789031"/>
                      <a:ext cx="658813" cy="2328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/>
                    <a:p>
                      <a:pPr defTabSz="932138">
                        <a:lnSpc>
                          <a:spcPct val="9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en-US" sz="100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Portal</a:t>
                      </a:r>
                    </a:p>
                  </p:txBody>
                </p:sp>
                <p:pic>
                  <p:nvPicPr>
                    <p:cNvPr id="335" name="Picture 200" descr="Azure subscription.png"/>
                    <p:cNvPicPr>
                      <a:picLocks noChangeAspect="1"/>
                    </p:cNvPicPr>
                    <p:nvPr/>
                  </p:nvPicPr>
                  <p:blipFill>
                    <a:blip r:embed="rId4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762503"/>
                      <a:ext cx="286234" cy="2859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442574" y="3074247"/>
                    <a:ext cx="1027707" cy="301625"/>
                    <a:chOff x="368069" y="2835216"/>
                    <a:chExt cx="1027707" cy="301625"/>
                  </a:xfrm>
                </p:grpSpPr>
                <p:sp>
                  <p:nvSpPr>
                    <p:cNvPr id="332" name="TextBox 331"/>
                    <p:cNvSpPr txBox="1"/>
                    <p:nvPr/>
                  </p:nvSpPr>
                  <p:spPr bwMode="auto">
                    <a:xfrm>
                      <a:off x="736963" y="2835216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Key Vault</a:t>
                      </a:r>
                    </a:p>
                  </p:txBody>
                </p:sp>
                <p:pic>
                  <p:nvPicPr>
                    <p:cNvPr id="333" name="Picture 204" descr="AzureKeyVault_icon_white.png"/>
                    <p:cNvPicPr>
                      <a:picLocks noChangeAspect="1"/>
                    </p:cNvPicPr>
                    <p:nvPr/>
                  </p:nvPicPr>
                  <p:blipFill>
                    <a:blip r:embed="rId4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835216"/>
                      <a:ext cx="266988" cy="296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6" name="Group 325"/>
                  <p:cNvGrpSpPr/>
                  <p:nvPr/>
                </p:nvGrpSpPr>
                <p:grpSpPr>
                  <a:xfrm>
                    <a:off x="419554" y="3546417"/>
                    <a:ext cx="1458716" cy="301625"/>
                    <a:chOff x="345049" y="3328988"/>
                    <a:chExt cx="1458716" cy="301625"/>
                  </a:xfrm>
                </p:grpSpPr>
                <p:sp>
                  <p:nvSpPr>
                    <p:cNvPr id="330" name="TextBox 329"/>
                    <p:cNvSpPr txBox="1"/>
                    <p:nvPr/>
                  </p:nvSpPr>
                  <p:spPr bwMode="auto">
                    <a:xfrm>
                      <a:off x="736963" y="3328988"/>
                      <a:ext cx="106680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Store/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Marketplace</a:t>
                      </a:r>
                    </a:p>
                  </p:txBody>
                </p:sp>
                <p:pic>
                  <p:nvPicPr>
                    <p:cNvPr id="331" name="Picture 230" descr="Azure Marketplace.png"/>
                    <p:cNvPicPr>
                      <a:picLocks noChangeAspect="1"/>
                    </p:cNvPicPr>
                    <p:nvPr/>
                  </p:nvPicPr>
                  <p:blipFill>
                    <a:blip r:embed="rId4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049" y="3338513"/>
                      <a:ext cx="291101" cy="2915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442574" y="4018588"/>
                    <a:ext cx="1029294" cy="301625"/>
                    <a:chOff x="368069" y="3867931"/>
                    <a:chExt cx="1029294" cy="301625"/>
                  </a:xfrm>
                </p:grpSpPr>
                <p:pic>
                  <p:nvPicPr>
                    <p:cNvPr id="328" name="Picture 412"/>
                    <p:cNvPicPr>
                      <a:picLocks noChangeAspect="1"/>
                    </p:cNvPicPr>
                    <p:nvPr/>
                  </p:nvPicPr>
                  <p:blipFill>
                    <a:blip r:embed="rId4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3891744"/>
                      <a:ext cx="252343" cy="25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9" name="TextBox 328"/>
                    <p:cNvSpPr txBox="1"/>
                    <p:nvPr/>
                  </p:nvSpPr>
                  <p:spPr bwMode="auto">
                    <a:xfrm>
                      <a:off x="736963" y="386793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VM Image Gallery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and VM Depot</a:t>
                      </a:r>
                    </a:p>
                  </p:txBody>
                </p:sp>
              </p:grpSp>
            </p:grpSp>
          </p:grpSp>
          <p:grpSp>
            <p:nvGrpSpPr>
              <p:cNvPr id="13" name="Group 12"/>
              <p:cNvGrpSpPr/>
              <p:nvPr userDrawn="1"/>
            </p:nvGrpSpPr>
            <p:grpSpPr>
              <a:xfrm>
                <a:off x="10572607" y="543029"/>
                <a:ext cx="1619393" cy="3786173"/>
                <a:chOff x="10572607" y="543029"/>
                <a:chExt cx="1619393" cy="3786173"/>
              </a:xfrm>
            </p:grpSpPr>
            <p:sp>
              <p:nvSpPr>
                <p:cNvPr id="288" name="Rectangle 287"/>
                <p:cNvSpPr/>
                <p:nvPr/>
              </p:nvSpPr>
              <p:spPr bwMode="auto">
                <a:xfrm>
                  <a:off x="10572607" y="543029"/>
                  <a:ext cx="1619393" cy="3786173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algn="ctr"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99" kern="0" dirty="0" smtClean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Hybrid</a:t>
                  </a:r>
                </a:p>
                <a:p>
                  <a:pPr algn="ctr" defTabSz="913752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99" kern="0" dirty="0" smtClean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Operations</a:t>
                  </a:r>
                </a:p>
              </p:txBody>
            </p:sp>
            <p:grpSp>
              <p:nvGrpSpPr>
                <p:cNvPr id="12" name="Group 11"/>
                <p:cNvGrpSpPr/>
                <p:nvPr userDrawn="1"/>
              </p:nvGrpSpPr>
              <p:grpSpPr>
                <a:xfrm>
                  <a:off x="10757536" y="1170330"/>
                  <a:ext cx="1249535" cy="2996155"/>
                  <a:chOff x="10729741" y="1170330"/>
                  <a:chExt cx="1249535" cy="2996155"/>
                </a:xfrm>
              </p:grpSpPr>
              <p:grpSp>
                <p:nvGrpSpPr>
                  <p:cNvPr id="7" name="Group 6"/>
                  <p:cNvGrpSpPr/>
                  <p:nvPr userDrawn="1"/>
                </p:nvGrpSpPr>
                <p:grpSpPr>
                  <a:xfrm>
                    <a:off x="10729741" y="2078817"/>
                    <a:ext cx="1064688" cy="300038"/>
                    <a:chOff x="10729741" y="1826583"/>
                    <a:chExt cx="1064688" cy="300038"/>
                  </a:xfrm>
                </p:grpSpPr>
                <p:sp>
                  <p:nvSpPr>
                    <p:cNvPr id="317" name="TextBox 316"/>
                    <p:cNvSpPr txBox="1"/>
                    <p:nvPr/>
                  </p:nvSpPr>
                  <p:spPr bwMode="auto">
                    <a:xfrm>
                      <a:off x="11135616" y="1826583"/>
                      <a:ext cx="658813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Backup</a:t>
                      </a:r>
                    </a:p>
                  </p:txBody>
                </p:sp>
                <p:pic>
                  <p:nvPicPr>
                    <p:cNvPr id="318" name="Picture 206" descr="Backup Service.png"/>
                    <p:cNvPicPr>
                      <a:picLocks noChangeAspect="1"/>
                    </p:cNvPicPr>
                    <p:nvPr/>
                  </p:nvPicPr>
                  <p:blipFill>
                    <a:blip r:embed="rId4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29741" y="1828595"/>
                      <a:ext cx="296404" cy="2960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10" name="Group 9"/>
                  <p:cNvGrpSpPr/>
                  <p:nvPr userDrawn="1"/>
                </p:nvGrpSpPr>
                <p:grpSpPr>
                  <a:xfrm>
                    <a:off x="10735019" y="3417554"/>
                    <a:ext cx="1059409" cy="301625"/>
                    <a:chOff x="10735019" y="3369011"/>
                    <a:chExt cx="1059409" cy="301625"/>
                  </a:xfrm>
                </p:grpSpPr>
                <p:sp>
                  <p:nvSpPr>
                    <p:cNvPr id="315" name="TextBox 314"/>
                    <p:cNvSpPr txBox="1"/>
                    <p:nvPr/>
                  </p:nvSpPr>
                  <p:spPr bwMode="auto">
                    <a:xfrm>
                      <a:off x="11135616" y="336901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Site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Recovery</a:t>
                      </a:r>
                    </a:p>
                  </p:txBody>
                </p:sp>
                <p:pic>
                  <p:nvPicPr>
                    <p:cNvPr id="316" name="Picture 210" descr="Site Recovery.png"/>
                    <p:cNvPicPr>
                      <a:picLocks noChangeAspect="1"/>
                    </p:cNvPicPr>
                    <p:nvPr/>
                  </p:nvPicPr>
                  <p:blipFill>
                    <a:blip r:embed="rId4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5019" y="3369011"/>
                      <a:ext cx="285848" cy="286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9" name="Group 8"/>
                  <p:cNvGrpSpPr/>
                  <p:nvPr userDrawn="1"/>
                </p:nvGrpSpPr>
                <p:grpSpPr>
                  <a:xfrm>
                    <a:off x="10734570" y="2971838"/>
                    <a:ext cx="1059859" cy="300037"/>
                    <a:chOff x="10734570" y="2856179"/>
                    <a:chExt cx="1059859" cy="300037"/>
                  </a:xfrm>
                </p:grpSpPr>
                <p:sp>
                  <p:nvSpPr>
                    <p:cNvPr id="313" name="TextBox 312"/>
                    <p:cNvSpPr txBox="1"/>
                    <p:nvPr/>
                  </p:nvSpPr>
                  <p:spPr bwMode="auto">
                    <a:xfrm>
                      <a:off x="11135616" y="2856179"/>
                      <a:ext cx="658813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Import/Export</a:t>
                      </a:r>
                    </a:p>
                  </p:txBody>
                </p:sp>
                <p:pic>
                  <p:nvPicPr>
                    <p:cNvPr id="314" name="Picture 212" descr="Storage (Azure).png"/>
                    <p:cNvPicPr>
                      <a:picLocks noChangeAspect="1"/>
                    </p:cNvPicPr>
                    <p:nvPr/>
                  </p:nvPicPr>
                  <p:blipFill>
                    <a:blip r:embed="rId4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570" y="2856179"/>
                      <a:ext cx="286746" cy="2863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5" name="Group 4"/>
                  <p:cNvGrpSpPr/>
                  <p:nvPr userDrawn="1"/>
                </p:nvGrpSpPr>
                <p:grpSpPr>
                  <a:xfrm>
                    <a:off x="10755293" y="1616047"/>
                    <a:ext cx="1223983" cy="317091"/>
                    <a:chOff x="10755293" y="1282976"/>
                    <a:chExt cx="1223983" cy="317091"/>
                  </a:xfrm>
                </p:grpSpPr>
                <p:sp>
                  <p:nvSpPr>
                    <p:cNvPr id="311" name="TextBox 310"/>
                    <p:cNvSpPr txBox="1"/>
                    <p:nvPr/>
                  </p:nvSpPr>
                  <p:spPr bwMode="auto">
                    <a:xfrm>
                      <a:off x="11135616" y="1291503"/>
                      <a:ext cx="843660" cy="3002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AD Privileged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Identity 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Management</a:t>
                      </a:r>
                    </a:p>
                  </p:txBody>
                </p:sp>
                <p:pic>
                  <p:nvPicPr>
                    <p:cNvPr id="312" name="Picture 271"/>
                    <p:cNvPicPr>
                      <a:picLocks noChangeAspect="1"/>
                    </p:cNvPicPr>
                    <p:nvPr/>
                  </p:nvPicPr>
                  <p:blipFill>
                    <a:blip r:embed="rId5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55293" y="1282976"/>
                      <a:ext cx="245301" cy="3170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8" name="Group 7"/>
                  <p:cNvGrpSpPr/>
                  <p:nvPr userDrawn="1"/>
                </p:nvGrpSpPr>
                <p:grpSpPr>
                  <a:xfrm>
                    <a:off x="10737716" y="2524534"/>
                    <a:ext cx="1058300" cy="301625"/>
                    <a:chOff x="10737716" y="2349114"/>
                    <a:chExt cx="1058300" cy="301625"/>
                  </a:xfrm>
                </p:grpSpPr>
                <p:sp>
                  <p:nvSpPr>
                    <p:cNvPr id="309" name="TextBox 308"/>
                    <p:cNvSpPr txBox="1"/>
                    <p:nvPr/>
                  </p:nvSpPr>
                  <p:spPr bwMode="auto">
                    <a:xfrm>
                      <a:off x="11135616" y="2349114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Operational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Insights</a:t>
                      </a:r>
                    </a:p>
                  </p:txBody>
                </p:sp>
                <p:pic>
                  <p:nvPicPr>
                    <p:cNvPr id="310" name="Picture 329" descr="Operational Insights.png"/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7716" y="2349114"/>
                      <a:ext cx="280454" cy="2805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6" name="Group 5"/>
                  <p:cNvGrpSpPr/>
                  <p:nvPr userDrawn="1"/>
                </p:nvGrpSpPr>
                <p:grpSpPr>
                  <a:xfrm>
                    <a:off x="10731079" y="1170330"/>
                    <a:ext cx="1063349" cy="300038"/>
                    <a:chOff x="10731079" y="777857"/>
                    <a:chExt cx="1063349" cy="300038"/>
                  </a:xfrm>
                </p:grpSpPr>
                <p:sp>
                  <p:nvSpPr>
                    <p:cNvPr id="299" name="TextBox 298"/>
                    <p:cNvSpPr txBox="1"/>
                    <p:nvPr/>
                  </p:nvSpPr>
                  <p:spPr bwMode="auto">
                    <a:xfrm>
                      <a:off x="11135616" y="777857"/>
                      <a:ext cx="658812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Azure AD </a:t>
                      </a:r>
                      <a:b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kern="0" dirty="0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Connect Health</a:t>
                      </a:r>
                    </a:p>
                  </p:txBody>
                </p:sp>
                <p:grpSp>
                  <p:nvGrpSpPr>
                    <p:cNvPr id="300" name="Group 2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731079" y="777857"/>
                      <a:ext cx="293729" cy="278603"/>
                      <a:chOff x="10757647" y="1125048"/>
                      <a:chExt cx="293741" cy="279390"/>
                    </a:xfrm>
                  </p:grpSpPr>
                  <p:pic>
                    <p:nvPicPr>
                      <p:cNvPr id="301" name="Picture 221" descr="Azure Active Directory.png"/>
                      <p:cNvPicPr>
                        <a:picLocks noChangeAspect="1"/>
                      </p:cNvPicPr>
                      <p:nvPr/>
                    </p:nvPicPr>
                    <p:blipFill>
                      <a:blip r:embed="rId4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7647" y="1125048"/>
                        <a:ext cx="262077" cy="26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02" name="Heart 301"/>
                      <p:cNvSpPr/>
                      <p:nvPr/>
                    </p:nvSpPr>
                    <p:spPr bwMode="auto">
                      <a:xfrm>
                        <a:off x="10905290" y="1274695"/>
                        <a:ext cx="146056" cy="128950"/>
                      </a:xfrm>
                      <a:prstGeom prst="heart">
                        <a:avLst/>
                      </a:prstGeom>
                      <a:solidFill>
                        <a:srgbClr val="FFFFFF"/>
                      </a:solidFill>
                      <a:ln w="12700" cap="flat" cmpd="sng" algn="ctr">
                        <a:solidFill>
                          <a:srgbClr val="005695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lIns="182880" tIns="146304" rIns="182880" bIns="146304"/>
                      <a:lstStyle/>
                      <a:p>
                        <a:pPr algn="ctr" defTabSz="932293" eaLnBrk="1" hangingPunct="1">
                          <a:lnSpc>
                            <a:spcPct val="90000"/>
                          </a:lnSpc>
                          <a:defRPr/>
                        </a:pPr>
                        <a:endParaRPr lang="en-US" sz="2000" b="1" kern="0" dirty="0">
                          <a:solidFill>
                            <a:srgbClr val="FFFFFF"/>
                          </a:solidFill>
                          <a:latin typeface="Segoe UI 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grpSp>
                    <p:nvGrpSpPr>
                      <p:cNvPr id="303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1015" y="1312918"/>
                        <a:ext cx="107890" cy="50915"/>
                        <a:chOff x="11033154" y="1382736"/>
                        <a:chExt cx="155481" cy="72283"/>
                      </a:xfrm>
                    </p:grpSpPr>
                    <p:cxnSp>
                      <p:nvCxnSpPr>
                        <p:cNvPr id="304" name="Straight Connector 303"/>
                        <p:cNvCxnSpPr/>
                        <p:nvPr/>
                      </p:nvCxnSpPr>
                      <p:spPr>
                        <a:xfrm flipV="1">
                          <a:off x="11034055" y="1414354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5" name="Straight Connector 304"/>
                        <p:cNvCxnSpPr/>
                        <p:nvPr/>
                      </p:nvCxnSpPr>
                      <p:spPr>
                        <a:xfrm flipV="1">
                          <a:off x="11139295" y="1418875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6" name="Straight Connector 305"/>
                        <p:cNvCxnSpPr/>
                        <p:nvPr/>
                      </p:nvCxnSpPr>
                      <p:spPr>
                        <a:xfrm>
                          <a:off x="11114130" y="1382713"/>
                          <a:ext cx="0" cy="70062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7" name="Straight Connector 306"/>
                        <p:cNvCxnSpPr/>
                        <p:nvPr/>
                      </p:nvCxnSpPr>
                      <p:spPr>
                        <a:xfrm flipV="1">
                          <a:off x="11082100" y="1387233"/>
                          <a:ext cx="25166" cy="2712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8" name="Straight Connector 307"/>
                        <p:cNvCxnSpPr/>
                        <p:nvPr/>
                      </p:nvCxnSpPr>
                      <p:spPr>
                        <a:xfrm flipV="1">
                          <a:off x="11107266" y="1418875"/>
                          <a:ext cx="34318" cy="3616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</p:grpSp>
                </p:grpSp>
              </p:grpSp>
              <p:grpSp>
                <p:nvGrpSpPr>
                  <p:cNvPr id="11" name="Group 10"/>
                  <p:cNvGrpSpPr/>
                  <p:nvPr userDrawn="1"/>
                </p:nvGrpSpPr>
                <p:grpSpPr>
                  <a:xfrm>
                    <a:off x="10734275" y="3864860"/>
                    <a:ext cx="1060154" cy="301625"/>
                    <a:chOff x="10734275" y="3881794"/>
                    <a:chExt cx="1060154" cy="301625"/>
                  </a:xfrm>
                </p:grpSpPr>
                <p:sp>
                  <p:nvSpPr>
                    <p:cNvPr id="297" name="TextBox 296"/>
                    <p:cNvSpPr txBox="1"/>
                    <p:nvPr/>
                  </p:nvSpPr>
                  <p:spPr>
                    <a:xfrm>
                      <a:off x="11135616" y="3881794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1000" kern="0" dirty="0" err="1" smtClea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StorSimple</a:t>
                      </a:r>
                      <a:endParaRPr lang="en-US" sz="1000" kern="0" dirty="0" smtClea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  <p:pic>
                  <p:nvPicPr>
                    <p:cNvPr id="298" name="Picture 208" descr="StorSimple.png"/>
                    <p:cNvPicPr>
                      <a:picLocks noChangeAspect="1"/>
                    </p:cNvPicPr>
                    <p:nvPr/>
                  </p:nvPicPr>
                  <p:blipFill>
                    <a:blip r:embed="rId5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275" y="3881794"/>
                      <a:ext cx="287337" cy="2873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</p:grpSp>
        </p:grpSp>
        <p:sp>
          <p:nvSpPr>
            <p:cNvPr id="265" name="Rectangle 264"/>
            <p:cNvSpPr/>
            <p:nvPr/>
          </p:nvSpPr>
          <p:spPr bwMode="auto">
            <a:xfrm>
              <a:off x="-102722" y="5682116"/>
              <a:ext cx="12641920" cy="1282663"/>
            </a:xfrm>
            <a:prstGeom prst="rect">
              <a:avLst/>
            </a:prstGeom>
            <a:solidFill>
              <a:srgbClr val="00284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algn="ctr" defTabSz="913752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99" kern="0" dirty="0"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Datacenter </a:t>
              </a:r>
              <a:r>
                <a:rPr lang="en-US" sz="1399" kern="0" dirty="0" smtClean="0"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Infrastructure </a:t>
              </a:r>
              <a:r>
                <a:rPr lang="en-US" sz="1399" kern="0" dirty="0"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(24 regions, 19 online</a:t>
              </a:r>
              <a:r>
                <a:rPr lang="en-US" sz="1399" kern="0" dirty="0" smtClean="0"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)</a:t>
              </a:r>
              <a:endParaRPr lang="en-US" sz="1399" kern="0" dirty="0">
                <a:gradFill>
                  <a:gsLst>
                    <a:gs pos="76250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-237835" y="6137034"/>
              <a:ext cx="12912145" cy="841365"/>
              <a:chOff x="-19051" y="6476517"/>
              <a:chExt cx="12493626" cy="693589"/>
            </a:xfrm>
          </p:grpSpPr>
          <p:pic>
            <p:nvPicPr>
              <p:cNvPr id="267" name="Picture 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625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" name="Picture 4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91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9" name="Picture 45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156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0" name="Picture 4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69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4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2345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Picture 4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5000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3" name="Picture 4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65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4" name="Picture 50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309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5" name="Picture 51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96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" name="Picture 5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561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" name="Picture 53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8272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" name="Picture 5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5092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" name="Picture 5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358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" name="Picture 5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16236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1" name="Picture 5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05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2" name="Picture 5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60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00497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42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43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97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76250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03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83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761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0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26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122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white with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6400799" cy="1982081"/>
          </a:xfrm>
        </p:spPr>
        <p:txBody>
          <a:bodyPr wrap="square">
            <a:spAutoFit/>
          </a:bodyPr>
          <a:lstStyle>
            <a:lvl1pPr marL="399973" indent="-399973">
              <a:spcBef>
                <a:spcPts val="1224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99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1pPr>
            <a:lvl2pPr marL="685669" indent="-285695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400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2pPr>
            <a:lvl3pPr marL="698366" indent="272998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2000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3pPr>
            <a:lvl4pPr marL="971363" indent="22855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4pPr>
            <a:lvl5pPr marL="1199919" indent="-22855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89" y="5326063"/>
            <a:ext cx="12434887" cy="1668462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325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84188" y="5600360"/>
            <a:ext cx="576262" cy="422275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9943" tIns="34971" rIns="69943" bIns="34971"/>
          <a:lstStyle/>
          <a:p>
            <a:pPr defTabSz="9325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9" dirty="0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224714" y="1943100"/>
            <a:ext cx="4313237" cy="3409950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7500">
                      <a:schemeClr val="bg1"/>
                    </a:gs>
                    <a:gs pos="55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60450" y="5510788"/>
            <a:ext cx="11101388" cy="640233"/>
          </a:xfrm>
        </p:spPr>
        <p:txBody>
          <a:bodyPr/>
          <a:lstStyle>
            <a:lvl1pPr marL="0" indent="0">
              <a:buFontTx/>
              <a:buNone/>
              <a:defRPr lang="en-US" sz="3199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 smtClean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868792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eaLnBrk="1" hangingPunct="1"/>
            <a:endParaRPr lang="en-US" sz="1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2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 Blue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320320"/>
            <a:ext cx="11889564" cy="917575"/>
          </a:xfrm>
        </p:spPr>
        <p:txBody>
          <a:bodyPr/>
          <a:lstStyle>
            <a:lvl1pPr>
              <a:defRPr baseline="0">
                <a:gradFill>
                  <a:gsLst>
                    <a:gs pos="22500">
                      <a:schemeClr val="bg2"/>
                    </a:gs>
                    <a:gs pos="48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99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fontAlgn="auto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37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Accent Colo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96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99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53060"/>
          </a:xfrm>
        </p:spPr>
        <p:txBody>
          <a:bodyPr/>
          <a:lstStyle>
            <a:lvl1pPr>
              <a:defRPr sz="359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91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57188" y="407988"/>
            <a:ext cx="150653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34888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3224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09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76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1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Blue with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6400799" cy="1982081"/>
          </a:xfrm>
        </p:spPr>
        <p:txBody>
          <a:bodyPr wrap="square">
            <a:spAutoFit/>
          </a:bodyPr>
          <a:lstStyle>
            <a:lvl1pPr marL="399973" indent="-399973">
              <a:spcBef>
                <a:spcPts val="1224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99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85669" indent="-285695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400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98366" indent="272998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2000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71363" indent="22855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99919" indent="-22855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89" y="5326063"/>
            <a:ext cx="12434887" cy="1668462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325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84188" y="5600360"/>
            <a:ext cx="576262" cy="422275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9943" tIns="34971" rIns="69943" bIns="34971"/>
          <a:lstStyle/>
          <a:p>
            <a:pPr defTabSz="9325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9" dirty="0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224714" y="1943100"/>
            <a:ext cx="4313237" cy="3409950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60450" y="5510788"/>
            <a:ext cx="11101388" cy="640233"/>
          </a:xfrm>
        </p:spPr>
        <p:txBody>
          <a:bodyPr/>
          <a:lstStyle>
            <a:lvl1pPr marL="0" indent="0">
              <a:buFontTx/>
              <a:buNone/>
              <a:defRPr lang="en-US" sz="3199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 smtClean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4248122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7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7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32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78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97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lue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400050" indent="-400050">
              <a:spcBef>
                <a:spcPts val="1224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3200"/>
            </a:lvl1pPr>
            <a:lvl2pPr marL="742950" indent="-34290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2400"/>
            </a:lvl2pPr>
            <a:lvl3pPr marL="1028700" indent="-28575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 sz="2000"/>
            </a:lvl3pPr>
            <a:lvl4pPr marL="1257300" indent="-22860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indent="-22860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1257300" marR="0" lvl="3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400050" indent="-400050">
              <a:spcBef>
                <a:spcPts val="1224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3200"/>
            </a:lvl1pPr>
            <a:lvl2pPr marL="742950" indent="-34290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2400"/>
            </a:lvl2pPr>
            <a:lvl3pPr marL="1028700" indent="-28575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 sz="2000"/>
            </a:lvl3pPr>
            <a:lvl4pPr marL="1257300" indent="-22860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indent="-22860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1257300" marR="0" lvl="3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80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r Two Column Blue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436475" cy="121284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1" hangingPunct="1">
              <a:lnSpc>
                <a:spcPct val="90000"/>
              </a:lnSpc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400050" indent="-400050">
              <a:spcBef>
                <a:spcPts val="1224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3200"/>
            </a:lvl1pPr>
            <a:lvl2pPr marL="742950" indent="-34290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2400"/>
            </a:lvl2pPr>
            <a:lvl3pPr marL="1028700" indent="-28575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 sz="2000"/>
            </a:lvl3pPr>
            <a:lvl4pPr marL="1257300" indent="-22860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indent="-22860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1257300" marR="0" lvl="3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8750">
                      <a:schemeClr val="bg1"/>
                    </a:gs>
                    <a:gs pos="64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400050" indent="-400050">
              <a:spcBef>
                <a:spcPts val="1224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3200"/>
            </a:lvl1pPr>
            <a:lvl2pPr marL="742950" indent="-34290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sz="2400"/>
            </a:lvl2pPr>
            <a:lvl3pPr marL="1028700" indent="-28575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 sz="2000"/>
            </a:lvl3pPr>
            <a:lvl4pPr marL="1257300" indent="-22860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indent="-228600"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1257300" marR="0" lvl="3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6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42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028409"/>
            <a:ext cx="11887200" cy="572464"/>
          </a:xfrm>
        </p:spPr>
        <p:txBody>
          <a:bodyPr/>
          <a:lstStyle>
            <a:lvl1pPr marL="0" indent="0">
              <a:buFontTx/>
              <a:buNone/>
              <a:defRPr sz="2800" baseline="0"/>
            </a:lvl1pPr>
            <a:lvl2pPr marL="342900" indent="0">
              <a:buFontTx/>
              <a:buNone/>
              <a:defRPr/>
            </a:lvl2pPr>
            <a:lvl3pPr marL="571500" indent="0">
              <a:buFontTx/>
              <a:buNone/>
              <a:defRPr/>
            </a:lvl3pPr>
            <a:lvl4pPr marL="800100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4185627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84861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Grey with bullets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6400799" cy="1982081"/>
          </a:xfrm>
        </p:spPr>
        <p:txBody>
          <a:bodyPr wrap="square">
            <a:spAutoFit/>
          </a:bodyPr>
          <a:lstStyle>
            <a:lvl1pPr marL="399973" indent="-399973">
              <a:spcBef>
                <a:spcPts val="1224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99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85669" indent="-285695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400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98366" indent="272998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2000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71363" indent="22855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99919" indent="-22855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89" y="5326063"/>
            <a:ext cx="12434887" cy="1668462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325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84188" y="5600360"/>
            <a:ext cx="576262" cy="422275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9943" tIns="34971" rIns="69943" bIns="34971"/>
          <a:lstStyle/>
          <a:p>
            <a:pPr defTabSz="9325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9" dirty="0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224714" y="1943100"/>
            <a:ext cx="4313237" cy="3409950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60450" y="5510789"/>
            <a:ext cx="11101388" cy="627864"/>
          </a:xfrm>
        </p:spPr>
        <p:txBody>
          <a:bodyPr/>
          <a:lstStyle>
            <a:lvl1pPr marL="0" indent="0">
              <a:buFontTx/>
              <a:buNone/>
              <a:defRPr sz="3199" baseline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268428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5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5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735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11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eaLnBrk="1" hangingPunct="1"/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12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fontAlgn="auto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ea typeface="+mn-ea"/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ea typeface="+mn-ea"/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ea typeface="+mn-ea"/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52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2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1318133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99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0"/>
            <a:ext cx="6215062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668463"/>
            <a:ext cx="5943598" cy="572464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52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Green">
    <p:bg>
      <p:bgPr>
        <a:solidFill>
          <a:srgbClr val="89C4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296898"/>
            <a:ext cx="5943599" cy="1292662"/>
          </a:xfrm>
        </p:spPr>
        <p:txBody>
          <a:bodyPr/>
          <a:lstStyle>
            <a:lvl1pPr marL="0" indent="0">
              <a:buNone/>
              <a:defRPr sz="3999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>
                <a:gradFill>
                  <a:gsLst>
                    <a:gs pos="73750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</a:defRPr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0"/>
            <a:ext cx="6215062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74638" y="1668463"/>
            <a:ext cx="5852160" cy="572464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2386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1318133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99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668463"/>
            <a:ext cx="5943598" cy="572464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865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1318133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99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668463"/>
            <a:ext cx="5943598" cy="572464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527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64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204" r:id="rId1"/>
    <p:sldLayoutId id="2147485205" r:id="rId2"/>
    <p:sldLayoutId id="2147485206" r:id="rId3"/>
    <p:sldLayoutId id="2147485207" r:id="rId4"/>
    <p:sldLayoutId id="2147485208" r:id="rId5"/>
    <p:sldLayoutId id="2147485209" r:id="rId6"/>
    <p:sldLayoutId id="2147485210" r:id="rId7"/>
    <p:sldLayoutId id="2147485211" r:id="rId8"/>
    <p:sldLayoutId id="2147485212" r:id="rId9"/>
    <p:sldLayoutId id="2147485213" r:id="rId10"/>
    <p:sldLayoutId id="2147485214" r:id="rId11"/>
    <p:sldLayoutId id="2147485215" r:id="rId12"/>
    <p:sldLayoutId id="2147485216" r:id="rId13"/>
    <p:sldLayoutId id="2147485217" r:id="rId14"/>
    <p:sldLayoutId id="2147485218" r:id="rId15"/>
    <p:sldLayoutId id="2147485219" r:id="rId16"/>
    <p:sldLayoutId id="2147485220" r:id="rId17"/>
    <p:sldLayoutId id="2147485221" r:id="rId18"/>
    <p:sldLayoutId id="2147485222" r:id="rId19"/>
    <p:sldLayoutId id="2147485223" r:id="rId20"/>
    <p:sldLayoutId id="2147485224" r:id="rId21"/>
    <p:sldLayoutId id="2147485225" r:id="rId22"/>
    <p:sldLayoutId id="2147485226" r:id="rId23"/>
    <p:sldLayoutId id="2147485227" r:id="rId24"/>
    <p:sldLayoutId id="2147485228" r:id="rId25"/>
    <p:sldLayoutId id="2147485229" r:id="rId26"/>
    <p:sldLayoutId id="2147485230" r:id="rId27"/>
    <p:sldLayoutId id="2147485231" r:id="rId28"/>
    <p:sldLayoutId id="2147485232" r:id="rId29"/>
    <p:sldLayoutId id="2147485233" r:id="rId30"/>
    <p:sldLayoutId id="2147485234" r:id="rId31"/>
    <p:sldLayoutId id="2147485235" r:id="rId32"/>
    <p:sldLayoutId id="2147485236" r:id="rId33"/>
    <p:sldLayoutId id="2147485237" r:id="rId34"/>
    <p:sldLayoutId id="2147485238" r:id="rId35"/>
    <p:sldLayoutId id="2147485239" r:id="rId3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1" r:id="rId1"/>
    <p:sldLayoutId id="2147485242" r:id="rId2"/>
    <p:sldLayoutId id="2147485243" r:id="rId3"/>
    <p:sldLayoutId id="2147485244" r:id="rId4"/>
    <p:sldLayoutId id="2147485245" r:id="rId5"/>
    <p:sldLayoutId id="2147485246" r:id="rId6"/>
    <p:sldLayoutId id="2147485247" r:id="rId7"/>
    <p:sldLayoutId id="2147485248" r:id="rId8"/>
    <p:sldLayoutId id="2147485249" r:id="rId9"/>
    <p:sldLayoutId id="2147485250" r:id="rId10"/>
    <p:sldLayoutId id="2147485251" r:id="rId11"/>
    <p:sldLayoutId id="2147485252" r:id="rId12"/>
    <p:sldLayoutId id="2147485253" r:id="rId13"/>
    <p:sldLayoutId id="2147485254" r:id="rId14"/>
    <p:sldLayoutId id="2147485255" r:id="rId15"/>
    <p:sldLayoutId id="2147485256" r:id="rId16"/>
    <p:sldLayoutId id="2147485257" r:id="rId17"/>
    <p:sldLayoutId id="2147485258" r:id="rId18"/>
    <p:sldLayoutId id="2147485259" r:id="rId19"/>
    <p:sldLayoutId id="2147485260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.xml"/><Relationship Id="rId5" Type="http://schemas.openxmlformats.org/officeDocument/2006/relationships/image" Target="../media/image71.png"/><Relationship Id="rId4" Type="http://schemas.openxmlformats.org/officeDocument/2006/relationships/image" Target="../media/image7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1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documentation/services/virtual-network/" TargetMode="External"/><Relationship Id="rId2" Type="http://schemas.openxmlformats.org/officeDocument/2006/relationships/hyperlink" Target="http://azure.microsoft.com/en-us/services/virtual-machines/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://www.opsgility.com/" TargetMode="External"/><Relationship Id="rId5" Type="http://schemas.openxmlformats.org/officeDocument/2006/relationships/hyperlink" Target="http://azure.microsoft.com/en-us/documentation/templates/" TargetMode="External"/><Relationship Id="rId4" Type="http://schemas.openxmlformats.org/officeDocument/2006/relationships/hyperlink" Target="http://azure.microsoft.com/en-us/documentation/services/expressroute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7">
              <a:defRPr/>
            </a:pPr>
            <a:r>
              <a:rPr lang="en-US" sz="5294" spc="-98" dirty="0" smtClean="0"/>
              <a:t>Getting started with Azure Infrastructure as a Service (IaaS)</a:t>
            </a:r>
            <a:endParaRPr lang="en-US" sz="5294" spc="-98" dirty="0"/>
          </a:p>
        </p:txBody>
      </p:sp>
      <p:sp>
        <p:nvSpPr>
          <p:cNvPr id="44035" name="Text Placeholder 2"/>
          <p:cNvSpPr>
            <a:spLocks noGrp="1"/>
          </p:cNvSpPr>
          <p:nvPr>
            <p:ph type="body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defTabSz="914367"/>
            <a:r>
              <a:rPr lang="en-US" altLang="en-US" sz="2800" dirty="0"/>
              <a:t>Michael </a:t>
            </a:r>
            <a:r>
              <a:rPr lang="en-US" altLang="en-US" sz="2800" dirty="0" err="1" smtClean="0"/>
              <a:t>Washam</a:t>
            </a:r>
            <a:r>
              <a:rPr lang="en-US" altLang="en-US" sz="2800" dirty="0"/>
              <a:t>—</a:t>
            </a:r>
            <a:r>
              <a:rPr lang="en-US" altLang="en-US" sz="2800" dirty="0" smtClean="0"/>
              <a:t>Azure </a:t>
            </a:r>
            <a:r>
              <a:rPr lang="en-US" altLang="en-US" sz="2800" dirty="0"/>
              <a:t>MVP </a:t>
            </a:r>
          </a:p>
          <a:p>
            <a:pPr defTabSz="914367"/>
            <a:r>
              <a:rPr lang="en-US" altLang="en-US" sz="2800" dirty="0"/>
              <a:t>http://www.opsgility.com </a:t>
            </a:r>
          </a:p>
          <a:p>
            <a:pPr defTabSz="914367"/>
            <a:r>
              <a:rPr lang="en-US" altLang="en-US" sz="2800" dirty="0"/>
              <a:t>Cloud First Enterprise Training</a:t>
            </a:r>
          </a:p>
          <a:p>
            <a:pPr defTabSz="914367"/>
            <a:r>
              <a:rPr lang="en-US" altLang="en-US" sz="2800" dirty="0"/>
              <a:t>Twitter: @</a:t>
            </a:r>
            <a:r>
              <a:rPr lang="en-US" altLang="en-US" sz="2800" dirty="0" err="1"/>
              <a:t>MWashamTX</a:t>
            </a:r>
            <a:r>
              <a:rPr lang="en-US" altLang="en-US" sz="2800" dirty="0"/>
              <a:t> and @</a:t>
            </a:r>
            <a:r>
              <a:rPr lang="en-US" altLang="en-US" sz="2800" dirty="0" err="1" smtClean="0"/>
              <a:t>Opsgility</a:t>
            </a:r>
            <a:endParaRPr lang="en-US" altLang="en-US" sz="2800" dirty="0"/>
          </a:p>
        </p:txBody>
      </p:sp>
      <p:sp>
        <p:nvSpPr>
          <p:cNvPr id="44036" name="Text Placeholder 2"/>
          <p:cNvSpPr txBox="1">
            <a:spLocks/>
          </p:cNvSpPr>
          <p:nvPr/>
        </p:nvSpPr>
        <p:spPr bwMode="auto">
          <a:xfrm>
            <a:off x="319882" y="1576388"/>
            <a:ext cx="3567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6304" tIns="91440" rIns="146304" bIns="91440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1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September 16, 2015</a:t>
            </a:r>
            <a:endParaRPr lang="en-US" altLang="en-US" sz="18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6600" dirty="0" smtClean="0"/>
              <a:t>DEMO</a:t>
            </a:r>
            <a:endParaRPr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Creating an Azure Virtual Network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/>
          </p:cNvSpPr>
          <p:nvPr/>
        </p:nvSpPr>
        <p:spPr>
          <a:xfrm>
            <a:off x="355917" y="357419"/>
            <a:ext cx="11978573" cy="155608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dirty="0"/>
              <a:t>Azure Storage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8100" y="1428021"/>
            <a:ext cx="10615612" cy="29854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>
                <a:solidFill>
                  <a:srgbClr val="FFFFFF"/>
                </a:solidFill>
                <a:latin typeface="+mj-lt"/>
                <a:ea typeface="+mn-ea"/>
              </a:rPr>
              <a:t>Multi-tenant and highly scalable </a:t>
            </a:r>
            <a:r>
              <a:rPr lang="en-US" sz="3200" dirty="0" smtClean="0">
                <a:solidFill>
                  <a:srgbClr val="FFFFFF"/>
                </a:solidFill>
                <a:latin typeface="+mj-lt"/>
                <a:ea typeface="+mn-ea"/>
              </a:rPr>
              <a:t>storage system</a:t>
            </a:r>
            <a:endParaRPr lang="en-US" sz="3200" dirty="0">
              <a:solidFill>
                <a:srgbClr val="FFFFFF"/>
              </a:solidFill>
              <a:latin typeface="+mj-lt"/>
              <a:ea typeface="+mn-ea"/>
            </a:endParaRPr>
          </a:p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>
                <a:solidFill>
                  <a:srgbClr val="FFFFFF"/>
                </a:solidFill>
                <a:latin typeface="+mj-lt"/>
                <a:ea typeface="+mn-ea"/>
              </a:rPr>
              <a:t>Automatic </a:t>
            </a:r>
            <a:r>
              <a:rPr lang="en-US" sz="3200" dirty="0" smtClean="0">
                <a:solidFill>
                  <a:srgbClr val="FFFFFF"/>
                </a:solidFill>
                <a:latin typeface="+mj-lt"/>
                <a:ea typeface="+mn-ea"/>
              </a:rPr>
              <a:t>local 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+mn-ea"/>
              </a:rPr>
              <a:t>r</a:t>
            </a:r>
            <a:r>
              <a:rPr lang="en-US" sz="3200" dirty="0" smtClean="0">
                <a:solidFill>
                  <a:srgbClr val="FFFFFF"/>
                </a:solidFill>
                <a:latin typeface="+mj-lt"/>
                <a:ea typeface="+mn-ea"/>
              </a:rPr>
              <a:t>edundancy 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+mn-ea"/>
              </a:rPr>
              <a:t>(3 copies per file)</a:t>
            </a:r>
          </a:p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>
                <a:solidFill>
                  <a:srgbClr val="FFFFFF"/>
                </a:solidFill>
                <a:latin typeface="+mj-lt"/>
                <a:ea typeface="+mn-ea"/>
              </a:rPr>
              <a:t>Enable geo-redundancy for +3 in a remote region </a:t>
            </a:r>
          </a:p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>
                <a:solidFill>
                  <a:srgbClr val="FFFFFF"/>
                </a:solidFill>
                <a:latin typeface="+mj-lt"/>
                <a:ea typeface="+mn-ea"/>
              </a:rPr>
              <a:t>Standard storage or Premium (SSD</a:t>
            </a:r>
            <a:r>
              <a:rPr lang="en-US" sz="3200" dirty="0" smtClean="0">
                <a:solidFill>
                  <a:srgbClr val="FFFFFF"/>
                </a:solidFill>
                <a:latin typeface="+mj-lt"/>
                <a:ea typeface="+mn-ea"/>
              </a:rPr>
              <a:t>)</a:t>
            </a:r>
            <a:endParaRPr lang="en-US" sz="3200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5332413"/>
            <a:ext cx="12434887" cy="1662112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5138" indent="-793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525" y="598213"/>
            <a:ext cx="1636988" cy="163698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18900000">
            <a:off x="513830" y="1434015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34" name="Rectangle 33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 rot="18900000">
            <a:off x="513830" y="2252317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38" name="Rectangle 37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18900000">
            <a:off x="513830" y="3079916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41" name="Rectangle 40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18900000">
            <a:off x="513830" y="3898218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44" name="Rectangle 43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6" name="Freeform 99"/>
          <p:cNvSpPr>
            <a:spLocks noChangeAspect="1"/>
          </p:cNvSpPr>
          <p:nvPr/>
        </p:nvSpPr>
        <p:spPr bwMode="black">
          <a:xfrm>
            <a:off x="472567" y="5889116"/>
            <a:ext cx="576262" cy="422275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9953" tIns="34976" rIns="69953" bIns="34976"/>
          <a:lstStyle/>
          <a:p>
            <a:pPr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7" name="TextBox 22"/>
          <p:cNvSpPr txBox="1"/>
          <p:nvPr/>
        </p:nvSpPr>
        <p:spPr>
          <a:xfrm>
            <a:off x="1315731" y="5777197"/>
            <a:ext cx="11064875" cy="6461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defPPr>
              <a:defRPr lang="en-US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1pPr>
            <a:lvl2pPr marL="465138" indent="-793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9pPr>
          </a:lstStyle>
          <a:p>
            <a:pPr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+mj-lt"/>
                <a:ea typeface="+mn-ea"/>
              </a:rPr>
              <a:t>Up to 5,000 IOPS per disk with Premium Storage!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/>
          </p:cNvSpPr>
          <p:nvPr/>
        </p:nvSpPr>
        <p:spPr>
          <a:xfrm>
            <a:off x="355783" y="356696"/>
            <a:ext cx="11978573" cy="155608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dirty="0"/>
              <a:t>Azure Virtual Machines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3060" y="1417861"/>
            <a:ext cx="10615613" cy="29854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>
                <a:solidFill>
                  <a:srgbClr val="FFFFFF"/>
                </a:solidFill>
                <a:latin typeface="+mj-lt"/>
                <a:ea typeface="+mn-ea"/>
              </a:rPr>
              <a:t>Most flexible compute option</a:t>
            </a:r>
          </a:p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Supports Windows and Linux OS’s and most </a:t>
            </a:r>
            <a:r>
              <a:rPr lang="en-US" sz="3200" dirty="0" smtClean="0">
                <a:solidFill>
                  <a:srgbClr val="FFFFFF"/>
                </a:solidFill>
                <a:latin typeface="+mj-lt"/>
              </a:rPr>
              <a:t>workloads</a:t>
            </a:r>
            <a:endParaRPr lang="en-US" sz="3200" dirty="0" smtClean="0">
              <a:solidFill>
                <a:srgbClr val="FFFFFF"/>
              </a:solidFill>
              <a:latin typeface="+mj-lt"/>
              <a:ea typeface="+mn-ea"/>
            </a:endParaRPr>
          </a:p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+mn-ea"/>
              </a:rPr>
              <a:t>Create 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+mn-ea"/>
              </a:rPr>
              <a:t>VMs with up to 32 processors and 448 GB of ram</a:t>
            </a:r>
          </a:p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>
                <a:solidFill>
                  <a:srgbClr val="FFFFFF"/>
                </a:solidFill>
                <a:latin typeface="+mj-lt"/>
                <a:ea typeface="+mn-ea"/>
              </a:rPr>
              <a:t>Standard or SSD </a:t>
            </a:r>
            <a:r>
              <a:rPr lang="en-US" sz="3200" dirty="0" smtClean="0">
                <a:solidFill>
                  <a:srgbClr val="FFFFFF"/>
                </a:solidFill>
                <a:latin typeface="+mj-lt"/>
                <a:ea typeface="+mn-ea"/>
              </a:rPr>
              <a:t>storage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+mn-ea"/>
              </a:rPr>
              <a:t>, up to 64TBs </a:t>
            </a:r>
            <a:r>
              <a:rPr lang="en-US" sz="3200" dirty="0" smtClean="0">
                <a:solidFill>
                  <a:srgbClr val="FFFFFF"/>
                </a:solidFill>
                <a:latin typeface="+mj-lt"/>
                <a:ea typeface="+mn-ea"/>
              </a:rPr>
              <a:t>for the largest VMs</a:t>
            </a:r>
            <a:endParaRPr lang="en-US" sz="3200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88" y="5326063"/>
            <a:ext cx="12434887" cy="1662112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3259" name="Picture 1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038" y="733795"/>
            <a:ext cx="1446477" cy="144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 rot="18900000">
            <a:off x="513830" y="1434015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34" name="Rectangle 33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rot="18900000">
            <a:off x="513830" y="2252317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37" name="Rectangle 36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18900000">
            <a:off x="513830" y="3079916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40" name="Rectangle 39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18900000">
            <a:off x="513830" y="3898218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43" name="Rectangle 42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9" name="Freeform 99"/>
          <p:cNvSpPr>
            <a:spLocks noChangeAspect="1"/>
          </p:cNvSpPr>
          <p:nvPr/>
        </p:nvSpPr>
        <p:spPr bwMode="black">
          <a:xfrm>
            <a:off x="472567" y="5895182"/>
            <a:ext cx="576262" cy="422275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9953" tIns="34976" rIns="69953" bIns="34976"/>
          <a:lstStyle/>
          <a:p>
            <a:pPr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50" name="TextBox 22"/>
          <p:cNvSpPr txBox="1"/>
          <p:nvPr/>
        </p:nvSpPr>
        <p:spPr>
          <a:xfrm>
            <a:off x="1315731" y="5783263"/>
            <a:ext cx="11064875" cy="6461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defPPr>
              <a:defRPr lang="en-US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1pPr>
            <a:lvl2pPr marL="465138" indent="-793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9pPr>
          </a:lstStyle>
          <a:p>
            <a:pPr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+mj-lt"/>
                <a:ea typeface="+mn-ea"/>
              </a:rPr>
              <a:t>Built in capabilities for availability and scale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5464" y="311151"/>
            <a:ext cx="11888787" cy="917575"/>
          </a:xfrm>
        </p:spPr>
        <p:txBody>
          <a:bodyPr/>
          <a:lstStyle/>
          <a:p>
            <a:pPr>
              <a:defRPr/>
            </a:pPr>
            <a:r>
              <a:rPr dirty="0" smtClean="0"/>
              <a:t>Automatic Physical Redundancy</a:t>
            </a:r>
            <a:endParaRPr dirty="0"/>
          </a:p>
        </p:txBody>
      </p:sp>
      <p:pic>
        <p:nvPicPr>
          <p:cNvPr id="56323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032" y="1612878"/>
            <a:ext cx="3383243" cy="490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8" y="1612878"/>
            <a:ext cx="3384876" cy="490088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/>
        </p:spPr>
      </p:pic>
      <p:sp>
        <p:nvSpPr>
          <p:cNvPr id="5" name="Rectangle 4"/>
          <p:cNvSpPr/>
          <p:nvPr/>
        </p:nvSpPr>
        <p:spPr bwMode="auto">
          <a:xfrm>
            <a:off x="1294485" y="1612878"/>
            <a:ext cx="9847506" cy="2556627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Double Brace 9"/>
          <p:cNvSpPr/>
          <p:nvPr/>
        </p:nvSpPr>
        <p:spPr>
          <a:xfrm>
            <a:off x="1715308" y="1708226"/>
            <a:ext cx="9020891" cy="2246237"/>
          </a:xfrm>
          <a:prstGeom prst="bracePair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2115661" y="2125663"/>
            <a:ext cx="1739813" cy="108309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200" dirty="0">
              <a:ln>
                <a:solidFill>
                  <a:schemeClr val="bg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695" y="2266155"/>
            <a:ext cx="803745" cy="8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>
            <p:custDataLst>
              <p:tags r:id="rId1"/>
            </p:custDataLst>
          </p:nvPr>
        </p:nvSpPr>
        <p:spPr bwMode="auto">
          <a:xfrm>
            <a:off x="3552740" y="3497263"/>
            <a:ext cx="5306022" cy="2468411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44" tIns="34272" rIns="68544" bIns="34272" anchor="ctr"/>
          <a:lstStyle/>
          <a:p>
            <a:pPr algn="ctr" defTabSz="685214">
              <a:defRPr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Availability s</a:t>
            </a:r>
            <a:r>
              <a:rPr lang="en-US" sz="2800" dirty="0" smtClean="0">
                <a:gradFill>
                  <a:gsLst>
                    <a:gs pos="2917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ets 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deploy your virtual machines on redundant hardware automatically</a:t>
            </a:r>
            <a:endParaRPr lang="en-US" sz="3137" b="1" dirty="0">
              <a:gradFill>
                <a:gsLst>
                  <a:gs pos="2917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Left Brace 11"/>
          <p:cNvSpPr/>
          <p:nvPr/>
        </p:nvSpPr>
        <p:spPr>
          <a:xfrm rot="5400000">
            <a:off x="5964788" y="-1171939"/>
            <a:ext cx="570137" cy="5642551"/>
          </a:xfrm>
          <a:prstGeom prst="leftBrac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765" b="1" dirty="0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596032" y="2135345"/>
            <a:ext cx="1739814" cy="108309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200" dirty="0">
              <a:ln>
                <a:solidFill>
                  <a:schemeClr val="bg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883" y="2275837"/>
            <a:ext cx="802112" cy="8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2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11" grpId="0" animBg="1"/>
      <p:bldP spid="12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05118" y="307023"/>
            <a:ext cx="11888787" cy="917575"/>
          </a:xfrm>
        </p:spPr>
        <p:txBody>
          <a:bodyPr/>
          <a:lstStyle/>
          <a:p>
            <a:pPr>
              <a:defRPr/>
            </a:pPr>
            <a:r>
              <a:rPr dirty="0" smtClean="0"/>
              <a:t>Azure Load Balancer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94958" y="1211263"/>
            <a:ext cx="11887200" cy="44989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Load balance traffic on </a:t>
            </a:r>
            <a:r>
              <a:rPr lang="en-US" sz="2800" dirty="0" smtClean="0"/>
              <a:t>a public IP or a private IP (internal)</a:t>
            </a:r>
            <a:endParaRPr lang="en-US" sz="2800" dirty="0"/>
          </a:p>
          <a:p>
            <a:pPr marL="0" indent="0">
              <a:buNone/>
              <a:defRPr/>
            </a:pPr>
            <a:r>
              <a:rPr lang="en-US" sz="2800" dirty="0" smtClean="0"/>
              <a:t>Support </a:t>
            </a:r>
            <a:r>
              <a:rPr lang="en-US" sz="2800" dirty="0"/>
              <a:t>TCP or UDP protocols </a:t>
            </a:r>
          </a:p>
          <a:p>
            <a:pPr marL="0" indent="0">
              <a:buNone/>
              <a:defRPr/>
            </a:pPr>
            <a:r>
              <a:rPr lang="en-US" sz="2800" dirty="0"/>
              <a:t>Configurable Idle timeout </a:t>
            </a:r>
          </a:p>
          <a:p>
            <a:pPr marL="0" indent="0">
              <a:buNone/>
              <a:defRPr/>
            </a:pPr>
            <a:r>
              <a:rPr lang="en-US" sz="2800" dirty="0" smtClean="0"/>
              <a:t>Health </a:t>
            </a:r>
            <a:r>
              <a:rPr lang="en-US" sz="2800" dirty="0"/>
              <a:t>Probe Support</a:t>
            </a:r>
          </a:p>
          <a:p>
            <a:pPr marL="396875" lvl="1" indent="-223838">
              <a:defRPr/>
            </a:pPr>
            <a:r>
              <a:rPr lang="en-US" dirty="0" smtClean="0">
                <a:latin typeface="+mj-lt"/>
              </a:rPr>
              <a:t>TCP—specify </a:t>
            </a:r>
            <a:r>
              <a:rPr lang="en-US" dirty="0">
                <a:latin typeface="+mj-lt"/>
              </a:rPr>
              <a:t>port to probe</a:t>
            </a:r>
          </a:p>
          <a:p>
            <a:pPr marL="396875" lvl="1" indent="-223838">
              <a:defRPr/>
            </a:pPr>
            <a:r>
              <a:rPr lang="en-US" dirty="0" smtClean="0">
                <a:latin typeface="+mj-lt"/>
              </a:rPr>
              <a:t>HTTP—specify </a:t>
            </a:r>
            <a:r>
              <a:rPr lang="en-US" dirty="0">
                <a:latin typeface="+mj-lt"/>
              </a:rPr>
              <a:t>health check page</a:t>
            </a:r>
          </a:p>
          <a:p>
            <a:pPr marL="0" indent="0">
              <a:buNone/>
              <a:defRPr/>
            </a:pPr>
            <a:r>
              <a:rPr lang="en-US" sz="2800" dirty="0" smtClean="0"/>
              <a:t>Flexible Affinity Options</a:t>
            </a:r>
            <a:endParaRPr lang="en-US" sz="2800" dirty="0"/>
          </a:p>
          <a:p>
            <a:pPr marL="396875" lvl="2" indent="-223838">
              <a:defRPr/>
            </a:pPr>
            <a:r>
              <a:rPr lang="en-US" sz="2400" dirty="0">
                <a:latin typeface="+mj-lt"/>
              </a:rPr>
              <a:t>5 tuple (source IP, source port, destination IP, destination port, protocol type) </a:t>
            </a:r>
            <a:endParaRPr lang="en-US" sz="2400" dirty="0" smtClean="0">
              <a:latin typeface="+mj-lt"/>
            </a:endParaRPr>
          </a:p>
          <a:p>
            <a:pPr marL="396875" lvl="2" indent="-223838">
              <a:defRPr/>
            </a:pPr>
            <a:r>
              <a:rPr lang="en-US" sz="2400" dirty="0" smtClean="0">
                <a:latin typeface="+mj-lt"/>
              </a:rPr>
              <a:t>2 tuple (source IP, destination IP)</a:t>
            </a:r>
          </a:p>
          <a:p>
            <a:pPr marL="396875" lvl="2" indent="-223838">
              <a:defRPr/>
            </a:pPr>
            <a:r>
              <a:rPr lang="en-US" sz="2400" dirty="0" smtClean="0">
                <a:latin typeface="+mj-lt"/>
              </a:rPr>
              <a:t>3 tuple (source IP, destination IP, protocol)</a:t>
            </a:r>
            <a:endParaRPr lang="en-US" dirty="0"/>
          </a:p>
        </p:txBody>
      </p:sp>
      <p:pic>
        <p:nvPicPr>
          <p:cNvPr id="5939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236" y="571214"/>
            <a:ext cx="1879579" cy="187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9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97852" y="295275"/>
            <a:ext cx="11888787" cy="917575"/>
          </a:xfrm>
        </p:spPr>
        <p:txBody>
          <a:bodyPr/>
          <a:lstStyle/>
          <a:p>
            <a:pPr>
              <a:defRPr/>
            </a:pPr>
            <a:r>
              <a:rPr dirty="0" smtClean="0"/>
              <a:t>Auto Scale</a:t>
            </a:r>
            <a:endParaRPr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4294967295"/>
          </p:nvPr>
        </p:nvSpPr>
        <p:spPr>
          <a:xfrm>
            <a:off x="308136" y="1212850"/>
            <a:ext cx="11887200" cy="25368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 smtClean="0"/>
              <a:t>Automatically solve the problem of under or over provisioning workloads</a:t>
            </a:r>
          </a:p>
          <a:p>
            <a:pPr marL="0" indent="0">
              <a:buNone/>
              <a:defRPr/>
            </a:pPr>
            <a:r>
              <a:rPr lang="en-US" sz="2800" dirty="0" smtClean="0"/>
              <a:t>Service that </a:t>
            </a:r>
            <a:r>
              <a:rPr lang="en-US" sz="2800" dirty="0"/>
              <a:t>starts or stops VMs based </a:t>
            </a:r>
            <a:r>
              <a:rPr lang="en-US" sz="2800" dirty="0" smtClean="0"/>
              <a:t>on:</a:t>
            </a:r>
            <a:endParaRPr lang="en-US" sz="2800" dirty="0"/>
          </a:p>
          <a:p>
            <a:pPr marL="396875" lvl="1" indent="-223838">
              <a:defRPr/>
            </a:pPr>
            <a:r>
              <a:rPr lang="en-US" sz="2000" dirty="0" smtClean="0"/>
              <a:t>A performance metric</a:t>
            </a:r>
          </a:p>
          <a:p>
            <a:pPr marL="396875" lvl="1" indent="-223838">
              <a:defRPr/>
            </a:pPr>
            <a:r>
              <a:rPr lang="en-US" sz="2000" dirty="0" smtClean="0"/>
              <a:t>Messages in a queue</a:t>
            </a:r>
          </a:p>
          <a:p>
            <a:pPr marL="396875" lvl="1" indent="-223838">
              <a:defRPr/>
            </a:pPr>
            <a:r>
              <a:rPr lang="en-US" sz="2000" dirty="0" smtClean="0"/>
              <a:t>As part of a schedule</a:t>
            </a:r>
          </a:p>
          <a:p>
            <a:pPr marL="0" indent="0">
              <a:buNone/>
              <a:defRPr/>
            </a:pPr>
            <a:r>
              <a:rPr lang="en-US" sz="2800" dirty="0"/>
              <a:t>Simple </a:t>
            </a:r>
            <a:r>
              <a:rPr lang="en-US" sz="2800" dirty="0" smtClean="0"/>
              <a:t>to configure elasticity </a:t>
            </a:r>
            <a:r>
              <a:rPr lang="en-US" sz="2800" dirty="0"/>
              <a:t>with stateless </a:t>
            </a:r>
            <a:r>
              <a:rPr lang="en-US" sz="2800" dirty="0" smtClean="0"/>
              <a:t>workloads</a:t>
            </a:r>
          </a:p>
        </p:txBody>
      </p:sp>
      <p:pic>
        <p:nvPicPr>
          <p:cNvPr id="583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58" y="5205945"/>
            <a:ext cx="5214938" cy="102136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Box 5"/>
          <p:cNvSpPr txBox="1">
            <a:spLocks noChangeArrowheads="1"/>
          </p:cNvSpPr>
          <p:nvPr/>
        </p:nvSpPr>
        <p:spPr bwMode="auto">
          <a:xfrm>
            <a:off x="10809424" y="6351681"/>
            <a:ext cx="1129476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en-US" sz="14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Availability set</a:t>
            </a:r>
            <a:endParaRPr lang="en-US" altLang="en-US" sz="1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595895" y="5575443"/>
            <a:ext cx="942975" cy="317500"/>
          </a:xfrm>
          <a:prstGeom prst="right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8381" name="TextBox 13"/>
          <p:cNvSpPr txBox="1">
            <a:spLocks noChangeArrowheads="1"/>
          </p:cNvSpPr>
          <p:nvPr/>
        </p:nvSpPr>
        <p:spPr bwMode="auto">
          <a:xfrm>
            <a:off x="6009402" y="4623558"/>
            <a:ext cx="117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Auto </a:t>
            </a:r>
            <a:r>
              <a:rPr lang="en-US" altLang="en-US" sz="20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scale</a:t>
            </a:r>
            <a:endParaRPr lang="en-US" alt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8382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043" y="5332235"/>
            <a:ext cx="77946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3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71" y="4360685"/>
            <a:ext cx="779462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4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683" y="5306835"/>
            <a:ext cx="77946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5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71" y="5306835"/>
            <a:ext cx="78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6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46" y="5308423"/>
            <a:ext cx="77946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7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833" y="5308423"/>
            <a:ext cx="7810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8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58" y="5306835"/>
            <a:ext cx="77946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9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246" y="5306835"/>
            <a:ext cx="7794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69" y="5308303"/>
            <a:ext cx="780290" cy="780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93" y="5308303"/>
            <a:ext cx="780290" cy="7802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629" y="5306939"/>
            <a:ext cx="780290" cy="7802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53" y="5306939"/>
            <a:ext cx="780290" cy="780290"/>
          </a:xfrm>
          <a:prstGeom prst="rect">
            <a:avLst/>
          </a:prstGeom>
        </p:spPr>
      </p:pic>
      <p:sp>
        <p:nvSpPr>
          <p:cNvPr id="58394" name="TextBox 27"/>
          <p:cNvSpPr txBox="1">
            <a:spLocks noChangeArrowheads="1"/>
          </p:cNvSpPr>
          <p:nvPr/>
        </p:nvSpPr>
        <p:spPr bwMode="auto">
          <a:xfrm>
            <a:off x="1769627" y="4600973"/>
            <a:ext cx="620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grpSp>
        <p:nvGrpSpPr>
          <p:cNvPr id="35" name="Group 740"/>
          <p:cNvGrpSpPr>
            <a:grpSpLocks noChangeAspect="1"/>
          </p:cNvGrpSpPr>
          <p:nvPr/>
        </p:nvGrpSpPr>
        <p:grpSpPr bwMode="auto">
          <a:xfrm>
            <a:off x="1981445" y="5175238"/>
            <a:ext cx="563820" cy="483639"/>
            <a:chOff x="7349" y="-2816"/>
            <a:chExt cx="661" cy="567"/>
          </a:xfrm>
          <a:solidFill>
            <a:schemeClr val="tx1"/>
          </a:solidFill>
        </p:grpSpPr>
        <p:sp>
          <p:nvSpPr>
            <p:cNvPr id="36" name="Freeform 741"/>
            <p:cNvSpPr>
              <a:spLocks/>
            </p:cNvSpPr>
            <p:nvPr/>
          </p:nvSpPr>
          <p:spPr bwMode="auto">
            <a:xfrm>
              <a:off x="7573" y="-2676"/>
              <a:ext cx="213" cy="427"/>
            </a:xfrm>
            <a:custGeom>
              <a:avLst/>
              <a:gdLst>
                <a:gd name="T0" fmla="*/ 73 w 90"/>
                <a:gd name="T1" fmla="*/ 0 h 181"/>
                <a:gd name="T2" fmla="*/ 17 w 90"/>
                <a:gd name="T3" fmla="*/ 0 h 181"/>
                <a:gd name="T4" fmla="*/ 0 w 90"/>
                <a:gd name="T5" fmla="*/ 17 h 181"/>
                <a:gd name="T6" fmla="*/ 0 w 90"/>
                <a:gd name="T7" fmla="*/ 93 h 181"/>
                <a:gd name="T8" fmla="*/ 17 w 90"/>
                <a:gd name="T9" fmla="*/ 110 h 181"/>
                <a:gd name="T10" fmla="*/ 17 w 90"/>
                <a:gd name="T11" fmla="*/ 110 h 181"/>
                <a:gd name="T12" fmla="*/ 17 w 90"/>
                <a:gd name="T13" fmla="*/ 164 h 181"/>
                <a:gd name="T14" fmla="*/ 33 w 90"/>
                <a:gd name="T15" fmla="*/ 181 h 181"/>
                <a:gd name="T16" fmla="*/ 57 w 90"/>
                <a:gd name="T17" fmla="*/ 181 h 181"/>
                <a:gd name="T18" fmla="*/ 73 w 90"/>
                <a:gd name="T19" fmla="*/ 164 h 181"/>
                <a:gd name="T20" fmla="*/ 73 w 90"/>
                <a:gd name="T21" fmla="*/ 110 h 181"/>
                <a:gd name="T22" fmla="*/ 73 w 90"/>
                <a:gd name="T23" fmla="*/ 110 h 181"/>
                <a:gd name="T24" fmla="*/ 90 w 90"/>
                <a:gd name="T25" fmla="*/ 93 h 181"/>
                <a:gd name="T26" fmla="*/ 90 w 90"/>
                <a:gd name="T27" fmla="*/ 17 h 181"/>
                <a:gd name="T28" fmla="*/ 73 w 90"/>
                <a:gd name="T2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81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2"/>
                    <a:pt x="8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7" y="173"/>
                    <a:pt x="24" y="181"/>
                    <a:pt x="33" y="181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66" y="181"/>
                    <a:pt x="73" y="173"/>
                    <a:pt x="73" y="164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82" y="110"/>
                    <a:pt x="90" y="102"/>
                    <a:pt x="90" y="9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8"/>
                    <a:pt x="82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Oval 742"/>
            <p:cNvSpPr>
              <a:spLocks noChangeArrowheads="1"/>
            </p:cNvSpPr>
            <p:nvPr/>
          </p:nvSpPr>
          <p:spPr bwMode="auto">
            <a:xfrm>
              <a:off x="7616" y="-2816"/>
              <a:ext cx="127" cy="1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743"/>
            <p:cNvSpPr>
              <a:spLocks/>
            </p:cNvSpPr>
            <p:nvPr/>
          </p:nvSpPr>
          <p:spPr bwMode="auto">
            <a:xfrm>
              <a:off x="7831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7 w 76"/>
                <a:gd name="T15" fmla="*/ 154 h 154"/>
                <a:gd name="T16" fmla="*/ 48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7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Oval 744"/>
            <p:cNvSpPr>
              <a:spLocks noChangeArrowheads="1"/>
            </p:cNvSpPr>
            <p:nvPr/>
          </p:nvSpPr>
          <p:spPr bwMode="auto">
            <a:xfrm>
              <a:off x="7866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745"/>
            <p:cNvSpPr>
              <a:spLocks/>
            </p:cNvSpPr>
            <p:nvPr/>
          </p:nvSpPr>
          <p:spPr bwMode="auto">
            <a:xfrm>
              <a:off x="7349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8 w 76"/>
                <a:gd name="T15" fmla="*/ 154 h 154"/>
                <a:gd name="T16" fmla="*/ 49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8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Oval 746"/>
            <p:cNvSpPr>
              <a:spLocks noChangeArrowheads="1"/>
            </p:cNvSpPr>
            <p:nvPr/>
          </p:nvSpPr>
          <p:spPr bwMode="auto">
            <a:xfrm>
              <a:off x="7384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740"/>
          <p:cNvGrpSpPr>
            <a:grpSpLocks noChangeAspect="1"/>
          </p:cNvGrpSpPr>
          <p:nvPr/>
        </p:nvGrpSpPr>
        <p:grpSpPr bwMode="auto">
          <a:xfrm>
            <a:off x="1979203" y="5783762"/>
            <a:ext cx="563820" cy="483639"/>
            <a:chOff x="7349" y="-2816"/>
            <a:chExt cx="661" cy="567"/>
          </a:xfrm>
          <a:solidFill>
            <a:schemeClr val="tx1"/>
          </a:solidFill>
        </p:grpSpPr>
        <p:sp>
          <p:nvSpPr>
            <p:cNvPr id="43" name="Freeform 741"/>
            <p:cNvSpPr>
              <a:spLocks/>
            </p:cNvSpPr>
            <p:nvPr/>
          </p:nvSpPr>
          <p:spPr bwMode="auto">
            <a:xfrm>
              <a:off x="7573" y="-2676"/>
              <a:ext cx="213" cy="427"/>
            </a:xfrm>
            <a:custGeom>
              <a:avLst/>
              <a:gdLst>
                <a:gd name="T0" fmla="*/ 73 w 90"/>
                <a:gd name="T1" fmla="*/ 0 h 181"/>
                <a:gd name="T2" fmla="*/ 17 w 90"/>
                <a:gd name="T3" fmla="*/ 0 h 181"/>
                <a:gd name="T4" fmla="*/ 0 w 90"/>
                <a:gd name="T5" fmla="*/ 17 h 181"/>
                <a:gd name="T6" fmla="*/ 0 w 90"/>
                <a:gd name="T7" fmla="*/ 93 h 181"/>
                <a:gd name="T8" fmla="*/ 17 w 90"/>
                <a:gd name="T9" fmla="*/ 110 h 181"/>
                <a:gd name="T10" fmla="*/ 17 w 90"/>
                <a:gd name="T11" fmla="*/ 110 h 181"/>
                <a:gd name="T12" fmla="*/ 17 w 90"/>
                <a:gd name="T13" fmla="*/ 164 h 181"/>
                <a:gd name="T14" fmla="*/ 33 w 90"/>
                <a:gd name="T15" fmla="*/ 181 h 181"/>
                <a:gd name="T16" fmla="*/ 57 w 90"/>
                <a:gd name="T17" fmla="*/ 181 h 181"/>
                <a:gd name="T18" fmla="*/ 73 w 90"/>
                <a:gd name="T19" fmla="*/ 164 h 181"/>
                <a:gd name="T20" fmla="*/ 73 w 90"/>
                <a:gd name="T21" fmla="*/ 110 h 181"/>
                <a:gd name="T22" fmla="*/ 73 w 90"/>
                <a:gd name="T23" fmla="*/ 110 h 181"/>
                <a:gd name="T24" fmla="*/ 90 w 90"/>
                <a:gd name="T25" fmla="*/ 93 h 181"/>
                <a:gd name="T26" fmla="*/ 90 w 90"/>
                <a:gd name="T27" fmla="*/ 17 h 181"/>
                <a:gd name="T28" fmla="*/ 73 w 90"/>
                <a:gd name="T2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81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2"/>
                    <a:pt x="8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7" y="173"/>
                    <a:pt x="24" y="181"/>
                    <a:pt x="33" y="181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66" y="181"/>
                    <a:pt x="73" y="173"/>
                    <a:pt x="73" y="164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82" y="110"/>
                    <a:pt x="90" y="102"/>
                    <a:pt x="90" y="9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8"/>
                    <a:pt x="82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Oval 742"/>
            <p:cNvSpPr>
              <a:spLocks noChangeArrowheads="1"/>
            </p:cNvSpPr>
            <p:nvPr/>
          </p:nvSpPr>
          <p:spPr bwMode="auto">
            <a:xfrm>
              <a:off x="7616" y="-2816"/>
              <a:ext cx="127" cy="1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743"/>
            <p:cNvSpPr>
              <a:spLocks/>
            </p:cNvSpPr>
            <p:nvPr/>
          </p:nvSpPr>
          <p:spPr bwMode="auto">
            <a:xfrm>
              <a:off x="7831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7 w 76"/>
                <a:gd name="T15" fmla="*/ 154 h 154"/>
                <a:gd name="T16" fmla="*/ 48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7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Oval 744"/>
            <p:cNvSpPr>
              <a:spLocks noChangeArrowheads="1"/>
            </p:cNvSpPr>
            <p:nvPr/>
          </p:nvSpPr>
          <p:spPr bwMode="auto">
            <a:xfrm>
              <a:off x="7866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745"/>
            <p:cNvSpPr>
              <a:spLocks/>
            </p:cNvSpPr>
            <p:nvPr/>
          </p:nvSpPr>
          <p:spPr bwMode="auto">
            <a:xfrm>
              <a:off x="7349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8 w 76"/>
                <a:gd name="T15" fmla="*/ 154 h 154"/>
                <a:gd name="T16" fmla="*/ 49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8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Oval 746"/>
            <p:cNvSpPr>
              <a:spLocks noChangeArrowheads="1"/>
            </p:cNvSpPr>
            <p:nvPr/>
          </p:nvSpPr>
          <p:spPr bwMode="auto">
            <a:xfrm>
              <a:off x="7384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9" name="Group 740"/>
          <p:cNvGrpSpPr>
            <a:grpSpLocks noChangeAspect="1"/>
          </p:cNvGrpSpPr>
          <p:nvPr/>
        </p:nvGrpSpPr>
        <p:grpSpPr bwMode="auto">
          <a:xfrm>
            <a:off x="2789521" y="5175238"/>
            <a:ext cx="563820" cy="483639"/>
            <a:chOff x="7349" y="-2816"/>
            <a:chExt cx="661" cy="567"/>
          </a:xfrm>
          <a:solidFill>
            <a:schemeClr val="tx1"/>
          </a:solidFill>
        </p:grpSpPr>
        <p:sp>
          <p:nvSpPr>
            <p:cNvPr id="50" name="Freeform 741"/>
            <p:cNvSpPr>
              <a:spLocks/>
            </p:cNvSpPr>
            <p:nvPr/>
          </p:nvSpPr>
          <p:spPr bwMode="auto">
            <a:xfrm>
              <a:off x="7573" y="-2676"/>
              <a:ext cx="213" cy="427"/>
            </a:xfrm>
            <a:custGeom>
              <a:avLst/>
              <a:gdLst>
                <a:gd name="T0" fmla="*/ 73 w 90"/>
                <a:gd name="T1" fmla="*/ 0 h 181"/>
                <a:gd name="T2" fmla="*/ 17 w 90"/>
                <a:gd name="T3" fmla="*/ 0 h 181"/>
                <a:gd name="T4" fmla="*/ 0 w 90"/>
                <a:gd name="T5" fmla="*/ 17 h 181"/>
                <a:gd name="T6" fmla="*/ 0 w 90"/>
                <a:gd name="T7" fmla="*/ 93 h 181"/>
                <a:gd name="T8" fmla="*/ 17 w 90"/>
                <a:gd name="T9" fmla="*/ 110 h 181"/>
                <a:gd name="T10" fmla="*/ 17 w 90"/>
                <a:gd name="T11" fmla="*/ 110 h 181"/>
                <a:gd name="T12" fmla="*/ 17 w 90"/>
                <a:gd name="T13" fmla="*/ 164 h 181"/>
                <a:gd name="T14" fmla="*/ 33 w 90"/>
                <a:gd name="T15" fmla="*/ 181 h 181"/>
                <a:gd name="T16" fmla="*/ 57 w 90"/>
                <a:gd name="T17" fmla="*/ 181 h 181"/>
                <a:gd name="T18" fmla="*/ 73 w 90"/>
                <a:gd name="T19" fmla="*/ 164 h 181"/>
                <a:gd name="T20" fmla="*/ 73 w 90"/>
                <a:gd name="T21" fmla="*/ 110 h 181"/>
                <a:gd name="T22" fmla="*/ 73 w 90"/>
                <a:gd name="T23" fmla="*/ 110 h 181"/>
                <a:gd name="T24" fmla="*/ 90 w 90"/>
                <a:gd name="T25" fmla="*/ 93 h 181"/>
                <a:gd name="T26" fmla="*/ 90 w 90"/>
                <a:gd name="T27" fmla="*/ 17 h 181"/>
                <a:gd name="T28" fmla="*/ 73 w 90"/>
                <a:gd name="T2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81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2"/>
                    <a:pt x="8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7" y="173"/>
                    <a:pt x="24" y="181"/>
                    <a:pt x="33" y="181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66" y="181"/>
                    <a:pt x="73" y="173"/>
                    <a:pt x="73" y="164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82" y="110"/>
                    <a:pt x="90" y="102"/>
                    <a:pt x="90" y="9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8"/>
                    <a:pt x="82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Oval 742"/>
            <p:cNvSpPr>
              <a:spLocks noChangeArrowheads="1"/>
            </p:cNvSpPr>
            <p:nvPr/>
          </p:nvSpPr>
          <p:spPr bwMode="auto">
            <a:xfrm>
              <a:off x="7616" y="-2816"/>
              <a:ext cx="127" cy="1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743"/>
            <p:cNvSpPr>
              <a:spLocks/>
            </p:cNvSpPr>
            <p:nvPr/>
          </p:nvSpPr>
          <p:spPr bwMode="auto">
            <a:xfrm>
              <a:off x="7831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7 w 76"/>
                <a:gd name="T15" fmla="*/ 154 h 154"/>
                <a:gd name="T16" fmla="*/ 48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7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Oval 744"/>
            <p:cNvSpPr>
              <a:spLocks noChangeArrowheads="1"/>
            </p:cNvSpPr>
            <p:nvPr/>
          </p:nvSpPr>
          <p:spPr bwMode="auto">
            <a:xfrm>
              <a:off x="7866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745"/>
            <p:cNvSpPr>
              <a:spLocks/>
            </p:cNvSpPr>
            <p:nvPr/>
          </p:nvSpPr>
          <p:spPr bwMode="auto">
            <a:xfrm>
              <a:off x="7349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8 w 76"/>
                <a:gd name="T15" fmla="*/ 154 h 154"/>
                <a:gd name="T16" fmla="*/ 49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8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Oval 746"/>
            <p:cNvSpPr>
              <a:spLocks noChangeArrowheads="1"/>
            </p:cNvSpPr>
            <p:nvPr/>
          </p:nvSpPr>
          <p:spPr bwMode="auto">
            <a:xfrm>
              <a:off x="7384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6" name="Group 740"/>
          <p:cNvGrpSpPr>
            <a:grpSpLocks noChangeAspect="1"/>
          </p:cNvGrpSpPr>
          <p:nvPr/>
        </p:nvGrpSpPr>
        <p:grpSpPr bwMode="auto">
          <a:xfrm>
            <a:off x="1173369" y="5783762"/>
            <a:ext cx="563820" cy="483639"/>
            <a:chOff x="7349" y="-2816"/>
            <a:chExt cx="661" cy="567"/>
          </a:xfrm>
          <a:solidFill>
            <a:schemeClr val="tx1"/>
          </a:solidFill>
        </p:grpSpPr>
        <p:sp>
          <p:nvSpPr>
            <p:cNvPr id="57" name="Freeform 741"/>
            <p:cNvSpPr>
              <a:spLocks/>
            </p:cNvSpPr>
            <p:nvPr/>
          </p:nvSpPr>
          <p:spPr bwMode="auto">
            <a:xfrm>
              <a:off x="7573" y="-2676"/>
              <a:ext cx="213" cy="427"/>
            </a:xfrm>
            <a:custGeom>
              <a:avLst/>
              <a:gdLst>
                <a:gd name="T0" fmla="*/ 73 w 90"/>
                <a:gd name="T1" fmla="*/ 0 h 181"/>
                <a:gd name="T2" fmla="*/ 17 w 90"/>
                <a:gd name="T3" fmla="*/ 0 h 181"/>
                <a:gd name="T4" fmla="*/ 0 w 90"/>
                <a:gd name="T5" fmla="*/ 17 h 181"/>
                <a:gd name="T6" fmla="*/ 0 w 90"/>
                <a:gd name="T7" fmla="*/ 93 h 181"/>
                <a:gd name="T8" fmla="*/ 17 w 90"/>
                <a:gd name="T9" fmla="*/ 110 h 181"/>
                <a:gd name="T10" fmla="*/ 17 w 90"/>
                <a:gd name="T11" fmla="*/ 110 h 181"/>
                <a:gd name="T12" fmla="*/ 17 w 90"/>
                <a:gd name="T13" fmla="*/ 164 h 181"/>
                <a:gd name="T14" fmla="*/ 33 w 90"/>
                <a:gd name="T15" fmla="*/ 181 h 181"/>
                <a:gd name="T16" fmla="*/ 57 w 90"/>
                <a:gd name="T17" fmla="*/ 181 h 181"/>
                <a:gd name="T18" fmla="*/ 73 w 90"/>
                <a:gd name="T19" fmla="*/ 164 h 181"/>
                <a:gd name="T20" fmla="*/ 73 w 90"/>
                <a:gd name="T21" fmla="*/ 110 h 181"/>
                <a:gd name="T22" fmla="*/ 73 w 90"/>
                <a:gd name="T23" fmla="*/ 110 h 181"/>
                <a:gd name="T24" fmla="*/ 90 w 90"/>
                <a:gd name="T25" fmla="*/ 93 h 181"/>
                <a:gd name="T26" fmla="*/ 90 w 90"/>
                <a:gd name="T27" fmla="*/ 17 h 181"/>
                <a:gd name="T28" fmla="*/ 73 w 90"/>
                <a:gd name="T2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81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2"/>
                    <a:pt x="8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7" y="173"/>
                    <a:pt x="24" y="181"/>
                    <a:pt x="33" y="181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66" y="181"/>
                    <a:pt x="73" y="173"/>
                    <a:pt x="73" y="164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82" y="110"/>
                    <a:pt x="90" y="102"/>
                    <a:pt x="90" y="9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8"/>
                    <a:pt x="82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Oval 742"/>
            <p:cNvSpPr>
              <a:spLocks noChangeArrowheads="1"/>
            </p:cNvSpPr>
            <p:nvPr/>
          </p:nvSpPr>
          <p:spPr bwMode="auto">
            <a:xfrm>
              <a:off x="7616" y="-2816"/>
              <a:ext cx="127" cy="1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743"/>
            <p:cNvSpPr>
              <a:spLocks/>
            </p:cNvSpPr>
            <p:nvPr/>
          </p:nvSpPr>
          <p:spPr bwMode="auto">
            <a:xfrm>
              <a:off x="7831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7 w 76"/>
                <a:gd name="T15" fmla="*/ 154 h 154"/>
                <a:gd name="T16" fmla="*/ 48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7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Oval 744"/>
            <p:cNvSpPr>
              <a:spLocks noChangeArrowheads="1"/>
            </p:cNvSpPr>
            <p:nvPr/>
          </p:nvSpPr>
          <p:spPr bwMode="auto">
            <a:xfrm>
              <a:off x="7866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745"/>
            <p:cNvSpPr>
              <a:spLocks/>
            </p:cNvSpPr>
            <p:nvPr/>
          </p:nvSpPr>
          <p:spPr bwMode="auto">
            <a:xfrm>
              <a:off x="7349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8 w 76"/>
                <a:gd name="T15" fmla="*/ 154 h 154"/>
                <a:gd name="T16" fmla="*/ 49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8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Oval 746"/>
            <p:cNvSpPr>
              <a:spLocks noChangeArrowheads="1"/>
            </p:cNvSpPr>
            <p:nvPr/>
          </p:nvSpPr>
          <p:spPr bwMode="auto">
            <a:xfrm>
              <a:off x="7384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3" name="Group 740"/>
          <p:cNvGrpSpPr>
            <a:grpSpLocks noChangeAspect="1"/>
          </p:cNvGrpSpPr>
          <p:nvPr/>
        </p:nvGrpSpPr>
        <p:grpSpPr bwMode="auto">
          <a:xfrm>
            <a:off x="1173369" y="5175238"/>
            <a:ext cx="563820" cy="483639"/>
            <a:chOff x="7349" y="-2816"/>
            <a:chExt cx="661" cy="567"/>
          </a:xfrm>
          <a:solidFill>
            <a:schemeClr val="tx1"/>
          </a:solidFill>
        </p:grpSpPr>
        <p:sp>
          <p:nvSpPr>
            <p:cNvPr id="64" name="Freeform 741"/>
            <p:cNvSpPr>
              <a:spLocks/>
            </p:cNvSpPr>
            <p:nvPr/>
          </p:nvSpPr>
          <p:spPr bwMode="auto">
            <a:xfrm>
              <a:off x="7573" y="-2676"/>
              <a:ext cx="213" cy="427"/>
            </a:xfrm>
            <a:custGeom>
              <a:avLst/>
              <a:gdLst>
                <a:gd name="T0" fmla="*/ 73 w 90"/>
                <a:gd name="T1" fmla="*/ 0 h 181"/>
                <a:gd name="T2" fmla="*/ 17 w 90"/>
                <a:gd name="T3" fmla="*/ 0 h 181"/>
                <a:gd name="T4" fmla="*/ 0 w 90"/>
                <a:gd name="T5" fmla="*/ 17 h 181"/>
                <a:gd name="T6" fmla="*/ 0 w 90"/>
                <a:gd name="T7" fmla="*/ 93 h 181"/>
                <a:gd name="T8" fmla="*/ 17 w 90"/>
                <a:gd name="T9" fmla="*/ 110 h 181"/>
                <a:gd name="T10" fmla="*/ 17 w 90"/>
                <a:gd name="T11" fmla="*/ 110 h 181"/>
                <a:gd name="T12" fmla="*/ 17 w 90"/>
                <a:gd name="T13" fmla="*/ 164 h 181"/>
                <a:gd name="T14" fmla="*/ 33 w 90"/>
                <a:gd name="T15" fmla="*/ 181 h 181"/>
                <a:gd name="T16" fmla="*/ 57 w 90"/>
                <a:gd name="T17" fmla="*/ 181 h 181"/>
                <a:gd name="T18" fmla="*/ 73 w 90"/>
                <a:gd name="T19" fmla="*/ 164 h 181"/>
                <a:gd name="T20" fmla="*/ 73 w 90"/>
                <a:gd name="T21" fmla="*/ 110 h 181"/>
                <a:gd name="T22" fmla="*/ 73 w 90"/>
                <a:gd name="T23" fmla="*/ 110 h 181"/>
                <a:gd name="T24" fmla="*/ 90 w 90"/>
                <a:gd name="T25" fmla="*/ 93 h 181"/>
                <a:gd name="T26" fmla="*/ 90 w 90"/>
                <a:gd name="T27" fmla="*/ 17 h 181"/>
                <a:gd name="T28" fmla="*/ 73 w 90"/>
                <a:gd name="T2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81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2"/>
                    <a:pt x="8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7" y="173"/>
                    <a:pt x="24" y="181"/>
                    <a:pt x="33" y="181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66" y="181"/>
                    <a:pt x="73" y="173"/>
                    <a:pt x="73" y="164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82" y="110"/>
                    <a:pt x="90" y="102"/>
                    <a:pt x="90" y="9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8"/>
                    <a:pt x="82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Oval 742"/>
            <p:cNvSpPr>
              <a:spLocks noChangeArrowheads="1"/>
            </p:cNvSpPr>
            <p:nvPr/>
          </p:nvSpPr>
          <p:spPr bwMode="auto">
            <a:xfrm>
              <a:off x="7616" y="-2816"/>
              <a:ext cx="127" cy="1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743"/>
            <p:cNvSpPr>
              <a:spLocks/>
            </p:cNvSpPr>
            <p:nvPr/>
          </p:nvSpPr>
          <p:spPr bwMode="auto">
            <a:xfrm>
              <a:off x="7831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7 w 76"/>
                <a:gd name="T15" fmla="*/ 154 h 154"/>
                <a:gd name="T16" fmla="*/ 48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7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Oval 744"/>
            <p:cNvSpPr>
              <a:spLocks noChangeArrowheads="1"/>
            </p:cNvSpPr>
            <p:nvPr/>
          </p:nvSpPr>
          <p:spPr bwMode="auto">
            <a:xfrm>
              <a:off x="7866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745"/>
            <p:cNvSpPr>
              <a:spLocks/>
            </p:cNvSpPr>
            <p:nvPr/>
          </p:nvSpPr>
          <p:spPr bwMode="auto">
            <a:xfrm>
              <a:off x="7349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8 w 76"/>
                <a:gd name="T15" fmla="*/ 154 h 154"/>
                <a:gd name="T16" fmla="*/ 49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8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Oval 746"/>
            <p:cNvSpPr>
              <a:spLocks noChangeArrowheads="1"/>
            </p:cNvSpPr>
            <p:nvPr/>
          </p:nvSpPr>
          <p:spPr bwMode="auto">
            <a:xfrm>
              <a:off x="7384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0" name="Group 740"/>
          <p:cNvGrpSpPr>
            <a:grpSpLocks noChangeAspect="1"/>
          </p:cNvGrpSpPr>
          <p:nvPr/>
        </p:nvGrpSpPr>
        <p:grpSpPr bwMode="auto">
          <a:xfrm>
            <a:off x="2785038" y="5783762"/>
            <a:ext cx="563820" cy="483639"/>
            <a:chOff x="7349" y="-2816"/>
            <a:chExt cx="661" cy="567"/>
          </a:xfrm>
          <a:solidFill>
            <a:schemeClr val="tx1"/>
          </a:solidFill>
        </p:grpSpPr>
        <p:sp>
          <p:nvSpPr>
            <p:cNvPr id="71" name="Freeform 741"/>
            <p:cNvSpPr>
              <a:spLocks/>
            </p:cNvSpPr>
            <p:nvPr/>
          </p:nvSpPr>
          <p:spPr bwMode="auto">
            <a:xfrm>
              <a:off x="7573" y="-2676"/>
              <a:ext cx="213" cy="427"/>
            </a:xfrm>
            <a:custGeom>
              <a:avLst/>
              <a:gdLst>
                <a:gd name="T0" fmla="*/ 73 w 90"/>
                <a:gd name="T1" fmla="*/ 0 h 181"/>
                <a:gd name="T2" fmla="*/ 17 w 90"/>
                <a:gd name="T3" fmla="*/ 0 h 181"/>
                <a:gd name="T4" fmla="*/ 0 w 90"/>
                <a:gd name="T5" fmla="*/ 17 h 181"/>
                <a:gd name="T6" fmla="*/ 0 w 90"/>
                <a:gd name="T7" fmla="*/ 93 h 181"/>
                <a:gd name="T8" fmla="*/ 17 w 90"/>
                <a:gd name="T9" fmla="*/ 110 h 181"/>
                <a:gd name="T10" fmla="*/ 17 w 90"/>
                <a:gd name="T11" fmla="*/ 110 h 181"/>
                <a:gd name="T12" fmla="*/ 17 w 90"/>
                <a:gd name="T13" fmla="*/ 164 h 181"/>
                <a:gd name="T14" fmla="*/ 33 w 90"/>
                <a:gd name="T15" fmla="*/ 181 h 181"/>
                <a:gd name="T16" fmla="*/ 57 w 90"/>
                <a:gd name="T17" fmla="*/ 181 h 181"/>
                <a:gd name="T18" fmla="*/ 73 w 90"/>
                <a:gd name="T19" fmla="*/ 164 h 181"/>
                <a:gd name="T20" fmla="*/ 73 w 90"/>
                <a:gd name="T21" fmla="*/ 110 h 181"/>
                <a:gd name="T22" fmla="*/ 73 w 90"/>
                <a:gd name="T23" fmla="*/ 110 h 181"/>
                <a:gd name="T24" fmla="*/ 90 w 90"/>
                <a:gd name="T25" fmla="*/ 93 h 181"/>
                <a:gd name="T26" fmla="*/ 90 w 90"/>
                <a:gd name="T27" fmla="*/ 17 h 181"/>
                <a:gd name="T28" fmla="*/ 73 w 90"/>
                <a:gd name="T2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81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2"/>
                    <a:pt x="8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7" y="173"/>
                    <a:pt x="24" y="181"/>
                    <a:pt x="33" y="181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66" y="181"/>
                    <a:pt x="73" y="173"/>
                    <a:pt x="73" y="164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82" y="110"/>
                    <a:pt x="90" y="102"/>
                    <a:pt x="90" y="9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8"/>
                    <a:pt x="82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Oval 742"/>
            <p:cNvSpPr>
              <a:spLocks noChangeArrowheads="1"/>
            </p:cNvSpPr>
            <p:nvPr/>
          </p:nvSpPr>
          <p:spPr bwMode="auto">
            <a:xfrm>
              <a:off x="7616" y="-2816"/>
              <a:ext cx="127" cy="1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743"/>
            <p:cNvSpPr>
              <a:spLocks/>
            </p:cNvSpPr>
            <p:nvPr/>
          </p:nvSpPr>
          <p:spPr bwMode="auto">
            <a:xfrm>
              <a:off x="7831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7 w 76"/>
                <a:gd name="T15" fmla="*/ 154 h 154"/>
                <a:gd name="T16" fmla="*/ 48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7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Oval 744"/>
            <p:cNvSpPr>
              <a:spLocks noChangeArrowheads="1"/>
            </p:cNvSpPr>
            <p:nvPr/>
          </p:nvSpPr>
          <p:spPr bwMode="auto">
            <a:xfrm>
              <a:off x="7866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745"/>
            <p:cNvSpPr>
              <a:spLocks/>
            </p:cNvSpPr>
            <p:nvPr/>
          </p:nvSpPr>
          <p:spPr bwMode="auto">
            <a:xfrm>
              <a:off x="7349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8 w 76"/>
                <a:gd name="T15" fmla="*/ 154 h 154"/>
                <a:gd name="T16" fmla="*/ 49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8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Oval 746"/>
            <p:cNvSpPr>
              <a:spLocks noChangeArrowheads="1"/>
            </p:cNvSpPr>
            <p:nvPr/>
          </p:nvSpPr>
          <p:spPr bwMode="auto">
            <a:xfrm>
              <a:off x="7384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2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6600" dirty="0" smtClean="0"/>
              <a:t>DEMO</a:t>
            </a:r>
            <a:endParaRPr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Creating an Azure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2416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 bwMode="auto">
          <a:xfrm>
            <a:off x="9273514" y="2224743"/>
            <a:ext cx="2560637" cy="2559050"/>
          </a:xfrm>
          <a:prstGeom prst="ellipse">
            <a:avLst/>
          </a:prstGeom>
          <a:solidFill>
            <a:srgbClr val="0B65B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 eaLnBrk="1" hangingPunct="1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44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51" y="1577043"/>
            <a:ext cx="2830513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89" y="2125663"/>
            <a:ext cx="11887200" cy="1181862"/>
          </a:xfrm>
        </p:spPr>
        <p:txBody>
          <a:bodyPr/>
          <a:lstStyle/>
          <a:p>
            <a:pPr>
              <a:defRPr/>
            </a:pPr>
            <a:r>
              <a:rPr lang="en-US" sz="7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Hybrid Connectivity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276322" y="301184"/>
            <a:ext cx="11888787" cy="917575"/>
          </a:xfrm>
        </p:spPr>
        <p:txBody>
          <a:bodyPr/>
          <a:lstStyle/>
          <a:p>
            <a:pPr>
              <a:defRPr/>
            </a:pPr>
            <a:r>
              <a:rPr dirty="0" smtClean="0"/>
              <a:t>Hybrid Connectivity Options</a:t>
            </a:r>
            <a:endParaRPr dirty="0"/>
          </a:p>
        </p:txBody>
      </p:sp>
      <p:sp>
        <p:nvSpPr>
          <p:cNvPr id="6" name="Rectangle 14"/>
          <p:cNvSpPr/>
          <p:nvPr/>
        </p:nvSpPr>
        <p:spPr bwMode="auto">
          <a:xfrm>
            <a:off x="457199" y="2034238"/>
            <a:ext cx="2201042" cy="704586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46304" tIns="91440" bIns="91440" anchor="ctr" anchorCtr="0"/>
          <a:lstStyle/>
          <a:p>
            <a:pPr algn="ctr" defTabSz="1243083">
              <a:defRPr/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Cloud</a:t>
            </a:r>
          </a:p>
        </p:txBody>
      </p:sp>
      <p:sp>
        <p:nvSpPr>
          <p:cNvPr id="7" name="Rectangle 17"/>
          <p:cNvSpPr/>
          <p:nvPr/>
        </p:nvSpPr>
        <p:spPr bwMode="auto">
          <a:xfrm>
            <a:off x="6242003" y="2034238"/>
            <a:ext cx="2101498" cy="704586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46304" tIns="91440" bIns="91440" anchor="ctr" anchorCtr="0"/>
          <a:lstStyle/>
          <a:p>
            <a:pPr algn="ctr" defTabSz="1243083">
              <a:defRPr/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Customer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43501" y="2034238"/>
            <a:ext cx="3635773" cy="704586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46304" tIns="91440" bIns="91440" anchor="ctr" anchorCtr="0"/>
          <a:lstStyle/>
          <a:p>
            <a:pPr defTabSz="1243083">
              <a:defRPr/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Segment and workloads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457198" y="3855852"/>
            <a:ext cx="11522077" cy="1228725"/>
            <a:chOff x="215514" y="4254537"/>
            <a:chExt cx="11253646" cy="1228702"/>
          </a:xfrm>
        </p:grpSpPr>
        <p:grpSp>
          <p:nvGrpSpPr>
            <p:cNvPr id="62517" name="Group 9"/>
            <p:cNvGrpSpPr>
              <a:grpSpLocks/>
            </p:cNvGrpSpPr>
            <p:nvPr/>
          </p:nvGrpSpPr>
          <p:grpSpPr bwMode="auto">
            <a:xfrm>
              <a:off x="215514" y="4352960"/>
              <a:ext cx="11253646" cy="1101704"/>
              <a:chOff x="215514" y="4314976"/>
              <a:chExt cx="11253646" cy="110170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12738" y="4314976"/>
                <a:ext cx="11156422" cy="110170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en-US" sz="2400" dirty="0">
                  <a:solidFill>
                    <a:srgbClr val="FFFFFF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6340968" y="3839558"/>
                <a:ext cx="1101704" cy="2052540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3046613" tIns="38082" rIns="76162" bIns="38082" anchor="ctr"/>
              <a:lstStyle/>
              <a:p>
                <a:pPr marL="239635" indent="-239635" defTabSz="475948">
                  <a:lnSpc>
                    <a:spcPct val="90000"/>
                  </a:lnSpc>
                  <a:spcBef>
                    <a:spcPct val="20000"/>
                  </a:spcBef>
                  <a:buSzPct val="90000"/>
                  <a:buFontTx/>
                  <a:buBlip>
                    <a:blip r:embed="rId2"/>
                  </a:buBlip>
                  <a:defRPr/>
                </a:pPr>
                <a:endParaRPr lang="en-US" sz="2400" dirty="0">
                  <a:gradFill>
                    <a:gsLst>
                      <a:gs pos="80000">
                        <a:srgbClr val="EFEFEF">
                          <a:lumMod val="10000"/>
                        </a:srgbClr>
                      </a:gs>
                      <a:gs pos="64762">
                        <a:srgbClr val="EFEFEF">
                          <a:lumMod val="10000"/>
                        </a:srgbClr>
                      </a:gs>
                    </a:gsLst>
                    <a:lin ang="5400000" scaled="0"/>
                  </a:gradFill>
                  <a:cs typeface="Segoe UI" panose="020B0502040204020203" pitchFamily="34" charset="0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5400000">
                <a:off x="739544" y="3790946"/>
                <a:ext cx="1101704" cy="2149763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3046613" tIns="38082" rIns="76162" bIns="38082" anchor="ctr"/>
              <a:lstStyle/>
              <a:p>
                <a:pPr marL="239635" indent="-239635" defTabSz="475948">
                  <a:lnSpc>
                    <a:spcPct val="90000"/>
                  </a:lnSpc>
                  <a:spcBef>
                    <a:spcPct val="20000"/>
                  </a:spcBef>
                  <a:buSzPct val="90000"/>
                  <a:buFontTx/>
                  <a:buBlip>
                    <a:blip r:embed="rId2"/>
                  </a:buBlip>
                  <a:defRPr/>
                </a:pPr>
                <a:endParaRPr lang="en-US" sz="2400" dirty="0">
                  <a:gradFill>
                    <a:gsLst>
                      <a:gs pos="80000">
                        <a:srgbClr val="EFEFEF">
                          <a:lumMod val="10000"/>
                        </a:srgbClr>
                      </a:gs>
                      <a:gs pos="64762">
                        <a:srgbClr val="EFEFEF">
                          <a:lumMod val="10000"/>
                        </a:srgbClr>
                      </a:gs>
                    </a:gsLst>
                    <a:lin ang="5400000" scaled="0"/>
                  </a:gradFill>
                  <a:cs typeface="Segoe UI" panose="020B0502040204020203" pitchFamily="34" charset="0"/>
                </a:endParaRPr>
              </a:p>
            </p:txBody>
          </p:sp>
          <p:grpSp>
            <p:nvGrpSpPr>
              <p:cNvPr id="62522" name="Group 14"/>
              <p:cNvGrpSpPr>
                <a:grpSpLocks/>
              </p:cNvGrpSpPr>
              <p:nvPr/>
            </p:nvGrpSpPr>
            <p:grpSpPr bwMode="auto">
              <a:xfrm>
                <a:off x="881372" y="4344939"/>
                <a:ext cx="549467" cy="750287"/>
                <a:chOff x="5293615" y="2178868"/>
                <a:chExt cx="1189325" cy="1488408"/>
              </a:xfrm>
            </p:grpSpPr>
            <p:pic>
              <p:nvPicPr>
                <p:cNvPr id="62528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lum bright="100000" contrast="10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93615" y="2178868"/>
                  <a:ext cx="1178385" cy="10797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" name="Isosceles Triangle 21"/>
                <p:cNvSpPr/>
                <p:nvPr/>
              </p:nvSpPr>
              <p:spPr bwMode="auto">
                <a:xfrm rot="9180217">
                  <a:off x="5900777" y="2938035"/>
                  <a:ext cx="582163" cy="729241"/>
                </a:xfrm>
                <a:prstGeom prst="triangle">
                  <a:avLst>
                    <a:gd name="adj" fmla="val 64317"/>
                  </a:avLst>
                </a:prstGeom>
                <a:gradFill rotWithShape="1">
                  <a:gsLst>
                    <a:gs pos="0">
                      <a:sysClr val="window" lastClr="FFFFFF">
                        <a:lumMod val="95000"/>
                        <a:alpha val="0"/>
                      </a:sysClr>
                    </a:gs>
                    <a:gs pos="50000">
                      <a:schemeClr val="bg1">
                        <a:alpha val="58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1436" tIns="45718" rIns="91436" bIns="45718" anchor="ctr"/>
                <a:lstStyle/>
                <a:p>
                  <a:pPr algn="ctr" defTabSz="571228">
                    <a:defRPr/>
                  </a:pPr>
                  <a:endParaRPr lang="en-US" sz="1400" kern="0" dirty="0">
                    <a:gradFill>
                      <a:gsLst>
                        <a:gs pos="80000">
                          <a:srgbClr val="EFEFEF">
                            <a:lumMod val="10000"/>
                          </a:srgbClr>
                        </a:gs>
                        <a:gs pos="64762">
                          <a:srgbClr val="EFEFEF">
                            <a:lumMod val="10000"/>
                          </a:srgbClr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 flipH="1">
                <a:off x="2204324" y="4814432"/>
                <a:ext cx="6419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865317" y="4594371"/>
                <a:ext cx="2535117" cy="566727"/>
              </a:xfrm>
              <a:prstGeom prst="rect">
                <a:avLst/>
              </a:prstGeom>
            </p:spPr>
            <p:txBody>
              <a:bodyPr lIns="121893" tIns="60948" rIns="121893" bIns="60948">
                <a:spAutoFit/>
              </a:bodyPr>
              <a:lstStyle/>
              <a:p>
                <a:pPr algn="ctr" defTabSz="476028">
                  <a:lnSpc>
                    <a:spcPct val="80000"/>
                  </a:lnSpc>
                  <a:defRPr/>
                </a:pPr>
                <a:r>
                  <a:rPr lang="en-US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Secure site-to-site </a:t>
                </a:r>
              </a:p>
              <a:p>
                <a:pPr algn="ctr" defTabSz="476028">
                  <a:lnSpc>
                    <a:spcPct val="80000"/>
                  </a:lnSpc>
                  <a:defRPr/>
                </a:pPr>
                <a:r>
                  <a:rPr lang="en-US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VPN connectivity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5408372" y="4814432"/>
                <a:ext cx="67306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77"/>
              <p:cNvSpPr/>
              <p:nvPr/>
            </p:nvSpPr>
            <p:spPr>
              <a:xfrm>
                <a:off x="7937139" y="4316564"/>
                <a:ext cx="3208186" cy="690549"/>
              </a:xfrm>
              <a:prstGeom prst="rect">
                <a:avLst/>
              </a:prstGeom>
            </p:spPr>
            <p:txBody>
              <a:bodyPr lIns="182880" tIns="146304" rIns="182880" bIns="146304">
                <a:spAutoFit/>
              </a:bodyPr>
              <a:lstStyle/>
              <a:p>
                <a:pPr defTabSz="476028">
                  <a:lnSpc>
                    <a:spcPct val="80000"/>
                  </a:lnSpc>
                  <a:defRPr/>
                </a:pPr>
                <a:r>
                  <a:rPr lang="en-US" sz="16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SMB, Enterprises</a:t>
                </a:r>
              </a:p>
              <a:p>
                <a:pPr marL="173038" indent="-173038" defTabSz="476028">
                  <a:lnSpc>
                    <a:spcPct val="8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Connect to Azure compute</a:t>
                </a:r>
              </a:p>
            </p:txBody>
          </p:sp>
          <p:sp>
            <p:nvSpPr>
              <p:cNvPr id="62527" name="Freeform 539"/>
              <p:cNvSpPr>
                <a:spLocks noChangeAspect="1"/>
              </p:cNvSpPr>
              <p:nvPr/>
            </p:nvSpPr>
            <p:spPr bwMode="auto">
              <a:xfrm>
                <a:off x="1181338" y="4895499"/>
                <a:ext cx="456175" cy="250799"/>
              </a:xfrm>
              <a:custGeom>
                <a:avLst/>
                <a:gdLst>
                  <a:gd name="T0" fmla="*/ 355817 w 400"/>
                  <a:gd name="T1" fmla="*/ 250799 h 220"/>
                  <a:gd name="T2" fmla="*/ 51320 w 400"/>
                  <a:gd name="T3" fmla="*/ 250799 h 220"/>
                  <a:gd name="T4" fmla="*/ 0 w 400"/>
                  <a:gd name="T5" fmla="*/ 199499 h 220"/>
                  <a:gd name="T6" fmla="*/ 38775 w 400"/>
                  <a:gd name="T7" fmla="*/ 149339 h 220"/>
                  <a:gd name="T8" fmla="*/ 99218 w 400"/>
                  <a:gd name="T9" fmla="*/ 103740 h 220"/>
                  <a:gd name="T10" fmla="*/ 208700 w 400"/>
                  <a:gd name="T11" fmla="*/ 0 h 220"/>
                  <a:gd name="T12" fmla="*/ 307918 w 400"/>
                  <a:gd name="T13" fmla="*/ 62700 h 220"/>
                  <a:gd name="T14" fmla="*/ 355817 w 400"/>
                  <a:gd name="T15" fmla="*/ 50160 h 220"/>
                  <a:gd name="T16" fmla="*/ 456175 w 400"/>
                  <a:gd name="T17" fmla="*/ 150479 h 220"/>
                  <a:gd name="T18" fmla="*/ 355817 w 400"/>
                  <a:gd name="T19" fmla="*/ 250799 h 2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0" h="220">
                    <a:moveTo>
                      <a:pt x="312" y="220"/>
                    </a:moveTo>
                    <a:cubicBezTo>
                      <a:pt x="45" y="220"/>
                      <a:pt x="45" y="220"/>
                      <a:pt x="45" y="220"/>
                    </a:cubicBezTo>
                    <a:cubicBezTo>
                      <a:pt x="20" y="220"/>
                      <a:pt x="0" y="200"/>
                      <a:pt x="0" y="175"/>
                    </a:cubicBezTo>
                    <a:cubicBezTo>
                      <a:pt x="0" y="154"/>
                      <a:pt x="15" y="136"/>
                      <a:pt x="34" y="131"/>
                    </a:cubicBezTo>
                    <a:cubicBezTo>
                      <a:pt x="43" y="110"/>
                      <a:pt x="63" y="94"/>
                      <a:pt x="87" y="91"/>
                    </a:cubicBezTo>
                    <a:cubicBezTo>
                      <a:pt x="89" y="40"/>
                      <a:pt x="131" y="0"/>
                      <a:pt x="183" y="0"/>
                    </a:cubicBezTo>
                    <a:cubicBezTo>
                      <a:pt x="220" y="0"/>
                      <a:pt x="254" y="22"/>
                      <a:pt x="270" y="55"/>
                    </a:cubicBezTo>
                    <a:cubicBezTo>
                      <a:pt x="282" y="48"/>
                      <a:pt x="297" y="44"/>
                      <a:pt x="312" y="44"/>
                    </a:cubicBezTo>
                    <a:cubicBezTo>
                      <a:pt x="360" y="44"/>
                      <a:pt x="400" y="84"/>
                      <a:pt x="400" y="132"/>
                    </a:cubicBezTo>
                    <a:cubicBezTo>
                      <a:pt x="400" y="181"/>
                      <a:pt x="360" y="220"/>
                      <a:pt x="312" y="2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2518" name="Picture 2"/>
            <p:cNvPicPr>
              <a:picLocks noChangeAspect="1" noChangeArrowheads="1"/>
            </p:cNvPicPr>
            <p:nvPr/>
          </p:nvPicPr>
          <p:blipFill>
            <a:blip r:embed="rId3">
              <a:lum bright="100000" contras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934" y="4254537"/>
              <a:ext cx="1005739" cy="1228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471" name="Group 22"/>
          <p:cNvGrpSpPr>
            <a:grpSpLocks/>
          </p:cNvGrpSpPr>
          <p:nvPr/>
        </p:nvGrpSpPr>
        <p:grpSpPr bwMode="auto">
          <a:xfrm>
            <a:off x="457199" y="2803340"/>
            <a:ext cx="11522076" cy="1127125"/>
            <a:chOff x="215515" y="3159809"/>
            <a:chExt cx="11253645" cy="1127893"/>
          </a:xfrm>
        </p:grpSpPr>
        <p:sp>
          <p:nvSpPr>
            <p:cNvPr id="24" name="Rectangle 23"/>
            <p:cNvSpPr/>
            <p:nvPr/>
          </p:nvSpPr>
          <p:spPr>
            <a:xfrm>
              <a:off x="312738" y="3159809"/>
              <a:ext cx="11156422" cy="10961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sz="2400" dirty="0">
                <a:solidFill>
                  <a:srgbClr val="FFFFFF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62504" name="Group 24"/>
            <p:cNvGrpSpPr>
              <a:grpSpLocks/>
            </p:cNvGrpSpPr>
            <p:nvPr/>
          </p:nvGrpSpPr>
          <p:grpSpPr bwMode="auto">
            <a:xfrm>
              <a:off x="215515" y="3159809"/>
              <a:ext cx="7702575" cy="1127893"/>
              <a:chOff x="2804206" y="5310943"/>
              <a:chExt cx="8930005" cy="980720"/>
            </a:xfrm>
          </p:grpSpPr>
          <p:sp>
            <p:nvSpPr>
              <p:cNvPr id="30" name="Freeform 29"/>
              <p:cNvSpPr/>
              <p:nvPr/>
            </p:nvSpPr>
            <p:spPr>
              <a:xfrm rot="5400000">
                <a:off x="10067164" y="4598371"/>
                <a:ext cx="954475" cy="2379619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3046613" tIns="38082" rIns="76162" bIns="38082" anchor="ctr"/>
              <a:lstStyle/>
              <a:p>
                <a:pPr marL="239635" indent="-239635" defTabSz="475948">
                  <a:lnSpc>
                    <a:spcPct val="90000"/>
                  </a:lnSpc>
                  <a:spcBef>
                    <a:spcPct val="20000"/>
                  </a:spcBef>
                  <a:buSzPct val="90000"/>
                  <a:buFontTx/>
                  <a:buBlip>
                    <a:blip r:embed="rId2"/>
                  </a:buBlip>
                  <a:defRPr/>
                </a:pPr>
                <a:endParaRPr lang="en-US" sz="2400" dirty="0">
                  <a:gradFill>
                    <a:gsLst>
                      <a:gs pos="80000">
                        <a:srgbClr val="EFEFEF">
                          <a:lumMod val="10000"/>
                        </a:srgbClr>
                      </a:gs>
                      <a:gs pos="64762">
                        <a:srgbClr val="EFEFEF">
                          <a:lumMod val="10000"/>
                        </a:srgbClr>
                      </a:gs>
                    </a:gsLst>
                    <a:lin ang="5400000" scaled="0"/>
                  </a:gradFill>
                  <a:cs typeface="Segoe UI" panose="020B0502040204020203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5400000">
                <a:off x="3573826" y="4541324"/>
                <a:ext cx="953094" cy="2492333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3046613" tIns="38082" rIns="76162" bIns="38082" anchor="ctr"/>
              <a:lstStyle/>
              <a:p>
                <a:pPr marL="239635" indent="-239635" defTabSz="475948">
                  <a:lnSpc>
                    <a:spcPct val="90000"/>
                  </a:lnSpc>
                  <a:spcBef>
                    <a:spcPct val="20000"/>
                  </a:spcBef>
                  <a:buSzPct val="90000"/>
                  <a:buFontTx/>
                  <a:buBlip>
                    <a:blip r:embed="rId2"/>
                  </a:buBlip>
                  <a:defRPr/>
                </a:pPr>
                <a:endParaRPr lang="en-US" sz="2400" dirty="0">
                  <a:gradFill>
                    <a:gsLst>
                      <a:gs pos="80000">
                        <a:srgbClr val="EFEFEF">
                          <a:lumMod val="10000"/>
                        </a:srgbClr>
                      </a:gs>
                      <a:gs pos="64762">
                        <a:srgbClr val="EFEFEF">
                          <a:lumMod val="10000"/>
                        </a:srgbClr>
                      </a:gs>
                    </a:gsLst>
                    <a:lin ang="5400000" scaled="0"/>
                  </a:gradFill>
                  <a:cs typeface="Segoe UI" panose="020B0502040204020203" pitchFamily="34" charset="0"/>
                </a:endParaRPr>
              </a:p>
            </p:txBody>
          </p:sp>
          <p:pic>
            <p:nvPicPr>
              <p:cNvPr id="62513" name="Picture 6" descr="\\magnum\Projects\Microsoft\Cloud Power FY12\Design\Icons\PNGs\Server_2.png"/>
              <p:cNvPicPr>
                <a:picLocks noChangeAspect="1" noChangeArrowheads="1"/>
              </p:cNvPicPr>
              <p:nvPr/>
            </p:nvPicPr>
            <p:blipFill>
              <a:blip r:embed="rId4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3562" y="5310943"/>
                <a:ext cx="980722" cy="980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5854177" y="5536094"/>
                <a:ext cx="2937256" cy="491741"/>
              </a:xfrm>
              <a:prstGeom prst="rect">
                <a:avLst/>
              </a:prstGeom>
            </p:spPr>
            <p:txBody>
              <a:bodyPr lIns="121893" tIns="60948" rIns="121893" bIns="60948">
                <a:spAutoFit/>
              </a:bodyPr>
              <a:lstStyle/>
              <a:p>
                <a:pPr algn="ctr" defTabSz="476028">
                  <a:lnSpc>
                    <a:spcPct val="80000"/>
                  </a:lnSpc>
                  <a:defRPr/>
                </a:pPr>
                <a:r>
                  <a:rPr lang="en-US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Secure point-to-site connectivity</a:t>
                </a:r>
                <a:endPara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anose="020B0502040204020203" pitchFamily="34" charset="0"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8824560" y="5755329"/>
                <a:ext cx="763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5093173" y="5755329"/>
                <a:ext cx="78308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505" name="Picture 2"/>
            <p:cNvPicPr>
              <a:picLocks noChangeAspect="1" noChangeArrowheads="1"/>
            </p:cNvPicPr>
            <p:nvPr/>
          </p:nvPicPr>
          <p:blipFill>
            <a:blip r:embed="rId3">
              <a:lum bright="100000" contras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72" y="3165974"/>
              <a:ext cx="544413" cy="5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Isosceles Triangle 26"/>
            <p:cNvSpPr/>
            <p:nvPr/>
          </p:nvSpPr>
          <p:spPr bwMode="auto">
            <a:xfrm rot="9180217">
              <a:off x="1161880" y="3548661"/>
              <a:ext cx="268958" cy="367600"/>
            </a:xfrm>
            <a:prstGeom prst="triangle">
              <a:avLst>
                <a:gd name="adj" fmla="val 64317"/>
              </a:avLst>
            </a:prstGeom>
            <a:gradFill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50000">
                  <a:schemeClr val="bg1">
                    <a:alpha val="58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defTabSz="571228">
                <a:defRPr/>
              </a:pPr>
              <a:endParaRPr lang="en-US" sz="1400" kern="0" dirty="0">
                <a:gradFill>
                  <a:gsLst>
                    <a:gs pos="80000">
                      <a:srgbClr val="EFEFEF">
                        <a:lumMod val="10000"/>
                      </a:srgbClr>
                    </a:gs>
                    <a:gs pos="64762">
                      <a:srgbClr val="EFEFEF">
                        <a:lumMod val="10000"/>
                      </a:srgbClr>
                    </a:gs>
                  </a:gsLst>
                  <a:lin ang="5400000" scaled="0"/>
                </a:gradFill>
                <a:cs typeface="Segoe UI" panose="020B0502040204020203" pitchFamily="34" charset="0"/>
              </a:endParaRPr>
            </a:p>
          </p:txBody>
        </p:sp>
        <p:sp>
          <p:nvSpPr>
            <p:cNvPr id="28" name="Rectangle 77"/>
            <p:cNvSpPr/>
            <p:nvPr/>
          </p:nvSpPr>
          <p:spPr>
            <a:xfrm>
              <a:off x="7937139" y="3159809"/>
              <a:ext cx="2908162" cy="1083413"/>
            </a:xfrm>
            <a:prstGeom prst="rect">
              <a:avLst/>
            </a:prstGeom>
            <a:solidFill>
              <a:srgbClr val="0070C0"/>
            </a:solidFill>
          </p:spPr>
          <p:txBody>
            <a:bodyPr lIns="182880" tIns="146304" rIns="182880" bIns="146304">
              <a:spAutoFit/>
            </a:bodyPr>
            <a:lstStyle/>
            <a:p>
              <a:pPr defTabSz="476028">
                <a:lnSpc>
                  <a:spcPct val="80000"/>
                </a:lnSpc>
                <a:defRPr/>
              </a:pPr>
              <a:r>
                <a:rPr lang="en-US" sz="1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anose="020B0502040204020203" pitchFamily="34" charset="0"/>
                </a:rPr>
                <a:t>Developers</a:t>
              </a:r>
            </a:p>
            <a:p>
              <a:pPr marL="173038" indent="-173038" defTabSz="476028">
                <a:lnSpc>
                  <a:spcPct val="8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anose="020B0502040204020203" pitchFamily="34" charset="0"/>
                </a:rPr>
                <a:t>POC Efforts</a:t>
              </a:r>
            </a:p>
            <a:p>
              <a:pPr marL="173038" indent="-173038" defTabSz="476028">
                <a:lnSpc>
                  <a:spcPct val="8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anose="020B0502040204020203" pitchFamily="34" charset="0"/>
                </a:rPr>
                <a:t>Small scale deployments</a:t>
              </a:r>
            </a:p>
            <a:p>
              <a:pPr marL="173038" indent="-173038" defTabSz="476028">
                <a:lnSpc>
                  <a:spcPct val="8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anose="020B0502040204020203" pitchFamily="34" charset="0"/>
                </a:rPr>
                <a:t>Connect from anywhere</a:t>
              </a:r>
            </a:p>
          </p:txBody>
        </p:sp>
        <p:sp>
          <p:nvSpPr>
            <p:cNvPr id="62510" name="Freeform 539"/>
            <p:cNvSpPr>
              <a:spLocks noChangeAspect="1"/>
            </p:cNvSpPr>
            <p:nvPr/>
          </p:nvSpPr>
          <p:spPr bwMode="auto">
            <a:xfrm>
              <a:off x="1181338" y="3706479"/>
              <a:ext cx="456175" cy="250799"/>
            </a:xfrm>
            <a:custGeom>
              <a:avLst/>
              <a:gdLst>
                <a:gd name="T0" fmla="*/ 355817 w 400"/>
                <a:gd name="T1" fmla="*/ 250799 h 220"/>
                <a:gd name="T2" fmla="*/ 51320 w 400"/>
                <a:gd name="T3" fmla="*/ 250799 h 220"/>
                <a:gd name="T4" fmla="*/ 0 w 400"/>
                <a:gd name="T5" fmla="*/ 199499 h 220"/>
                <a:gd name="T6" fmla="*/ 38775 w 400"/>
                <a:gd name="T7" fmla="*/ 149339 h 220"/>
                <a:gd name="T8" fmla="*/ 99218 w 400"/>
                <a:gd name="T9" fmla="*/ 103740 h 220"/>
                <a:gd name="T10" fmla="*/ 208700 w 400"/>
                <a:gd name="T11" fmla="*/ 0 h 220"/>
                <a:gd name="T12" fmla="*/ 307918 w 400"/>
                <a:gd name="T13" fmla="*/ 62700 h 220"/>
                <a:gd name="T14" fmla="*/ 355817 w 400"/>
                <a:gd name="T15" fmla="*/ 50160 h 220"/>
                <a:gd name="T16" fmla="*/ 456175 w 400"/>
                <a:gd name="T17" fmla="*/ 150479 h 220"/>
                <a:gd name="T18" fmla="*/ 355817 w 400"/>
                <a:gd name="T19" fmla="*/ 250799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72" name="Group 35"/>
          <p:cNvGrpSpPr>
            <a:grpSpLocks/>
          </p:cNvGrpSpPr>
          <p:nvPr/>
        </p:nvGrpSpPr>
        <p:grpSpPr bwMode="auto">
          <a:xfrm>
            <a:off x="457200" y="5051725"/>
            <a:ext cx="11522075" cy="1219200"/>
            <a:chOff x="215516" y="4914899"/>
            <a:chExt cx="11253644" cy="1219429"/>
          </a:xfrm>
        </p:grpSpPr>
        <p:sp>
          <p:nvSpPr>
            <p:cNvPr id="37" name="Rectangle 36"/>
            <p:cNvSpPr/>
            <p:nvPr/>
          </p:nvSpPr>
          <p:spPr>
            <a:xfrm>
              <a:off x="312738" y="4976823"/>
              <a:ext cx="11156422" cy="1084167"/>
            </a:xfrm>
            <a:prstGeom prst="rect">
              <a:avLst/>
            </a:prstGeom>
            <a:solidFill>
              <a:srgbClr val="0070C0"/>
            </a:solidFill>
            <a:ln w="3810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sz="2400" dirty="0">
                <a:ln w="76200">
                  <a:solidFill>
                    <a:srgbClr val="505050"/>
                  </a:solidFill>
                </a:ln>
                <a:solidFill>
                  <a:srgbClr val="EFEFE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rot="5400000">
              <a:off x="6349587" y="4492786"/>
              <a:ext cx="1084467" cy="2052540"/>
            </a:xfrm>
            <a:custGeom>
              <a:avLst/>
              <a:gdLst>
                <a:gd name="connsiteX0" fmla="*/ 0 w 2459333"/>
                <a:gd name="connsiteY0" fmla="*/ 0 h 658800"/>
                <a:gd name="connsiteX1" fmla="*/ 2459333 w 2459333"/>
                <a:gd name="connsiteY1" fmla="*/ 0 h 658800"/>
                <a:gd name="connsiteX2" fmla="*/ 2459333 w 2459333"/>
                <a:gd name="connsiteY2" fmla="*/ 658800 h 658800"/>
                <a:gd name="connsiteX3" fmla="*/ 0 w 2459333"/>
                <a:gd name="connsiteY3" fmla="*/ 658800 h 658800"/>
                <a:gd name="connsiteX4" fmla="*/ 0 w 2459333"/>
                <a:gd name="connsiteY4" fmla="*/ 0 h 6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9333" h="658800">
                  <a:moveTo>
                    <a:pt x="0" y="0"/>
                  </a:moveTo>
                  <a:lnTo>
                    <a:pt x="2459333" y="0"/>
                  </a:lnTo>
                  <a:lnTo>
                    <a:pt x="2459333" y="658800"/>
                  </a:lnTo>
                  <a:lnTo>
                    <a:pt x="0" y="6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thickThin" algn="ctr">
              <a:noFill/>
              <a:prstDash val="solid"/>
            </a:ln>
            <a:effectLst/>
          </p:spPr>
          <p:txBody>
            <a:bodyPr lIns="3046613" tIns="38082" rIns="76162" bIns="38082" anchor="ctr"/>
            <a:lstStyle/>
            <a:p>
              <a:pPr marL="239635" indent="-239635" defTabSz="47594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2"/>
                </a:buBlip>
                <a:defRPr/>
              </a:pPr>
              <a:endParaRPr lang="en-US" sz="2400" dirty="0">
                <a:gradFill>
                  <a:gsLst>
                    <a:gs pos="80000">
                      <a:srgbClr val="EFEFEF">
                        <a:lumMod val="10000"/>
                      </a:srgbClr>
                    </a:gs>
                    <a:gs pos="64762">
                      <a:srgbClr val="EFEFEF">
                        <a:lumMod val="10000"/>
                      </a:srgbClr>
                    </a:gs>
                  </a:gsLst>
                  <a:lin ang="5400000" scaled="0"/>
                </a:gradFill>
                <a:cs typeface="Segoe UI" panose="020B0502040204020203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rot="5400000">
              <a:off x="748163" y="4444175"/>
              <a:ext cx="1084467" cy="2149762"/>
            </a:xfrm>
            <a:custGeom>
              <a:avLst/>
              <a:gdLst>
                <a:gd name="connsiteX0" fmla="*/ 0 w 2459333"/>
                <a:gd name="connsiteY0" fmla="*/ 0 h 658800"/>
                <a:gd name="connsiteX1" fmla="*/ 2459333 w 2459333"/>
                <a:gd name="connsiteY1" fmla="*/ 0 h 658800"/>
                <a:gd name="connsiteX2" fmla="*/ 2459333 w 2459333"/>
                <a:gd name="connsiteY2" fmla="*/ 658800 h 658800"/>
                <a:gd name="connsiteX3" fmla="*/ 0 w 2459333"/>
                <a:gd name="connsiteY3" fmla="*/ 658800 h 658800"/>
                <a:gd name="connsiteX4" fmla="*/ 0 w 2459333"/>
                <a:gd name="connsiteY4" fmla="*/ 0 h 6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9333" h="658800">
                  <a:moveTo>
                    <a:pt x="0" y="0"/>
                  </a:moveTo>
                  <a:lnTo>
                    <a:pt x="2459333" y="0"/>
                  </a:lnTo>
                  <a:lnTo>
                    <a:pt x="2459333" y="658800"/>
                  </a:lnTo>
                  <a:lnTo>
                    <a:pt x="0" y="6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 cap="flat" cmpd="thickThin" algn="ctr">
              <a:noFill/>
              <a:prstDash val="solid"/>
            </a:ln>
            <a:effectLst/>
          </p:spPr>
          <p:txBody>
            <a:bodyPr lIns="3046613" tIns="38082" rIns="76162" bIns="38082" anchor="ctr"/>
            <a:lstStyle/>
            <a:p>
              <a:pPr marL="239635" indent="-239635" defTabSz="47594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2"/>
                </a:buBlip>
                <a:defRPr/>
              </a:pPr>
              <a:endParaRPr lang="en-US" sz="2400" dirty="0">
                <a:gradFill>
                  <a:gsLst>
                    <a:gs pos="80000">
                      <a:srgbClr val="EFEFEF">
                        <a:lumMod val="10000"/>
                      </a:srgbClr>
                    </a:gs>
                    <a:gs pos="64762">
                      <a:srgbClr val="EFEFEF">
                        <a:lumMod val="10000"/>
                      </a:srgbClr>
                    </a:gs>
                  </a:gsLst>
                  <a:lin ang="5400000" scaled="0"/>
                </a:gradFill>
                <a:cs typeface="Segoe UI" panose="020B0502040204020203" pitchFamily="34" charset="0"/>
              </a:endParaRPr>
            </a:p>
          </p:txBody>
        </p:sp>
        <p:grpSp>
          <p:nvGrpSpPr>
            <p:cNvPr id="62491" name="Group 39"/>
            <p:cNvGrpSpPr>
              <a:grpSpLocks/>
            </p:cNvGrpSpPr>
            <p:nvPr/>
          </p:nvGrpSpPr>
          <p:grpSpPr bwMode="auto">
            <a:xfrm>
              <a:off x="881372" y="5053813"/>
              <a:ext cx="549467" cy="750287"/>
              <a:chOff x="5293615" y="2293499"/>
              <a:chExt cx="1189325" cy="1488408"/>
            </a:xfrm>
          </p:grpSpPr>
          <p:pic>
            <p:nvPicPr>
              <p:cNvPr id="6249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lum bright="100000"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615" y="2293499"/>
                <a:ext cx="1178386" cy="1079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Isosceles Triangle 48"/>
              <p:cNvSpPr/>
              <p:nvPr/>
            </p:nvSpPr>
            <p:spPr bwMode="auto">
              <a:xfrm rot="9180217">
                <a:off x="5900776" y="3052666"/>
                <a:ext cx="582164" cy="729241"/>
              </a:xfrm>
              <a:prstGeom prst="triangle">
                <a:avLst>
                  <a:gd name="adj" fmla="val 64317"/>
                </a:avLst>
              </a:prstGeom>
              <a:gradFill rotWithShape="1">
                <a:gsLst>
                  <a:gs pos="0">
                    <a:sysClr val="window" lastClr="FFFFFF">
                      <a:lumMod val="95000"/>
                      <a:alpha val="0"/>
                    </a:sysClr>
                  </a:gs>
                  <a:gs pos="50000">
                    <a:schemeClr val="bg1">
                      <a:alpha val="58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1436" tIns="45718" rIns="91436" bIns="45718" anchor="ctr"/>
              <a:lstStyle/>
              <a:p>
                <a:pPr algn="ctr" defTabSz="571228">
                  <a:defRPr/>
                </a:pPr>
                <a:endParaRPr lang="en-US" sz="1400" kern="0" dirty="0">
                  <a:gradFill>
                    <a:gsLst>
                      <a:gs pos="80000">
                        <a:srgbClr val="EFEFEF">
                          <a:lumMod val="10000"/>
                        </a:srgbClr>
                      </a:gs>
                      <a:gs pos="64762">
                        <a:srgbClr val="EFEFEF">
                          <a:lumMod val="10000"/>
                        </a:srgbClr>
                      </a:gs>
                    </a:gsLst>
                    <a:lin ang="5400000" scaled="0"/>
                  </a:gradFill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2492" name="Picture 2"/>
            <p:cNvPicPr>
              <a:picLocks noChangeAspect="1" noChangeArrowheads="1"/>
            </p:cNvPicPr>
            <p:nvPr/>
          </p:nvPicPr>
          <p:blipFill>
            <a:blip r:embed="rId3">
              <a:lum bright="100000" contras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934" y="4914899"/>
              <a:ext cx="1005739" cy="121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Straight Connector 41"/>
            <p:cNvCxnSpPr/>
            <p:nvPr/>
          </p:nvCxnSpPr>
          <p:spPr>
            <a:xfrm flipH="1">
              <a:off x="2204324" y="5465610"/>
              <a:ext cx="66099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865317" y="5249924"/>
              <a:ext cx="2543055" cy="566844"/>
            </a:xfrm>
            <a:prstGeom prst="rect">
              <a:avLst/>
            </a:prstGeom>
          </p:spPr>
          <p:txBody>
            <a:bodyPr lIns="121893" tIns="60948" rIns="121893" bIns="60948">
              <a:spAutoFit/>
            </a:bodyPr>
            <a:lstStyle/>
            <a:p>
              <a:pPr algn="ctr" defTabSz="476028">
                <a:lnSpc>
                  <a:spcPct val="80000"/>
                </a:lnSpc>
                <a:defRPr/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anose="020B0502040204020203" pitchFamily="34" charset="0"/>
                </a:rPr>
                <a:t>ExpressRoute private connectivity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5400434" y="5465610"/>
              <a:ext cx="68100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77"/>
            <p:cNvSpPr/>
            <p:nvPr/>
          </p:nvSpPr>
          <p:spPr>
            <a:xfrm>
              <a:off x="7937139" y="4976823"/>
              <a:ext cx="3260571" cy="1083577"/>
            </a:xfrm>
            <a:prstGeom prst="rect">
              <a:avLst/>
            </a:prstGeom>
          </p:spPr>
          <p:txBody>
            <a:bodyPr lIns="182880" tIns="146304" rIns="182880" bIns="146304">
              <a:spAutoFit/>
            </a:bodyPr>
            <a:lstStyle/>
            <a:p>
              <a:pPr defTabSz="476028">
                <a:lnSpc>
                  <a:spcPct val="80000"/>
                </a:lnSpc>
                <a:defRPr/>
              </a:pPr>
              <a:r>
                <a:rPr lang="en-US" sz="1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anose="020B0502040204020203" pitchFamily="34" charset="0"/>
                </a:rPr>
                <a:t>SMB &amp; Enterprises</a:t>
              </a:r>
            </a:p>
            <a:p>
              <a:pPr marL="173038" indent="-173038" defTabSz="476028">
                <a:lnSpc>
                  <a:spcPct val="8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anose="020B0502040204020203" pitchFamily="34" charset="0"/>
                </a:rPr>
                <a:t>Mission critical workloads</a:t>
              </a:r>
            </a:p>
            <a:p>
              <a:pPr marL="173038" indent="-173038" defTabSz="476028">
                <a:lnSpc>
                  <a:spcPct val="8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anose="020B0502040204020203" pitchFamily="34" charset="0"/>
                </a:rPr>
                <a:t>Backup/DR, media, HPC</a:t>
              </a:r>
            </a:p>
            <a:p>
              <a:pPr marL="173038" indent="-173038" defTabSz="476028">
                <a:lnSpc>
                  <a:spcPct val="8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anose="020B0502040204020203" pitchFamily="34" charset="0"/>
                </a:rPr>
                <a:t>Connect to Microsoft services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12738" y="4976823"/>
              <a:ext cx="11156422" cy="1089230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14099">
                <a:lnSpc>
                  <a:spcPct val="90000"/>
                </a:lnSpc>
                <a:defRPr/>
              </a:pPr>
              <a:endParaRPr lang="en-US" sz="2800" spc="-50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  <a:cs typeface="Segoe UI" panose="020B0502040204020203" pitchFamily="34" charset="0"/>
              </a:endParaRPr>
            </a:p>
          </p:txBody>
        </p:sp>
        <p:sp>
          <p:nvSpPr>
            <p:cNvPr id="62498" name="Freeform 539"/>
            <p:cNvSpPr>
              <a:spLocks noChangeAspect="1"/>
            </p:cNvSpPr>
            <p:nvPr/>
          </p:nvSpPr>
          <p:spPr bwMode="auto">
            <a:xfrm>
              <a:off x="1181338" y="5608663"/>
              <a:ext cx="456175" cy="250799"/>
            </a:xfrm>
            <a:custGeom>
              <a:avLst/>
              <a:gdLst>
                <a:gd name="T0" fmla="*/ 355817 w 400"/>
                <a:gd name="T1" fmla="*/ 250799 h 220"/>
                <a:gd name="T2" fmla="*/ 51320 w 400"/>
                <a:gd name="T3" fmla="*/ 250799 h 220"/>
                <a:gd name="T4" fmla="*/ 0 w 400"/>
                <a:gd name="T5" fmla="*/ 199499 h 220"/>
                <a:gd name="T6" fmla="*/ 38775 w 400"/>
                <a:gd name="T7" fmla="*/ 149339 h 220"/>
                <a:gd name="T8" fmla="*/ 99218 w 400"/>
                <a:gd name="T9" fmla="*/ 103740 h 220"/>
                <a:gd name="T10" fmla="*/ 208700 w 400"/>
                <a:gd name="T11" fmla="*/ 0 h 220"/>
                <a:gd name="T12" fmla="*/ 307918 w 400"/>
                <a:gd name="T13" fmla="*/ 62700 h 220"/>
                <a:gd name="T14" fmla="*/ 355817 w 400"/>
                <a:gd name="T15" fmla="*/ 50160 h 220"/>
                <a:gd name="T16" fmla="*/ 456175 w 400"/>
                <a:gd name="T17" fmla="*/ 150479 h 220"/>
                <a:gd name="T18" fmla="*/ 355817 w 400"/>
                <a:gd name="T19" fmla="*/ 250799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8992" y="305611"/>
            <a:ext cx="11888787" cy="917575"/>
          </a:xfrm>
        </p:spPr>
        <p:txBody>
          <a:bodyPr/>
          <a:lstStyle/>
          <a:p>
            <a:r>
              <a:rPr lang="en-US" dirty="0"/>
              <a:t>Site-to-Site and Point-to-Site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170091" y="3954463"/>
            <a:ext cx="3001806" cy="2377414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45" tIns="34273" rIns="68545" bIns="34273" anchor="ctr"/>
          <a:lstStyle/>
          <a:p>
            <a:pPr algn="ctr" defTabSz="6852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00" kern="0" dirty="0">
              <a:solidFill>
                <a:srgbClr val="5F5F5F"/>
              </a:solidFill>
              <a:latin typeface="Segoe UI"/>
              <a:ea typeface="+mn-ea"/>
            </a:endParaRPr>
          </a:p>
        </p:txBody>
      </p:sp>
      <p:pic>
        <p:nvPicPr>
          <p:cNvPr id="4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17" y="4180819"/>
            <a:ext cx="596610" cy="5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2"/>
          <p:cNvSpPr>
            <a:spLocks noChangeArrowheads="1"/>
          </p:cNvSpPr>
          <p:nvPr/>
        </p:nvSpPr>
        <p:spPr bwMode="auto">
          <a:xfrm>
            <a:off x="5398918" y="5557252"/>
            <a:ext cx="200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322513" indent="-3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779713" indent="-3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236913" indent="-3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694113" indent="-3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Corporate </a:t>
            </a:r>
          </a:p>
          <a:p>
            <a:pPr algn="ctr" defTabSz="914400" eaLnBrk="1" hangingPunct="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Network</a:t>
            </a:r>
          </a:p>
        </p:txBody>
      </p:sp>
      <p:pic>
        <p:nvPicPr>
          <p:cNvPr id="6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96" y="4190686"/>
            <a:ext cx="1928440" cy="192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1179191" y="1452869"/>
            <a:ext cx="3805189" cy="158720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ysDash"/>
            <a:headEnd type="none" w="med" len="med"/>
            <a:tailEnd type="none" w="med" len="med"/>
          </a:ln>
          <a:effectLst/>
        </p:spPr>
        <p:txBody>
          <a:bodyPr lIns="68545" tIns="34273" rIns="68545" bIns="34273" anchor="ctr"/>
          <a:lstStyle/>
          <a:p>
            <a:pPr algn="ctr" defTabSz="6852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00" kern="0" dirty="0">
              <a:solidFill>
                <a:srgbClr val="5F5F5F"/>
              </a:solidFill>
              <a:latin typeface="Segoe UI"/>
              <a:ea typeface="+mn-ea"/>
            </a:endParaRPr>
          </a:p>
        </p:txBody>
      </p:sp>
      <p:pic>
        <p:nvPicPr>
          <p:cNvPr id="14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20" y="2339646"/>
            <a:ext cx="6064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959" y="1466550"/>
            <a:ext cx="7794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306958" y="1700109"/>
            <a:ext cx="258923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0000"/>
              <a:defRPr/>
            </a:pPr>
            <a:r>
              <a:rPr lang="en-US" sz="1600" b="1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Segoe UI"/>
              </a:rPr>
              <a:t>Microsoft </a:t>
            </a:r>
            <a:r>
              <a:rPr lang="en-US" sz="1600" b="1" dirty="0" smtClean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Segoe UI"/>
              </a:rPr>
              <a:t>Azure West US</a:t>
            </a:r>
            <a:endParaRPr lang="en-US" sz="1600" b="1" dirty="0">
              <a:gradFill>
                <a:gsLst>
                  <a:gs pos="0">
                    <a:schemeClr val="bg2"/>
                  </a:gs>
                  <a:gs pos="100000">
                    <a:schemeClr val="bg2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19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578" y="2248088"/>
            <a:ext cx="589843" cy="58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1921739" y="2378736"/>
            <a:ext cx="200025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322513" indent="-3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779713" indent="-3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236913" indent="-3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694113" indent="-3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Virtual Network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21828" y="1441832"/>
            <a:ext cx="3992561" cy="1637316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ysDash"/>
            <a:headEnd type="none" w="med" len="med"/>
            <a:tailEnd type="none" w="med" len="med"/>
          </a:ln>
          <a:effectLst/>
        </p:spPr>
        <p:txBody>
          <a:bodyPr lIns="68545" tIns="34273" rIns="68545" bIns="34273" anchor="ctr"/>
          <a:lstStyle/>
          <a:p>
            <a:pPr algn="ctr" defTabSz="6852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00" kern="0" dirty="0">
              <a:solidFill>
                <a:srgbClr val="5F5F5F"/>
              </a:solidFill>
              <a:latin typeface="Segoe UI"/>
              <a:ea typeface="+mn-ea"/>
            </a:endParaRPr>
          </a:p>
        </p:txBody>
      </p:sp>
      <p:pic>
        <p:nvPicPr>
          <p:cNvPr id="34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387" y="2339646"/>
            <a:ext cx="6064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43" y="1466550"/>
            <a:ext cx="7794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7969296" y="1700109"/>
            <a:ext cx="268470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0000"/>
              <a:defRPr/>
            </a:pPr>
            <a:r>
              <a:rPr lang="en-US" sz="1600" b="1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Segoe UI"/>
              </a:rPr>
              <a:t>Microsoft </a:t>
            </a:r>
            <a:r>
              <a:rPr lang="en-US" sz="1600" b="1" dirty="0" smtClean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Segoe UI"/>
              </a:rPr>
              <a:t>Azure East </a:t>
            </a:r>
            <a:r>
              <a:rPr lang="en-US" sz="1600" b="1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Segoe UI"/>
              </a:rPr>
              <a:t>US</a:t>
            </a:r>
          </a:p>
        </p:txBody>
      </p:sp>
      <p:pic>
        <p:nvPicPr>
          <p:cNvPr id="37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190" y="2251882"/>
            <a:ext cx="582255" cy="5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92"/>
          <p:cNvSpPr>
            <a:spLocks noChangeArrowheads="1"/>
          </p:cNvSpPr>
          <p:nvPr/>
        </p:nvSpPr>
        <p:spPr bwMode="auto">
          <a:xfrm>
            <a:off x="8516769" y="2378736"/>
            <a:ext cx="200025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322513" indent="-3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779713" indent="-3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236913" indent="-3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694113" indent="-36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Virtual Network</a:t>
            </a:r>
            <a:endParaRPr lang="en-US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cxnSp>
        <p:nvCxnSpPr>
          <p:cNvPr id="47" name="Straight Arrow Connector 46"/>
          <p:cNvCxnSpPr>
            <a:stCxn id="4" idx="0"/>
            <a:endCxn id="37" idx="2"/>
          </p:cNvCxnSpPr>
          <p:nvPr/>
        </p:nvCxnSpPr>
        <p:spPr>
          <a:xfrm flipV="1">
            <a:off x="6116022" y="2834136"/>
            <a:ext cx="1223296" cy="1346683"/>
          </a:xfrm>
          <a:prstGeom prst="straightConnector1">
            <a:avLst/>
          </a:prstGeom>
          <a:ln w="508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0"/>
            <a:endCxn id="19" idx="2"/>
          </p:cNvCxnSpPr>
          <p:nvPr/>
        </p:nvCxnSpPr>
        <p:spPr>
          <a:xfrm flipH="1" flipV="1">
            <a:off x="4508500" y="2837930"/>
            <a:ext cx="1607522" cy="1342889"/>
          </a:xfrm>
          <a:prstGeom prst="straightConnector1">
            <a:avLst/>
          </a:prstGeom>
          <a:ln w="508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6703" y="3170713"/>
            <a:ext cx="1936750" cy="517065"/>
          </a:xfrm>
          <a:prstGeom prst="rect">
            <a:avLst/>
          </a:prstGeom>
          <a:solidFill>
            <a:schemeClr val="tx1"/>
          </a:solidFill>
        </p:spPr>
        <p:txBody>
          <a:bodyPr tIns="91440" bIns="91440">
            <a:spAutoFit/>
          </a:bodyPr>
          <a:lstStyle/>
          <a:p>
            <a:pPr algn="ctr" defTabSz="9144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0000"/>
              <a:defRPr/>
            </a:pPr>
            <a:r>
              <a:rPr 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/>
                <a:ea typeface="+mn-ea"/>
              </a:rPr>
              <a:t>Secure access with </a:t>
            </a:r>
            <a:r>
              <a:rPr 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/>
                <a:ea typeface="+mn-ea"/>
              </a:rPr>
              <a:t/>
            </a:r>
            <a:br>
              <a:rPr 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/>
                <a:ea typeface="+mn-ea"/>
              </a:rPr>
            </a:br>
            <a:r>
              <a:rPr 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/>
                <a:ea typeface="+mn-ea"/>
              </a:rPr>
              <a:t>Site-to-Site 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8917282" y="5026370"/>
            <a:ext cx="1497787" cy="27699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square" lIns="45720" tIns="45718" rIns="45720" bIns="45718" anchor="ctr">
            <a:spAutoFit/>
          </a:bodyPr>
          <a:lstStyle/>
          <a:p>
            <a:pPr algn="ctr" defTabSz="912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  <a:ea typeface="+mn-ea"/>
              </a:rPr>
              <a:t>Secure Dev/Test</a:t>
            </a:r>
            <a:endParaRPr lang="en-US" sz="1200" b="1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/>
              <a:ea typeface="+mn-ea"/>
            </a:endParaRPr>
          </a:p>
        </p:txBody>
      </p:sp>
      <p:pic>
        <p:nvPicPr>
          <p:cNvPr id="56" name="Picture 7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651" y="4332026"/>
            <a:ext cx="78105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 bwMode="auto">
          <a:xfrm>
            <a:off x="1335427" y="5026370"/>
            <a:ext cx="1343018" cy="27699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square" lIns="45720" tIns="45718" rIns="45720" bIns="45718" anchor="ctr">
            <a:spAutoFit/>
          </a:bodyPr>
          <a:lstStyle/>
          <a:p>
            <a:pPr algn="ctr" defTabSz="912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  <a:ea typeface="+mn-ea"/>
              </a:rPr>
              <a:t>Secure Admin</a:t>
            </a:r>
            <a:endParaRPr lang="en-US" sz="1200" b="1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/>
              <a:ea typeface="+mn-ea"/>
            </a:endParaRPr>
          </a:p>
        </p:txBody>
      </p:sp>
      <p:pic>
        <p:nvPicPr>
          <p:cNvPr id="58" name="Picture 87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91" y="4321540"/>
            <a:ext cx="78105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 flipH="1">
            <a:off x="2403043" y="2842864"/>
            <a:ext cx="2067035" cy="1876345"/>
          </a:xfrm>
          <a:prstGeom prst="straightConnector1">
            <a:avLst/>
          </a:prstGeom>
          <a:ln w="508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1"/>
            <a:endCxn id="37" idx="2"/>
          </p:cNvCxnSpPr>
          <p:nvPr/>
        </p:nvCxnSpPr>
        <p:spPr>
          <a:xfrm flipH="1" flipV="1">
            <a:off x="7339318" y="2834136"/>
            <a:ext cx="1936333" cy="1895559"/>
          </a:xfrm>
          <a:prstGeom prst="straightConnector1">
            <a:avLst/>
          </a:prstGeom>
          <a:ln w="508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85239" y="3588706"/>
            <a:ext cx="1936750" cy="517065"/>
          </a:xfrm>
          <a:prstGeom prst="rect">
            <a:avLst/>
          </a:prstGeom>
          <a:solidFill>
            <a:schemeClr val="tx1"/>
          </a:solidFill>
        </p:spPr>
        <p:txBody>
          <a:bodyPr tIns="91440" bIns="91440">
            <a:spAutoFit/>
          </a:bodyPr>
          <a:lstStyle/>
          <a:p>
            <a:pPr algn="ctr" defTabSz="9144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0000"/>
              <a:defRPr/>
            </a:pPr>
            <a:r>
              <a:rPr 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/>
                <a:ea typeface="+mn-ea"/>
              </a:rPr>
              <a:t>Secure access with Point-to-Site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18611" y="3588706"/>
            <a:ext cx="1936750" cy="517065"/>
          </a:xfrm>
          <a:prstGeom prst="rect">
            <a:avLst/>
          </a:prstGeom>
          <a:solidFill>
            <a:schemeClr val="tx1"/>
          </a:solidFill>
        </p:spPr>
        <p:txBody>
          <a:bodyPr tIns="91440" bIns="91440">
            <a:spAutoFit/>
          </a:bodyPr>
          <a:lstStyle/>
          <a:p>
            <a:pPr algn="ctr" defTabSz="9144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80000"/>
              <a:defRPr/>
            </a:pPr>
            <a:r>
              <a:rPr 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/>
                <a:ea typeface="+mn-ea"/>
              </a:rPr>
              <a:t>Secure access with Point-to-Site </a:t>
            </a:r>
          </a:p>
        </p:txBody>
      </p:sp>
    </p:spTree>
    <p:extLst>
      <p:ext uri="{BB962C8B-B14F-4D97-AF65-F5344CB8AC3E}">
        <p14:creationId xmlns:p14="http://schemas.microsoft.com/office/powerpoint/2010/main" val="420443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639" y="4777408"/>
            <a:ext cx="11887200" cy="82295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4958" y="306780"/>
            <a:ext cx="11888787" cy="917575"/>
          </a:xfrm>
        </p:spPr>
        <p:txBody>
          <a:bodyPr/>
          <a:lstStyle/>
          <a:p>
            <a:pPr>
              <a:defRPr/>
            </a:pPr>
            <a:r>
              <a:rPr dirty="0" smtClean="0"/>
              <a:t>Azure ExpressRoute</a:t>
            </a:r>
            <a:endParaRPr dirty="0"/>
          </a:p>
        </p:txBody>
      </p:sp>
      <p:sp>
        <p:nvSpPr>
          <p:cNvPr id="4" name="Rectangle 15"/>
          <p:cNvSpPr/>
          <p:nvPr/>
        </p:nvSpPr>
        <p:spPr bwMode="auto">
          <a:xfrm>
            <a:off x="6076872" y="1955800"/>
            <a:ext cx="5902404" cy="3553120"/>
          </a:xfrm>
          <a:prstGeom prst="rect">
            <a:avLst/>
          </a:prstGeom>
          <a:solidFill>
            <a:srgbClr val="606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28" tIns="146262" rIns="182828" bIns="146262"/>
          <a:lstStyle/>
          <a:p>
            <a:pPr defTabSz="913769">
              <a:lnSpc>
                <a:spcPct val="90000"/>
              </a:lnSpc>
              <a:defRPr/>
            </a:pPr>
            <a:endParaRPr lang="en-US" sz="2000" b="1" spc="-50" dirty="0">
              <a:gradFill>
                <a:gsLst>
                  <a:gs pos="60952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16"/>
          <p:cNvSpPr/>
          <p:nvPr/>
        </p:nvSpPr>
        <p:spPr bwMode="auto">
          <a:xfrm>
            <a:off x="457200" y="1951034"/>
            <a:ext cx="5510291" cy="3557886"/>
          </a:xfrm>
          <a:prstGeom prst="rect">
            <a:avLst/>
          </a:prstGeom>
          <a:solidFill>
            <a:srgbClr val="606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28" tIns="146262" rIns="182828" bIns="146262"/>
          <a:lstStyle/>
          <a:p>
            <a:pPr defTabSz="913769">
              <a:lnSpc>
                <a:spcPct val="90000"/>
              </a:lnSpc>
              <a:defRPr/>
            </a:pPr>
            <a:r>
              <a:rPr lang="en-US" sz="2000" spc="-50" dirty="0">
                <a:gradFill>
                  <a:gsLst>
                    <a:gs pos="60952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6" name="Rectangle 17"/>
          <p:cNvSpPr/>
          <p:nvPr/>
        </p:nvSpPr>
        <p:spPr bwMode="auto">
          <a:xfrm>
            <a:off x="457200" y="1246013"/>
            <a:ext cx="5510291" cy="700975"/>
          </a:xfrm>
          <a:prstGeom prst="rect">
            <a:avLst/>
          </a:prstGeom>
          <a:solidFill>
            <a:schemeClr val="bg2"/>
          </a:solidFill>
          <a:ln w="22225" cap="sq">
            <a:noFill/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4" tIns="146283" rIns="182854" bIns="146283" anchor="ctr" anchorCtr="0"/>
          <a:lstStyle/>
          <a:p>
            <a:pPr algn="ctr" defTabSz="913923">
              <a:lnSpc>
                <a:spcPct val="90000"/>
              </a:lnSpc>
              <a:defRPr/>
            </a:pPr>
            <a:r>
              <a:rPr lang="en-US" sz="2400" spc="-50" dirty="0">
                <a:gradFill>
                  <a:gsLst>
                    <a:gs pos="86726">
                      <a:schemeClr val="tx1"/>
                    </a:gs>
                    <a:gs pos="36283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Exchange Provider</a:t>
            </a:r>
          </a:p>
        </p:txBody>
      </p:sp>
      <p:sp>
        <p:nvSpPr>
          <p:cNvPr id="7" name="Rectangle 18"/>
          <p:cNvSpPr/>
          <p:nvPr/>
        </p:nvSpPr>
        <p:spPr bwMode="auto">
          <a:xfrm>
            <a:off x="6076872" y="1246013"/>
            <a:ext cx="5902115" cy="717049"/>
          </a:xfrm>
          <a:prstGeom prst="rect">
            <a:avLst/>
          </a:prstGeom>
          <a:solidFill>
            <a:schemeClr val="bg2"/>
          </a:solidFill>
          <a:ln w="22225" cap="sq">
            <a:noFill/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4" tIns="146283" rIns="182854" bIns="146283" anchor="ctr" anchorCtr="0"/>
          <a:lstStyle/>
          <a:p>
            <a:pPr algn="ctr" defTabSz="913923">
              <a:lnSpc>
                <a:spcPct val="90000"/>
              </a:lnSpc>
              <a:defRPr/>
            </a:pPr>
            <a:r>
              <a:rPr lang="en-US" sz="2400" spc="-50" dirty="0">
                <a:gradFill>
                  <a:gsLst>
                    <a:gs pos="86726">
                      <a:schemeClr val="tx1"/>
                    </a:gs>
                    <a:gs pos="36283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Network Service Provider</a:t>
            </a:r>
          </a:p>
        </p:txBody>
      </p:sp>
      <p:grpSp>
        <p:nvGrpSpPr>
          <p:cNvPr id="65543" name="Group 19"/>
          <p:cNvGrpSpPr>
            <a:grpSpLocks/>
          </p:cNvGrpSpPr>
          <p:nvPr/>
        </p:nvGrpSpPr>
        <p:grpSpPr bwMode="auto">
          <a:xfrm>
            <a:off x="1431869" y="2144668"/>
            <a:ext cx="3702050" cy="2720356"/>
            <a:chOff x="1189037" y="1927085"/>
            <a:chExt cx="3703463" cy="2721224"/>
          </a:xfrm>
        </p:grpSpPr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3965046" y="3303267"/>
              <a:ext cx="476432" cy="919456"/>
            </a:xfrm>
            <a:custGeom>
              <a:avLst/>
              <a:gdLst>
                <a:gd name="T0" fmla="*/ 69 w 168"/>
                <a:gd name="T1" fmla="*/ 288 h 326"/>
                <a:gd name="T2" fmla="*/ 0 w 168"/>
                <a:gd name="T3" fmla="*/ 326 h 326"/>
                <a:gd name="T4" fmla="*/ 0 w 168"/>
                <a:gd name="T5" fmla="*/ 288 h 326"/>
                <a:gd name="T6" fmla="*/ 99 w 168"/>
                <a:gd name="T7" fmla="*/ 288 h 326"/>
                <a:gd name="T8" fmla="*/ 168 w 168"/>
                <a:gd name="T9" fmla="*/ 326 h 326"/>
                <a:gd name="T10" fmla="*/ 99 w 168"/>
                <a:gd name="T11" fmla="*/ 288 h 326"/>
                <a:gd name="T12" fmla="*/ 99 w 168"/>
                <a:gd name="T13" fmla="*/ 288 h 326"/>
                <a:gd name="T14" fmla="*/ 168 w 168"/>
                <a:gd name="T15" fmla="*/ 286 h 326"/>
                <a:gd name="T16" fmla="*/ 0 w 168"/>
                <a:gd name="T17" fmla="*/ 42 h 326"/>
                <a:gd name="T18" fmla="*/ 0 w 168"/>
                <a:gd name="T19" fmla="*/ 286 h 326"/>
                <a:gd name="T20" fmla="*/ 118 w 168"/>
                <a:gd name="T21" fmla="*/ 59 h 326"/>
                <a:gd name="T22" fmla="*/ 151 w 168"/>
                <a:gd name="T23" fmla="*/ 99 h 326"/>
                <a:gd name="T24" fmla="*/ 118 w 168"/>
                <a:gd name="T25" fmla="*/ 59 h 326"/>
                <a:gd name="T26" fmla="*/ 118 w 168"/>
                <a:gd name="T27" fmla="*/ 59 h 326"/>
                <a:gd name="T28" fmla="*/ 151 w 168"/>
                <a:gd name="T29" fmla="*/ 111 h 326"/>
                <a:gd name="T30" fmla="*/ 118 w 168"/>
                <a:gd name="T31" fmla="*/ 151 h 326"/>
                <a:gd name="T32" fmla="*/ 118 w 168"/>
                <a:gd name="T33" fmla="*/ 111 h 326"/>
                <a:gd name="T34" fmla="*/ 118 w 168"/>
                <a:gd name="T35" fmla="*/ 165 h 326"/>
                <a:gd name="T36" fmla="*/ 151 w 168"/>
                <a:gd name="T37" fmla="*/ 203 h 326"/>
                <a:gd name="T38" fmla="*/ 118 w 168"/>
                <a:gd name="T39" fmla="*/ 165 h 326"/>
                <a:gd name="T40" fmla="*/ 118 w 168"/>
                <a:gd name="T41" fmla="*/ 165 h 326"/>
                <a:gd name="T42" fmla="*/ 151 w 168"/>
                <a:gd name="T43" fmla="*/ 222 h 326"/>
                <a:gd name="T44" fmla="*/ 118 w 168"/>
                <a:gd name="T45" fmla="*/ 262 h 326"/>
                <a:gd name="T46" fmla="*/ 118 w 168"/>
                <a:gd name="T47" fmla="*/ 222 h 326"/>
                <a:gd name="T48" fmla="*/ 69 w 168"/>
                <a:gd name="T49" fmla="*/ 59 h 326"/>
                <a:gd name="T50" fmla="*/ 99 w 168"/>
                <a:gd name="T51" fmla="*/ 99 h 326"/>
                <a:gd name="T52" fmla="*/ 69 w 168"/>
                <a:gd name="T53" fmla="*/ 59 h 326"/>
                <a:gd name="T54" fmla="*/ 69 w 168"/>
                <a:gd name="T55" fmla="*/ 59 h 326"/>
                <a:gd name="T56" fmla="*/ 99 w 168"/>
                <a:gd name="T57" fmla="*/ 111 h 326"/>
                <a:gd name="T58" fmla="*/ 69 w 168"/>
                <a:gd name="T59" fmla="*/ 151 h 326"/>
                <a:gd name="T60" fmla="*/ 69 w 168"/>
                <a:gd name="T61" fmla="*/ 111 h 326"/>
                <a:gd name="T62" fmla="*/ 69 w 168"/>
                <a:gd name="T63" fmla="*/ 165 h 326"/>
                <a:gd name="T64" fmla="*/ 99 w 168"/>
                <a:gd name="T65" fmla="*/ 203 h 326"/>
                <a:gd name="T66" fmla="*/ 69 w 168"/>
                <a:gd name="T67" fmla="*/ 165 h 326"/>
                <a:gd name="T68" fmla="*/ 69 w 168"/>
                <a:gd name="T69" fmla="*/ 165 h 326"/>
                <a:gd name="T70" fmla="*/ 99 w 168"/>
                <a:gd name="T71" fmla="*/ 222 h 326"/>
                <a:gd name="T72" fmla="*/ 69 w 168"/>
                <a:gd name="T73" fmla="*/ 262 h 326"/>
                <a:gd name="T74" fmla="*/ 69 w 168"/>
                <a:gd name="T75" fmla="*/ 222 h 326"/>
                <a:gd name="T76" fmla="*/ 17 w 168"/>
                <a:gd name="T77" fmla="*/ 59 h 326"/>
                <a:gd name="T78" fmla="*/ 50 w 168"/>
                <a:gd name="T79" fmla="*/ 99 h 326"/>
                <a:gd name="T80" fmla="*/ 17 w 168"/>
                <a:gd name="T81" fmla="*/ 59 h 326"/>
                <a:gd name="T82" fmla="*/ 17 w 168"/>
                <a:gd name="T83" fmla="*/ 59 h 326"/>
                <a:gd name="T84" fmla="*/ 50 w 168"/>
                <a:gd name="T85" fmla="*/ 111 h 326"/>
                <a:gd name="T86" fmla="*/ 17 w 168"/>
                <a:gd name="T87" fmla="*/ 151 h 326"/>
                <a:gd name="T88" fmla="*/ 17 w 168"/>
                <a:gd name="T89" fmla="*/ 111 h 326"/>
                <a:gd name="T90" fmla="*/ 17 w 168"/>
                <a:gd name="T91" fmla="*/ 165 h 326"/>
                <a:gd name="T92" fmla="*/ 50 w 168"/>
                <a:gd name="T93" fmla="*/ 203 h 326"/>
                <a:gd name="T94" fmla="*/ 17 w 168"/>
                <a:gd name="T95" fmla="*/ 165 h 326"/>
                <a:gd name="T96" fmla="*/ 17 w 168"/>
                <a:gd name="T97" fmla="*/ 165 h 326"/>
                <a:gd name="T98" fmla="*/ 50 w 168"/>
                <a:gd name="T99" fmla="*/ 222 h 326"/>
                <a:gd name="T100" fmla="*/ 17 w 168"/>
                <a:gd name="T101" fmla="*/ 262 h 326"/>
                <a:gd name="T102" fmla="*/ 17 w 168"/>
                <a:gd name="T103" fmla="*/ 222 h 326"/>
                <a:gd name="T104" fmla="*/ 135 w 168"/>
                <a:gd name="T105" fmla="*/ 16 h 326"/>
                <a:gd name="T106" fmla="*/ 33 w 168"/>
                <a:gd name="T107" fmla="*/ 0 h 326"/>
                <a:gd name="T108" fmla="*/ 0 w 168"/>
                <a:gd name="T109" fmla="*/ 16 h 326"/>
                <a:gd name="T110" fmla="*/ 168 w 168"/>
                <a:gd name="T111" fmla="*/ 40 h 326"/>
                <a:gd name="T112" fmla="*/ 135 w 168"/>
                <a:gd name="T113" fmla="*/ 16 h 326"/>
                <a:gd name="T114" fmla="*/ 135 w 168"/>
                <a:gd name="T115" fmla="*/ 1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8" h="326">
                  <a:moveTo>
                    <a:pt x="0" y="288"/>
                  </a:moveTo>
                  <a:lnTo>
                    <a:pt x="69" y="288"/>
                  </a:lnTo>
                  <a:lnTo>
                    <a:pt x="69" y="326"/>
                  </a:lnTo>
                  <a:lnTo>
                    <a:pt x="0" y="326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88"/>
                  </a:lnTo>
                  <a:close/>
                  <a:moveTo>
                    <a:pt x="99" y="288"/>
                  </a:moveTo>
                  <a:lnTo>
                    <a:pt x="168" y="288"/>
                  </a:lnTo>
                  <a:lnTo>
                    <a:pt x="168" y="326"/>
                  </a:lnTo>
                  <a:lnTo>
                    <a:pt x="99" y="32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99" y="288"/>
                  </a:lnTo>
                  <a:close/>
                  <a:moveTo>
                    <a:pt x="0" y="286"/>
                  </a:moveTo>
                  <a:lnTo>
                    <a:pt x="168" y="286"/>
                  </a:lnTo>
                  <a:lnTo>
                    <a:pt x="168" y="42"/>
                  </a:lnTo>
                  <a:lnTo>
                    <a:pt x="0" y="42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86"/>
                  </a:lnTo>
                  <a:close/>
                  <a:moveTo>
                    <a:pt x="118" y="59"/>
                  </a:moveTo>
                  <a:lnTo>
                    <a:pt x="151" y="59"/>
                  </a:lnTo>
                  <a:lnTo>
                    <a:pt x="151" y="99"/>
                  </a:lnTo>
                  <a:lnTo>
                    <a:pt x="118" y="99"/>
                  </a:lnTo>
                  <a:lnTo>
                    <a:pt x="118" y="59"/>
                  </a:lnTo>
                  <a:lnTo>
                    <a:pt x="118" y="59"/>
                  </a:lnTo>
                  <a:lnTo>
                    <a:pt x="118" y="59"/>
                  </a:lnTo>
                  <a:close/>
                  <a:moveTo>
                    <a:pt x="118" y="111"/>
                  </a:moveTo>
                  <a:lnTo>
                    <a:pt x="151" y="111"/>
                  </a:lnTo>
                  <a:lnTo>
                    <a:pt x="151" y="151"/>
                  </a:lnTo>
                  <a:lnTo>
                    <a:pt x="118" y="151"/>
                  </a:lnTo>
                  <a:lnTo>
                    <a:pt x="118" y="111"/>
                  </a:lnTo>
                  <a:lnTo>
                    <a:pt x="118" y="111"/>
                  </a:lnTo>
                  <a:lnTo>
                    <a:pt x="118" y="111"/>
                  </a:lnTo>
                  <a:close/>
                  <a:moveTo>
                    <a:pt x="118" y="165"/>
                  </a:moveTo>
                  <a:lnTo>
                    <a:pt x="151" y="165"/>
                  </a:lnTo>
                  <a:lnTo>
                    <a:pt x="151" y="203"/>
                  </a:lnTo>
                  <a:lnTo>
                    <a:pt x="118" y="203"/>
                  </a:lnTo>
                  <a:lnTo>
                    <a:pt x="118" y="165"/>
                  </a:lnTo>
                  <a:lnTo>
                    <a:pt x="118" y="165"/>
                  </a:lnTo>
                  <a:lnTo>
                    <a:pt x="118" y="165"/>
                  </a:lnTo>
                  <a:close/>
                  <a:moveTo>
                    <a:pt x="118" y="222"/>
                  </a:moveTo>
                  <a:lnTo>
                    <a:pt x="151" y="222"/>
                  </a:lnTo>
                  <a:lnTo>
                    <a:pt x="151" y="262"/>
                  </a:lnTo>
                  <a:lnTo>
                    <a:pt x="118" y="262"/>
                  </a:lnTo>
                  <a:lnTo>
                    <a:pt x="118" y="222"/>
                  </a:lnTo>
                  <a:lnTo>
                    <a:pt x="118" y="222"/>
                  </a:lnTo>
                  <a:lnTo>
                    <a:pt x="118" y="222"/>
                  </a:lnTo>
                  <a:close/>
                  <a:moveTo>
                    <a:pt x="69" y="59"/>
                  </a:moveTo>
                  <a:lnTo>
                    <a:pt x="99" y="59"/>
                  </a:lnTo>
                  <a:lnTo>
                    <a:pt x="99" y="99"/>
                  </a:lnTo>
                  <a:lnTo>
                    <a:pt x="69" y="99"/>
                  </a:lnTo>
                  <a:lnTo>
                    <a:pt x="69" y="59"/>
                  </a:lnTo>
                  <a:lnTo>
                    <a:pt x="69" y="59"/>
                  </a:lnTo>
                  <a:lnTo>
                    <a:pt x="69" y="59"/>
                  </a:lnTo>
                  <a:close/>
                  <a:moveTo>
                    <a:pt x="69" y="111"/>
                  </a:moveTo>
                  <a:lnTo>
                    <a:pt x="99" y="111"/>
                  </a:lnTo>
                  <a:lnTo>
                    <a:pt x="99" y="151"/>
                  </a:lnTo>
                  <a:lnTo>
                    <a:pt x="69" y="151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69" y="111"/>
                  </a:lnTo>
                  <a:close/>
                  <a:moveTo>
                    <a:pt x="69" y="165"/>
                  </a:moveTo>
                  <a:lnTo>
                    <a:pt x="99" y="165"/>
                  </a:lnTo>
                  <a:lnTo>
                    <a:pt x="99" y="203"/>
                  </a:lnTo>
                  <a:lnTo>
                    <a:pt x="69" y="203"/>
                  </a:lnTo>
                  <a:lnTo>
                    <a:pt x="69" y="165"/>
                  </a:lnTo>
                  <a:lnTo>
                    <a:pt x="69" y="165"/>
                  </a:lnTo>
                  <a:lnTo>
                    <a:pt x="69" y="165"/>
                  </a:lnTo>
                  <a:close/>
                  <a:moveTo>
                    <a:pt x="69" y="222"/>
                  </a:moveTo>
                  <a:lnTo>
                    <a:pt x="99" y="222"/>
                  </a:lnTo>
                  <a:lnTo>
                    <a:pt x="99" y="262"/>
                  </a:lnTo>
                  <a:lnTo>
                    <a:pt x="69" y="262"/>
                  </a:lnTo>
                  <a:lnTo>
                    <a:pt x="69" y="222"/>
                  </a:lnTo>
                  <a:lnTo>
                    <a:pt x="69" y="222"/>
                  </a:lnTo>
                  <a:lnTo>
                    <a:pt x="69" y="222"/>
                  </a:lnTo>
                  <a:close/>
                  <a:moveTo>
                    <a:pt x="17" y="59"/>
                  </a:moveTo>
                  <a:lnTo>
                    <a:pt x="50" y="59"/>
                  </a:lnTo>
                  <a:lnTo>
                    <a:pt x="50" y="99"/>
                  </a:lnTo>
                  <a:lnTo>
                    <a:pt x="17" y="99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7" y="59"/>
                  </a:lnTo>
                  <a:close/>
                  <a:moveTo>
                    <a:pt x="17" y="111"/>
                  </a:moveTo>
                  <a:lnTo>
                    <a:pt x="50" y="111"/>
                  </a:lnTo>
                  <a:lnTo>
                    <a:pt x="50" y="151"/>
                  </a:lnTo>
                  <a:lnTo>
                    <a:pt x="17" y="151"/>
                  </a:lnTo>
                  <a:lnTo>
                    <a:pt x="17" y="111"/>
                  </a:lnTo>
                  <a:lnTo>
                    <a:pt x="17" y="111"/>
                  </a:lnTo>
                  <a:lnTo>
                    <a:pt x="17" y="111"/>
                  </a:lnTo>
                  <a:close/>
                  <a:moveTo>
                    <a:pt x="17" y="165"/>
                  </a:moveTo>
                  <a:lnTo>
                    <a:pt x="50" y="165"/>
                  </a:lnTo>
                  <a:lnTo>
                    <a:pt x="50" y="203"/>
                  </a:lnTo>
                  <a:lnTo>
                    <a:pt x="17" y="203"/>
                  </a:lnTo>
                  <a:lnTo>
                    <a:pt x="17" y="165"/>
                  </a:lnTo>
                  <a:lnTo>
                    <a:pt x="17" y="165"/>
                  </a:lnTo>
                  <a:lnTo>
                    <a:pt x="17" y="165"/>
                  </a:lnTo>
                  <a:close/>
                  <a:moveTo>
                    <a:pt x="17" y="222"/>
                  </a:moveTo>
                  <a:lnTo>
                    <a:pt x="50" y="222"/>
                  </a:lnTo>
                  <a:lnTo>
                    <a:pt x="50" y="262"/>
                  </a:lnTo>
                  <a:lnTo>
                    <a:pt x="17" y="262"/>
                  </a:lnTo>
                  <a:lnTo>
                    <a:pt x="17" y="222"/>
                  </a:lnTo>
                  <a:lnTo>
                    <a:pt x="17" y="222"/>
                  </a:lnTo>
                  <a:lnTo>
                    <a:pt x="17" y="222"/>
                  </a:lnTo>
                  <a:close/>
                  <a:moveTo>
                    <a:pt x="135" y="16"/>
                  </a:moveTo>
                  <a:lnTo>
                    <a:pt x="135" y="0"/>
                  </a:lnTo>
                  <a:lnTo>
                    <a:pt x="33" y="0"/>
                  </a:lnTo>
                  <a:lnTo>
                    <a:pt x="33" y="16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68" y="40"/>
                  </a:lnTo>
                  <a:lnTo>
                    <a:pt x="168" y="16"/>
                  </a:lnTo>
                  <a:lnTo>
                    <a:pt x="135" y="16"/>
                  </a:lnTo>
                  <a:lnTo>
                    <a:pt x="135" y="16"/>
                  </a:lnTo>
                  <a:lnTo>
                    <a:pt x="135" y="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7" tIns="45713" rIns="91427" bIns="45713"/>
            <a:lstStyle/>
            <a:p>
              <a:pPr defTabSz="932324">
                <a:defRPr/>
              </a:pPr>
              <a:endParaRPr lang="en-US">
                <a:solidFill>
                  <a:srgbClr val="505050"/>
                </a:solidFill>
              </a:endParaRPr>
            </a:p>
          </p:txBody>
        </p:sp>
        <p:sp>
          <p:nvSpPr>
            <p:cNvPr id="28" name="TextBox 50"/>
            <p:cNvSpPr txBox="1"/>
            <p:nvPr/>
          </p:nvSpPr>
          <p:spPr>
            <a:xfrm>
              <a:off x="3715191" y="4189374"/>
              <a:ext cx="1003683" cy="455757"/>
            </a:xfrm>
            <a:prstGeom prst="rect">
              <a:avLst/>
            </a:prstGeom>
            <a:noFill/>
          </p:spPr>
          <p:txBody>
            <a:bodyPr wrap="none" lIns="179260" tIns="143408" rIns="179260" bIns="143408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199" dirty="0" smtClean="0">
                  <a:gradFill>
                    <a:gsLst>
                      <a:gs pos="0">
                        <a:srgbClr val="FFFFFF"/>
                      </a:gs>
                      <a:gs pos="19000">
                        <a:srgbClr val="FFFFFF"/>
                      </a:gs>
                    </a:gsLst>
                    <a:lin ang="5400000" scaled="0"/>
                  </a:gradFill>
                </a:rPr>
                <a:t>Exchange</a:t>
              </a:r>
              <a:endParaRPr lang="en-US" sz="1199" dirty="0">
                <a:gradFill>
                  <a:gsLst>
                    <a:gs pos="0">
                      <a:srgbClr val="FFFFFF"/>
                    </a:gs>
                    <a:gs pos="19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9" name="Straight Arrow Connector 41"/>
            <p:cNvCxnSpPr/>
            <p:nvPr/>
          </p:nvCxnSpPr>
          <p:spPr>
            <a:xfrm flipH="1">
              <a:off x="2392821" y="3965466"/>
              <a:ext cx="15722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43"/>
            <p:cNvCxnSpPr/>
            <p:nvPr/>
          </p:nvCxnSpPr>
          <p:spPr>
            <a:xfrm flipV="1">
              <a:off x="4200086" y="2837981"/>
              <a:ext cx="0" cy="46528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569" name="Group 44"/>
            <p:cNvGrpSpPr>
              <a:grpSpLocks/>
            </p:cNvGrpSpPr>
            <p:nvPr/>
          </p:nvGrpSpPr>
          <p:grpSpPr bwMode="auto">
            <a:xfrm>
              <a:off x="1483160" y="1927085"/>
              <a:ext cx="1052914" cy="1095599"/>
              <a:chOff x="1091191" y="2204451"/>
              <a:chExt cx="1118020" cy="1163347"/>
            </a:xfrm>
          </p:grpSpPr>
          <p:sp>
            <p:nvSpPr>
              <p:cNvPr id="36" name="Oval 98"/>
              <p:cNvSpPr/>
              <p:nvPr/>
            </p:nvSpPr>
            <p:spPr bwMode="auto">
              <a:xfrm>
                <a:off x="1091191" y="2204451"/>
                <a:ext cx="1118020" cy="1116264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54" tIns="146283" rIns="182854" bIns="146283"/>
              <a:lstStyle/>
              <a:p>
                <a:pPr defTabSz="913923">
                  <a:lnSpc>
                    <a:spcPct val="90000"/>
                  </a:lnSpc>
                  <a:defRPr/>
                </a:pPr>
                <a:endParaRPr lang="en-US" sz="2400" spc="-50" dirty="0">
                  <a:gradFill>
                    <a:gsLst>
                      <a:gs pos="36283">
                        <a:srgbClr val="505050"/>
                      </a:gs>
                      <a:gs pos="28000">
                        <a:srgbClr val="505050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5575" name="Freeform 99"/>
              <p:cNvSpPr>
                <a:spLocks noChangeAspect="1" noEditPoints="1"/>
              </p:cNvSpPr>
              <p:nvPr/>
            </p:nvSpPr>
            <p:spPr bwMode="auto">
              <a:xfrm>
                <a:off x="1399538" y="2402295"/>
                <a:ext cx="514350" cy="386304"/>
              </a:xfrm>
              <a:custGeom>
                <a:avLst/>
                <a:gdLst>
                  <a:gd name="T0" fmla="*/ 288036 w 400"/>
                  <a:gd name="T1" fmla="*/ 355401 h 300"/>
                  <a:gd name="T2" fmla="*/ 257175 w 400"/>
                  <a:gd name="T3" fmla="*/ 386305 h 300"/>
                  <a:gd name="T4" fmla="*/ 226314 w 400"/>
                  <a:gd name="T5" fmla="*/ 355401 h 300"/>
                  <a:gd name="T6" fmla="*/ 257175 w 400"/>
                  <a:gd name="T7" fmla="*/ 324496 h 300"/>
                  <a:gd name="T8" fmla="*/ 288036 w 400"/>
                  <a:gd name="T9" fmla="*/ 355401 h 300"/>
                  <a:gd name="T10" fmla="*/ 156877 w 400"/>
                  <a:gd name="T11" fmla="*/ 263975 h 300"/>
                  <a:gd name="T12" fmla="*/ 200597 w 400"/>
                  <a:gd name="T13" fmla="*/ 307756 h 300"/>
                  <a:gd name="T14" fmla="*/ 257175 w 400"/>
                  <a:gd name="T15" fmla="*/ 284578 h 300"/>
                  <a:gd name="T16" fmla="*/ 313754 w 400"/>
                  <a:gd name="T17" fmla="*/ 307756 h 300"/>
                  <a:gd name="T18" fmla="*/ 357473 w 400"/>
                  <a:gd name="T19" fmla="*/ 263975 h 300"/>
                  <a:gd name="T20" fmla="*/ 257175 w 400"/>
                  <a:gd name="T21" fmla="*/ 222769 h 300"/>
                  <a:gd name="T22" fmla="*/ 156877 w 400"/>
                  <a:gd name="T23" fmla="*/ 263975 h 300"/>
                  <a:gd name="T24" fmla="*/ 78438 w 400"/>
                  <a:gd name="T25" fmla="*/ 185426 h 300"/>
                  <a:gd name="T26" fmla="*/ 122158 w 400"/>
                  <a:gd name="T27" fmla="*/ 229208 h 300"/>
                  <a:gd name="T28" fmla="*/ 257175 w 400"/>
                  <a:gd name="T29" fmla="*/ 172550 h 300"/>
                  <a:gd name="T30" fmla="*/ 392192 w 400"/>
                  <a:gd name="T31" fmla="*/ 229208 h 300"/>
                  <a:gd name="T32" fmla="*/ 435912 w 400"/>
                  <a:gd name="T33" fmla="*/ 185426 h 300"/>
                  <a:gd name="T34" fmla="*/ 257175 w 400"/>
                  <a:gd name="T35" fmla="*/ 110741 h 300"/>
                  <a:gd name="T36" fmla="*/ 78438 w 400"/>
                  <a:gd name="T37" fmla="*/ 185426 h 300"/>
                  <a:gd name="T38" fmla="*/ 257175 w 400"/>
                  <a:gd name="T39" fmla="*/ 61809 h 300"/>
                  <a:gd name="T40" fmla="*/ 470630 w 400"/>
                  <a:gd name="T41" fmla="*/ 150659 h 300"/>
                  <a:gd name="T42" fmla="*/ 514350 w 400"/>
                  <a:gd name="T43" fmla="*/ 106878 h 300"/>
                  <a:gd name="T44" fmla="*/ 257175 w 400"/>
                  <a:gd name="T45" fmla="*/ 0 h 300"/>
                  <a:gd name="T46" fmla="*/ 0 w 400"/>
                  <a:gd name="T47" fmla="*/ 106878 h 300"/>
                  <a:gd name="T48" fmla="*/ 43720 w 400"/>
                  <a:gd name="T49" fmla="*/ 150659 h 300"/>
                  <a:gd name="T50" fmla="*/ 257175 w 400"/>
                  <a:gd name="T51" fmla="*/ 61809 h 30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00" h="300">
                    <a:moveTo>
                      <a:pt x="224" y="276"/>
                    </a:moveTo>
                    <a:cubicBezTo>
                      <a:pt x="224" y="289"/>
                      <a:pt x="213" y="300"/>
                      <a:pt x="200" y="300"/>
                    </a:cubicBezTo>
                    <a:cubicBezTo>
                      <a:pt x="187" y="300"/>
                      <a:pt x="176" y="289"/>
                      <a:pt x="176" y="276"/>
                    </a:cubicBezTo>
                    <a:cubicBezTo>
                      <a:pt x="176" y="263"/>
                      <a:pt x="187" y="252"/>
                      <a:pt x="200" y="252"/>
                    </a:cubicBezTo>
                    <a:cubicBezTo>
                      <a:pt x="213" y="252"/>
                      <a:pt x="224" y="263"/>
                      <a:pt x="224" y="276"/>
                    </a:cubicBezTo>
                    <a:close/>
                    <a:moveTo>
                      <a:pt x="122" y="205"/>
                    </a:moveTo>
                    <a:cubicBezTo>
                      <a:pt x="156" y="239"/>
                      <a:pt x="156" y="239"/>
                      <a:pt x="156" y="239"/>
                    </a:cubicBezTo>
                    <a:cubicBezTo>
                      <a:pt x="167" y="228"/>
                      <a:pt x="183" y="221"/>
                      <a:pt x="200" y="221"/>
                    </a:cubicBezTo>
                    <a:cubicBezTo>
                      <a:pt x="217" y="221"/>
                      <a:pt x="233" y="228"/>
                      <a:pt x="244" y="239"/>
                    </a:cubicBezTo>
                    <a:cubicBezTo>
                      <a:pt x="278" y="205"/>
                      <a:pt x="278" y="205"/>
                      <a:pt x="278" y="205"/>
                    </a:cubicBezTo>
                    <a:cubicBezTo>
                      <a:pt x="258" y="185"/>
                      <a:pt x="230" y="173"/>
                      <a:pt x="200" y="173"/>
                    </a:cubicBezTo>
                    <a:cubicBezTo>
                      <a:pt x="170" y="173"/>
                      <a:pt x="142" y="185"/>
                      <a:pt x="122" y="205"/>
                    </a:cubicBezTo>
                    <a:close/>
                    <a:moveTo>
                      <a:pt x="61" y="144"/>
                    </a:moveTo>
                    <a:cubicBezTo>
                      <a:pt x="95" y="178"/>
                      <a:pt x="95" y="178"/>
                      <a:pt x="95" y="178"/>
                    </a:cubicBezTo>
                    <a:cubicBezTo>
                      <a:pt x="122" y="151"/>
                      <a:pt x="159" y="134"/>
                      <a:pt x="200" y="134"/>
                    </a:cubicBezTo>
                    <a:cubicBezTo>
                      <a:pt x="241" y="134"/>
                      <a:pt x="278" y="151"/>
                      <a:pt x="305" y="178"/>
                    </a:cubicBezTo>
                    <a:cubicBezTo>
                      <a:pt x="339" y="144"/>
                      <a:pt x="339" y="144"/>
                      <a:pt x="339" y="144"/>
                    </a:cubicBezTo>
                    <a:cubicBezTo>
                      <a:pt x="303" y="109"/>
                      <a:pt x="254" y="86"/>
                      <a:pt x="200" y="86"/>
                    </a:cubicBezTo>
                    <a:cubicBezTo>
                      <a:pt x="146" y="86"/>
                      <a:pt x="97" y="109"/>
                      <a:pt x="61" y="144"/>
                    </a:cubicBezTo>
                    <a:close/>
                    <a:moveTo>
                      <a:pt x="200" y="48"/>
                    </a:moveTo>
                    <a:cubicBezTo>
                      <a:pt x="265" y="48"/>
                      <a:pt x="324" y="74"/>
                      <a:pt x="366" y="117"/>
                    </a:cubicBezTo>
                    <a:cubicBezTo>
                      <a:pt x="400" y="83"/>
                      <a:pt x="400" y="83"/>
                      <a:pt x="400" y="83"/>
                    </a:cubicBezTo>
                    <a:cubicBezTo>
                      <a:pt x="349" y="32"/>
                      <a:pt x="278" y="0"/>
                      <a:pt x="200" y="0"/>
                    </a:cubicBezTo>
                    <a:cubicBezTo>
                      <a:pt x="122" y="0"/>
                      <a:pt x="51" y="32"/>
                      <a:pt x="0" y="83"/>
                    </a:cubicBezTo>
                    <a:cubicBezTo>
                      <a:pt x="34" y="117"/>
                      <a:pt x="34" y="117"/>
                      <a:pt x="34" y="117"/>
                    </a:cubicBezTo>
                    <a:cubicBezTo>
                      <a:pt x="76" y="74"/>
                      <a:pt x="135" y="48"/>
                      <a:pt x="20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7" tIns="45713" rIns="91427" bIns="45713"/>
              <a:lstStyle/>
              <a:p>
                <a:endParaRPr lang="en-US"/>
              </a:p>
            </p:txBody>
          </p:sp>
          <p:sp>
            <p:nvSpPr>
              <p:cNvPr id="38" name="TextBox 100"/>
              <p:cNvSpPr txBox="1"/>
              <p:nvPr/>
            </p:nvSpPr>
            <p:spPr>
              <a:xfrm>
                <a:off x="1207813" y="2695005"/>
                <a:ext cx="908919" cy="672793"/>
              </a:xfrm>
              <a:prstGeom prst="rect">
                <a:avLst/>
              </a:prstGeom>
              <a:noFill/>
            </p:spPr>
            <p:txBody>
              <a:bodyPr wrap="none" lIns="182854" tIns="146283" rIns="182854" bIns="146283">
                <a:spAutoFit/>
              </a:bodyPr>
              <a:lstStyle/>
              <a:p>
                <a:pPr algn="ctr" defTabSz="932324">
                  <a:lnSpc>
                    <a:spcPct val="90000"/>
                  </a:lnSpc>
                  <a:defRPr/>
                </a:pPr>
                <a:r>
                  <a:rPr lang="en-US" sz="1199" spc="-50" dirty="0">
                    <a:gradFill>
                      <a:gsLst>
                        <a:gs pos="60952">
                          <a:schemeClr val="bg1"/>
                        </a:gs>
                        <a:gs pos="30000">
                          <a:schemeClr val="bg1"/>
                        </a:gs>
                      </a:gsLst>
                      <a:lin ang="5400000" scaled="0"/>
                    </a:gradFill>
                  </a:rPr>
                  <a:t>Public</a:t>
                </a:r>
              </a:p>
              <a:p>
                <a:pPr algn="ctr" defTabSz="932324">
                  <a:lnSpc>
                    <a:spcPct val="90000"/>
                  </a:lnSpc>
                  <a:defRPr/>
                </a:pPr>
                <a:r>
                  <a:rPr lang="en-US" sz="1199" spc="-50" dirty="0">
                    <a:gradFill>
                      <a:gsLst>
                        <a:gs pos="60952">
                          <a:schemeClr val="bg1"/>
                        </a:gs>
                        <a:gs pos="30000">
                          <a:schemeClr val="bg1"/>
                        </a:gs>
                      </a:gsLst>
                      <a:lin ang="5400000" scaled="0"/>
                    </a:gradFill>
                  </a:rPr>
                  <a:t>internet</a:t>
                </a:r>
              </a:p>
            </p:txBody>
          </p:sp>
        </p:grpSp>
        <p:grpSp>
          <p:nvGrpSpPr>
            <p:cNvPr id="65570" name="Group 49"/>
            <p:cNvGrpSpPr>
              <a:grpSpLocks/>
            </p:cNvGrpSpPr>
            <p:nvPr/>
          </p:nvGrpSpPr>
          <p:grpSpPr bwMode="auto">
            <a:xfrm>
              <a:off x="1189037" y="3216380"/>
              <a:ext cx="1313364" cy="1431929"/>
              <a:chOff x="271134" y="3591127"/>
              <a:chExt cx="1319961" cy="1439122"/>
            </a:xfrm>
          </p:grpSpPr>
          <p:sp>
            <p:nvSpPr>
              <p:cNvPr id="65572" name="Freeform 5"/>
              <p:cNvSpPr>
                <a:spLocks noEditPoints="1"/>
              </p:cNvSpPr>
              <p:nvPr/>
            </p:nvSpPr>
            <p:spPr bwMode="black">
              <a:xfrm>
                <a:off x="626888" y="3591127"/>
                <a:ext cx="680879" cy="1048434"/>
              </a:xfrm>
              <a:custGeom>
                <a:avLst/>
                <a:gdLst>
                  <a:gd name="T0" fmla="*/ 268134 w 226"/>
                  <a:gd name="T1" fmla="*/ 373580 h 348"/>
                  <a:gd name="T2" fmla="*/ 355503 w 226"/>
                  <a:gd name="T3" fmla="*/ 340440 h 348"/>
                  <a:gd name="T4" fmla="*/ 451911 w 226"/>
                  <a:gd name="T5" fmla="*/ 373580 h 348"/>
                  <a:gd name="T6" fmla="*/ 451911 w 226"/>
                  <a:gd name="T7" fmla="*/ 436848 h 348"/>
                  <a:gd name="T8" fmla="*/ 680879 w 226"/>
                  <a:gd name="T9" fmla="*/ 1048434 h 348"/>
                  <a:gd name="T10" fmla="*/ 268134 w 226"/>
                  <a:gd name="T11" fmla="*/ 0 h 348"/>
                  <a:gd name="T12" fmla="*/ 355503 w 226"/>
                  <a:gd name="T13" fmla="*/ 301274 h 348"/>
                  <a:gd name="T14" fmla="*/ 451911 w 226"/>
                  <a:gd name="T15" fmla="*/ 204866 h 348"/>
                  <a:gd name="T16" fmla="*/ 451911 w 226"/>
                  <a:gd name="T17" fmla="*/ 165701 h 348"/>
                  <a:gd name="T18" fmla="*/ 355503 w 226"/>
                  <a:gd name="T19" fmla="*/ 69293 h 348"/>
                  <a:gd name="T20" fmla="*/ 451911 w 226"/>
                  <a:gd name="T21" fmla="*/ 165701 h 348"/>
                  <a:gd name="T22" fmla="*/ 500115 w 226"/>
                  <a:gd name="T23" fmla="*/ 843568 h 348"/>
                  <a:gd name="T24" fmla="*/ 593510 w 226"/>
                  <a:gd name="T25" fmla="*/ 750173 h 348"/>
                  <a:gd name="T26" fmla="*/ 593510 w 226"/>
                  <a:gd name="T27" fmla="*/ 707994 h 348"/>
                  <a:gd name="T28" fmla="*/ 500115 w 226"/>
                  <a:gd name="T29" fmla="*/ 614599 h 348"/>
                  <a:gd name="T30" fmla="*/ 593510 w 226"/>
                  <a:gd name="T31" fmla="*/ 707994 h 348"/>
                  <a:gd name="T32" fmla="*/ 500115 w 226"/>
                  <a:gd name="T33" fmla="*/ 572421 h 348"/>
                  <a:gd name="T34" fmla="*/ 593510 w 226"/>
                  <a:gd name="T35" fmla="*/ 476013 h 348"/>
                  <a:gd name="T36" fmla="*/ 593510 w 226"/>
                  <a:gd name="T37" fmla="*/ 436848 h 348"/>
                  <a:gd name="T38" fmla="*/ 500115 w 226"/>
                  <a:gd name="T39" fmla="*/ 340440 h 348"/>
                  <a:gd name="T40" fmla="*/ 593510 w 226"/>
                  <a:gd name="T41" fmla="*/ 436848 h 348"/>
                  <a:gd name="T42" fmla="*/ 500115 w 226"/>
                  <a:gd name="T43" fmla="*/ 301274 h 348"/>
                  <a:gd name="T44" fmla="*/ 593510 w 226"/>
                  <a:gd name="T45" fmla="*/ 204866 h 348"/>
                  <a:gd name="T46" fmla="*/ 593510 w 226"/>
                  <a:gd name="T47" fmla="*/ 165701 h 348"/>
                  <a:gd name="T48" fmla="*/ 500115 w 226"/>
                  <a:gd name="T49" fmla="*/ 69293 h 348"/>
                  <a:gd name="T50" fmla="*/ 593510 w 226"/>
                  <a:gd name="T51" fmla="*/ 165701 h 348"/>
                  <a:gd name="T52" fmla="*/ 0 w 226"/>
                  <a:gd name="T53" fmla="*/ 1048434 h 348"/>
                  <a:gd name="T54" fmla="*/ 412745 w 226"/>
                  <a:gd name="T55" fmla="*/ 412746 h 348"/>
                  <a:gd name="T56" fmla="*/ 180764 w 226"/>
                  <a:gd name="T57" fmla="*/ 982154 h 348"/>
                  <a:gd name="T58" fmla="*/ 87369 w 226"/>
                  <a:gd name="T59" fmla="*/ 885746 h 348"/>
                  <a:gd name="T60" fmla="*/ 180764 w 226"/>
                  <a:gd name="T61" fmla="*/ 982154 h 348"/>
                  <a:gd name="T62" fmla="*/ 87369 w 226"/>
                  <a:gd name="T63" fmla="*/ 843568 h 348"/>
                  <a:gd name="T64" fmla="*/ 180764 w 226"/>
                  <a:gd name="T65" fmla="*/ 750173 h 348"/>
                  <a:gd name="T66" fmla="*/ 180764 w 226"/>
                  <a:gd name="T67" fmla="*/ 707994 h 348"/>
                  <a:gd name="T68" fmla="*/ 87369 w 226"/>
                  <a:gd name="T69" fmla="*/ 614599 h 348"/>
                  <a:gd name="T70" fmla="*/ 180764 w 226"/>
                  <a:gd name="T71" fmla="*/ 707994 h 348"/>
                  <a:gd name="T72" fmla="*/ 87369 w 226"/>
                  <a:gd name="T73" fmla="*/ 572421 h 348"/>
                  <a:gd name="T74" fmla="*/ 180764 w 226"/>
                  <a:gd name="T75" fmla="*/ 476013 h 348"/>
                  <a:gd name="T76" fmla="*/ 325376 w 226"/>
                  <a:gd name="T77" fmla="*/ 982154 h 348"/>
                  <a:gd name="T78" fmla="*/ 228968 w 226"/>
                  <a:gd name="T79" fmla="*/ 885746 h 348"/>
                  <a:gd name="T80" fmla="*/ 325376 w 226"/>
                  <a:gd name="T81" fmla="*/ 982154 h 348"/>
                  <a:gd name="T82" fmla="*/ 228968 w 226"/>
                  <a:gd name="T83" fmla="*/ 843568 h 348"/>
                  <a:gd name="T84" fmla="*/ 325376 w 226"/>
                  <a:gd name="T85" fmla="*/ 750173 h 348"/>
                  <a:gd name="T86" fmla="*/ 325376 w 226"/>
                  <a:gd name="T87" fmla="*/ 707994 h 348"/>
                  <a:gd name="T88" fmla="*/ 228968 w 226"/>
                  <a:gd name="T89" fmla="*/ 614599 h 348"/>
                  <a:gd name="T90" fmla="*/ 325376 w 226"/>
                  <a:gd name="T91" fmla="*/ 707994 h 348"/>
                  <a:gd name="T92" fmla="*/ 228968 w 226"/>
                  <a:gd name="T93" fmla="*/ 572421 h 348"/>
                  <a:gd name="T94" fmla="*/ 325376 w 226"/>
                  <a:gd name="T95" fmla="*/ 476013 h 34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26" h="348">
                    <a:moveTo>
                      <a:pt x="89" y="0"/>
                    </a:moveTo>
                    <a:lnTo>
                      <a:pt x="89" y="124"/>
                    </a:lnTo>
                    <a:lnTo>
                      <a:pt x="118" y="124"/>
                    </a:lnTo>
                    <a:lnTo>
                      <a:pt x="118" y="113"/>
                    </a:lnTo>
                    <a:lnTo>
                      <a:pt x="150" y="113"/>
                    </a:lnTo>
                    <a:lnTo>
                      <a:pt x="150" y="124"/>
                    </a:lnTo>
                    <a:lnTo>
                      <a:pt x="150" y="137"/>
                    </a:lnTo>
                    <a:lnTo>
                      <a:pt x="150" y="145"/>
                    </a:lnTo>
                    <a:lnTo>
                      <a:pt x="150" y="348"/>
                    </a:lnTo>
                    <a:lnTo>
                      <a:pt x="226" y="348"/>
                    </a:lnTo>
                    <a:lnTo>
                      <a:pt x="226" y="0"/>
                    </a:lnTo>
                    <a:lnTo>
                      <a:pt x="89" y="0"/>
                    </a:lnTo>
                    <a:close/>
                    <a:moveTo>
                      <a:pt x="150" y="100"/>
                    </a:moveTo>
                    <a:lnTo>
                      <a:pt x="118" y="100"/>
                    </a:lnTo>
                    <a:lnTo>
                      <a:pt x="118" y="68"/>
                    </a:lnTo>
                    <a:lnTo>
                      <a:pt x="150" y="68"/>
                    </a:lnTo>
                    <a:lnTo>
                      <a:pt x="150" y="100"/>
                    </a:lnTo>
                    <a:close/>
                    <a:moveTo>
                      <a:pt x="150" y="55"/>
                    </a:moveTo>
                    <a:lnTo>
                      <a:pt x="118" y="55"/>
                    </a:lnTo>
                    <a:lnTo>
                      <a:pt x="118" y="23"/>
                    </a:lnTo>
                    <a:lnTo>
                      <a:pt x="150" y="23"/>
                    </a:lnTo>
                    <a:lnTo>
                      <a:pt x="150" y="55"/>
                    </a:lnTo>
                    <a:close/>
                    <a:moveTo>
                      <a:pt x="197" y="280"/>
                    </a:moveTo>
                    <a:lnTo>
                      <a:pt x="166" y="280"/>
                    </a:lnTo>
                    <a:lnTo>
                      <a:pt x="166" y="249"/>
                    </a:lnTo>
                    <a:lnTo>
                      <a:pt x="197" y="249"/>
                    </a:lnTo>
                    <a:lnTo>
                      <a:pt x="197" y="280"/>
                    </a:lnTo>
                    <a:close/>
                    <a:moveTo>
                      <a:pt x="197" y="235"/>
                    </a:moveTo>
                    <a:lnTo>
                      <a:pt x="166" y="235"/>
                    </a:lnTo>
                    <a:lnTo>
                      <a:pt x="166" y="204"/>
                    </a:lnTo>
                    <a:lnTo>
                      <a:pt x="197" y="204"/>
                    </a:lnTo>
                    <a:lnTo>
                      <a:pt x="197" y="235"/>
                    </a:lnTo>
                    <a:close/>
                    <a:moveTo>
                      <a:pt x="197" y="190"/>
                    </a:moveTo>
                    <a:lnTo>
                      <a:pt x="166" y="190"/>
                    </a:lnTo>
                    <a:lnTo>
                      <a:pt x="166" y="158"/>
                    </a:lnTo>
                    <a:lnTo>
                      <a:pt x="197" y="158"/>
                    </a:lnTo>
                    <a:lnTo>
                      <a:pt x="197" y="190"/>
                    </a:lnTo>
                    <a:close/>
                    <a:moveTo>
                      <a:pt x="197" y="145"/>
                    </a:moveTo>
                    <a:lnTo>
                      <a:pt x="166" y="145"/>
                    </a:lnTo>
                    <a:lnTo>
                      <a:pt x="166" y="113"/>
                    </a:lnTo>
                    <a:lnTo>
                      <a:pt x="197" y="113"/>
                    </a:lnTo>
                    <a:lnTo>
                      <a:pt x="197" y="145"/>
                    </a:lnTo>
                    <a:close/>
                    <a:moveTo>
                      <a:pt x="197" y="100"/>
                    </a:moveTo>
                    <a:lnTo>
                      <a:pt x="166" y="100"/>
                    </a:lnTo>
                    <a:lnTo>
                      <a:pt x="166" y="68"/>
                    </a:lnTo>
                    <a:lnTo>
                      <a:pt x="197" y="68"/>
                    </a:lnTo>
                    <a:lnTo>
                      <a:pt x="197" y="100"/>
                    </a:lnTo>
                    <a:close/>
                    <a:moveTo>
                      <a:pt x="197" y="55"/>
                    </a:moveTo>
                    <a:lnTo>
                      <a:pt x="166" y="55"/>
                    </a:lnTo>
                    <a:lnTo>
                      <a:pt x="166" y="23"/>
                    </a:lnTo>
                    <a:lnTo>
                      <a:pt x="197" y="23"/>
                    </a:lnTo>
                    <a:lnTo>
                      <a:pt x="197" y="55"/>
                    </a:lnTo>
                    <a:close/>
                    <a:moveTo>
                      <a:pt x="0" y="137"/>
                    </a:moveTo>
                    <a:lnTo>
                      <a:pt x="0" y="348"/>
                    </a:lnTo>
                    <a:lnTo>
                      <a:pt x="137" y="348"/>
                    </a:lnTo>
                    <a:lnTo>
                      <a:pt x="137" y="137"/>
                    </a:lnTo>
                    <a:lnTo>
                      <a:pt x="0" y="137"/>
                    </a:lnTo>
                    <a:close/>
                    <a:moveTo>
                      <a:pt x="60" y="326"/>
                    </a:moveTo>
                    <a:lnTo>
                      <a:pt x="29" y="326"/>
                    </a:lnTo>
                    <a:lnTo>
                      <a:pt x="29" y="294"/>
                    </a:lnTo>
                    <a:lnTo>
                      <a:pt x="60" y="294"/>
                    </a:lnTo>
                    <a:lnTo>
                      <a:pt x="60" y="326"/>
                    </a:lnTo>
                    <a:close/>
                    <a:moveTo>
                      <a:pt x="60" y="280"/>
                    </a:moveTo>
                    <a:lnTo>
                      <a:pt x="29" y="280"/>
                    </a:lnTo>
                    <a:lnTo>
                      <a:pt x="29" y="249"/>
                    </a:lnTo>
                    <a:lnTo>
                      <a:pt x="60" y="249"/>
                    </a:lnTo>
                    <a:lnTo>
                      <a:pt x="60" y="280"/>
                    </a:lnTo>
                    <a:close/>
                    <a:moveTo>
                      <a:pt x="60" y="235"/>
                    </a:moveTo>
                    <a:lnTo>
                      <a:pt x="29" y="235"/>
                    </a:lnTo>
                    <a:lnTo>
                      <a:pt x="29" y="204"/>
                    </a:lnTo>
                    <a:lnTo>
                      <a:pt x="60" y="204"/>
                    </a:lnTo>
                    <a:lnTo>
                      <a:pt x="60" y="235"/>
                    </a:lnTo>
                    <a:close/>
                    <a:moveTo>
                      <a:pt x="60" y="190"/>
                    </a:moveTo>
                    <a:lnTo>
                      <a:pt x="29" y="190"/>
                    </a:lnTo>
                    <a:lnTo>
                      <a:pt x="29" y="158"/>
                    </a:lnTo>
                    <a:lnTo>
                      <a:pt x="60" y="158"/>
                    </a:lnTo>
                    <a:lnTo>
                      <a:pt x="60" y="190"/>
                    </a:lnTo>
                    <a:close/>
                    <a:moveTo>
                      <a:pt x="108" y="326"/>
                    </a:moveTo>
                    <a:lnTo>
                      <a:pt x="76" y="326"/>
                    </a:lnTo>
                    <a:lnTo>
                      <a:pt x="76" y="294"/>
                    </a:lnTo>
                    <a:lnTo>
                      <a:pt x="108" y="294"/>
                    </a:lnTo>
                    <a:lnTo>
                      <a:pt x="108" y="326"/>
                    </a:lnTo>
                    <a:close/>
                    <a:moveTo>
                      <a:pt x="108" y="280"/>
                    </a:moveTo>
                    <a:lnTo>
                      <a:pt x="76" y="280"/>
                    </a:lnTo>
                    <a:lnTo>
                      <a:pt x="76" y="249"/>
                    </a:lnTo>
                    <a:lnTo>
                      <a:pt x="108" y="249"/>
                    </a:lnTo>
                    <a:lnTo>
                      <a:pt x="108" y="280"/>
                    </a:lnTo>
                    <a:close/>
                    <a:moveTo>
                      <a:pt x="108" y="235"/>
                    </a:moveTo>
                    <a:lnTo>
                      <a:pt x="76" y="235"/>
                    </a:lnTo>
                    <a:lnTo>
                      <a:pt x="76" y="204"/>
                    </a:lnTo>
                    <a:lnTo>
                      <a:pt x="108" y="204"/>
                    </a:lnTo>
                    <a:lnTo>
                      <a:pt x="108" y="235"/>
                    </a:lnTo>
                    <a:close/>
                    <a:moveTo>
                      <a:pt x="108" y="190"/>
                    </a:moveTo>
                    <a:lnTo>
                      <a:pt x="76" y="190"/>
                    </a:lnTo>
                    <a:lnTo>
                      <a:pt x="76" y="158"/>
                    </a:lnTo>
                    <a:lnTo>
                      <a:pt x="108" y="158"/>
                    </a:lnTo>
                    <a:lnTo>
                      <a:pt x="108" y="19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7" tIns="45713" rIns="91427" bIns="45713"/>
              <a:lstStyle/>
              <a:p>
                <a:endParaRPr lang="en-US"/>
              </a:p>
            </p:txBody>
          </p:sp>
          <p:sp>
            <p:nvSpPr>
              <p:cNvPr id="35" name="TextBox 50"/>
              <p:cNvSpPr txBox="1"/>
              <p:nvPr/>
            </p:nvSpPr>
            <p:spPr>
              <a:xfrm>
                <a:off x="271134" y="4569009"/>
                <a:ext cx="1319961" cy="461240"/>
              </a:xfrm>
              <a:prstGeom prst="rect">
                <a:avLst/>
              </a:prstGeom>
              <a:noFill/>
            </p:spPr>
            <p:txBody>
              <a:bodyPr wrap="none" lIns="179260" tIns="143408" rIns="179260" bIns="143408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en-US" sz="1199" dirty="0">
                    <a:gradFill>
                      <a:gsLst>
                        <a:gs pos="60952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</a:rPr>
                  <a:t>Customer site</a:t>
                </a:r>
              </a:p>
            </p:txBody>
          </p:sp>
        </p:grpSp>
        <p:sp>
          <p:nvSpPr>
            <p:cNvPr id="65571" name="Freeform 539"/>
            <p:cNvSpPr>
              <a:spLocks noChangeAspect="1"/>
            </p:cNvSpPr>
            <p:nvPr/>
          </p:nvSpPr>
          <p:spPr bwMode="auto">
            <a:xfrm>
              <a:off x="3541565" y="2128073"/>
              <a:ext cx="1350935" cy="742727"/>
            </a:xfrm>
            <a:custGeom>
              <a:avLst/>
              <a:gdLst>
                <a:gd name="T0" fmla="*/ 1053729 w 400"/>
                <a:gd name="T1" fmla="*/ 742727 h 220"/>
                <a:gd name="T2" fmla="*/ 151980 w 400"/>
                <a:gd name="T3" fmla="*/ 742727 h 220"/>
                <a:gd name="T4" fmla="*/ 0 w 400"/>
                <a:gd name="T5" fmla="*/ 590806 h 220"/>
                <a:gd name="T6" fmla="*/ 114829 w 400"/>
                <a:gd name="T7" fmla="*/ 442260 h 220"/>
                <a:gd name="T8" fmla="*/ 293828 w 400"/>
                <a:gd name="T9" fmla="*/ 307219 h 220"/>
                <a:gd name="T10" fmla="*/ 618053 w 400"/>
                <a:gd name="T11" fmla="*/ 0 h 220"/>
                <a:gd name="T12" fmla="*/ 911881 w 400"/>
                <a:gd name="T13" fmla="*/ 185682 h 220"/>
                <a:gd name="T14" fmla="*/ 1053729 w 400"/>
                <a:gd name="T15" fmla="*/ 148545 h 220"/>
                <a:gd name="T16" fmla="*/ 1350935 w 400"/>
                <a:gd name="T17" fmla="*/ 445636 h 220"/>
                <a:gd name="T18" fmla="*/ 1053729 w 400"/>
                <a:gd name="T19" fmla="*/ 742727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0"/>
                <a:gd name="T31" fmla="*/ 0 h 220"/>
                <a:gd name="T32" fmla="*/ 400 w 400"/>
                <a:gd name="T33" fmla="*/ 220 h 2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7" tIns="91427" rIns="91427" bIns="91427" anchor="ctr"/>
            <a:lstStyle/>
            <a:p>
              <a:pPr algn="ctr"/>
              <a:r>
                <a:rPr lang="en-US" altLang="en-US" sz="1400" dirty="0" smtClean="0">
                  <a:gradFill>
                    <a:gsLst>
                      <a:gs pos="60952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/>
              </a:r>
              <a:br>
                <a:rPr lang="en-US" altLang="en-US" sz="1400" dirty="0" smtClean="0">
                  <a:gradFill>
                    <a:gsLst>
                      <a:gs pos="60952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</a:br>
              <a:r>
                <a:rPr lang="en-US" altLang="en-US" sz="1400" dirty="0" smtClean="0">
                  <a:gradFill>
                    <a:gsLst>
                      <a:gs pos="60952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Microsoft</a:t>
              </a:r>
              <a:endParaRPr lang="en-US" altLang="en-US" sz="1400" dirty="0">
                <a:gradFill>
                  <a:gsLst>
                    <a:gs pos="60952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5544" name="Group 20"/>
          <p:cNvGrpSpPr>
            <a:grpSpLocks/>
          </p:cNvGrpSpPr>
          <p:nvPr/>
        </p:nvGrpSpPr>
        <p:grpSpPr bwMode="auto">
          <a:xfrm>
            <a:off x="7169150" y="2046810"/>
            <a:ext cx="4292601" cy="2704577"/>
            <a:chOff x="7219765" y="2022117"/>
            <a:chExt cx="4292447" cy="2705557"/>
          </a:xfrm>
        </p:grpSpPr>
        <p:sp>
          <p:nvSpPr>
            <p:cNvPr id="65548" name="Freeform 5"/>
            <p:cNvSpPr>
              <a:spLocks noEditPoints="1"/>
            </p:cNvSpPr>
            <p:nvPr/>
          </p:nvSpPr>
          <p:spPr bwMode="black">
            <a:xfrm>
              <a:off x="7630333" y="3633305"/>
              <a:ext cx="492751" cy="758750"/>
            </a:xfrm>
            <a:custGeom>
              <a:avLst/>
              <a:gdLst>
                <a:gd name="T0" fmla="*/ 194048 w 226"/>
                <a:gd name="T1" fmla="*/ 270359 h 348"/>
                <a:gd name="T2" fmla="*/ 257277 w 226"/>
                <a:gd name="T3" fmla="*/ 246376 h 348"/>
                <a:gd name="T4" fmla="*/ 327047 w 226"/>
                <a:gd name="T5" fmla="*/ 270359 h 348"/>
                <a:gd name="T6" fmla="*/ 327047 w 226"/>
                <a:gd name="T7" fmla="*/ 316146 h 348"/>
                <a:gd name="T8" fmla="*/ 492751 w 226"/>
                <a:gd name="T9" fmla="*/ 758750 h 348"/>
                <a:gd name="T10" fmla="*/ 194048 w 226"/>
                <a:gd name="T11" fmla="*/ 0 h 348"/>
                <a:gd name="T12" fmla="*/ 257277 w 226"/>
                <a:gd name="T13" fmla="*/ 218032 h 348"/>
                <a:gd name="T14" fmla="*/ 327047 w 226"/>
                <a:gd name="T15" fmla="*/ 148261 h 348"/>
                <a:gd name="T16" fmla="*/ 327047 w 226"/>
                <a:gd name="T17" fmla="*/ 119917 h 348"/>
                <a:gd name="T18" fmla="*/ 257277 w 226"/>
                <a:gd name="T19" fmla="*/ 50147 h 348"/>
                <a:gd name="T20" fmla="*/ 327047 w 226"/>
                <a:gd name="T21" fmla="*/ 119917 h 348"/>
                <a:gd name="T22" fmla="*/ 361932 w 226"/>
                <a:gd name="T23" fmla="*/ 610489 h 348"/>
                <a:gd name="T24" fmla="*/ 429522 w 226"/>
                <a:gd name="T25" fmla="*/ 542899 h 348"/>
                <a:gd name="T26" fmla="*/ 429522 w 226"/>
                <a:gd name="T27" fmla="*/ 512374 h 348"/>
                <a:gd name="T28" fmla="*/ 361932 w 226"/>
                <a:gd name="T29" fmla="*/ 444784 h 348"/>
                <a:gd name="T30" fmla="*/ 429522 w 226"/>
                <a:gd name="T31" fmla="*/ 512374 h 348"/>
                <a:gd name="T32" fmla="*/ 361932 w 226"/>
                <a:gd name="T33" fmla="*/ 414260 h 348"/>
                <a:gd name="T34" fmla="*/ 429522 w 226"/>
                <a:gd name="T35" fmla="*/ 344490 h 348"/>
                <a:gd name="T36" fmla="*/ 429522 w 226"/>
                <a:gd name="T37" fmla="*/ 316146 h 348"/>
                <a:gd name="T38" fmla="*/ 361932 w 226"/>
                <a:gd name="T39" fmla="*/ 246376 h 348"/>
                <a:gd name="T40" fmla="*/ 429522 w 226"/>
                <a:gd name="T41" fmla="*/ 316146 h 348"/>
                <a:gd name="T42" fmla="*/ 361932 w 226"/>
                <a:gd name="T43" fmla="*/ 218032 h 348"/>
                <a:gd name="T44" fmla="*/ 429522 w 226"/>
                <a:gd name="T45" fmla="*/ 148261 h 348"/>
                <a:gd name="T46" fmla="*/ 429522 w 226"/>
                <a:gd name="T47" fmla="*/ 119917 h 348"/>
                <a:gd name="T48" fmla="*/ 361932 w 226"/>
                <a:gd name="T49" fmla="*/ 50147 h 348"/>
                <a:gd name="T50" fmla="*/ 429522 w 226"/>
                <a:gd name="T51" fmla="*/ 119917 h 348"/>
                <a:gd name="T52" fmla="*/ 0 w 226"/>
                <a:gd name="T53" fmla="*/ 758750 h 348"/>
                <a:gd name="T54" fmla="*/ 298703 w 226"/>
                <a:gd name="T55" fmla="*/ 298703 h 348"/>
                <a:gd name="T56" fmla="*/ 130819 w 226"/>
                <a:gd name="T57" fmla="*/ 710783 h 348"/>
                <a:gd name="T58" fmla="*/ 63229 w 226"/>
                <a:gd name="T59" fmla="*/ 641013 h 348"/>
                <a:gd name="T60" fmla="*/ 130819 w 226"/>
                <a:gd name="T61" fmla="*/ 710783 h 348"/>
                <a:gd name="T62" fmla="*/ 63229 w 226"/>
                <a:gd name="T63" fmla="*/ 610489 h 348"/>
                <a:gd name="T64" fmla="*/ 130819 w 226"/>
                <a:gd name="T65" fmla="*/ 542899 h 348"/>
                <a:gd name="T66" fmla="*/ 130819 w 226"/>
                <a:gd name="T67" fmla="*/ 512374 h 348"/>
                <a:gd name="T68" fmla="*/ 63229 w 226"/>
                <a:gd name="T69" fmla="*/ 444784 h 348"/>
                <a:gd name="T70" fmla="*/ 130819 w 226"/>
                <a:gd name="T71" fmla="*/ 512374 h 348"/>
                <a:gd name="T72" fmla="*/ 63229 w 226"/>
                <a:gd name="T73" fmla="*/ 414260 h 348"/>
                <a:gd name="T74" fmla="*/ 130819 w 226"/>
                <a:gd name="T75" fmla="*/ 344490 h 348"/>
                <a:gd name="T76" fmla="*/ 235474 w 226"/>
                <a:gd name="T77" fmla="*/ 710783 h 348"/>
                <a:gd name="T78" fmla="*/ 165704 w 226"/>
                <a:gd name="T79" fmla="*/ 641013 h 348"/>
                <a:gd name="T80" fmla="*/ 235474 w 226"/>
                <a:gd name="T81" fmla="*/ 710783 h 348"/>
                <a:gd name="T82" fmla="*/ 165704 w 226"/>
                <a:gd name="T83" fmla="*/ 610489 h 348"/>
                <a:gd name="T84" fmla="*/ 235474 w 226"/>
                <a:gd name="T85" fmla="*/ 542899 h 348"/>
                <a:gd name="T86" fmla="*/ 235474 w 226"/>
                <a:gd name="T87" fmla="*/ 512374 h 348"/>
                <a:gd name="T88" fmla="*/ 165704 w 226"/>
                <a:gd name="T89" fmla="*/ 444784 h 348"/>
                <a:gd name="T90" fmla="*/ 235474 w 226"/>
                <a:gd name="T91" fmla="*/ 512374 h 348"/>
                <a:gd name="T92" fmla="*/ 165704 w 226"/>
                <a:gd name="T93" fmla="*/ 414260 h 348"/>
                <a:gd name="T94" fmla="*/ 235474 w 226"/>
                <a:gd name="T95" fmla="*/ 344490 h 3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26" h="348">
                  <a:moveTo>
                    <a:pt x="89" y="0"/>
                  </a:moveTo>
                  <a:lnTo>
                    <a:pt x="89" y="124"/>
                  </a:lnTo>
                  <a:lnTo>
                    <a:pt x="118" y="124"/>
                  </a:lnTo>
                  <a:lnTo>
                    <a:pt x="118" y="113"/>
                  </a:lnTo>
                  <a:lnTo>
                    <a:pt x="150" y="113"/>
                  </a:lnTo>
                  <a:lnTo>
                    <a:pt x="150" y="124"/>
                  </a:lnTo>
                  <a:lnTo>
                    <a:pt x="150" y="137"/>
                  </a:lnTo>
                  <a:lnTo>
                    <a:pt x="150" y="145"/>
                  </a:lnTo>
                  <a:lnTo>
                    <a:pt x="150" y="348"/>
                  </a:lnTo>
                  <a:lnTo>
                    <a:pt x="226" y="348"/>
                  </a:lnTo>
                  <a:lnTo>
                    <a:pt x="226" y="0"/>
                  </a:lnTo>
                  <a:lnTo>
                    <a:pt x="89" y="0"/>
                  </a:lnTo>
                  <a:close/>
                  <a:moveTo>
                    <a:pt x="150" y="100"/>
                  </a:moveTo>
                  <a:lnTo>
                    <a:pt x="118" y="100"/>
                  </a:lnTo>
                  <a:lnTo>
                    <a:pt x="118" y="68"/>
                  </a:lnTo>
                  <a:lnTo>
                    <a:pt x="150" y="68"/>
                  </a:lnTo>
                  <a:lnTo>
                    <a:pt x="150" y="100"/>
                  </a:lnTo>
                  <a:close/>
                  <a:moveTo>
                    <a:pt x="150" y="55"/>
                  </a:moveTo>
                  <a:lnTo>
                    <a:pt x="118" y="55"/>
                  </a:lnTo>
                  <a:lnTo>
                    <a:pt x="118" y="23"/>
                  </a:lnTo>
                  <a:lnTo>
                    <a:pt x="150" y="23"/>
                  </a:lnTo>
                  <a:lnTo>
                    <a:pt x="150" y="55"/>
                  </a:lnTo>
                  <a:close/>
                  <a:moveTo>
                    <a:pt x="197" y="280"/>
                  </a:moveTo>
                  <a:lnTo>
                    <a:pt x="166" y="280"/>
                  </a:lnTo>
                  <a:lnTo>
                    <a:pt x="166" y="249"/>
                  </a:lnTo>
                  <a:lnTo>
                    <a:pt x="197" y="249"/>
                  </a:lnTo>
                  <a:lnTo>
                    <a:pt x="197" y="280"/>
                  </a:lnTo>
                  <a:close/>
                  <a:moveTo>
                    <a:pt x="197" y="235"/>
                  </a:moveTo>
                  <a:lnTo>
                    <a:pt x="166" y="235"/>
                  </a:lnTo>
                  <a:lnTo>
                    <a:pt x="166" y="204"/>
                  </a:lnTo>
                  <a:lnTo>
                    <a:pt x="197" y="204"/>
                  </a:lnTo>
                  <a:lnTo>
                    <a:pt x="197" y="235"/>
                  </a:lnTo>
                  <a:close/>
                  <a:moveTo>
                    <a:pt x="197" y="190"/>
                  </a:moveTo>
                  <a:lnTo>
                    <a:pt x="166" y="190"/>
                  </a:lnTo>
                  <a:lnTo>
                    <a:pt x="166" y="158"/>
                  </a:lnTo>
                  <a:lnTo>
                    <a:pt x="197" y="158"/>
                  </a:lnTo>
                  <a:lnTo>
                    <a:pt x="197" y="190"/>
                  </a:lnTo>
                  <a:close/>
                  <a:moveTo>
                    <a:pt x="197" y="145"/>
                  </a:moveTo>
                  <a:lnTo>
                    <a:pt x="166" y="145"/>
                  </a:lnTo>
                  <a:lnTo>
                    <a:pt x="166" y="113"/>
                  </a:lnTo>
                  <a:lnTo>
                    <a:pt x="197" y="113"/>
                  </a:lnTo>
                  <a:lnTo>
                    <a:pt x="197" y="145"/>
                  </a:lnTo>
                  <a:close/>
                  <a:moveTo>
                    <a:pt x="197" y="100"/>
                  </a:moveTo>
                  <a:lnTo>
                    <a:pt x="166" y="100"/>
                  </a:lnTo>
                  <a:lnTo>
                    <a:pt x="166" y="68"/>
                  </a:lnTo>
                  <a:lnTo>
                    <a:pt x="197" y="68"/>
                  </a:lnTo>
                  <a:lnTo>
                    <a:pt x="197" y="100"/>
                  </a:lnTo>
                  <a:close/>
                  <a:moveTo>
                    <a:pt x="197" y="55"/>
                  </a:moveTo>
                  <a:lnTo>
                    <a:pt x="166" y="55"/>
                  </a:lnTo>
                  <a:lnTo>
                    <a:pt x="166" y="23"/>
                  </a:lnTo>
                  <a:lnTo>
                    <a:pt x="197" y="23"/>
                  </a:lnTo>
                  <a:lnTo>
                    <a:pt x="197" y="55"/>
                  </a:lnTo>
                  <a:close/>
                  <a:moveTo>
                    <a:pt x="0" y="137"/>
                  </a:moveTo>
                  <a:lnTo>
                    <a:pt x="0" y="348"/>
                  </a:lnTo>
                  <a:lnTo>
                    <a:pt x="137" y="348"/>
                  </a:lnTo>
                  <a:lnTo>
                    <a:pt x="137" y="137"/>
                  </a:lnTo>
                  <a:lnTo>
                    <a:pt x="0" y="137"/>
                  </a:lnTo>
                  <a:close/>
                  <a:moveTo>
                    <a:pt x="60" y="326"/>
                  </a:moveTo>
                  <a:lnTo>
                    <a:pt x="29" y="326"/>
                  </a:lnTo>
                  <a:lnTo>
                    <a:pt x="29" y="294"/>
                  </a:lnTo>
                  <a:lnTo>
                    <a:pt x="60" y="294"/>
                  </a:lnTo>
                  <a:lnTo>
                    <a:pt x="60" y="326"/>
                  </a:lnTo>
                  <a:close/>
                  <a:moveTo>
                    <a:pt x="60" y="280"/>
                  </a:moveTo>
                  <a:lnTo>
                    <a:pt x="29" y="280"/>
                  </a:lnTo>
                  <a:lnTo>
                    <a:pt x="29" y="249"/>
                  </a:lnTo>
                  <a:lnTo>
                    <a:pt x="60" y="249"/>
                  </a:lnTo>
                  <a:lnTo>
                    <a:pt x="60" y="280"/>
                  </a:lnTo>
                  <a:close/>
                  <a:moveTo>
                    <a:pt x="60" y="235"/>
                  </a:moveTo>
                  <a:lnTo>
                    <a:pt x="29" y="235"/>
                  </a:lnTo>
                  <a:lnTo>
                    <a:pt x="29" y="204"/>
                  </a:lnTo>
                  <a:lnTo>
                    <a:pt x="60" y="204"/>
                  </a:lnTo>
                  <a:lnTo>
                    <a:pt x="60" y="235"/>
                  </a:lnTo>
                  <a:close/>
                  <a:moveTo>
                    <a:pt x="60" y="190"/>
                  </a:moveTo>
                  <a:lnTo>
                    <a:pt x="29" y="190"/>
                  </a:lnTo>
                  <a:lnTo>
                    <a:pt x="29" y="158"/>
                  </a:lnTo>
                  <a:lnTo>
                    <a:pt x="60" y="158"/>
                  </a:lnTo>
                  <a:lnTo>
                    <a:pt x="60" y="190"/>
                  </a:lnTo>
                  <a:close/>
                  <a:moveTo>
                    <a:pt x="108" y="326"/>
                  </a:moveTo>
                  <a:lnTo>
                    <a:pt x="76" y="326"/>
                  </a:lnTo>
                  <a:lnTo>
                    <a:pt x="76" y="294"/>
                  </a:lnTo>
                  <a:lnTo>
                    <a:pt x="108" y="294"/>
                  </a:lnTo>
                  <a:lnTo>
                    <a:pt x="108" y="326"/>
                  </a:lnTo>
                  <a:close/>
                  <a:moveTo>
                    <a:pt x="108" y="280"/>
                  </a:moveTo>
                  <a:lnTo>
                    <a:pt x="76" y="280"/>
                  </a:lnTo>
                  <a:lnTo>
                    <a:pt x="76" y="249"/>
                  </a:lnTo>
                  <a:lnTo>
                    <a:pt x="108" y="249"/>
                  </a:lnTo>
                  <a:lnTo>
                    <a:pt x="108" y="280"/>
                  </a:lnTo>
                  <a:close/>
                  <a:moveTo>
                    <a:pt x="108" y="235"/>
                  </a:moveTo>
                  <a:lnTo>
                    <a:pt x="76" y="235"/>
                  </a:lnTo>
                  <a:lnTo>
                    <a:pt x="76" y="204"/>
                  </a:lnTo>
                  <a:lnTo>
                    <a:pt x="108" y="204"/>
                  </a:lnTo>
                  <a:lnTo>
                    <a:pt x="108" y="235"/>
                  </a:lnTo>
                  <a:close/>
                  <a:moveTo>
                    <a:pt x="108" y="190"/>
                  </a:moveTo>
                  <a:lnTo>
                    <a:pt x="76" y="190"/>
                  </a:lnTo>
                  <a:lnTo>
                    <a:pt x="76" y="158"/>
                  </a:lnTo>
                  <a:lnTo>
                    <a:pt x="108" y="158"/>
                  </a:lnTo>
                  <a:lnTo>
                    <a:pt x="108" y="1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7" tIns="45713" rIns="91427" bIns="45713"/>
            <a:lstStyle/>
            <a:p>
              <a:endParaRPr lang="en-US"/>
            </a:p>
          </p:txBody>
        </p:sp>
        <p:sp>
          <p:nvSpPr>
            <p:cNvPr id="65549" name="TextBox 50"/>
            <p:cNvSpPr txBox="1">
              <a:spLocks noChangeArrowheads="1"/>
            </p:cNvSpPr>
            <p:nvPr/>
          </p:nvSpPr>
          <p:spPr bwMode="auto">
            <a:xfrm>
              <a:off x="7219765" y="4296739"/>
              <a:ext cx="1263039" cy="43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9260" tIns="143408" rIns="179260" bIns="143408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 sz="4000">
                  <a:solidFill>
                    <a:schemeClr val="tx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defRPr>
              </a:lvl1pPr>
              <a:lvl2pPr marL="457200" indent="-241300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2pPr>
              <a:lvl3pPr marL="914400" indent="-228600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3pPr>
              <a:lvl4pPr marL="1371600" indent="-228600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4pPr>
              <a:lvl5pPr marL="1828800" indent="-228600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5pPr>
              <a:lvl6pPr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6pPr>
              <a:lvl7pPr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7pPr>
              <a:lvl8pPr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8pPr>
              <a:lvl9pPr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" panose="020B0502040204020203" pitchFamily="34" charset="0"/>
                </a:rPr>
                <a:t>Customer site 1</a:t>
              </a:r>
            </a:p>
          </p:txBody>
        </p:sp>
        <p:sp>
          <p:nvSpPr>
            <p:cNvPr id="65550" name="Freeform 5"/>
            <p:cNvSpPr>
              <a:spLocks noEditPoints="1"/>
            </p:cNvSpPr>
            <p:nvPr/>
          </p:nvSpPr>
          <p:spPr bwMode="black">
            <a:xfrm>
              <a:off x="7630333" y="2489493"/>
              <a:ext cx="492751" cy="758750"/>
            </a:xfrm>
            <a:custGeom>
              <a:avLst/>
              <a:gdLst>
                <a:gd name="T0" fmla="*/ 194048 w 226"/>
                <a:gd name="T1" fmla="*/ 270359 h 348"/>
                <a:gd name="T2" fmla="*/ 257277 w 226"/>
                <a:gd name="T3" fmla="*/ 246376 h 348"/>
                <a:gd name="T4" fmla="*/ 327047 w 226"/>
                <a:gd name="T5" fmla="*/ 270359 h 348"/>
                <a:gd name="T6" fmla="*/ 327047 w 226"/>
                <a:gd name="T7" fmla="*/ 316146 h 348"/>
                <a:gd name="T8" fmla="*/ 492751 w 226"/>
                <a:gd name="T9" fmla="*/ 758750 h 348"/>
                <a:gd name="T10" fmla="*/ 194048 w 226"/>
                <a:gd name="T11" fmla="*/ 0 h 348"/>
                <a:gd name="T12" fmla="*/ 257277 w 226"/>
                <a:gd name="T13" fmla="*/ 218032 h 348"/>
                <a:gd name="T14" fmla="*/ 327047 w 226"/>
                <a:gd name="T15" fmla="*/ 148261 h 348"/>
                <a:gd name="T16" fmla="*/ 327047 w 226"/>
                <a:gd name="T17" fmla="*/ 119917 h 348"/>
                <a:gd name="T18" fmla="*/ 257277 w 226"/>
                <a:gd name="T19" fmla="*/ 50147 h 348"/>
                <a:gd name="T20" fmla="*/ 327047 w 226"/>
                <a:gd name="T21" fmla="*/ 119917 h 348"/>
                <a:gd name="T22" fmla="*/ 361932 w 226"/>
                <a:gd name="T23" fmla="*/ 610489 h 348"/>
                <a:gd name="T24" fmla="*/ 429522 w 226"/>
                <a:gd name="T25" fmla="*/ 542899 h 348"/>
                <a:gd name="T26" fmla="*/ 429522 w 226"/>
                <a:gd name="T27" fmla="*/ 512374 h 348"/>
                <a:gd name="T28" fmla="*/ 361932 w 226"/>
                <a:gd name="T29" fmla="*/ 444784 h 348"/>
                <a:gd name="T30" fmla="*/ 429522 w 226"/>
                <a:gd name="T31" fmla="*/ 512374 h 348"/>
                <a:gd name="T32" fmla="*/ 361932 w 226"/>
                <a:gd name="T33" fmla="*/ 414260 h 348"/>
                <a:gd name="T34" fmla="*/ 429522 w 226"/>
                <a:gd name="T35" fmla="*/ 344490 h 348"/>
                <a:gd name="T36" fmla="*/ 429522 w 226"/>
                <a:gd name="T37" fmla="*/ 316146 h 348"/>
                <a:gd name="T38" fmla="*/ 361932 w 226"/>
                <a:gd name="T39" fmla="*/ 246376 h 348"/>
                <a:gd name="T40" fmla="*/ 429522 w 226"/>
                <a:gd name="T41" fmla="*/ 316146 h 348"/>
                <a:gd name="T42" fmla="*/ 361932 w 226"/>
                <a:gd name="T43" fmla="*/ 218032 h 348"/>
                <a:gd name="T44" fmla="*/ 429522 w 226"/>
                <a:gd name="T45" fmla="*/ 148261 h 348"/>
                <a:gd name="T46" fmla="*/ 429522 w 226"/>
                <a:gd name="T47" fmla="*/ 119917 h 348"/>
                <a:gd name="T48" fmla="*/ 361932 w 226"/>
                <a:gd name="T49" fmla="*/ 50147 h 348"/>
                <a:gd name="T50" fmla="*/ 429522 w 226"/>
                <a:gd name="T51" fmla="*/ 119917 h 348"/>
                <a:gd name="T52" fmla="*/ 0 w 226"/>
                <a:gd name="T53" fmla="*/ 758750 h 348"/>
                <a:gd name="T54" fmla="*/ 298703 w 226"/>
                <a:gd name="T55" fmla="*/ 298703 h 348"/>
                <a:gd name="T56" fmla="*/ 130819 w 226"/>
                <a:gd name="T57" fmla="*/ 710783 h 348"/>
                <a:gd name="T58" fmla="*/ 63229 w 226"/>
                <a:gd name="T59" fmla="*/ 641013 h 348"/>
                <a:gd name="T60" fmla="*/ 130819 w 226"/>
                <a:gd name="T61" fmla="*/ 710783 h 348"/>
                <a:gd name="T62" fmla="*/ 63229 w 226"/>
                <a:gd name="T63" fmla="*/ 610489 h 348"/>
                <a:gd name="T64" fmla="*/ 130819 w 226"/>
                <a:gd name="T65" fmla="*/ 542899 h 348"/>
                <a:gd name="T66" fmla="*/ 130819 w 226"/>
                <a:gd name="T67" fmla="*/ 512374 h 348"/>
                <a:gd name="T68" fmla="*/ 63229 w 226"/>
                <a:gd name="T69" fmla="*/ 444784 h 348"/>
                <a:gd name="T70" fmla="*/ 130819 w 226"/>
                <a:gd name="T71" fmla="*/ 512374 h 348"/>
                <a:gd name="T72" fmla="*/ 63229 w 226"/>
                <a:gd name="T73" fmla="*/ 414260 h 348"/>
                <a:gd name="T74" fmla="*/ 130819 w 226"/>
                <a:gd name="T75" fmla="*/ 344490 h 348"/>
                <a:gd name="T76" fmla="*/ 235474 w 226"/>
                <a:gd name="T77" fmla="*/ 710783 h 348"/>
                <a:gd name="T78" fmla="*/ 165704 w 226"/>
                <a:gd name="T79" fmla="*/ 641013 h 348"/>
                <a:gd name="T80" fmla="*/ 235474 w 226"/>
                <a:gd name="T81" fmla="*/ 710783 h 348"/>
                <a:gd name="T82" fmla="*/ 165704 w 226"/>
                <a:gd name="T83" fmla="*/ 610489 h 348"/>
                <a:gd name="T84" fmla="*/ 235474 w 226"/>
                <a:gd name="T85" fmla="*/ 542899 h 348"/>
                <a:gd name="T86" fmla="*/ 235474 w 226"/>
                <a:gd name="T87" fmla="*/ 512374 h 348"/>
                <a:gd name="T88" fmla="*/ 165704 w 226"/>
                <a:gd name="T89" fmla="*/ 444784 h 348"/>
                <a:gd name="T90" fmla="*/ 235474 w 226"/>
                <a:gd name="T91" fmla="*/ 512374 h 348"/>
                <a:gd name="T92" fmla="*/ 165704 w 226"/>
                <a:gd name="T93" fmla="*/ 414260 h 348"/>
                <a:gd name="T94" fmla="*/ 235474 w 226"/>
                <a:gd name="T95" fmla="*/ 344490 h 3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26" h="348">
                  <a:moveTo>
                    <a:pt x="89" y="0"/>
                  </a:moveTo>
                  <a:lnTo>
                    <a:pt x="89" y="124"/>
                  </a:lnTo>
                  <a:lnTo>
                    <a:pt x="118" y="124"/>
                  </a:lnTo>
                  <a:lnTo>
                    <a:pt x="118" y="113"/>
                  </a:lnTo>
                  <a:lnTo>
                    <a:pt x="150" y="113"/>
                  </a:lnTo>
                  <a:lnTo>
                    <a:pt x="150" y="124"/>
                  </a:lnTo>
                  <a:lnTo>
                    <a:pt x="150" y="137"/>
                  </a:lnTo>
                  <a:lnTo>
                    <a:pt x="150" y="145"/>
                  </a:lnTo>
                  <a:lnTo>
                    <a:pt x="150" y="348"/>
                  </a:lnTo>
                  <a:lnTo>
                    <a:pt x="226" y="348"/>
                  </a:lnTo>
                  <a:lnTo>
                    <a:pt x="226" y="0"/>
                  </a:lnTo>
                  <a:lnTo>
                    <a:pt x="89" y="0"/>
                  </a:lnTo>
                  <a:close/>
                  <a:moveTo>
                    <a:pt x="150" y="100"/>
                  </a:moveTo>
                  <a:lnTo>
                    <a:pt x="118" y="100"/>
                  </a:lnTo>
                  <a:lnTo>
                    <a:pt x="118" y="68"/>
                  </a:lnTo>
                  <a:lnTo>
                    <a:pt x="150" y="68"/>
                  </a:lnTo>
                  <a:lnTo>
                    <a:pt x="150" y="100"/>
                  </a:lnTo>
                  <a:close/>
                  <a:moveTo>
                    <a:pt x="150" y="55"/>
                  </a:moveTo>
                  <a:lnTo>
                    <a:pt x="118" y="55"/>
                  </a:lnTo>
                  <a:lnTo>
                    <a:pt x="118" y="23"/>
                  </a:lnTo>
                  <a:lnTo>
                    <a:pt x="150" y="23"/>
                  </a:lnTo>
                  <a:lnTo>
                    <a:pt x="150" y="55"/>
                  </a:lnTo>
                  <a:close/>
                  <a:moveTo>
                    <a:pt x="197" y="280"/>
                  </a:moveTo>
                  <a:lnTo>
                    <a:pt x="166" y="280"/>
                  </a:lnTo>
                  <a:lnTo>
                    <a:pt x="166" y="249"/>
                  </a:lnTo>
                  <a:lnTo>
                    <a:pt x="197" y="249"/>
                  </a:lnTo>
                  <a:lnTo>
                    <a:pt x="197" y="280"/>
                  </a:lnTo>
                  <a:close/>
                  <a:moveTo>
                    <a:pt x="197" y="235"/>
                  </a:moveTo>
                  <a:lnTo>
                    <a:pt x="166" y="235"/>
                  </a:lnTo>
                  <a:lnTo>
                    <a:pt x="166" y="204"/>
                  </a:lnTo>
                  <a:lnTo>
                    <a:pt x="197" y="204"/>
                  </a:lnTo>
                  <a:lnTo>
                    <a:pt x="197" y="235"/>
                  </a:lnTo>
                  <a:close/>
                  <a:moveTo>
                    <a:pt x="197" y="190"/>
                  </a:moveTo>
                  <a:lnTo>
                    <a:pt x="166" y="190"/>
                  </a:lnTo>
                  <a:lnTo>
                    <a:pt x="166" y="158"/>
                  </a:lnTo>
                  <a:lnTo>
                    <a:pt x="197" y="158"/>
                  </a:lnTo>
                  <a:lnTo>
                    <a:pt x="197" y="190"/>
                  </a:lnTo>
                  <a:close/>
                  <a:moveTo>
                    <a:pt x="197" y="145"/>
                  </a:moveTo>
                  <a:lnTo>
                    <a:pt x="166" y="145"/>
                  </a:lnTo>
                  <a:lnTo>
                    <a:pt x="166" y="113"/>
                  </a:lnTo>
                  <a:lnTo>
                    <a:pt x="197" y="113"/>
                  </a:lnTo>
                  <a:lnTo>
                    <a:pt x="197" y="145"/>
                  </a:lnTo>
                  <a:close/>
                  <a:moveTo>
                    <a:pt x="197" y="100"/>
                  </a:moveTo>
                  <a:lnTo>
                    <a:pt x="166" y="100"/>
                  </a:lnTo>
                  <a:lnTo>
                    <a:pt x="166" y="68"/>
                  </a:lnTo>
                  <a:lnTo>
                    <a:pt x="197" y="68"/>
                  </a:lnTo>
                  <a:lnTo>
                    <a:pt x="197" y="100"/>
                  </a:lnTo>
                  <a:close/>
                  <a:moveTo>
                    <a:pt x="197" y="55"/>
                  </a:moveTo>
                  <a:lnTo>
                    <a:pt x="166" y="55"/>
                  </a:lnTo>
                  <a:lnTo>
                    <a:pt x="166" y="23"/>
                  </a:lnTo>
                  <a:lnTo>
                    <a:pt x="197" y="23"/>
                  </a:lnTo>
                  <a:lnTo>
                    <a:pt x="197" y="55"/>
                  </a:lnTo>
                  <a:close/>
                  <a:moveTo>
                    <a:pt x="0" y="137"/>
                  </a:moveTo>
                  <a:lnTo>
                    <a:pt x="0" y="348"/>
                  </a:lnTo>
                  <a:lnTo>
                    <a:pt x="137" y="348"/>
                  </a:lnTo>
                  <a:lnTo>
                    <a:pt x="137" y="137"/>
                  </a:lnTo>
                  <a:lnTo>
                    <a:pt x="0" y="137"/>
                  </a:lnTo>
                  <a:close/>
                  <a:moveTo>
                    <a:pt x="60" y="326"/>
                  </a:moveTo>
                  <a:lnTo>
                    <a:pt x="29" y="326"/>
                  </a:lnTo>
                  <a:lnTo>
                    <a:pt x="29" y="294"/>
                  </a:lnTo>
                  <a:lnTo>
                    <a:pt x="60" y="294"/>
                  </a:lnTo>
                  <a:lnTo>
                    <a:pt x="60" y="326"/>
                  </a:lnTo>
                  <a:close/>
                  <a:moveTo>
                    <a:pt x="60" y="280"/>
                  </a:moveTo>
                  <a:lnTo>
                    <a:pt x="29" y="280"/>
                  </a:lnTo>
                  <a:lnTo>
                    <a:pt x="29" y="249"/>
                  </a:lnTo>
                  <a:lnTo>
                    <a:pt x="60" y="249"/>
                  </a:lnTo>
                  <a:lnTo>
                    <a:pt x="60" y="280"/>
                  </a:lnTo>
                  <a:close/>
                  <a:moveTo>
                    <a:pt x="60" y="235"/>
                  </a:moveTo>
                  <a:lnTo>
                    <a:pt x="29" y="235"/>
                  </a:lnTo>
                  <a:lnTo>
                    <a:pt x="29" y="204"/>
                  </a:lnTo>
                  <a:lnTo>
                    <a:pt x="60" y="204"/>
                  </a:lnTo>
                  <a:lnTo>
                    <a:pt x="60" y="235"/>
                  </a:lnTo>
                  <a:close/>
                  <a:moveTo>
                    <a:pt x="60" y="190"/>
                  </a:moveTo>
                  <a:lnTo>
                    <a:pt x="29" y="190"/>
                  </a:lnTo>
                  <a:lnTo>
                    <a:pt x="29" y="158"/>
                  </a:lnTo>
                  <a:lnTo>
                    <a:pt x="60" y="158"/>
                  </a:lnTo>
                  <a:lnTo>
                    <a:pt x="60" y="190"/>
                  </a:lnTo>
                  <a:close/>
                  <a:moveTo>
                    <a:pt x="108" y="326"/>
                  </a:moveTo>
                  <a:lnTo>
                    <a:pt x="76" y="326"/>
                  </a:lnTo>
                  <a:lnTo>
                    <a:pt x="76" y="294"/>
                  </a:lnTo>
                  <a:lnTo>
                    <a:pt x="108" y="294"/>
                  </a:lnTo>
                  <a:lnTo>
                    <a:pt x="108" y="326"/>
                  </a:lnTo>
                  <a:close/>
                  <a:moveTo>
                    <a:pt x="108" y="280"/>
                  </a:moveTo>
                  <a:lnTo>
                    <a:pt x="76" y="280"/>
                  </a:lnTo>
                  <a:lnTo>
                    <a:pt x="76" y="249"/>
                  </a:lnTo>
                  <a:lnTo>
                    <a:pt x="108" y="249"/>
                  </a:lnTo>
                  <a:lnTo>
                    <a:pt x="108" y="280"/>
                  </a:lnTo>
                  <a:close/>
                  <a:moveTo>
                    <a:pt x="108" y="235"/>
                  </a:moveTo>
                  <a:lnTo>
                    <a:pt x="76" y="235"/>
                  </a:lnTo>
                  <a:lnTo>
                    <a:pt x="76" y="204"/>
                  </a:lnTo>
                  <a:lnTo>
                    <a:pt x="108" y="204"/>
                  </a:lnTo>
                  <a:lnTo>
                    <a:pt x="108" y="235"/>
                  </a:lnTo>
                  <a:close/>
                  <a:moveTo>
                    <a:pt x="108" y="190"/>
                  </a:moveTo>
                  <a:lnTo>
                    <a:pt x="76" y="190"/>
                  </a:lnTo>
                  <a:lnTo>
                    <a:pt x="76" y="158"/>
                  </a:lnTo>
                  <a:lnTo>
                    <a:pt x="108" y="158"/>
                  </a:lnTo>
                  <a:lnTo>
                    <a:pt x="108" y="1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7" tIns="45713" rIns="91427" bIns="45713"/>
            <a:lstStyle/>
            <a:p>
              <a:endParaRPr lang="en-US"/>
            </a:p>
          </p:txBody>
        </p:sp>
        <p:sp>
          <p:nvSpPr>
            <p:cNvPr id="65551" name="TextBox 50"/>
            <p:cNvSpPr txBox="1">
              <a:spLocks noChangeArrowheads="1"/>
            </p:cNvSpPr>
            <p:nvPr/>
          </p:nvSpPr>
          <p:spPr bwMode="auto">
            <a:xfrm>
              <a:off x="7219765" y="3152927"/>
              <a:ext cx="1263039" cy="43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9260" tIns="143408" rIns="179260" bIns="143408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 sz="4000">
                  <a:solidFill>
                    <a:schemeClr val="tx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defRPr>
              </a:lvl1pPr>
              <a:lvl2pPr marL="457200" indent="-241300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2pPr>
              <a:lvl3pPr marL="914400" indent="-228600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3pPr>
              <a:lvl4pPr marL="1371600" indent="-228600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4pPr>
              <a:lvl5pPr marL="1828800" indent="-228600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5pPr>
              <a:lvl6pPr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6pPr>
              <a:lvl7pPr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7pPr>
              <a:lvl8pPr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8pPr>
              <a:lvl9pPr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" panose="020B0502040204020203" pitchFamily="34" charset="0"/>
                </a:rPr>
                <a:t>Customer site 2</a:t>
              </a:r>
            </a:p>
          </p:txBody>
        </p:sp>
        <p:sp>
          <p:nvSpPr>
            <p:cNvPr id="65552" name="Freeform 5"/>
            <p:cNvSpPr>
              <a:spLocks noEditPoints="1"/>
            </p:cNvSpPr>
            <p:nvPr/>
          </p:nvSpPr>
          <p:spPr bwMode="black">
            <a:xfrm>
              <a:off x="9044948" y="2022117"/>
              <a:ext cx="492751" cy="758750"/>
            </a:xfrm>
            <a:custGeom>
              <a:avLst/>
              <a:gdLst>
                <a:gd name="T0" fmla="*/ 194048 w 226"/>
                <a:gd name="T1" fmla="*/ 270359 h 348"/>
                <a:gd name="T2" fmla="*/ 257277 w 226"/>
                <a:gd name="T3" fmla="*/ 246376 h 348"/>
                <a:gd name="T4" fmla="*/ 327047 w 226"/>
                <a:gd name="T5" fmla="*/ 270359 h 348"/>
                <a:gd name="T6" fmla="*/ 327047 w 226"/>
                <a:gd name="T7" fmla="*/ 316146 h 348"/>
                <a:gd name="T8" fmla="*/ 492751 w 226"/>
                <a:gd name="T9" fmla="*/ 758750 h 348"/>
                <a:gd name="T10" fmla="*/ 194048 w 226"/>
                <a:gd name="T11" fmla="*/ 0 h 348"/>
                <a:gd name="T12" fmla="*/ 257277 w 226"/>
                <a:gd name="T13" fmla="*/ 218032 h 348"/>
                <a:gd name="T14" fmla="*/ 327047 w 226"/>
                <a:gd name="T15" fmla="*/ 148261 h 348"/>
                <a:gd name="T16" fmla="*/ 327047 w 226"/>
                <a:gd name="T17" fmla="*/ 119917 h 348"/>
                <a:gd name="T18" fmla="*/ 257277 w 226"/>
                <a:gd name="T19" fmla="*/ 50147 h 348"/>
                <a:gd name="T20" fmla="*/ 327047 w 226"/>
                <a:gd name="T21" fmla="*/ 119917 h 348"/>
                <a:gd name="T22" fmla="*/ 361932 w 226"/>
                <a:gd name="T23" fmla="*/ 610489 h 348"/>
                <a:gd name="T24" fmla="*/ 429522 w 226"/>
                <a:gd name="T25" fmla="*/ 542899 h 348"/>
                <a:gd name="T26" fmla="*/ 429522 w 226"/>
                <a:gd name="T27" fmla="*/ 512374 h 348"/>
                <a:gd name="T28" fmla="*/ 361932 w 226"/>
                <a:gd name="T29" fmla="*/ 444784 h 348"/>
                <a:gd name="T30" fmla="*/ 429522 w 226"/>
                <a:gd name="T31" fmla="*/ 512374 h 348"/>
                <a:gd name="T32" fmla="*/ 361932 w 226"/>
                <a:gd name="T33" fmla="*/ 414260 h 348"/>
                <a:gd name="T34" fmla="*/ 429522 w 226"/>
                <a:gd name="T35" fmla="*/ 344490 h 348"/>
                <a:gd name="T36" fmla="*/ 429522 w 226"/>
                <a:gd name="T37" fmla="*/ 316146 h 348"/>
                <a:gd name="T38" fmla="*/ 361932 w 226"/>
                <a:gd name="T39" fmla="*/ 246376 h 348"/>
                <a:gd name="T40" fmla="*/ 429522 w 226"/>
                <a:gd name="T41" fmla="*/ 316146 h 348"/>
                <a:gd name="T42" fmla="*/ 361932 w 226"/>
                <a:gd name="T43" fmla="*/ 218032 h 348"/>
                <a:gd name="T44" fmla="*/ 429522 w 226"/>
                <a:gd name="T45" fmla="*/ 148261 h 348"/>
                <a:gd name="T46" fmla="*/ 429522 w 226"/>
                <a:gd name="T47" fmla="*/ 119917 h 348"/>
                <a:gd name="T48" fmla="*/ 361932 w 226"/>
                <a:gd name="T49" fmla="*/ 50147 h 348"/>
                <a:gd name="T50" fmla="*/ 429522 w 226"/>
                <a:gd name="T51" fmla="*/ 119917 h 348"/>
                <a:gd name="T52" fmla="*/ 0 w 226"/>
                <a:gd name="T53" fmla="*/ 758750 h 348"/>
                <a:gd name="T54" fmla="*/ 298703 w 226"/>
                <a:gd name="T55" fmla="*/ 298703 h 348"/>
                <a:gd name="T56" fmla="*/ 130819 w 226"/>
                <a:gd name="T57" fmla="*/ 710783 h 348"/>
                <a:gd name="T58" fmla="*/ 63229 w 226"/>
                <a:gd name="T59" fmla="*/ 641013 h 348"/>
                <a:gd name="T60" fmla="*/ 130819 w 226"/>
                <a:gd name="T61" fmla="*/ 710783 h 348"/>
                <a:gd name="T62" fmla="*/ 63229 w 226"/>
                <a:gd name="T63" fmla="*/ 610489 h 348"/>
                <a:gd name="T64" fmla="*/ 130819 w 226"/>
                <a:gd name="T65" fmla="*/ 542899 h 348"/>
                <a:gd name="T66" fmla="*/ 130819 w 226"/>
                <a:gd name="T67" fmla="*/ 512374 h 348"/>
                <a:gd name="T68" fmla="*/ 63229 w 226"/>
                <a:gd name="T69" fmla="*/ 444784 h 348"/>
                <a:gd name="T70" fmla="*/ 130819 w 226"/>
                <a:gd name="T71" fmla="*/ 512374 h 348"/>
                <a:gd name="T72" fmla="*/ 63229 w 226"/>
                <a:gd name="T73" fmla="*/ 414260 h 348"/>
                <a:gd name="T74" fmla="*/ 130819 w 226"/>
                <a:gd name="T75" fmla="*/ 344490 h 348"/>
                <a:gd name="T76" fmla="*/ 235474 w 226"/>
                <a:gd name="T77" fmla="*/ 710783 h 348"/>
                <a:gd name="T78" fmla="*/ 165704 w 226"/>
                <a:gd name="T79" fmla="*/ 641013 h 348"/>
                <a:gd name="T80" fmla="*/ 235474 w 226"/>
                <a:gd name="T81" fmla="*/ 710783 h 348"/>
                <a:gd name="T82" fmla="*/ 165704 w 226"/>
                <a:gd name="T83" fmla="*/ 610489 h 348"/>
                <a:gd name="T84" fmla="*/ 235474 w 226"/>
                <a:gd name="T85" fmla="*/ 542899 h 348"/>
                <a:gd name="T86" fmla="*/ 235474 w 226"/>
                <a:gd name="T87" fmla="*/ 512374 h 348"/>
                <a:gd name="T88" fmla="*/ 165704 w 226"/>
                <a:gd name="T89" fmla="*/ 444784 h 348"/>
                <a:gd name="T90" fmla="*/ 235474 w 226"/>
                <a:gd name="T91" fmla="*/ 512374 h 348"/>
                <a:gd name="T92" fmla="*/ 165704 w 226"/>
                <a:gd name="T93" fmla="*/ 414260 h 348"/>
                <a:gd name="T94" fmla="*/ 235474 w 226"/>
                <a:gd name="T95" fmla="*/ 344490 h 3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26" h="348">
                  <a:moveTo>
                    <a:pt x="89" y="0"/>
                  </a:moveTo>
                  <a:lnTo>
                    <a:pt x="89" y="124"/>
                  </a:lnTo>
                  <a:lnTo>
                    <a:pt x="118" y="124"/>
                  </a:lnTo>
                  <a:lnTo>
                    <a:pt x="118" y="113"/>
                  </a:lnTo>
                  <a:lnTo>
                    <a:pt x="150" y="113"/>
                  </a:lnTo>
                  <a:lnTo>
                    <a:pt x="150" y="124"/>
                  </a:lnTo>
                  <a:lnTo>
                    <a:pt x="150" y="137"/>
                  </a:lnTo>
                  <a:lnTo>
                    <a:pt x="150" y="145"/>
                  </a:lnTo>
                  <a:lnTo>
                    <a:pt x="150" y="348"/>
                  </a:lnTo>
                  <a:lnTo>
                    <a:pt x="226" y="348"/>
                  </a:lnTo>
                  <a:lnTo>
                    <a:pt x="226" y="0"/>
                  </a:lnTo>
                  <a:lnTo>
                    <a:pt x="89" y="0"/>
                  </a:lnTo>
                  <a:close/>
                  <a:moveTo>
                    <a:pt x="150" y="100"/>
                  </a:moveTo>
                  <a:lnTo>
                    <a:pt x="118" y="100"/>
                  </a:lnTo>
                  <a:lnTo>
                    <a:pt x="118" y="68"/>
                  </a:lnTo>
                  <a:lnTo>
                    <a:pt x="150" y="68"/>
                  </a:lnTo>
                  <a:lnTo>
                    <a:pt x="150" y="100"/>
                  </a:lnTo>
                  <a:close/>
                  <a:moveTo>
                    <a:pt x="150" y="55"/>
                  </a:moveTo>
                  <a:lnTo>
                    <a:pt x="118" y="55"/>
                  </a:lnTo>
                  <a:lnTo>
                    <a:pt x="118" y="23"/>
                  </a:lnTo>
                  <a:lnTo>
                    <a:pt x="150" y="23"/>
                  </a:lnTo>
                  <a:lnTo>
                    <a:pt x="150" y="55"/>
                  </a:lnTo>
                  <a:close/>
                  <a:moveTo>
                    <a:pt x="197" y="280"/>
                  </a:moveTo>
                  <a:lnTo>
                    <a:pt x="166" y="280"/>
                  </a:lnTo>
                  <a:lnTo>
                    <a:pt x="166" y="249"/>
                  </a:lnTo>
                  <a:lnTo>
                    <a:pt x="197" y="249"/>
                  </a:lnTo>
                  <a:lnTo>
                    <a:pt x="197" y="280"/>
                  </a:lnTo>
                  <a:close/>
                  <a:moveTo>
                    <a:pt x="197" y="235"/>
                  </a:moveTo>
                  <a:lnTo>
                    <a:pt x="166" y="235"/>
                  </a:lnTo>
                  <a:lnTo>
                    <a:pt x="166" y="204"/>
                  </a:lnTo>
                  <a:lnTo>
                    <a:pt x="197" y="204"/>
                  </a:lnTo>
                  <a:lnTo>
                    <a:pt x="197" y="235"/>
                  </a:lnTo>
                  <a:close/>
                  <a:moveTo>
                    <a:pt x="197" y="190"/>
                  </a:moveTo>
                  <a:lnTo>
                    <a:pt x="166" y="190"/>
                  </a:lnTo>
                  <a:lnTo>
                    <a:pt x="166" y="158"/>
                  </a:lnTo>
                  <a:lnTo>
                    <a:pt x="197" y="158"/>
                  </a:lnTo>
                  <a:lnTo>
                    <a:pt x="197" y="190"/>
                  </a:lnTo>
                  <a:close/>
                  <a:moveTo>
                    <a:pt x="197" y="145"/>
                  </a:moveTo>
                  <a:lnTo>
                    <a:pt x="166" y="145"/>
                  </a:lnTo>
                  <a:lnTo>
                    <a:pt x="166" y="113"/>
                  </a:lnTo>
                  <a:lnTo>
                    <a:pt x="197" y="113"/>
                  </a:lnTo>
                  <a:lnTo>
                    <a:pt x="197" y="145"/>
                  </a:lnTo>
                  <a:close/>
                  <a:moveTo>
                    <a:pt x="197" y="100"/>
                  </a:moveTo>
                  <a:lnTo>
                    <a:pt x="166" y="100"/>
                  </a:lnTo>
                  <a:lnTo>
                    <a:pt x="166" y="68"/>
                  </a:lnTo>
                  <a:lnTo>
                    <a:pt x="197" y="68"/>
                  </a:lnTo>
                  <a:lnTo>
                    <a:pt x="197" y="100"/>
                  </a:lnTo>
                  <a:close/>
                  <a:moveTo>
                    <a:pt x="197" y="55"/>
                  </a:moveTo>
                  <a:lnTo>
                    <a:pt x="166" y="55"/>
                  </a:lnTo>
                  <a:lnTo>
                    <a:pt x="166" y="23"/>
                  </a:lnTo>
                  <a:lnTo>
                    <a:pt x="197" y="23"/>
                  </a:lnTo>
                  <a:lnTo>
                    <a:pt x="197" y="55"/>
                  </a:lnTo>
                  <a:close/>
                  <a:moveTo>
                    <a:pt x="0" y="137"/>
                  </a:moveTo>
                  <a:lnTo>
                    <a:pt x="0" y="348"/>
                  </a:lnTo>
                  <a:lnTo>
                    <a:pt x="137" y="348"/>
                  </a:lnTo>
                  <a:lnTo>
                    <a:pt x="137" y="137"/>
                  </a:lnTo>
                  <a:lnTo>
                    <a:pt x="0" y="137"/>
                  </a:lnTo>
                  <a:close/>
                  <a:moveTo>
                    <a:pt x="60" y="326"/>
                  </a:moveTo>
                  <a:lnTo>
                    <a:pt x="29" y="326"/>
                  </a:lnTo>
                  <a:lnTo>
                    <a:pt x="29" y="294"/>
                  </a:lnTo>
                  <a:lnTo>
                    <a:pt x="60" y="294"/>
                  </a:lnTo>
                  <a:lnTo>
                    <a:pt x="60" y="326"/>
                  </a:lnTo>
                  <a:close/>
                  <a:moveTo>
                    <a:pt x="60" y="280"/>
                  </a:moveTo>
                  <a:lnTo>
                    <a:pt x="29" y="280"/>
                  </a:lnTo>
                  <a:lnTo>
                    <a:pt x="29" y="249"/>
                  </a:lnTo>
                  <a:lnTo>
                    <a:pt x="60" y="249"/>
                  </a:lnTo>
                  <a:lnTo>
                    <a:pt x="60" y="280"/>
                  </a:lnTo>
                  <a:close/>
                  <a:moveTo>
                    <a:pt x="60" y="235"/>
                  </a:moveTo>
                  <a:lnTo>
                    <a:pt x="29" y="235"/>
                  </a:lnTo>
                  <a:lnTo>
                    <a:pt x="29" y="204"/>
                  </a:lnTo>
                  <a:lnTo>
                    <a:pt x="60" y="204"/>
                  </a:lnTo>
                  <a:lnTo>
                    <a:pt x="60" y="235"/>
                  </a:lnTo>
                  <a:close/>
                  <a:moveTo>
                    <a:pt x="60" y="190"/>
                  </a:moveTo>
                  <a:lnTo>
                    <a:pt x="29" y="190"/>
                  </a:lnTo>
                  <a:lnTo>
                    <a:pt x="29" y="158"/>
                  </a:lnTo>
                  <a:lnTo>
                    <a:pt x="60" y="158"/>
                  </a:lnTo>
                  <a:lnTo>
                    <a:pt x="60" y="190"/>
                  </a:lnTo>
                  <a:close/>
                  <a:moveTo>
                    <a:pt x="108" y="326"/>
                  </a:moveTo>
                  <a:lnTo>
                    <a:pt x="76" y="326"/>
                  </a:lnTo>
                  <a:lnTo>
                    <a:pt x="76" y="294"/>
                  </a:lnTo>
                  <a:lnTo>
                    <a:pt x="108" y="294"/>
                  </a:lnTo>
                  <a:lnTo>
                    <a:pt x="108" y="326"/>
                  </a:lnTo>
                  <a:close/>
                  <a:moveTo>
                    <a:pt x="108" y="280"/>
                  </a:moveTo>
                  <a:lnTo>
                    <a:pt x="76" y="280"/>
                  </a:lnTo>
                  <a:lnTo>
                    <a:pt x="76" y="249"/>
                  </a:lnTo>
                  <a:lnTo>
                    <a:pt x="108" y="249"/>
                  </a:lnTo>
                  <a:lnTo>
                    <a:pt x="108" y="280"/>
                  </a:lnTo>
                  <a:close/>
                  <a:moveTo>
                    <a:pt x="108" y="235"/>
                  </a:moveTo>
                  <a:lnTo>
                    <a:pt x="76" y="235"/>
                  </a:lnTo>
                  <a:lnTo>
                    <a:pt x="76" y="204"/>
                  </a:lnTo>
                  <a:lnTo>
                    <a:pt x="108" y="204"/>
                  </a:lnTo>
                  <a:lnTo>
                    <a:pt x="108" y="235"/>
                  </a:lnTo>
                  <a:close/>
                  <a:moveTo>
                    <a:pt x="108" y="190"/>
                  </a:moveTo>
                  <a:lnTo>
                    <a:pt x="76" y="190"/>
                  </a:lnTo>
                  <a:lnTo>
                    <a:pt x="76" y="158"/>
                  </a:lnTo>
                  <a:lnTo>
                    <a:pt x="108" y="158"/>
                  </a:lnTo>
                  <a:lnTo>
                    <a:pt x="108" y="1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7" tIns="45713" rIns="91427" bIns="45713"/>
            <a:lstStyle/>
            <a:p>
              <a:endParaRPr lang="en-US"/>
            </a:p>
          </p:txBody>
        </p:sp>
        <p:sp>
          <p:nvSpPr>
            <p:cNvPr id="65553" name="TextBox 50"/>
            <p:cNvSpPr txBox="1">
              <a:spLocks noChangeArrowheads="1"/>
            </p:cNvSpPr>
            <p:nvPr/>
          </p:nvSpPr>
          <p:spPr bwMode="auto">
            <a:xfrm>
              <a:off x="8634379" y="2685551"/>
              <a:ext cx="1263039" cy="43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9260" tIns="143408" rIns="179260" bIns="143408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 sz="4000">
                  <a:solidFill>
                    <a:schemeClr val="tx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defRPr>
              </a:lvl1pPr>
              <a:lvl2pPr marL="457200" indent="-241300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2pPr>
              <a:lvl3pPr marL="914400" indent="-228600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3pPr>
              <a:lvl4pPr marL="1371600" indent="-228600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4pPr>
              <a:lvl5pPr marL="1828800" indent="-228600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5pPr>
              <a:lvl6pPr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6pPr>
              <a:lvl7pPr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7pPr>
              <a:lvl8pPr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8pPr>
              <a:lvl9pPr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" panose="020B0502040204020203" pitchFamily="34" charset="0"/>
                </a:rPr>
                <a:t>Customer site 3</a:t>
              </a:r>
            </a:p>
          </p:txBody>
        </p:sp>
        <p:sp>
          <p:nvSpPr>
            <p:cNvPr id="16" name="Freeform 539"/>
            <p:cNvSpPr>
              <a:spLocks noChangeAspect="1"/>
            </p:cNvSpPr>
            <p:nvPr/>
          </p:nvSpPr>
          <p:spPr bwMode="auto">
            <a:xfrm>
              <a:off x="8539585" y="3483819"/>
              <a:ext cx="1612842" cy="887733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3">
                  <a:lumMod val="50000"/>
                </a:schemeClr>
              </a:solidFill>
            </a:ln>
            <a:extLst/>
          </p:spPr>
          <p:txBody>
            <a:bodyPr lIns="91427" tIns="45713" rIns="91427" bIns="45713"/>
            <a:lstStyle/>
            <a:p>
              <a:pPr defTabSz="932324">
                <a:defRPr/>
              </a:pPr>
              <a:endParaRPr lang="en-US">
                <a:gradFill>
                  <a:gsLst>
                    <a:gs pos="0">
                      <a:srgbClr val="FFFFFF"/>
                    </a:gs>
                    <a:gs pos="19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" name="Straight Arrow Connector 28"/>
            <p:cNvCxnSpPr/>
            <p:nvPr/>
          </p:nvCxnSpPr>
          <p:spPr>
            <a:xfrm flipH="1">
              <a:off x="8189036" y="4038449"/>
              <a:ext cx="54673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29"/>
            <p:cNvCxnSpPr/>
            <p:nvPr/>
          </p:nvCxnSpPr>
          <p:spPr>
            <a:xfrm flipH="1" flipV="1">
              <a:off x="8361137" y="3425452"/>
              <a:ext cx="582591" cy="401783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30"/>
            <p:cNvCxnSpPr/>
            <p:nvPr/>
          </p:nvCxnSpPr>
          <p:spPr>
            <a:xfrm flipV="1">
              <a:off x="9286265" y="3045179"/>
              <a:ext cx="0" cy="720439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1"/>
            <p:cNvCxnSpPr/>
            <p:nvPr/>
          </p:nvCxnSpPr>
          <p:spPr>
            <a:xfrm flipV="1">
              <a:off x="9702526" y="3053597"/>
              <a:ext cx="547748" cy="712021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50"/>
            <p:cNvSpPr txBox="1"/>
            <p:nvPr/>
          </p:nvSpPr>
          <p:spPr>
            <a:xfrm>
              <a:off x="8914222" y="3806728"/>
              <a:ext cx="877993" cy="515570"/>
            </a:xfrm>
            <a:prstGeom prst="rect">
              <a:avLst/>
            </a:prstGeom>
            <a:noFill/>
          </p:spPr>
          <p:txBody>
            <a:bodyPr wrap="none" lIns="179260" tIns="143408" rIns="179260" bIns="143408">
              <a:sp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defRPr sz="1200" b="1">
                  <a:gradFill>
                    <a:gsLst>
                      <a:gs pos="25664">
                        <a:schemeClr val="tx1"/>
                      </a:gs>
                      <a:gs pos="52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457200" defTabSz="914400"/>
              <a:lvl3pPr marL="914400" defTabSz="914400"/>
              <a:lvl4pPr marL="1371600" defTabSz="914400"/>
              <a:lvl5pPr marL="1828800" defTabSz="914400"/>
              <a:lvl6pPr marL="2286000" defTabSz="914400"/>
              <a:lvl7pPr marL="2743200" defTabSz="914400"/>
              <a:lvl8pPr marL="3200400" defTabSz="914400"/>
              <a:lvl9pPr marL="3657600" defTabSz="914400"/>
            </a:lstStyle>
            <a:p>
              <a:pPr>
                <a:defRPr/>
              </a:pPr>
              <a:r>
                <a:rPr lang="en-US" sz="1599" dirty="0">
                  <a:gradFill>
                    <a:gsLst>
                      <a:gs pos="0">
                        <a:srgbClr val="FFFFFF"/>
                      </a:gs>
                      <a:gs pos="19000">
                        <a:srgbClr val="FFFFFF"/>
                      </a:gs>
                    </a:gsLst>
                    <a:lin ang="5400000" scaled="0"/>
                  </a:gradFill>
                </a:rPr>
                <a:t>WAN</a:t>
              </a:r>
            </a:p>
          </p:txBody>
        </p:sp>
        <p:grpSp>
          <p:nvGrpSpPr>
            <p:cNvPr id="65560" name="Group 33"/>
            <p:cNvGrpSpPr>
              <a:grpSpLocks/>
            </p:cNvGrpSpPr>
            <p:nvPr/>
          </p:nvGrpSpPr>
          <p:grpSpPr bwMode="auto">
            <a:xfrm>
              <a:off x="10526411" y="3592624"/>
              <a:ext cx="985801" cy="986194"/>
              <a:chOff x="1820067" y="2151484"/>
              <a:chExt cx="1360116" cy="1360658"/>
            </a:xfrm>
          </p:grpSpPr>
          <p:sp>
            <p:nvSpPr>
              <p:cNvPr id="24" name="Oval 35"/>
              <p:cNvSpPr/>
              <p:nvPr/>
            </p:nvSpPr>
            <p:spPr bwMode="auto">
              <a:xfrm>
                <a:off x="1820067" y="2151484"/>
                <a:ext cx="1360116" cy="1360658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54" tIns="146283" rIns="182854" bIns="146283"/>
              <a:lstStyle/>
              <a:p>
                <a:pPr defTabSz="913923">
                  <a:lnSpc>
                    <a:spcPct val="90000"/>
                  </a:lnSpc>
                  <a:defRPr/>
                </a:pPr>
                <a:endParaRPr lang="en-US" sz="2400" spc="-50" dirty="0">
                  <a:gradFill>
                    <a:gsLst>
                      <a:gs pos="36283">
                        <a:srgbClr val="505050"/>
                      </a:gs>
                      <a:gs pos="28000">
                        <a:srgbClr val="505050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5563" name="Freeform 36"/>
              <p:cNvSpPr>
                <a:spLocks noChangeAspect="1" noEditPoints="1"/>
              </p:cNvSpPr>
              <p:nvPr/>
            </p:nvSpPr>
            <p:spPr bwMode="auto">
              <a:xfrm>
                <a:off x="2238305" y="2422308"/>
                <a:ext cx="514350" cy="386305"/>
              </a:xfrm>
              <a:custGeom>
                <a:avLst/>
                <a:gdLst>
                  <a:gd name="T0" fmla="*/ 288036 w 400"/>
                  <a:gd name="T1" fmla="*/ 355401 h 300"/>
                  <a:gd name="T2" fmla="*/ 257175 w 400"/>
                  <a:gd name="T3" fmla="*/ 386305 h 300"/>
                  <a:gd name="T4" fmla="*/ 226314 w 400"/>
                  <a:gd name="T5" fmla="*/ 355401 h 300"/>
                  <a:gd name="T6" fmla="*/ 257175 w 400"/>
                  <a:gd name="T7" fmla="*/ 324496 h 300"/>
                  <a:gd name="T8" fmla="*/ 288036 w 400"/>
                  <a:gd name="T9" fmla="*/ 355401 h 300"/>
                  <a:gd name="T10" fmla="*/ 156877 w 400"/>
                  <a:gd name="T11" fmla="*/ 263975 h 300"/>
                  <a:gd name="T12" fmla="*/ 200597 w 400"/>
                  <a:gd name="T13" fmla="*/ 307756 h 300"/>
                  <a:gd name="T14" fmla="*/ 257175 w 400"/>
                  <a:gd name="T15" fmla="*/ 284578 h 300"/>
                  <a:gd name="T16" fmla="*/ 313754 w 400"/>
                  <a:gd name="T17" fmla="*/ 307756 h 300"/>
                  <a:gd name="T18" fmla="*/ 357473 w 400"/>
                  <a:gd name="T19" fmla="*/ 263975 h 300"/>
                  <a:gd name="T20" fmla="*/ 257175 w 400"/>
                  <a:gd name="T21" fmla="*/ 222769 h 300"/>
                  <a:gd name="T22" fmla="*/ 156877 w 400"/>
                  <a:gd name="T23" fmla="*/ 263975 h 300"/>
                  <a:gd name="T24" fmla="*/ 78438 w 400"/>
                  <a:gd name="T25" fmla="*/ 185426 h 300"/>
                  <a:gd name="T26" fmla="*/ 122158 w 400"/>
                  <a:gd name="T27" fmla="*/ 229208 h 300"/>
                  <a:gd name="T28" fmla="*/ 257175 w 400"/>
                  <a:gd name="T29" fmla="*/ 172550 h 300"/>
                  <a:gd name="T30" fmla="*/ 392192 w 400"/>
                  <a:gd name="T31" fmla="*/ 229208 h 300"/>
                  <a:gd name="T32" fmla="*/ 435912 w 400"/>
                  <a:gd name="T33" fmla="*/ 185426 h 300"/>
                  <a:gd name="T34" fmla="*/ 257175 w 400"/>
                  <a:gd name="T35" fmla="*/ 110741 h 300"/>
                  <a:gd name="T36" fmla="*/ 78438 w 400"/>
                  <a:gd name="T37" fmla="*/ 185426 h 300"/>
                  <a:gd name="T38" fmla="*/ 257175 w 400"/>
                  <a:gd name="T39" fmla="*/ 61809 h 300"/>
                  <a:gd name="T40" fmla="*/ 470630 w 400"/>
                  <a:gd name="T41" fmla="*/ 150659 h 300"/>
                  <a:gd name="T42" fmla="*/ 514350 w 400"/>
                  <a:gd name="T43" fmla="*/ 106878 h 300"/>
                  <a:gd name="T44" fmla="*/ 257175 w 400"/>
                  <a:gd name="T45" fmla="*/ 0 h 300"/>
                  <a:gd name="T46" fmla="*/ 0 w 400"/>
                  <a:gd name="T47" fmla="*/ 106878 h 300"/>
                  <a:gd name="T48" fmla="*/ 43720 w 400"/>
                  <a:gd name="T49" fmla="*/ 150659 h 300"/>
                  <a:gd name="T50" fmla="*/ 257175 w 400"/>
                  <a:gd name="T51" fmla="*/ 61809 h 30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00" h="300">
                    <a:moveTo>
                      <a:pt x="224" y="276"/>
                    </a:moveTo>
                    <a:cubicBezTo>
                      <a:pt x="224" y="289"/>
                      <a:pt x="213" y="300"/>
                      <a:pt x="200" y="300"/>
                    </a:cubicBezTo>
                    <a:cubicBezTo>
                      <a:pt x="187" y="300"/>
                      <a:pt x="176" y="289"/>
                      <a:pt x="176" y="276"/>
                    </a:cubicBezTo>
                    <a:cubicBezTo>
                      <a:pt x="176" y="263"/>
                      <a:pt x="187" y="252"/>
                      <a:pt x="200" y="252"/>
                    </a:cubicBezTo>
                    <a:cubicBezTo>
                      <a:pt x="213" y="252"/>
                      <a:pt x="224" y="263"/>
                      <a:pt x="224" y="276"/>
                    </a:cubicBezTo>
                    <a:close/>
                    <a:moveTo>
                      <a:pt x="122" y="205"/>
                    </a:moveTo>
                    <a:cubicBezTo>
                      <a:pt x="156" y="239"/>
                      <a:pt x="156" y="239"/>
                      <a:pt x="156" y="239"/>
                    </a:cubicBezTo>
                    <a:cubicBezTo>
                      <a:pt x="167" y="228"/>
                      <a:pt x="183" y="221"/>
                      <a:pt x="200" y="221"/>
                    </a:cubicBezTo>
                    <a:cubicBezTo>
                      <a:pt x="217" y="221"/>
                      <a:pt x="233" y="228"/>
                      <a:pt x="244" y="239"/>
                    </a:cubicBezTo>
                    <a:cubicBezTo>
                      <a:pt x="278" y="205"/>
                      <a:pt x="278" y="205"/>
                      <a:pt x="278" y="205"/>
                    </a:cubicBezTo>
                    <a:cubicBezTo>
                      <a:pt x="258" y="185"/>
                      <a:pt x="230" y="173"/>
                      <a:pt x="200" y="173"/>
                    </a:cubicBezTo>
                    <a:cubicBezTo>
                      <a:pt x="170" y="173"/>
                      <a:pt x="142" y="185"/>
                      <a:pt x="122" y="205"/>
                    </a:cubicBezTo>
                    <a:close/>
                    <a:moveTo>
                      <a:pt x="61" y="144"/>
                    </a:moveTo>
                    <a:cubicBezTo>
                      <a:pt x="95" y="178"/>
                      <a:pt x="95" y="178"/>
                      <a:pt x="95" y="178"/>
                    </a:cubicBezTo>
                    <a:cubicBezTo>
                      <a:pt x="122" y="151"/>
                      <a:pt x="159" y="134"/>
                      <a:pt x="200" y="134"/>
                    </a:cubicBezTo>
                    <a:cubicBezTo>
                      <a:pt x="241" y="134"/>
                      <a:pt x="278" y="151"/>
                      <a:pt x="305" y="178"/>
                    </a:cubicBezTo>
                    <a:cubicBezTo>
                      <a:pt x="339" y="144"/>
                      <a:pt x="339" y="144"/>
                      <a:pt x="339" y="144"/>
                    </a:cubicBezTo>
                    <a:cubicBezTo>
                      <a:pt x="303" y="109"/>
                      <a:pt x="254" y="86"/>
                      <a:pt x="200" y="86"/>
                    </a:cubicBezTo>
                    <a:cubicBezTo>
                      <a:pt x="146" y="86"/>
                      <a:pt x="97" y="109"/>
                      <a:pt x="61" y="144"/>
                    </a:cubicBezTo>
                    <a:close/>
                    <a:moveTo>
                      <a:pt x="200" y="48"/>
                    </a:moveTo>
                    <a:cubicBezTo>
                      <a:pt x="265" y="48"/>
                      <a:pt x="324" y="74"/>
                      <a:pt x="366" y="117"/>
                    </a:cubicBezTo>
                    <a:cubicBezTo>
                      <a:pt x="400" y="83"/>
                      <a:pt x="400" y="83"/>
                      <a:pt x="400" y="83"/>
                    </a:cubicBezTo>
                    <a:cubicBezTo>
                      <a:pt x="349" y="32"/>
                      <a:pt x="278" y="0"/>
                      <a:pt x="200" y="0"/>
                    </a:cubicBezTo>
                    <a:cubicBezTo>
                      <a:pt x="122" y="0"/>
                      <a:pt x="51" y="32"/>
                      <a:pt x="0" y="83"/>
                    </a:cubicBezTo>
                    <a:cubicBezTo>
                      <a:pt x="34" y="117"/>
                      <a:pt x="34" y="117"/>
                      <a:pt x="34" y="117"/>
                    </a:cubicBezTo>
                    <a:cubicBezTo>
                      <a:pt x="76" y="74"/>
                      <a:pt x="135" y="48"/>
                      <a:pt x="20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7" tIns="45713" rIns="91427" bIns="45713"/>
              <a:lstStyle/>
              <a:p>
                <a:endParaRPr lang="en-US"/>
              </a:p>
            </p:txBody>
          </p:sp>
          <p:sp>
            <p:nvSpPr>
              <p:cNvPr id="26" name="TextBox 37"/>
              <p:cNvSpPr txBox="1"/>
              <p:nvPr/>
            </p:nvSpPr>
            <p:spPr>
              <a:xfrm>
                <a:off x="1898408" y="2617885"/>
                <a:ext cx="1182709" cy="876431"/>
              </a:xfrm>
              <a:prstGeom prst="rect">
                <a:avLst/>
              </a:prstGeom>
              <a:noFill/>
            </p:spPr>
            <p:txBody>
              <a:bodyPr wrap="none" lIns="182854" tIns="146283" rIns="182854" bIns="146283">
                <a:spAutoFit/>
              </a:bodyPr>
              <a:lstStyle/>
              <a:p>
                <a:pPr algn="ctr" defTabSz="932324">
                  <a:lnSpc>
                    <a:spcPct val="90000"/>
                  </a:lnSpc>
                  <a:defRPr/>
                </a:pPr>
                <a:r>
                  <a:rPr lang="en-US" sz="1199" spc="-50" dirty="0">
                    <a:gradFill>
                      <a:gsLst>
                        <a:gs pos="60952">
                          <a:schemeClr val="bg1"/>
                        </a:gs>
                        <a:gs pos="30000">
                          <a:schemeClr val="bg1"/>
                        </a:gs>
                      </a:gsLst>
                      <a:lin ang="5400000" scaled="0"/>
                    </a:gradFill>
                  </a:rPr>
                  <a:t>Public</a:t>
                </a:r>
              </a:p>
              <a:p>
                <a:pPr algn="ctr" defTabSz="932324">
                  <a:lnSpc>
                    <a:spcPct val="90000"/>
                  </a:lnSpc>
                  <a:defRPr/>
                </a:pPr>
                <a:r>
                  <a:rPr lang="en-US" sz="1199" spc="-50" dirty="0">
                    <a:gradFill>
                      <a:gsLst>
                        <a:gs pos="60952">
                          <a:schemeClr val="bg1"/>
                        </a:gs>
                        <a:gs pos="30000">
                          <a:schemeClr val="bg1"/>
                        </a:gs>
                      </a:gsLst>
                      <a:lin ang="5400000" scaled="0"/>
                    </a:gradFill>
                  </a:rPr>
                  <a:t>internet</a:t>
                </a:r>
              </a:p>
            </p:txBody>
          </p:sp>
        </p:grpSp>
        <p:sp>
          <p:nvSpPr>
            <p:cNvPr id="65561" name="Freeform 539"/>
            <p:cNvSpPr>
              <a:spLocks noChangeAspect="1"/>
            </p:cNvSpPr>
            <p:nvPr/>
          </p:nvSpPr>
          <p:spPr bwMode="auto">
            <a:xfrm>
              <a:off x="10055865" y="2217979"/>
              <a:ext cx="1350935" cy="742727"/>
            </a:xfrm>
            <a:custGeom>
              <a:avLst/>
              <a:gdLst>
                <a:gd name="T0" fmla="*/ 1053729 w 400"/>
                <a:gd name="T1" fmla="*/ 742727 h 220"/>
                <a:gd name="T2" fmla="*/ 151980 w 400"/>
                <a:gd name="T3" fmla="*/ 742727 h 220"/>
                <a:gd name="T4" fmla="*/ 0 w 400"/>
                <a:gd name="T5" fmla="*/ 590806 h 220"/>
                <a:gd name="T6" fmla="*/ 114829 w 400"/>
                <a:gd name="T7" fmla="*/ 442260 h 220"/>
                <a:gd name="T8" fmla="*/ 293828 w 400"/>
                <a:gd name="T9" fmla="*/ 307219 h 220"/>
                <a:gd name="T10" fmla="*/ 618053 w 400"/>
                <a:gd name="T11" fmla="*/ 0 h 220"/>
                <a:gd name="T12" fmla="*/ 911881 w 400"/>
                <a:gd name="T13" fmla="*/ 185682 h 220"/>
                <a:gd name="T14" fmla="*/ 1053729 w 400"/>
                <a:gd name="T15" fmla="*/ 148545 h 220"/>
                <a:gd name="T16" fmla="*/ 1350935 w 400"/>
                <a:gd name="T17" fmla="*/ 445636 h 220"/>
                <a:gd name="T18" fmla="*/ 1053729 w 400"/>
                <a:gd name="T19" fmla="*/ 742727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0"/>
                <a:gd name="T31" fmla="*/ 0 h 220"/>
                <a:gd name="T32" fmla="*/ 400 w 400"/>
                <a:gd name="T33" fmla="*/ 220 h 2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7" tIns="91427" rIns="91427" bIns="91427" anchor="ctr"/>
            <a:lstStyle/>
            <a:p>
              <a:pPr algn="ctr"/>
              <a:r>
                <a:rPr lang="en-US" altLang="en-US" sz="1400" dirty="0" smtClean="0">
                  <a:gradFill>
                    <a:gsLst>
                      <a:gs pos="60952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/>
              </a:r>
              <a:br>
                <a:rPr lang="en-US" altLang="en-US" sz="1400" dirty="0" smtClean="0">
                  <a:gradFill>
                    <a:gsLst>
                      <a:gs pos="60952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</a:br>
              <a:r>
                <a:rPr lang="en-US" altLang="en-US" sz="1400" dirty="0" smtClean="0">
                  <a:gradFill>
                    <a:gsLst>
                      <a:gs pos="60952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Microsoft</a:t>
              </a:r>
              <a:endParaRPr lang="en-US" altLang="en-US" sz="1400" dirty="0">
                <a:gradFill>
                  <a:gsLst>
                    <a:gs pos="60952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65545" name="TextBox 38"/>
          <p:cNvSpPr txBox="1">
            <a:spLocks noChangeArrowheads="1"/>
          </p:cNvSpPr>
          <p:nvPr/>
        </p:nvSpPr>
        <p:spPr bwMode="auto">
          <a:xfrm>
            <a:off x="457200" y="5603730"/>
            <a:ext cx="11521787" cy="911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182880" tIns="146304" rIns="182880" bIns="146304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defTabSz="912813"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3225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7797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2369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694113" indent="-36513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</a:rPr>
              <a:t>ExpressRoute provides organizations a private, </a:t>
            </a:r>
            <a:r>
              <a:rPr lang="en-US" alt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</a:rPr>
              <a:t>dedicated</a:t>
            </a:r>
            <a:r>
              <a:rPr lang="en-US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</a:rPr>
              <a:t>, high-throughput network connection between Microsoft Azure datacenters and their on-premises IT environment.</a:t>
            </a:r>
            <a:endParaRPr lang="en-US" alt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88856" y="4813431"/>
            <a:ext cx="419698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9">
              <a:lnSpc>
                <a:spcPct val="90000"/>
              </a:lnSpc>
              <a:defRPr/>
            </a:pPr>
            <a:r>
              <a:rPr lang="en-US" spc="-50" dirty="0">
                <a:gradFill>
                  <a:gsLst>
                    <a:gs pos="60952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Bandwidth: 10 Mbps to 1 Gbps per circuit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65952" y="4799968"/>
            <a:ext cx="440216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9">
              <a:lnSpc>
                <a:spcPct val="90000"/>
              </a:lnSpc>
              <a:defRPr/>
            </a:pPr>
            <a:r>
              <a:rPr lang="en-US" spc="-50" dirty="0">
                <a:gradFill>
                  <a:gsLst>
                    <a:gs pos="60952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Bandwidth: 200 Mbps to 10 Gbps per circuit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6600" dirty="0" smtClean="0"/>
              <a:t>DEMO</a:t>
            </a:r>
            <a:endParaRPr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Hybrid Connectivity</a:t>
            </a:r>
          </a:p>
        </p:txBody>
      </p:sp>
    </p:spTree>
    <p:extLst>
      <p:ext uri="{BB962C8B-B14F-4D97-AF65-F5344CB8AC3E}">
        <p14:creationId xmlns:p14="http://schemas.microsoft.com/office/powerpoint/2010/main" val="15780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3336" y="2034238"/>
            <a:ext cx="8321012" cy="2012859"/>
          </a:xfrm>
        </p:spPr>
        <p:txBody>
          <a:bodyPr/>
          <a:lstStyle/>
          <a:p>
            <a:r>
              <a:rPr lang="en-US" sz="6600" dirty="0"/>
              <a:t>Automation and Agility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Freeform 9"/>
          <p:cNvSpPr>
            <a:spLocks noChangeAspect="1" noEditPoints="1"/>
          </p:cNvSpPr>
          <p:nvPr/>
        </p:nvSpPr>
        <p:spPr bwMode="black">
          <a:xfrm>
            <a:off x="9235724" y="2857189"/>
            <a:ext cx="2595357" cy="2103427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68574" tIns="34287" rIns="68574" bIns="34287"/>
          <a:lstStyle/>
          <a:p>
            <a:pPr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9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9869" y="295275"/>
            <a:ext cx="11889564" cy="917575"/>
          </a:xfrm>
        </p:spPr>
        <p:txBody>
          <a:bodyPr/>
          <a:lstStyle/>
          <a:p>
            <a:pPr>
              <a:defRPr/>
            </a:pPr>
            <a:r>
              <a:rPr dirty="0" smtClean="0"/>
              <a:t>Virtual Machine Extensions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238" y="1211263"/>
            <a:ext cx="2786020" cy="52997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366111" y="1373188"/>
            <a:ext cx="2921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IaaS </a:t>
            </a:r>
            <a:r>
              <a:rPr lang="en-US" altLang="en-US" sz="24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Anti-malware</a:t>
            </a:r>
            <a:endParaRPr lang="en-US" alt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Reset password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Docker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Backup</a:t>
            </a:r>
          </a:p>
          <a:p>
            <a:pPr>
              <a:lnSpc>
                <a:spcPct val="150000"/>
              </a:lnSpc>
            </a:pPr>
            <a:r>
              <a:rPr lang="en-US" altLang="en-US" sz="24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BGInfo</a:t>
            </a:r>
            <a:endParaRPr lang="en-US" alt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RDMA Drivers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Bash Script PowerShell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PowerShell DSC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3656998" y="1366838"/>
            <a:ext cx="2922588" cy="390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Symantec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Trend Micro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Chef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Puppet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SQL IaaS </a:t>
            </a:r>
            <a:r>
              <a:rPr lang="en-US" altLang="en-US" sz="24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Agent</a:t>
            </a:r>
            <a:endParaRPr lang="en-US" alt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Visual Studio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Monitoring Partners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4702" y="1220073"/>
            <a:ext cx="5888320" cy="3434786"/>
          </a:xfrm>
        </p:spPr>
        <p:txBody>
          <a:bodyPr/>
          <a:lstStyle/>
          <a:p>
            <a:pPr marL="284163" indent="-284163">
              <a:lnSpc>
                <a:spcPct val="150000"/>
              </a:lnSpc>
              <a:defRPr/>
            </a:pPr>
            <a:r>
              <a:rPr lang="en-US" sz="3200" dirty="0" smtClean="0"/>
              <a:t>Declarative, model based</a:t>
            </a:r>
          </a:p>
          <a:p>
            <a:pPr marL="284163" indent="-284163">
              <a:lnSpc>
                <a:spcPct val="150000"/>
              </a:lnSpc>
              <a:defRPr/>
            </a:pPr>
            <a:r>
              <a:rPr lang="en-US" sz="3200" dirty="0" smtClean="0"/>
              <a:t>Consistent deployment</a:t>
            </a:r>
          </a:p>
          <a:p>
            <a:pPr marL="284163" indent="-284163">
              <a:lnSpc>
                <a:spcPct val="150000"/>
              </a:lnSpc>
              <a:defRPr/>
            </a:pPr>
            <a:r>
              <a:rPr lang="en-US" sz="3200" dirty="0" smtClean="0"/>
              <a:t>Source file, checked-in</a:t>
            </a:r>
          </a:p>
          <a:p>
            <a:pPr marL="284163" indent="-284163">
              <a:lnSpc>
                <a:spcPct val="150000"/>
              </a:lnSpc>
              <a:defRPr/>
            </a:pPr>
            <a:r>
              <a:rPr lang="en-US" sz="3200" dirty="0" smtClean="0"/>
              <a:t>Parameterized input/output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Resource Templates</a:t>
            </a:r>
            <a:endParaRPr dirty="0"/>
          </a:p>
        </p:txBody>
      </p:sp>
      <p:sp>
        <p:nvSpPr>
          <p:cNvPr id="4" name="Freeform 71"/>
          <p:cNvSpPr>
            <a:spLocks/>
          </p:cNvSpPr>
          <p:nvPr/>
        </p:nvSpPr>
        <p:spPr bwMode="auto">
          <a:xfrm>
            <a:off x="7520559" y="5189848"/>
            <a:ext cx="2280618" cy="930275"/>
          </a:xfrm>
          <a:custGeom>
            <a:avLst/>
            <a:gdLst>
              <a:gd name="T0" fmla="*/ 0 w 1535"/>
              <a:gd name="T1" fmla="*/ 0 h 499"/>
              <a:gd name="T2" fmla="*/ 0 w 1535"/>
              <a:gd name="T3" fmla="*/ 499 h 499"/>
              <a:gd name="T4" fmla="*/ 1535 w 1535"/>
              <a:gd name="T5" fmla="*/ 499 h 499"/>
              <a:gd name="T6" fmla="*/ 1535 w 1535"/>
              <a:gd name="T7" fmla="*/ 113 h 499"/>
              <a:gd name="T8" fmla="*/ 1511 w 1535"/>
              <a:gd name="T9" fmla="*/ 113 h 499"/>
              <a:gd name="T10" fmla="*/ 1511 w 1535"/>
              <a:gd name="T11" fmla="*/ 475 h 499"/>
              <a:gd name="T12" fmla="*/ 25 w 1535"/>
              <a:gd name="T13" fmla="*/ 475 h 499"/>
              <a:gd name="T14" fmla="*/ 25 w 1535"/>
              <a:gd name="T15" fmla="*/ 0 h 499"/>
              <a:gd name="T16" fmla="*/ 0 w 1535"/>
              <a:gd name="T17" fmla="*/ 0 h 499"/>
              <a:gd name="T18" fmla="*/ 0 w 1535"/>
              <a:gd name="T19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5" h="499">
                <a:moveTo>
                  <a:pt x="0" y="0"/>
                </a:moveTo>
                <a:lnTo>
                  <a:pt x="0" y="499"/>
                </a:lnTo>
                <a:lnTo>
                  <a:pt x="1535" y="499"/>
                </a:lnTo>
                <a:lnTo>
                  <a:pt x="1535" y="113"/>
                </a:lnTo>
                <a:lnTo>
                  <a:pt x="1511" y="113"/>
                </a:lnTo>
                <a:lnTo>
                  <a:pt x="1511" y="475"/>
                </a:lnTo>
                <a:lnTo>
                  <a:pt x="25" y="475"/>
                </a:lnTo>
                <a:lnTo>
                  <a:pt x="25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8618490" y="4137335"/>
            <a:ext cx="2084387" cy="1158875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6521" tIns="149217" rIns="186521" bIns="149217"/>
          <a:lstStyle/>
          <a:p>
            <a:pPr algn="ctr" defTabSz="951028">
              <a:lnSpc>
                <a:spcPct val="90000"/>
              </a:lnSpc>
              <a:defRPr/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434090" y="4137335"/>
            <a:ext cx="2084387" cy="117475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6521" tIns="149217" rIns="186521" bIns="149217"/>
          <a:lstStyle/>
          <a:p>
            <a:pPr algn="ctr" defTabSz="951028">
              <a:lnSpc>
                <a:spcPct val="90000"/>
              </a:lnSpc>
              <a:defRPr/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607128" y="4494522"/>
            <a:ext cx="223837" cy="528637"/>
          </a:xfrm>
          <a:custGeom>
            <a:avLst/>
            <a:gdLst>
              <a:gd name="T0" fmla="*/ 0 w 98"/>
              <a:gd name="T1" fmla="*/ 0 h 224"/>
              <a:gd name="T2" fmla="*/ 0 w 98"/>
              <a:gd name="T3" fmla="*/ 189 h 224"/>
              <a:gd name="T4" fmla="*/ 98 w 98"/>
              <a:gd name="T5" fmla="*/ 224 h 224"/>
              <a:gd name="T6" fmla="*/ 98 w 98"/>
              <a:gd name="T7" fmla="*/ 0 h 224"/>
              <a:gd name="T8" fmla="*/ 0 w 98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224">
                <a:moveTo>
                  <a:pt x="0" y="0"/>
                </a:moveTo>
                <a:cubicBezTo>
                  <a:pt x="0" y="189"/>
                  <a:pt x="0" y="189"/>
                  <a:pt x="0" y="189"/>
                </a:cubicBezTo>
                <a:cubicBezTo>
                  <a:pt x="0" y="208"/>
                  <a:pt x="44" y="224"/>
                  <a:pt x="98" y="224"/>
                </a:cubicBezTo>
                <a:cubicBezTo>
                  <a:pt x="98" y="0"/>
                  <a:pt x="98" y="0"/>
                  <a:pt x="9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6827790" y="4494522"/>
            <a:ext cx="225425" cy="528637"/>
          </a:xfrm>
          <a:custGeom>
            <a:avLst/>
            <a:gdLst>
              <a:gd name="T0" fmla="*/ 0 w 99"/>
              <a:gd name="T1" fmla="*/ 224 h 224"/>
              <a:gd name="T2" fmla="*/ 1 w 99"/>
              <a:gd name="T3" fmla="*/ 224 h 224"/>
              <a:gd name="T4" fmla="*/ 99 w 99"/>
              <a:gd name="T5" fmla="*/ 189 h 224"/>
              <a:gd name="T6" fmla="*/ 99 w 99"/>
              <a:gd name="T7" fmla="*/ 0 h 224"/>
              <a:gd name="T8" fmla="*/ 0 w 99"/>
              <a:gd name="T9" fmla="*/ 0 h 224"/>
              <a:gd name="T10" fmla="*/ 0 w 99"/>
              <a:gd name="T11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224">
                <a:moveTo>
                  <a:pt x="0" y="224"/>
                </a:moveTo>
                <a:cubicBezTo>
                  <a:pt x="1" y="224"/>
                  <a:pt x="1" y="224"/>
                  <a:pt x="1" y="224"/>
                </a:cubicBezTo>
                <a:cubicBezTo>
                  <a:pt x="55" y="224"/>
                  <a:pt x="99" y="208"/>
                  <a:pt x="99" y="189"/>
                </a:cubicBezTo>
                <a:cubicBezTo>
                  <a:pt x="99" y="0"/>
                  <a:pt x="99" y="0"/>
                  <a:pt x="99" y="0"/>
                </a:cubicBezTo>
                <a:cubicBezTo>
                  <a:pt x="0" y="0"/>
                  <a:pt x="0" y="0"/>
                  <a:pt x="0" y="0"/>
                </a:cubicBezTo>
                <a:lnTo>
                  <a:pt x="0" y="224"/>
                </a:lnTo>
                <a:close/>
              </a:path>
            </a:pathLst>
          </a:custGeom>
          <a:solidFill>
            <a:srgbClr val="29C7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607128" y="4410384"/>
            <a:ext cx="446087" cy="1666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654753" y="4432609"/>
            <a:ext cx="354012" cy="112713"/>
          </a:xfrm>
          <a:prstGeom prst="ellipse">
            <a:avLst/>
          </a:prstGeom>
          <a:solidFill>
            <a:srgbClr val="85B3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6654753" y="4432609"/>
            <a:ext cx="354012" cy="90488"/>
          </a:xfrm>
          <a:custGeom>
            <a:avLst/>
            <a:gdLst>
              <a:gd name="T0" fmla="*/ 140 w 156"/>
              <a:gd name="T1" fmla="*/ 38 h 38"/>
              <a:gd name="T2" fmla="*/ 156 w 156"/>
              <a:gd name="T3" fmla="*/ 24 h 38"/>
              <a:gd name="T4" fmla="*/ 78 w 156"/>
              <a:gd name="T5" fmla="*/ 0 h 38"/>
              <a:gd name="T6" fmla="*/ 0 w 156"/>
              <a:gd name="T7" fmla="*/ 24 h 38"/>
              <a:gd name="T8" fmla="*/ 17 w 156"/>
              <a:gd name="T9" fmla="*/ 38 h 38"/>
              <a:gd name="T10" fmla="*/ 78 w 156"/>
              <a:gd name="T11" fmla="*/ 29 h 38"/>
              <a:gd name="T12" fmla="*/ 140 w 156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8">
                <a:moveTo>
                  <a:pt x="140" y="38"/>
                </a:moveTo>
                <a:cubicBezTo>
                  <a:pt x="150" y="34"/>
                  <a:pt x="156" y="29"/>
                  <a:pt x="156" y="24"/>
                </a:cubicBezTo>
                <a:cubicBezTo>
                  <a:pt x="156" y="11"/>
                  <a:pt x="121" y="0"/>
                  <a:pt x="78" y="0"/>
                </a:cubicBezTo>
                <a:cubicBezTo>
                  <a:pt x="35" y="0"/>
                  <a:pt x="0" y="11"/>
                  <a:pt x="0" y="24"/>
                </a:cubicBezTo>
                <a:cubicBezTo>
                  <a:pt x="0" y="29"/>
                  <a:pt x="6" y="34"/>
                  <a:pt x="17" y="38"/>
                </a:cubicBezTo>
                <a:cubicBezTo>
                  <a:pt x="31" y="33"/>
                  <a:pt x="53" y="29"/>
                  <a:pt x="78" y="29"/>
                </a:cubicBezTo>
                <a:cubicBezTo>
                  <a:pt x="103" y="29"/>
                  <a:pt x="126" y="33"/>
                  <a:pt x="140" y="38"/>
                </a:cubicBezTo>
                <a:close/>
              </a:path>
            </a:pathLst>
          </a:custGeom>
          <a:solidFill>
            <a:srgbClr val="BAC8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6670628" y="4680259"/>
            <a:ext cx="323850" cy="192088"/>
          </a:xfrm>
          <a:custGeom>
            <a:avLst/>
            <a:gdLst>
              <a:gd name="T0" fmla="*/ 135 w 143"/>
              <a:gd name="T1" fmla="*/ 74 h 81"/>
              <a:gd name="T2" fmla="*/ 113 w 143"/>
              <a:gd name="T3" fmla="*/ 81 h 81"/>
              <a:gd name="T4" fmla="*/ 82 w 143"/>
              <a:gd name="T5" fmla="*/ 81 h 81"/>
              <a:gd name="T6" fmla="*/ 82 w 143"/>
              <a:gd name="T7" fmla="*/ 0 h 81"/>
              <a:gd name="T8" fmla="*/ 111 w 143"/>
              <a:gd name="T9" fmla="*/ 0 h 81"/>
              <a:gd name="T10" fmla="*/ 133 w 143"/>
              <a:gd name="T11" fmla="*/ 5 h 81"/>
              <a:gd name="T12" fmla="*/ 139 w 143"/>
              <a:gd name="T13" fmla="*/ 19 h 81"/>
              <a:gd name="T14" fmla="*/ 134 w 143"/>
              <a:gd name="T15" fmla="*/ 31 h 81"/>
              <a:gd name="T16" fmla="*/ 124 w 143"/>
              <a:gd name="T17" fmla="*/ 37 h 81"/>
              <a:gd name="T18" fmla="*/ 124 w 143"/>
              <a:gd name="T19" fmla="*/ 37 h 81"/>
              <a:gd name="T20" fmla="*/ 138 w 143"/>
              <a:gd name="T21" fmla="*/ 44 h 81"/>
              <a:gd name="T22" fmla="*/ 142 w 143"/>
              <a:gd name="T23" fmla="*/ 57 h 81"/>
              <a:gd name="T24" fmla="*/ 135 w 143"/>
              <a:gd name="T25" fmla="*/ 74 h 81"/>
              <a:gd name="T26" fmla="*/ 59 w 143"/>
              <a:gd name="T27" fmla="*/ 69 h 81"/>
              <a:gd name="T28" fmla="*/ 28 w 143"/>
              <a:gd name="T29" fmla="*/ 81 h 81"/>
              <a:gd name="T30" fmla="*/ 0 w 143"/>
              <a:gd name="T31" fmla="*/ 81 h 81"/>
              <a:gd name="T32" fmla="*/ 0 w 143"/>
              <a:gd name="T33" fmla="*/ 0 h 81"/>
              <a:gd name="T34" fmla="*/ 28 w 143"/>
              <a:gd name="T35" fmla="*/ 0 h 81"/>
              <a:gd name="T36" fmla="*/ 71 w 143"/>
              <a:gd name="T37" fmla="*/ 39 h 81"/>
              <a:gd name="T38" fmla="*/ 59 w 143"/>
              <a:gd name="T39" fmla="*/ 6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3" h="81">
                <a:moveTo>
                  <a:pt x="135" y="74"/>
                </a:moveTo>
                <a:cubicBezTo>
                  <a:pt x="129" y="78"/>
                  <a:pt x="122" y="81"/>
                  <a:pt x="113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0"/>
                  <a:pt x="82" y="0"/>
                  <a:pt x="82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1" y="0"/>
                  <a:pt x="128" y="2"/>
                  <a:pt x="133" y="5"/>
                </a:cubicBezTo>
                <a:cubicBezTo>
                  <a:pt x="137" y="9"/>
                  <a:pt x="139" y="13"/>
                  <a:pt x="139" y="19"/>
                </a:cubicBezTo>
                <a:cubicBezTo>
                  <a:pt x="139" y="24"/>
                  <a:pt x="138" y="28"/>
                  <a:pt x="134" y="31"/>
                </a:cubicBezTo>
                <a:cubicBezTo>
                  <a:pt x="131" y="34"/>
                  <a:pt x="128" y="36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9" y="38"/>
                  <a:pt x="134" y="40"/>
                  <a:pt x="138" y="44"/>
                </a:cubicBezTo>
                <a:cubicBezTo>
                  <a:pt x="141" y="47"/>
                  <a:pt x="142" y="52"/>
                  <a:pt x="142" y="57"/>
                </a:cubicBezTo>
                <a:cubicBezTo>
                  <a:pt x="143" y="64"/>
                  <a:pt x="140" y="70"/>
                  <a:pt x="135" y="74"/>
                </a:cubicBezTo>
                <a:close/>
                <a:moveTo>
                  <a:pt x="59" y="69"/>
                </a:moveTo>
                <a:cubicBezTo>
                  <a:pt x="52" y="77"/>
                  <a:pt x="41" y="81"/>
                  <a:pt x="28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7" y="0"/>
                  <a:pt x="71" y="13"/>
                  <a:pt x="71" y="39"/>
                </a:cubicBezTo>
                <a:cubicBezTo>
                  <a:pt x="71" y="52"/>
                  <a:pt x="67" y="62"/>
                  <a:pt x="59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710315" y="4716772"/>
            <a:ext cx="77788" cy="119062"/>
          </a:xfrm>
          <a:custGeom>
            <a:avLst/>
            <a:gdLst>
              <a:gd name="T0" fmla="*/ 9 w 34"/>
              <a:gd name="T1" fmla="*/ 0 h 51"/>
              <a:gd name="T2" fmla="*/ 0 w 34"/>
              <a:gd name="T3" fmla="*/ 0 h 51"/>
              <a:gd name="T4" fmla="*/ 0 w 34"/>
              <a:gd name="T5" fmla="*/ 51 h 51"/>
              <a:gd name="T6" fmla="*/ 9 w 34"/>
              <a:gd name="T7" fmla="*/ 51 h 51"/>
              <a:gd name="T8" fmla="*/ 28 w 34"/>
              <a:gd name="T9" fmla="*/ 44 h 51"/>
              <a:gd name="T10" fmla="*/ 34 w 34"/>
              <a:gd name="T11" fmla="*/ 25 h 51"/>
              <a:gd name="T12" fmla="*/ 28 w 34"/>
              <a:gd name="T13" fmla="*/ 7 h 51"/>
              <a:gd name="T14" fmla="*/ 9 w 34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51">
                <a:moveTo>
                  <a:pt x="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9" y="51"/>
                  <a:pt x="9" y="51"/>
                  <a:pt x="9" y="51"/>
                </a:cubicBezTo>
                <a:cubicBezTo>
                  <a:pt x="17" y="51"/>
                  <a:pt x="23" y="49"/>
                  <a:pt x="28" y="44"/>
                </a:cubicBezTo>
                <a:cubicBezTo>
                  <a:pt x="32" y="39"/>
                  <a:pt x="34" y="33"/>
                  <a:pt x="34" y="25"/>
                </a:cubicBezTo>
                <a:cubicBezTo>
                  <a:pt x="34" y="17"/>
                  <a:pt x="32" y="11"/>
                  <a:pt x="28" y="7"/>
                </a:cubicBezTo>
                <a:cubicBezTo>
                  <a:pt x="23" y="2"/>
                  <a:pt x="17" y="0"/>
                  <a:pt x="9" y="0"/>
                </a:cubicBezTo>
                <a:close/>
              </a:path>
            </a:pathLst>
          </a:custGeom>
          <a:solidFill>
            <a:srgbClr val="00B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897640" y="4713597"/>
            <a:ext cx="44450" cy="44450"/>
          </a:xfrm>
          <a:custGeom>
            <a:avLst/>
            <a:gdLst>
              <a:gd name="T0" fmla="*/ 17 w 20"/>
              <a:gd name="T1" fmla="*/ 16 h 19"/>
              <a:gd name="T2" fmla="*/ 20 w 20"/>
              <a:gd name="T3" fmla="*/ 9 h 19"/>
              <a:gd name="T4" fmla="*/ 7 w 20"/>
              <a:gd name="T5" fmla="*/ 0 h 19"/>
              <a:gd name="T6" fmla="*/ 0 w 20"/>
              <a:gd name="T7" fmla="*/ 0 h 19"/>
              <a:gd name="T8" fmla="*/ 0 w 20"/>
              <a:gd name="T9" fmla="*/ 19 h 19"/>
              <a:gd name="T10" fmla="*/ 8 w 20"/>
              <a:gd name="T11" fmla="*/ 19 h 19"/>
              <a:gd name="T12" fmla="*/ 17 w 20"/>
              <a:gd name="T13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19">
                <a:moveTo>
                  <a:pt x="17" y="16"/>
                </a:moveTo>
                <a:cubicBezTo>
                  <a:pt x="19" y="14"/>
                  <a:pt x="20" y="12"/>
                  <a:pt x="20" y="9"/>
                </a:cubicBezTo>
                <a:cubicBezTo>
                  <a:pt x="20" y="3"/>
                  <a:pt x="16" y="0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2" y="19"/>
                  <a:pt x="15" y="18"/>
                  <a:pt x="17" y="16"/>
                </a:cubicBezTo>
                <a:close/>
              </a:path>
            </a:pathLst>
          </a:custGeom>
          <a:solidFill>
            <a:srgbClr val="29C7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6897640" y="4789797"/>
            <a:ext cx="50800" cy="47625"/>
          </a:xfrm>
          <a:custGeom>
            <a:avLst/>
            <a:gdLst>
              <a:gd name="T0" fmla="*/ 20 w 23"/>
              <a:gd name="T1" fmla="*/ 3 h 21"/>
              <a:gd name="T2" fmla="*/ 10 w 23"/>
              <a:gd name="T3" fmla="*/ 0 h 21"/>
              <a:gd name="T4" fmla="*/ 0 w 23"/>
              <a:gd name="T5" fmla="*/ 0 h 21"/>
              <a:gd name="T6" fmla="*/ 0 w 23"/>
              <a:gd name="T7" fmla="*/ 21 h 21"/>
              <a:gd name="T8" fmla="*/ 10 w 23"/>
              <a:gd name="T9" fmla="*/ 21 h 21"/>
              <a:gd name="T10" fmla="*/ 20 w 23"/>
              <a:gd name="T11" fmla="*/ 18 h 21"/>
              <a:gd name="T12" fmla="*/ 23 w 23"/>
              <a:gd name="T13" fmla="*/ 10 h 21"/>
              <a:gd name="T14" fmla="*/ 20 w 23"/>
              <a:gd name="T15" fmla="*/ 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21">
                <a:moveTo>
                  <a:pt x="20" y="3"/>
                </a:moveTo>
                <a:cubicBezTo>
                  <a:pt x="18" y="1"/>
                  <a:pt x="14" y="0"/>
                  <a:pt x="1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4" y="21"/>
                  <a:pt x="18" y="20"/>
                  <a:pt x="20" y="18"/>
                </a:cubicBezTo>
                <a:cubicBezTo>
                  <a:pt x="22" y="16"/>
                  <a:pt x="23" y="14"/>
                  <a:pt x="23" y="10"/>
                </a:cubicBezTo>
                <a:cubicBezTo>
                  <a:pt x="23" y="7"/>
                  <a:pt x="22" y="5"/>
                  <a:pt x="20" y="3"/>
                </a:cubicBezTo>
                <a:close/>
              </a:path>
            </a:pathLst>
          </a:custGeom>
          <a:solidFill>
            <a:srgbClr val="29C7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189740" y="4586697"/>
            <a:ext cx="11778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32418">
              <a:defRPr/>
            </a:pPr>
            <a:r>
              <a:rPr lang="en-US" altLang="en-US" sz="2000" dirty="0">
                <a:solidFill>
                  <a:srgbClr val="FFFFFF"/>
                </a:solidFill>
                <a:latin typeface="Segoe Pro Display Light" panose="020B0302040504020203" pitchFamily="34" charset="0"/>
              </a:rPr>
              <a:t>SQL </a:t>
            </a:r>
            <a:r>
              <a:rPr lang="en-US" altLang="en-US" sz="2000" dirty="0" smtClean="0">
                <a:solidFill>
                  <a:srgbClr val="FFFFFF"/>
                </a:solidFill>
                <a:latin typeface="Segoe Pro Display Light" panose="020B0302040504020203" pitchFamily="34" charset="0"/>
              </a:rPr>
              <a:t>Server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8807402" y="4494522"/>
            <a:ext cx="531813" cy="487363"/>
          </a:xfrm>
          <a:custGeom>
            <a:avLst/>
            <a:gdLst>
              <a:gd name="T0" fmla="*/ 180 w 234"/>
              <a:gd name="T1" fmla="*/ 186 h 207"/>
              <a:gd name="T2" fmla="*/ 117 w 234"/>
              <a:gd name="T3" fmla="*/ 207 h 207"/>
              <a:gd name="T4" fmla="*/ 35 w 234"/>
              <a:gd name="T5" fmla="*/ 166 h 207"/>
              <a:gd name="T6" fmla="*/ 54 w 234"/>
              <a:gd name="T7" fmla="*/ 21 h 207"/>
              <a:gd name="T8" fmla="*/ 117 w 234"/>
              <a:gd name="T9" fmla="*/ 0 h 207"/>
              <a:gd name="T10" fmla="*/ 199 w 234"/>
              <a:gd name="T11" fmla="*/ 41 h 207"/>
              <a:gd name="T12" fmla="*/ 180 w 234"/>
              <a:gd name="T13" fmla="*/ 18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" h="207">
                <a:moveTo>
                  <a:pt x="180" y="186"/>
                </a:moveTo>
                <a:cubicBezTo>
                  <a:pt x="161" y="200"/>
                  <a:pt x="139" y="207"/>
                  <a:pt x="117" y="207"/>
                </a:cubicBezTo>
                <a:cubicBezTo>
                  <a:pt x="86" y="207"/>
                  <a:pt x="55" y="193"/>
                  <a:pt x="35" y="166"/>
                </a:cubicBezTo>
                <a:cubicBezTo>
                  <a:pt x="0" y="121"/>
                  <a:pt x="9" y="56"/>
                  <a:pt x="54" y="21"/>
                </a:cubicBezTo>
                <a:cubicBezTo>
                  <a:pt x="73" y="7"/>
                  <a:pt x="95" y="0"/>
                  <a:pt x="117" y="0"/>
                </a:cubicBezTo>
                <a:cubicBezTo>
                  <a:pt x="148" y="0"/>
                  <a:pt x="179" y="14"/>
                  <a:pt x="199" y="41"/>
                </a:cubicBezTo>
                <a:cubicBezTo>
                  <a:pt x="234" y="86"/>
                  <a:pt x="225" y="151"/>
                  <a:pt x="180" y="186"/>
                </a:cubicBezTo>
                <a:close/>
              </a:path>
            </a:pathLst>
          </a:custGeom>
          <a:solidFill>
            <a:srgbClr val="59B4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8807402" y="4494522"/>
            <a:ext cx="531813" cy="487363"/>
          </a:xfrm>
          <a:custGeom>
            <a:avLst/>
            <a:gdLst>
              <a:gd name="T0" fmla="*/ 180 w 234"/>
              <a:gd name="T1" fmla="*/ 186 h 207"/>
              <a:gd name="T2" fmla="*/ 117 w 234"/>
              <a:gd name="T3" fmla="*/ 207 h 207"/>
              <a:gd name="T4" fmla="*/ 35 w 234"/>
              <a:gd name="T5" fmla="*/ 166 h 207"/>
              <a:gd name="T6" fmla="*/ 54 w 234"/>
              <a:gd name="T7" fmla="*/ 21 h 207"/>
              <a:gd name="T8" fmla="*/ 117 w 234"/>
              <a:gd name="T9" fmla="*/ 0 h 207"/>
              <a:gd name="T10" fmla="*/ 199 w 234"/>
              <a:gd name="T11" fmla="*/ 41 h 207"/>
              <a:gd name="T12" fmla="*/ 180 w 234"/>
              <a:gd name="T13" fmla="*/ 18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" h="207">
                <a:moveTo>
                  <a:pt x="180" y="186"/>
                </a:moveTo>
                <a:cubicBezTo>
                  <a:pt x="161" y="200"/>
                  <a:pt x="139" y="207"/>
                  <a:pt x="117" y="207"/>
                </a:cubicBezTo>
                <a:cubicBezTo>
                  <a:pt x="86" y="207"/>
                  <a:pt x="55" y="193"/>
                  <a:pt x="35" y="166"/>
                </a:cubicBezTo>
                <a:cubicBezTo>
                  <a:pt x="0" y="121"/>
                  <a:pt x="9" y="56"/>
                  <a:pt x="54" y="21"/>
                </a:cubicBezTo>
                <a:cubicBezTo>
                  <a:pt x="73" y="7"/>
                  <a:pt x="95" y="0"/>
                  <a:pt x="117" y="0"/>
                </a:cubicBezTo>
                <a:cubicBezTo>
                  <a:pt x="148" y="0"/>
                  <a:pt x="179" y="14"/>
                  <a:pt x="199" y="41"/>
                </a:cubicBezTo>
                <a:cubicBezTo>
                  <a:pt x="234" y="86"/>
                  <a:pt x="225" y="151"/>
                  <a:pt x="180" y="186"/>
                </a:cubicBezTo>
                <a:close/>
              </a:path>
            </a:pathLst>
          </a:custGeom>
          <a:solidFill>
            <a:srgbClr val="59B4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8870902" y="4567547"/>
            <a:ext cx="65088" cy="174625"/>
          </a:xfrm>
          <a:custGeom>
            <a:avLst/>
            <a:gdLst>
              <a:gd name="T0" fmla="*/ 19 w 29"/>
              <a:gd name="T1" fmla="*/ 74 h 74"/>
              <a:gd name="T2" fmla="*/ 29 w 29"/>
              <a:gd name="T3" fmla="*/ 57 h 74"/>
              <a:gd name="T4" fmla="*/ 15 w 29"/>
              <a:gd name="T5" fmla="*/ 0 h 74"/>
              <a:gd name="T6" fmla="*/ 4 w 29"/>
              <a:gd name="T7" fmla="*/ 13 h 74"/>
              <a:gd name="T8" fmla="*/ 19 w 29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74">
                <a:moveTo>
                  <a:pt x="19" y="74"/>
                </a:moveTo>
                <a:cubicBezTo>
                  <a:pt x="21" y="69"/>
                  <a:pt x="25" y="63"/>
                  <a:pt x="29" y="57"/>
                </a:cubicBezTo>
                <a:cubicBezTo>
                  <a:pt x="12" y="31"/>
                  <a:pt x="13" y="10"/>
                  <a:pt x="15" y="0"/>
                </a:cubicBezTo>
                <a:cubicBezTo>
                  <a:pt x="11" y="4"/>
                  <a:pt x="7" y="9"/>
                  <a:pt x="4" y="13"/>
                </a:cubicBezTo>
                <a:cubicBezTo>
                  <a:pt x="1" y="27"/>
                  <a:pt x="0" y="48"/>
                  <a:pt x="19" y="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8950277" y="4750110"/>
            <a:ext cx="317500" cy="163512"/>
          </a:xfrm>
          <a:custGeom>
            <a:avLst/>
            <a:gdLst>
              <a:gd name="T0" fmla="*/ 30 w 140"/>
              <a:gd name="T1" fmla="*/ 17 h 69"/>
              <a:gd name="T2" fmla="*/ 10 w 140"/>
              <a:gd name="T3" fmla="*/ 0 h 69"/>
              <a:gd name="T4" fmla="*/ 0 w 140"/>
              <a:gd name="T5" fmla="*/ 16 h 69"/>
              <a:gd name="T6" fmla="*/ 18 w 140"/>
              <a:gd name="T7" fmla="*/ 32 h 69"/>
              <a:gd name="T8" fmla="*/ 126 w 140"/>
              <a:gd name="T9" fmla="*/ 69 h 69"/>
              <a:gd name="T10" fmla="*/ 140 w 140"/>
              <a:gd name="T11" fmla="*/ 52 h 69"/>
              <a:gd name="T12" fmla="*/ 30 w 140"/>
              <a:gd name="T13" fmla="*/ 1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69">
                <a:moveTo>
                  <a:pt x="30" y="17"/>
                </a:moveTo>
                <a:cubicBezTo>
                  <a:pt x="22" y="11"/>
                  <a:pt x="16" y="5"/>
                  <a:pt x="10" y="0"/>
                </a:cubicBezTo>
                <a:cubicBezTo>
                  <a:pt x="6" y="5"/>
                  <a:pt x="3" y="11"/>
                  <a:pt x="0" y="16"/>
                </a:cubicBezTo>
                <a:cubicBezTo>
                  <a:pt x="6" y="21"/>
                  <a:pt x="11" y="26"/>
                  <a:pt x="18" y="32"/>
                </a:cubicBezTo>
                <a:cubicBezTo>
                  <a:pt x="61" y="66"/>
                  <a:pt x="103" y="69"/>
                  <a:pt x="126" y="69"/>
                </a:cubicBezTo>
                <a:cubicBezTo>
                  <a:pt x="128" y="69"/>
                  <a:pt x="135" y="59"/>
                  <a:pt x="140" y="52"/>
                </a:cubicBezTo>
                <a:cubicBezTo>
                  <a:pt x="129" y="55"/>
                  <a:pt x="84" y="60"/>
                  <a:pt x="30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9077277" y="4624697"/>
            <a:ext cx="225425" cy="196850"/>
          </a:xfrm>
          <a:custGeom>
            <a:avLst/>
            <a:gdLst>
              <a:gd name="T0" fmla="*/ 0 w 99"/>
              <a:gd name="T1" fmla="*/ 9 h 83"/>
              <a:gd name="T2" fmla="*/ 96 w 99"/>
              <a:gd name="T3" fmla="*/ 83 h 83"/>
              <a:gd name="T4" fmla="*/ 99 w 99"/>
              <a:gd name="T5" fmla="*/ 74 h 83"/>
              <a:gd name="T6" fmla="*/ 14 w 99"/>
              <a:gd name="T7" fmla="*/ 0 h 83"/>
              <a:gd name="T8" fmla="*/ 0 w 99"/>
              <a:gd name="T9" fmla="*/ 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83">
                <a:moveTo>
                  <a:pt x="0" y="9"/>
                </a:moveTo>
                <a:cubicBezTo>
                  <a:pt x="39" y="45"/>
                  <a:pt x="84" y="75"/>
                  <a:pt x="96" y="83"/>
                </a:cubicBezTo>
                <a:cubicBezTo>
                  <a:pt x="97" y="80"/>
                  <a:pt x="98" y="77"/>
                  <a:pt x="99" y="74"/>
                </a:cubicBezTo>
                <a:cubicBezTo>
                  <a:pt x="86" y="65"/>
                  <a:pt x="54" y="40"/>
                  <a:pt x="14" y="0"/>
                </a:cubicBezTo>
                <a:cubicBezTo>
                  <a:pt x="10" y="3"/>
                  <a:pt x="5" y="6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8967740" y="4505635"/>
            <a:ext cx="98425" cy="96837"/>
          </a:xfrm>
          <a:custGeom>
            <a:avLst/>
            <a:gdLst>
              <a:gd name="T0" fmla="*/ 43 w 43"/>
              <a:gd name="T1" fmla="*/ 32 h 41"/>
              <a:gd name="T2" fmla="*/ 14 w 43"/>
              <a:gd name="T3" fmla="*/ 0 h 41"/>
              <a:gd name="T4" fmla="*/ 0 w 43"/>
              <a:gd name="T5" fmla="*/ 5 h 41"/>
              <a:gd name="T6" fmla="*/ 28 w 43"/>
              <a:gd name="T7" fmla="*/ 41 h 41"/>
              <a:gd name="T8" fmla="*/ 43 w 43"/>
              <a:gd name="T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1">
                <a:moveTo>
                  <a:pt x="43" y="32"/>
                </a:moveTo>
                <a:cubicBezTo>
                  <a:pt x="34" y="22"/>
                  <a:pt x="24" y="11"/>
                  <a:pt x="14" y="0"/>
                </a:cubicBezTo>
                <a:cubicBezTo>
                  <a:pt x="9" y="1"/>
                  <a:pt x="5" y="3"/>
                  <a:pt x="0" y="5"/>
                </a:cubicBezTo>
                <a:cubicBezTo>
                  <a:pt x="8" y="17"/>
                  <a:pt x="17" y="29"/>
                  <a:pt x="28" y="41"/>
                </a:cubicBezTo>
                <a:cubicBezTo>
                  <a:pt x="33" y="37"/>
                  <a:pt x="38" y="34"/>
                  <a:pt x="4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8880427" y="4742172"/>
            <a:ext cx="69850" cy="184150"/>
          </a:xfrm>
          <a:custGeom>
            <a:avLst/>
            <a:gdLst>
              <a:gd name="T0" fmla="*/ 15 w 31"/>
              <a:gd name="T1" fmla="*/ 0 h 79"/>
              <a:gd name="T2" fmla="*/ 0 w 31"/>
              <a:gd name="T3" fmla="*/ 58 h 79"/>
              <a:gd name="T4" fmla="*/ 2 w 31"/>
              <a:gd name="T5" fmla="*/ 62 h 79"/>
              <a:gd name="T6" fmla="*/ 19 w 31"/>
              <a:gd name="T7" fmla="*/ 79 h 79"/>
              <a:gd name="T8" fmla="*/ 31 w 31"/>
              <a:gd name="T9" fmla="*/ 20 h 79"/>
              <a:gd name="T10" fmla="*/ 15 w 31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79">
                <a:moveTo>
                  <a:pt x="15" y="0"/>
                </a:moveTo>
                <a:cubicBezTo>
                  <a:pt x="5" y="21"/>
                  <a:pt x="1" y="41"/>
                  <a:pt x="0" y="58"/>
                </a:cubicBezTo>
                <a:cubicBezTo>
                  <a:pt x="1" y="59"/>
                  <a:pt x="1" y="60"/>
                  <a:pt x="2" y="62"/>
                </a:cubicBezTo>
                <a:cubicBezTo>
                  <a:pt x="7" y="68"/>
                  <a:pt x="13" y="74"/>
                  <a:pt x="19" y="79"/>
                </a:cubicBezTo>
                <a:cubicBezTo>
                  <a:pt x="18" y="65"/>
                  <a:pt x="20" y="43"/>
                  <a:pt x="31" y="20"/>
                </a:cubicBezTo>
                <a:cubicBezTo>
                  <a:pt x="24" y="13"/>
                  <a:pt x="19" y="7"/>
                  <a:pt x="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8913765" y="4602472"/>
            <a:ext cx="163512" cy="185738"/>
          </a:xfrm>
          <a:custGeom>
            <a:avLst/>
            <a:gdLst>
              <a:gd name="T0" fmla="*/ 52 w 72"/>
              <a:gd name="T1" fmla="*/ 0 h 79"/>
              <a:gd name="T2" fmla="*/ 24 w 72"/>
              <a:gd name="T3" fmla="*/ 25 h 79"/>
              <a:gd name="T4" fmla="*/ 10 w 72"/>
              <a:gd name="T5" fmla="*/ 42 h 79"/>
              <a:gd name="T6" fmla="*/ 10 w 72"/>
              <a:gd name="T7" fmla="*/ 42 h 79"/>
              <a:gd name="T8" fmla="*/ 0 w 72"/>
              <a:gd name="T9" fmla="*/ 59 h 79"/>
              <a:gd name="T10" fmla="*/ 16 w 72"/>
              <a:gd name="T11" fmla="*/ 79 h 79"/>
              <a:gd name="T12" fmla="*/ 26 w 72"/>
              <a:gd name="T13" fmla="*/ 63 h 79"/>
              <a:gd name="T14" fmla="*/ 26 w 72"/>
              <a:gd name="T15" fmla="*/ 63 h 79"/>
              <a:gd name="T16" fmla="*/ 45 w 72"/>
              <a:gd name="T17" fmla="*/ 41 h 79"/>
              <a:gd name="T18" fmla="*/ 72 w 72"/>
              <a:gd name="T19" fmla="*/ 19 h 79"/>
              <a:gd name="T20" fmla="*/ 52 w 72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79">
                <a:moveTo>
                  <a:pt x="52" y="0"/>
                </a:moveTo>
                <a:cubicBezTo>
                  <a:pt x="43" y="6"/>
                  <a:pt x="33" y="14"/>
                  <a:pt x="24" y="25"/>
                </a:cubicBezTo>
                <a:cubicBezTo>
                  <a:pt x="18" y="30"/>
                  <a:pt x="14" y="36"/>
                  <a:pt x="1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6" y="48"/>
                  <a:pt x="2" y="54"/>
                  <a:pt x="0" y="59"/>
                </a:cubicBezTo>
                <a:cubicBezTo>
                  <a:pt x="4" y="66"/>
                  <a:pt x="9" y="72"/>
                  <a:pt x="16" y="79"/>
                </a:cubicBezTo>
                <a:cubicBezTo>
                  <a:pt x="19" y="74"/>
                  <a:pt x="22" y="68"/>
                  <a:pt x="2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31" y="55"/>
                  <a:pt x="37" y="48"/>
                  <a:pt x="45" y="41"/>
                </a:cubicBezTo>
                <a:cubicBezTo>
                  <a:pt x="55" y="32"/>
                  <a:pt x="64" y="25"/>
                  <a:pt x="72" y="19"/>
                </a:cubicBezTo>
                <a:cubicBezTo>
                  <a:pt x="65" y="13"/>
                  <a:pt x="58" y="6"/>
                  <a:pt x="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9031240" y="4543735"/>
            <a:ext cx="225425" cy="103187"/>
          </a:xfrm>
          <a:custGeom>
            <a:avLst/>
            <a:gdLst>
              <a:gd name="T0" fmla="*/ 84 w 99"/>
              <a:gd name="T1" fmla="*/ 3 h 44"/>
              <a:gd name="T2" fmla="*/ 15 w 99"/>
              <a:gd name="T3" fmla="*/ 16 h 44"/>
              <a:gd name="T4" fmla="*/ 15 w 99"/>
              <a:gd name="T5" fmla="*/ 16 h 44"/>
              <a:gd name="T6" fmla="*/ 0 w 99"/>
              <a:gd name="T7" fmla="*/ 25 h 44"/>
              <a:gd name="T8" fmla="*/ 20 w 99"/>
              <a:gd name="T9" fmla="*/ 44 h 44"/>
              <a:gd name="T10" fmla="*/ 34 w 99"/>
              <a:gd name="T11" fmla="*/ 35 h 44"/>
              <a:gd name="T12" fmla="*/ 34 w 99"/>
              <a:gd name="T13" fmla="*/ 35 h 44"/>
              <a:gd name="T14" fmla="*/ 99 w 99"/>
              <a:gd name="T15" fmla="*/ 18 h 44"/>
              <a:gd name="T16" fmla="*/ 84 w 99"/>
              <a:gd name="T17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44">
                <a:moveTo>
                  <a:pt x="84" y="3"/>
                </a:moveTo>
                <a:cubicBezTo>
                  <a:pt x="68" y="0"/>
                  <a:pt x="43" y="1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0" y="18"/>
                  <a:pt x="5" y="21"/>
                  <a:pt x="0" y="25"/>
                </a:cubicBezTo>
                <a:cubicBezTo>
                  <a:pt x="6" y="31"/>
                  <a:pt x="13" y="38"/>
                  <a:pt x="20" y="44"/>
                </a:cubicBezTo>
                <a:cubicBezTo>
                  <a:pt x="25" y="41"/>
                  <a:pt x="30" y="38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72" y="15"/>
                  <a:pt x="99" y="18"/>
                  <a:pt x="99" y="18"/>
                </a:cubicBezTo>
                <a:cubicBezTo>
                  <a:pt x="95" y="12"/>
                  <a:pt x="90" y="7"/>
                  <a:pt x="84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9153477" y="4689785"/>
            <a:ext cx="117475" cy="117475"/>
          </a:xfrm>
          <a:custGeom>
            <a:avLst/>
            <a:gdLst>
              <a:gd name="T0" fmla="*/ 12 w 51"/>
              <a:gd name="T1" fmla="*/ 7 h 50"/>
              <a:gd name="T2" fmla="*/ 8 w 51"/>
              <a:gd name="T3" fmla="*/ 39 h 50"/>
              <a:gd name="T4" fmla="*/ 39 w 51"/>
              <a:gd name="T5" fmla="*/ 43 h 50"/>
              <a:gd name="T6" fmla="*/ 43 w 51"/>
              <a:gd name="T7" fmla="*/ 12 h 50"/>
              <a:gd name="T8" fmla="*/ 12 w 51"/>
              <a:gd name="T9" fmla="*/ 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50">
                <a:moveTo>
                  <a:pt x="12" y="7"/>
                </a:moveTo>
                <a:cubicBezTo>
                  <a:pt x="2" y="15"/>
                  <a:pt x="0" y="29"/>
                  <a:pt x="8" y="39"/>
                </a:cubicBezTo>
                <a:cubicBezTo>
                  <a:pt x="15" y="48"/>
                  <a:pt x="29" y="50"/>
                  <a:pt x="39" y="43"/>
                </a:cubicBezTo>
                <a:cubicBezTo>
                  <a:pt x="49" y="35"/>
                  <a:pt x="51" y="21"/>
                  <a:pt x="43" y="12"/>
                </a:cubicBezTo>
                <a:cubicBezTo>
                  <a:pt x="36" y="2"/>
                  <a:pt x="22" y="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9055052" y="4821547"/>
            <a:ext cx="103188" cy="107950"/>
          </a:xfrm>
          <a:custGeom>
            <a:avLst/>
            <a:gdLst>
              <a:gd name="T0" fmla="*/ 10 w 46"/>
              <a:gd name="T1" fmla="*/ 7 h 46"/>
              <a:gd name="T2" fmla="*/ 6 w 46"/>
              <a:gd name="T3" fmla="*/ 36 h 46"/>
              <a:gd name="T4" fmla="*/ 35 w 46"/>
              <a:gd name="T5" fmla="*/ 40 h 46"/>
              <a:gd name="T6" fmla="*/ 39 w 46"/>
              <a:gd name="T7" fmla="*/ 11 h 46"/>
              <a:gd name="T8" fmla="*/ 10 w 46"/>
              <a:gd name="T9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6">
                <a:moveTo>
                  <a:pt x="10" y="7"/>
                </a:moveTo>
                <a:cubicBezTo>
                  <a:pt x="1" y="14"/>
                  <a:pt x="0" y="27"/>
                  <a:pt x="6" y="36"/>
                </a:cubicBezTo>
                <a:cubicBezTo>
                  <a:pt x="13" y="45"/>
                  <a:pt x="26" y="46"/>
                  <a:pt x="35" y="40"/>
                </a:cubicBezTo>
                <a:cubicBezTo>
                  <a:pt x="44" y="33"/>
                  <a:pt x="46" y="20"/>
                  <a:pt x="39" y="11"/>
                </a:cubicBezTo>
                <a:cubicBezTo>
                  <a:pt x="32" y="2"/>
                  <a:pt x="19" y="0"/>
                  <a:pt x="10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8864552" y="4659622"/>
            <a:ext cx="161925" cy="163513"/>
          </a:xfrm>
          <a:custGeom>
            <a:avLst/>
            <a:gdLst>
              <a:gd name="T0" fmla="*/ 17 w 71"/>
              <a:gd name="T1" fmla="*/ 10 h 70"/>
              <a:gd name="T2" fmla="*/ 11 w 71"/>
              <a:gd name="T3" fmla="*/ 54 h 70"/>
              <a:gd name="T4" fmla="*/ 55 w 71"/>
              <a:gd name="T5" fmla="*/ 60 h 70"/>
              <a:gd name="T6" fmla="*/ 61 w 71"/>
              <a:gd name="T7" fmla="*/ 16 h 70"/>
              <a:gd name="T8" fmla="*/ 17 w 71"/>
              <a:gd name="T9" fmla="*/ 1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0">
                <a:moveTo>
                  <a:pt x="17" y="10"/>
                </a:moveTo>
                <a:cubicBezTo>
                  <a:pt x="3" y="21"/>
                  <a:pt x="0" y="40"/>
                  <a:pt x="11" y="54"/>
                </a:cubicBezTo>
                <a:cubicBezTo>
                  <a:pt x="21" y="68"/>
                  <a:pt x="41" y="70"/>
                  <a:pt x="55" y="60"/>
                </a:cubicBezTo>
                <a:cubicBezTo>
                  <a:pt x="68" y="49"/>
                  <a:pt x="71" y="30"/>
                  <a:pt x="61" y="16"/>
                </a:cubicBezTo>
                <a:cubicBezTo>
                  <a:pt x="50" y="2"/>
                  <a:pt x="30" y="0"/>
                  <a:pt x="17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9486765" y="4555998"/>
            <a:ext cx="9941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32418">
              <a:defRPr/>
            </a:pPr>
            <a:r>
              <a:rPr lang="en-US" altLang="en-US" sz="2000" dirty="0">
                <a:solidFill>
                  <a:srgbClr val="FFFFFF"/>
                </a:solidFill>
                <a:latin typeface="Segoe Pro Display Light" panose="020B0302040504020203" pitchFamily="34" charset="0"/>
              </a:rPr>
              <a:t>Web App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33" name="Freeform 73"/>
          <p:cNvSpPr>
            <a:spLocks/>
          </p:cNvSpPr>
          <p:nvPr/>
        </p:nvSpPr>
        <p:spPr bwMode="auto">
          <a:xfrm>
            <a:off x="9718268" y="5285098"/>
            <a:ext cx="149225" cy="133350"/>
          </a:xfrm>
          <a:custGeom>
            <a:avLst/>
            <a:gdLst>
              <a:gd name="T0" fmla="*/ 96 w 96"/>
              <a:gd name="T1" fmla="*/ 82 h 82"/>
              <a:gd name="T2" fmla="*/ 48 w 96"/>
              <a:gd name="T3" fmla="*/ 0 h 82"/>
              <a:gd name="T4" fmla="*/ 0 w 96"/>
              <a:gd name="T5" fmla="*/ 82 h 82"/>
              <a:gd name="T6" fmla="*/ 96 w 96"/>
              <a:gd name="T7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82">
                <a:moveTo>
                  <a:pt x="96" y="82"/>
                </a:moveTo>
                <a:lnTo>
                  <a:pt x="48" y="0"/>
                </a:lnTo>
                <a:lnTo>
                  <a:pt x="0" y="82"/>
                </a:lnTo>
                <a:lnTo>
                  <a:pt x="96" y="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93247" tIns="46623" rIns="93247" bIns="46623"/>
          <a:lstStyle/>
          <a:p>
            <a:pPr defTabSz="932418">
              <a:defRPr/>
            </a:pPr>
            <a:endParaRPr lang="en-US" sz="1836">
              <a:solidFill>
                <a:srgbClr val="00B0F0"/>
              </a:solidFill>
            </a:endParaRPr>
          </a:p>
        </p:txBody>
      </p:sp>
      <p:sp>
        <p:nvSpPr>
          <p:cNvPr id="69665" name="Freeform 74"/>
          <p:cNvSpPr>
            <a:spLocks/>
          </p:cNvSpPr>
          <p:nvPr/>
        </p:nvSpPr>
        <p:spPr bwMode="auto">
          <a:xfrm>
            <a:off x="7878715" y="5808973"/>
            <a:ext cx="1374775" cy="557212"/>
          </a:xfrm>
          <a:custGeom>
            <a:avLst/>
            <a:gdLst>
              <a:gd name="T0" fmla="*/ 1375845 w 469"/>
              <a:gd name="T1" fmla="*/ 462244 h 175"/>
              <a:gd name="T2" fmla="*/ 1284904 w 469"/>
              <a:gd name="T3" fmla="*/ 557881 h 175"/>
              <a:gd name="T4" fmla="*/ 88007 w 469"/>
              <a:gd name="T5" fmla="*/ 557881 h 175"/>
              <a:gd name="T6" fmla="*/ 0 w 469"/>
              <a:gd name="T7" fmla="*/ 462244 h 175"/>
              <a:gd name="T8" fmla="*/ 0 w 469"/>
              <a:gd name="T9" fmla="*/ 95637 h 175"/>
              <a:gd name="T10" fmla="*/ 88007 w 469"/>
              <a:gd name="T11" fmla="*/ 0 h 175"/>
              <a:gd name="T12" fmla="*/ 1284904 w 469"/>
              <a:gd name="T13" fmla="*/ 0 h 175"/>
              <a:gd name="T14" fmla="*/ 1375845 w 469"/>
              <a:gd name="T15" fmla="*/ 95637 h 175"/>
              <a:gd name="T16" fmla="*/ 1375845 w 469"/>
              <a:gd name="T17" fmla="*/ 462244 h 1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9" h="175">
                <a:moveTo>
                  <a:pt x="469" y="145"/>
                </a:moveTo>
                <a:cubicBezTo>
                  <a:pt x="469" y="162"/>
                  <a:pt x="455" y="175"/>
                  <a:pt x="438" y="175"/>
                </a:cubicBezTo>
                <a:cubicBezTo>
                  <a:pt x="30" y="175"/>
                  <a:pt x="30" y="175"/>
                  <a:pt x="30" y="175"/>
                </a:cubicBezTo>
                <a:cubicBezTo>
                  <a:pt x="13" y="175"/>
                  <a:pt x="0" y="162"/>
                  <a:pt x="0" y="14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55" y="0"/>
                  <a:pt x="469" y="13"/>
                  <a:pt x="469" y="30"/>
                </a:cubicBezTo>
                <a:lnTo>
                  <a:pt x="469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247" tIns="46623" rIns="93247" bIns="46623"/>
          <a:lstStyle/>
          <a:p>
            <a:endParaRPr lang="en-US"/>
          </a:p>
        </p:txBody>
      </p:sp>
      <p:sp>
        <p:nvSpPr>
          <p:cNvPr id="69666" name="Rectangle 75"/>
          <p:cNvSpPr>
            <a:spLocks noChangeArrowheads="1"/>
          </p:cNvSpPr>
          <p:nvPr/>
        </p:nvSpPr>
        <p:spPr bwMode="auto">
          <a:xfrm>
            <a:off x="8015240" y="5959785"/>
            <a:ext cx="10220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584200" indent="-2413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8001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0287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12573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1714500" indent="-228600" defTabSz="9318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171700" indent="-228600" defTabSz="9318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2628900" indent="-228600" defTabSz="9318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086100" indent="-228600" defTabSz="9318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b="1" dirty="0">
                <a:solidFill>
                  <a:srgbClr val="FFFFFF"/>
                </a:solidFill>
                <a:latin typeface="Segoe UI Semibold" panose="020B0702040204020203" pitchFamily="34" charset="0"/>
              </a:rPr>
              <a:t>SQL CONFIG</a:t>
            </a:r>
            <a:endParaRPr lang="en-US" altLang="en-US" sz="1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434090" y="706748"/>
            <a:ext cx="4268787" cy="14716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6521" tIns="149217" rIns="186521" bIns="149217"/>
          <a:lstStyle/>
          <a:p>
            <a:pPr algn="ctr" defTabSz="951028">
              <a:lnSpc>
                <a:spcPct val="90000"/>
              </a:lnSpc>
              <a:defRPr/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34524" y="804569"/>
            <a:ext cx="1403056" cy="578347"/>
          </a:xfrm>
          <a:prstGeom prst="rect">
            <a:avLst/>
          </a:prstGeom>
          <a:noFill/>
        </p:spPr>
        <p:txBody>
          <a:bodyPr wrap="none" lIns="186521" tIns="149217" rIns="186521" bIns="149217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20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Template</a:t>
            </a:r>
          </a:p>
        </p:txBody>
      </p:sp>
      <p:sp>
        <p:nvSpPr>
          <p:cNvPr id="69671" name="Rectangle 70"/>
          <p:cNvSpPr>
            <a:spLocks noChangeArrowheads="1"/>
          </p:cNvSpPr>
          <p:nvPr/>
        </p:nvSpPr>
        <p:spPr bwMode="auto">
          <a:xfrm>
            <a:off x="10190114" y="5808973"/>
            <a:ext cx="16895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MS PGothic" panose="020B0600070205080204" pitchFamily="34" charset="-128"/>
              </a:defRPr>
            </a:lvl1pPr>
            <a:lvl2pPr marL="584200" indent="-2413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8001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0287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12573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1714500" indent="-228600" defTabSz="9318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171700" indent="-228600" defTabSz="9318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2628900" indent="-228600" defTabSz="9318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086100" indent="-228600" defTabSz="9318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600" b="1" dirty="0">
                <a:latin typeface="Segoe UI Semibold" panose="020B0702040204020203" pitchFamily="34" charset="0"/>
              </a:rPr>
              <a:t>DEPENDS ON SQL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69673" name="Picture 45"/>
          <p:cNvPicPr>
            <a:picLocks noChangeAspect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452" y="1500498"/>
            <a:ext cx="43180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cxnSp>
        <p:nvCxnSpPr>
          <p:cNvPr id="7" name="Straight Arrow Connector 6"/>
          <p:cNvCxnSpPr/>
          <p:nvPr/>
        </p:nvCxnSpPr>
        <p:spPr>
          <a:xfrm>
            <a:off x="7510415" y="2178360"/>
            <a:ext cx="0" cy="189769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801177" y="2178360"/>
            <a:ext cx="0" cy="189769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4957" y="1890555"/>
            <a:ext cx="5923281" cy="2105192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 smtClean="0"/>
              <a:t>PowerShell</a:t>
            </a:r>
          </a:p>
          <a:p>
            <a:pPr marL="233363" indent="-233363">
              <a:defRPr/>
            </a:pPr>
            <a:r>
              <a:rPr lang="en-US" sz="2800" dirty="0" smtClean="0"/>
              <a:t>Windows </a:t>
            </a:r>
          </a:p>
          <a:p>
            <a:pPr marL="233363" indent="-233363">
              <a:defRPr/>
            </a:pPr>
            <a:r>
              <a:rPr lang="en-US" sz="2800" dirty="0" smtClean="0"/>
              <a:t>Create and manage resources</a:t>
            </a:r>
          </a:p>
          <a:p>
            <a:pPr marL="233363" indent="-233363">
              <a:defRPr/>
            </a:pPr>
            <a:r>
              <a:rPr lang="en-US" sz="2800" dirty="0" smtClean="0"/>
              <a:t>Execute templates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Command Line Tools</a:t>
            </a:r>
            <a:endParaRPr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401116" y="1890555"/>
            <a:ext cx="5578160" cy="2105192"/>
          </a:xfrm>
          <a:prstGeom prst="rect">
            <a:avLst/>
          </a:prstGeom>
          <a:solidFill>
            <a:srgbClr val="002050"/>
          </a:solidFill>
        </p:spPr>
        <p:txBody>
          <a:bodyPr wrap="square" lIns="146304" tIns="91440" rIns="146304" bIns="91440">
            <a:spAutoFit/>
          </a:bodyPr>
          <a:lstStyle>
            <a:lvl1pPr marL="342900" indent="-342900" algn="l" defTabSz="9318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3600" kern="1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marL="584200" indent="-241300" algn="l" defTabSz="9318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400" kern="1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00100" indent="-228600" algn="l" defTabSz="9318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 kern="1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-228600" algn="l" defTabSz="9318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kern="1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7300" indent="-228600" algn="l" defTabSz="9318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kern="1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 smtClean="0"/>
              <a:t>Cross Plat CLI</a:t>
            </a:r>
          </a:p>
          <a:p>
            <a:pPr marL="284163" indent="-284163">
              <a:defRPr/>
            </a:pPr>
            <a:r>
              <a:rPr lang="en-US" sz="2800" dirty="0" smtClean="0"/>
              <a:t>Windows, Mac, Linux</a:t>
            </a:r>
          </a:p>
          <a:p>
            <a:pPr marL="284163" indent="-284163">
              <a:defRPr/>
            </a:pPr>
            <a:r>
              <a:rPr lang="en-US" sz="2800" dirty="0" smtClean="0"/>
              <a:t>Create and manage resources </a:t>
            </a:r>
          </a:p>
          <a:p>
            <a:pPr marL="284163" indent="-284163">
              <a:defRPr/>
            </a:pPr>
            <a:r>
              <a:rPr lang="en-US" sz="2800" dirty="0" smtClean="0"/>
              <a:t>Execute templates</a:t>
            </a:r>
            <a:endParaRPr lang="en-US" sz="2800" dirty="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6401117" y="4137335"/>
            <a:ext cx="5578160" cy="8494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46304" rIns="182880" bIns="146304">
            <a:spAutoFit/>
          </a:bodyPr>
          <a:lstStyle/>
          <a:p>
            <a:r>
              <a:rPr lang="en-US" alt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azure-cli@0.8.0:/# azure </a:t>
            </a:r>
            <a:r>
              <a:rPr lang="en-US" altLang="en-US" dirty="0" err="1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 quick-create</a:t>
            </a:r>
          </a:p>
          <a:p>
            <a:r>
              <a:rPr lang="en-US" alt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info:  Executing command </a:t>
            </a:r>
            <a:r>
              <a:rPr lang="en-US" altLang="en-US" dirty="0" err="1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 quick-create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293688" y="4137335"/>
            <a:ext cx="5924550" cy="8494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46304" rIns="182880" bIns="146304">
            <a:spAutoFit/>
          </a:bodyPr>
          <a:lstStyle/>
          <a:p>
            <a:pPr marL="111125" indent="-60325"/>
            <a:r>
              <a:rPr lang="en-US" alt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dirty="0" err="1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 | New-</a:t>
            </a:r>
            <a:r>
              <a:rPr lang="en-US" altLang="en-US" dirty="0" err="1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AzureVM</a:t>
            </a:r>
            <a:r>
              <a:rPr lang="en-US" alt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en-US" dirty="0" err="1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alt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 $svc  `</a:t>
            </a:r>
          </a:p>
          <a:p>
            <a:r>
              <a:rPr lang="en-US" alt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                  -</a:t>
            </a:r>
            <a:r>
              <a:rPr lang="en-US" altLang="en-US" dirty="0" err="1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VNetName</a:t>
            </a:r>
            <a:r>
              <a:rPr lang="en-US" alt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dirty="0" err="1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vnet</a:t>
            </a:r>
            <a:r>
              <a:rPr lang="en-US" alt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" name="Freeform 104"/>
          <p:cNvSpPr>
            <a:spLocks noChangeAspect="1" noEditPoints="1"/>
          </p:cNvSpPr>
          <p:nvPr/>
        </p:nvSpPr>
        <p:spPr bwMode="black">
          <a:xfrm>
            <a:off x="5143500" y="5332413"/>
            <a:ext cx="823913" cy="823912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9953" tIns="34976" rIns="69953" bIns="34976"/>
          <a:lstStyle/>
          <a:p>
            <a:pPr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70664" name="Picture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5354638"/>
            <a:ext cx="7810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63" y="5332413"/>
            <a:ext cx="781050" cy="781050"/>
          </a:xfrm>
          <a:prstGeom prst="rect">
            <a:avLst/>
          </a:prstGeom>
          <a:solidFill>
            <a:srgbClr val="002050"/>
          </a:solidFill>
          <a:ln>
            <a:noFill/>
          </a:ln>
          <a:extLst/>
        </p:spPr>
      </p:pic>
      <p:pic>
        <p:nvPicPr>
          <p:cNvPr id="7066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63" y="5332413"/>
            <a:ext cx="779462" cy="781050"/>
          </a:xfrm>
          <a:prstGeom prst="rect">
            <a:avLst/>
          </a:prstGeom>
          <a:solidFill>
            <a:srgbClr val="002050"/>
          </a:solidFill>
          <a:ln>
            <a:noFill/>
          </a:ln>
          <a:extLst/>
        </p:spPr>
      </p:pic>
      <p:pic>
        <p:nvPicPr>
          <p:cNvPr id="7066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075" y="5330825"/>
            <a:ext cx="781050" cy="781050"/>
          </a:xfrm>
          <a:prstGeom prst="rect">
            <a:avLst/>
          </a:prstGeom>
          <a:solidFill>
            <a:srgbClr val="002050"/>
          </a:solidFill>
          <a:ln>
            <a:noFill/>
          </a:ln>
          <a:extLst/>
        </p:spPr>
      </p:pic>
      <p:sp>
        <p:nvSpPr>
          <p:cNvPr id="14" name="Right Arrow 13"/>
          <p:cNvSpPr/>
          <p:nvPr/>
        </p:nvSpPr>
        <p:spPr bwMode="auto">
          <a:xfrm>
            <a:off x="3889375" y="5508625"/>
            <a:ext cx="1098550" cy="549275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6126163" y="5508625"/>
            <a:ext cx="1098550" cy="549275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6600" dirty="0" smtClean="0"/>
              <a:t>DEMO</a:t>
            </a:r>
            <a:endParaRPr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Automating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30941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/>
          </p:cNvSpPr>
          <p:nvPr/>
        </p:nvSpPr>
        <p:spPr>
          <a:xfrm>
            <a:off x="295293" y="319088"/>
            <a:ext cx="11079162" cy="92233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 fontAlgn="auto">
              <a:spcAft>
                <a:spcPts val="0"/>
              </a:spcAft>
              <a:defRPr/>
            </a:pPr>
            <a:r>
              <a:rPr lang="en-US" sz="47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More information on IaaS</a:t>
            </a:r>
          </a:p>
          <a:p>
            <a:pPr indent="60325" fontAlgn="auto">
              <a:spcAft>
                <a:spcPts val="0"/>
              </a:spcAft>
              <a:defRPr/>
            </a:pPr>
            <a:endParaRPr lang="en-US" sz="36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indent="60325" fontAlgn="auto">
              <a:spcAft>
                <a:spcPts val="0"/>
              </a:spcAft>
              <a:defRPr/>
            </a:pPr>
            <a:r>
              <a:rPr lang="en-US" sz="28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Azure Virtual Machines documentation</a:t>
            </a:r>
          </a:p>
          <a:p>
            <a:pPr indent="60325" fontAlgn="auto">
              <a:spcAft>
                <a:spcPts val="0"/>
              </a:spcAft>
              <a:defRPr/>
            </a:pPr>
            <a:r>
              <a:rPr lang="en-US" sz="28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hlinkClick r:id="rId2"/>
              </a:rPr>
              <a:t>http://azure.microsoft.com/en-us/services/virtual-machines</a:t>
            </a:r>
            <a:r>
              <a:rPr lang="en-US" sz="28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hlinkClick r:id="rId2"/>
              </a:rPr>
              <a:t>/</a:t>
            </a:r>
            <a:endParaRPr lang="en-US" sz="28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indent="60325" fontAlgn="auto">
              <a:spcAft>
                <a:spcPts val="0"/>
              </a:spcAft>
              <a:defRPr/>
            </a:pPr>
            <a:endParaRPr lang="en-US" sz="2800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indent="60325" fontAlgn="auto">
              <a:spcAft>
                <a:spcPts val="0"/>
              </a:spcAft>
              <a:defRPr/>
            </a:pPr>
            <a:r>
              <a:rPr lang="en-US" sz="28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Azure Virtual Networks</a:t>
            </a:r>
          </a:p>
          <a:p>
            <a:pPr indent="60325" fontAlgn="auto">
              <a:spcAft>
                <a:spcPts val="0"/>
              </a:spcAft>
              <a:defRPr/>
            </a:pPr>
            <a:r>
              <a:rPr lang="en-US" sz="28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hlinkClick r:id="rId3"/>
              </a:rPr>
              <a:t>http://azure.microsoft.com/en-us/documentation/services/virtual-network</a:t>
            </a:r>
            <a:r>
              <a:rPr lang="en-US" sz="28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hlinkClick r:id="rId3"/>
              </a:rPr>
              <a:t>/</a:t>
            </a:r>
            <a:endParaRPr lang="en-US" sz="28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indent="60325" fontAlgn="auto">
              <a:spcAft>
                <a:spcPts val="0"/>
              </a:spcAft>
              <a:defRPr/>
            </a:pPr>
            <a:endParaRPr lang="en-US" sz="28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indent="60325" fontAlgn="auto">
              <a:spcAft>
                <a:spcPts val="0"/>
              </a:spcAft>
              <a:defRPr/>
            </a:pPr>
            <a:r>
              <a:rPr lang="en-US" sz="28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Azure ExpressRoute</a:t>
            </a:r>
          </a:p>
          <a:p>
            <a:pPr indent="60325" fontAlgn="auto">
              <a:spcAft>
                <a:spcPts val="0"/>
              </a:spcAft>
              <a:defRPr/>
            </a:pPr>
            <a:r>
              <a:rPr lang="en-US" sz="28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hlinkClick r:id="rId4"/>
              </a:rPr>
              <a:t>http://azure.microsoft.com/en-us/documentation/services/expressroute</a:t>
            </a:r>
            <a:r>
              <a:rPr lang="en-US" sz="28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hlinkClick r:id="rId4"/>
              </a:rPr>
              <a:t>/</a:t>
            </a:r>
            <a:endParaRPr lang="en-US" sz="28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indent="60325" fontAlgn="auto">
              <a:spcAft>
                <a:spcPts val="0"/>
              </a:spcAft>
              <a:defRPr/>
            </a:pPr>
            <a:endParaRPr lang="en-US" sz="28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indent="60325" fontAlgn="auto">
              <a:spcAft>
                <a:spcPts val="0"/>
              </a:spcAft>
              <a:defRPr/>
            </a:pPr>
            <a:r>
              <a:rPr lang="en-US" sz="28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Azure Quick Start Templates</a:t>
            </a:r>
          </a:p>
          <a:p>
            <a:pPr indent="60325" fontAlgn="auto">
              <a:spcAft>
                <a:spcPts val="0"/>
              </a:spcAft>
              <a:defRPr/>
            </a:pPr>
            <a:r>
              <a:rPr lang="en-US" sz="28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hlinkClick r:id="rId5"/>
              </a:rPr>
              <a:t>http://azure.microsoft.com/en-us/documentation/templates</a:t>
            </a:r>
            <a:r>
              <a:rPr lang="en-US" sz="28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hlinkClick r:id="rId5"/>
              </a:rPr>
              <a:t>/</a:t>
            </a:r>
            <a:endParaRPr lang="en-US" sz="28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indent="60325" fontAlgn="auto">
              <a:spcAft>
                <a:spcPts val="0"/>
              </a:spcAft>
              <a:defRPr/>
            </a:pPr>
            <a:endParaRPr lang="en-US" sz="2800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indent="60325" fontAlgn="auto">
              <a:spcAft>
                <a:spcPts val="0"/>
              </a:spcAft>
              <a:defRPr/>
            </a:pPr>
            <a:r>
              <a:rPr lang="en-US" sz="28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Opsgility Online and Instructor-</a:t>
            </a:r>
            <a:r>
              <a:rPr lang="en-US" sz="28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Led </a:t>
            </a:r>
            <a:r>
              <a:rPr lang="en-US" sz="28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Azure Training</a:t>
            </a:r>
          </a:p>
          <a:p>
            <a:pPr indent="60325" fontAlgn="auto">
              <a:spcAft>
                <a:spcPts val="0"/>
              </a:spcAft>
              <a:defRPr/>
            </a:pPr>
            <a:r>
              <a:rPr lang="en-US" sz="28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hlinkClick r:id="rId6"/>
              </a:rPr>
              <a:t>http://www.opsgility.com</a:t>
            </a:r>
            <a:r>
              <a:rPr lang="en-US" sz="28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endParaRPr lang="en-US" sz="28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indent="60325" fontAlgn="auto">
              <a:spcAft>
                <a:spcPts val="0"/>
              </a:spcAft>
              <a:defRPr/>
            </a:pPr>
            <a:endParaRPr lang="en-US" sz="2800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IaaS?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15731" y="1424056"/>
            <a:ext cx="10615612" cy="29854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Deploy anywhere with Azure as your data center</a:t>
            </a:r>
          </a:p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Run virtually any Windows or Linux based workload</a:t>
            </a:r>
          </a:p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Monitoring, scale, and automation is built in </a:t>
            </a:r>
            <a:endParaRPr lang="en-US" sz="3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ea typeface="+mn-ea"/>
            </a:endParaRPr>
          </a:p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Flexible hybrid </a:t>
            </a: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c</a:t>
            </a:r>
            <a:r>
              <a:rPr lang="en-US" sz="32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onnectivity options</a:t>
            </a:r>
            <a:endParaRPr lang="en-US" sz="3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ea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 rot="18900000">
            <a:off x="513830" y="1434015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18" name="Rectangle 17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8900000">
            <a:off x="513830" y="2252317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25" name="Rectangle 24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8900000">
            <a:off x="513830" y="3079916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28" name="Rectangle 27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8900000">
            <a:off x="513830" y="3898218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31" name="Rectangle 30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 flipH="1">
            <a:off x="7848536" y="2007531"/>
            <a:ext cx="4313236" cy="3409950"/>
            <a:chOff x="2348247" y="1709773"/>
            <a:chExt cx="7397345" cy="532253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Rectangle 32"/>
          <p:cNvSpPr/>
          <p:nvPr/>
        </p:nvSpPr>
        <p:spPr>
          <a:xfrm>
            <a:off x="0" y="5403289"/>
            <a:ext cx="12434887" cy="1662112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5138" indent="-793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TextBox 22"/>
          <p:cNvSpPr txBox="1"/>
          <p:nvPr/>
        </p:nvSpPr>
        <p:spPr>
          <a:xfrm>
            <a:off x="1315731" y="5857833"/>
            <a:ext cx="11064875" cy="6461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defPPr>
              <a:defRPr lang="en-US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1pPr>
            <a:lvl2pPr marL="465138" indent="-793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9pPr>
          </a:lstStyle>
          <a:p>
            <a:pPr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Let’s compare a traditional vs. an Azure deployment </a:t>
            </a:r>
            <a:endParaRPr lang="en-US" sz="3600" u="sng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ea typeface="+mn-ea"/>
            </a:endParaRPr>
          </a:p>
        </p:txBody>
      </p:sp>
      <p:sp>
        <p:nvSpPr>
          <p:cNvPr id="22" name="Freeform 99"/>
          <p:cNvSpPr>
            <a:spLocks noChangeAspect="1"/>
          </p:cNvSpPr>
          <p:nvPr/>
        </p:nvSpPr>
        <p:spPr bwMode="black">
          <a:xfrm>
            <a:off x="472567" y="5969752"/>
            <a:ext cx="576262" cy="422275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9953" tIns="34976" rIns="69953" bIns="34976"/>
          <a:lstStyle/>
          <a:p>
            <a:pPr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799" y="305435"/>
            <a:ext cx="11889564" cy="917575"/>
          </a:xfrm>
        </p:spPr>
        <p:txBody>
          <a:bodyPr/>
          <a:lstStyle/>
          <a:p>
            <a:r>
              <a:rPr lang="en-US" dirty="0"/>
              <a:t>Why Infrastructure as a Service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2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62825" y="305511"/>
            <a:ext cx="11888787" cy="917575"/>
          </a:xfrm>
        </p:spPr>
        <p:txBody>
          <a:bodyPr/>
          <a:lstStyle/>
          <a:p>
            <a:r>
              <a:rPr lang="en-US" dirty="0" smtClean="0"/>
              <a:t>Deploying a Traditional N-Tier </a:t>
            </a:r>
            <a:r>
              <a:rPr lang="en-US" dirty="0"/>
              <a:t>I</a:t>
            </a:r>
            <a:r>
              <a:rPr lang="en-US" dirty="0" smtClean="0"/>
              <a:t>nfrastructure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4542" y="2280033"/>
            <a:ext cx="518268" cy="28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WEB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03669" y="2280032"/>
            <a:ext cx="456141" cy="28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SQL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40659" y="2293166"/>
            <a:ext cx="459411" cy="28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APP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6167144" y="4027740"/>
            <a:ext cx="940035" cy="50208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6167144" y="3507130"/>
            <a:ext cx="940035" cy="5206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V="1">
            <a:off x="10369762" y="4071648"/>
            <a:ext cx="398738" cy="14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V="1">
            <a:off x="10974647" y="3466763"/>
            <a:ext cx="173703" cy="19546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10979398" y="4456250"/>
            <a:ext cx="173736" cy="19202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6300443" y="2066098"/>
            <a:ext cx="5476180" cy="4418408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9061" y="5788958"/>
            <a:ext cx="4837874" cy="627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Networking </a:t>
            </a:r>
            <a:r>
              <a:rPr lang="en-US" sz="204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Infrastructure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Routers, Switches, Cables, Load Balancing</a:t>
            </a:r>
            <a:endParaRPr lang="en-US" sz="204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8141779" y="3443075"/>
            <a:ext cx="495247" cy="17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8153285" y="4638216"/>
            <a:ext cx="493776" cy="14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40500" y="3458280"/>
            <a:ext cx="0" cy="1188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7099747" y="2681233"/>
            <a:ext cx="1027858" cy="2750964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3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8656435" y="2681233"/>
            <a:ext cx="1027858" cy="2761544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3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0197691" y="2681234"/>
            <a:ext cx="1268096" cy="2750963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3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4542" y="2572713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Setup Network Infrastructure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2890" y="3177885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Setup Server Infrastructure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2130" y="3801253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Install and Patch OS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5008" y="4410080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Install and Configure Apps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4688" y="5029237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Multiple </a:t>
            </a: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Environments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890" y="1949731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Order Hardware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50598" y="3633038"/>
            <a:ext cx="780290" cy="7802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26" y="2970714"/>
            <a:ext cx="780290" cy="78029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99" y="4294680"/>
            <a:ext cx="780290" cy="7802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962" y="2906886"/>
            <a:ext cx="780290" cy="7802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10" y="4413328"/>
            <a:ext cx="780290" cy="7802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808" y="3697915"/>
            <a:ext cx="780290" cy="7802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144" y="2901900"/>
            <a:ext cx="780290" cy="7802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033" y="4115534"/>
            <a:ext cx="780290" cy="78029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3105" y="5611847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Repeat steps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 animBg="1"/>
      <p:bldP spid="15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2891" y="306993"/>
            <a:ext cx="11898947" cy="917575"/>
          </a:xfrm>
        </p:spPr>
        <p:txBody>
          <a:bodyPr/>
          <a:lstStyle/>
          <a:p>
            <a:r>
              <a:rPr lang="en-US" dirty="0" smtClean="0"/>
              <a:t>Deploying with Microsoft Azure IaaS </a:t>
            </a:r>
            <a:br>
              <a:rPr lang="en-US" dirty="0" smtClean="0"/>
            </a:br>
            <a:r>
              <a:rPr lang="en-US" sz="3600" dirty="0" smtClean="0"/>
              <a:t>Without automation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4542" y="2280033"/>
            <a:ext cx="518268" cy="28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03669" y="2280032"/>
            <a:ext cx="456141" cy="28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40659" y="2293166"/>
            <a:ext cx="459411" cy="28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APP</a:t>
            </a:r>
          </a:p>
        </p:txBody>
      </p:sp>
      <p:cxnSp>
        <p:nvCxnSpPr>
          <p:cNvPr id="8" name="Elbow Connector 7"/>
          <p:cNvCxnSpPr/>
          <p:nvPr/>
        </p:nvCxnSpPr>
        <p:spPr>
          <a:xfrm>
            <a:off x="6167144" y="4027740"/>
            <a:ext cx="940035" cy="50208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6167144" y="3507130"/>
            <a:ext cx="940035" cy="5206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V="1">
            <a:off x="10369762" y="4071648"/>
            <a:ext cx="398738" cy="14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V="1">
            <a:off x="10974647" y="3459675"/>
            <a:ext cx="173703" cy="19546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10979398" y="4456250"/>
            <a:ext cx="173736" cy="19202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6300443" y="2066098"/>
            <a:ext cx="5476180" cy="4418408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9061" y="5788958"/>
            <a:ext cx="4837874" cy="627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Networking </a:t>
            </a:r>
            <a:r>
              <a:rPr lang="en-US" sz="204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Infrastructure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Mostly virtualized (IPSEC VPN or Routers)</a:t>
            </a:r>
            <a:endParaRPr lang="en-US" sz="204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8141779" y="3443075"/>
            <a:ext cx="495247" cy="17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>
            <a:off x="8153285" y="4638216"/>
            <a:ext cx="493776" cy="14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40500" y="3458280"/>
            <a:ext cx="0" cy="1188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7099747" y="2681233"/>
            <a:ext cx="1027858" cy="2750964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3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656435" y="2681233"/>
            <a:ext cx="1027858" cy="2761544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3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197691" y="2681234"/>
            <a:ext cx="1268096" cy="2750963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3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7" y="3252316"/>
            <a:ext cx="588325" cy="5883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26" y="4214668"/>
            <a:ext cx="588325" cy="5883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326" y="3252114"/>
            <a:ext cx="588325" cy="58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826" y="4186620"/>
            <a:ext cx="588325" cy="588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82" y="4366459"/>
            <a:ext cx="588325" cy="5883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566" y="3212967"/>
            <a:ext cx="588325" cy="5883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617" y="3778213"/>
            <a:ext cx="588325" cy="5883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49621" y="3707475"/>
            <a:ext cx="780290" cy="7802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4543" y="1949182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Configure Virtual Network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0438" y="2564729"/>
            <a:ext cx="536649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Deploy VMs and Configure Load Balancer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0438" y="3180276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Patch the OS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0438" y="4411370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Multiple </a:t>
            </a: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Environments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0438" y="5026918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Repeat steps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6099" y="3795823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Install and Configure Apps</a:t>
            </a:r>
          </a:p>
        </p:txBody>
      </p:sp>
    </p:spTree>
    <p:extLst>
      <p:ext uri="{BB962C8B-B14F-4D97-AF65-F5344CB8AC3E}">
        <p14:creationId xmlns:p14="http://schemas.microsoft.com/office/powerpoint/2010/main" val="28451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 animBg="1"/>
      <p:bldP spid="14" grpId="0"/>
      <p:bldP spid="18" grpId="0" animBg="1"/>
      <p:bldP spid="19" grpId="0" animBg="1"/>
      <p:bldP spid="20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2891" y="305235"/>
            <a:ext cx="11888787" cy="917575"/>
          </a:xfrm>
        </p:spPr>
        <p:txBody>
          <a:bodyPr/>
          <a:lstStyle/>
          <a:p>
            <a:r>
              <a:rPr lang="en-US" dirty="0"/>
              <a:t>Deploying with Microsoft Azure IaaS </a:t>
            </a:r>
            <a:br>
              <a:rPr lang="en-US" dirty="0"/>
            </a:br>
            <a:r>
              <a:rPr lang="en-US" sz="3600" dirty="0" smtClean="0"/>
              <a:t>With </a:t>
            </a:r>
            <a:r>
              <a:rPr lang="en-US" sz="3600" dirty="0"/>
              <a:t>automation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4542" y="2280033"/>
            <a:ext cx="518268" cy="28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03669" y="2280032"/>
            <a:ext cx="456141" cy="28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40659" y="2293166"/>
            <a:ext cx="459411" cy="28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APP</a:t>
            </a:r>
          </a:p>
        </p:txBody>
      </p:sp>
      <p:cxnSp>
        <p:nvCxnSpPr>
          <p:cNvPr id="8" name="Elbow Connector 7"/>
          <p:cNvCxnSpPr/>
          <p:nvPr/>
        </p:nvCxnSpPr>
        <p:spPr>
          <a:xfrm>
            <a:off x="6167144" y="4027740"/>
            <a:ext cx="940035" cy="50208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6167144" y="3507130"/>
            <a:ext cx="940035" cy="5206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V="1">
            <a:off x="10369762" y="4071648"/>
            <a:ext cx="398738" cy="14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V="1">
            <a:off x="10974647" y="3459675"/>
            <a:ext cx="173703" cy="19546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10979398" y="4456250"/>
            <a:ext cx="173736" cy="19202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6300443" y="2066098"/>
            <a:ext cx="5476180" cy="4418408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9061" y="5788958"/>
            <a:ext cx="4837874" cy="627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Networking </a:t>
            </a:r>
            <a:r>
              <a:rPr lang="en-US" sz="204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Infrastructure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204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Mostly virtualized (IPSEC VPN or Routers)</a:t>
            </a:r>
            <a:endParaRPr lang="en-US" sz="204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8141779" y="3443075"/>
            <a:ext cx="495247" cy="17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>
            <a:off x="8153285" y="4638216"/>
            <a:ext cx="493776" cy="14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40500" y="3458280"/>
            <a:ext cx="0" cy="1188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7099747" y="2681233"/>
            <a:ext cx="1027858" cy="2750964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3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656435" y="2681233"/>
            <a:ext cx="1027858" cy="2761544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3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197691" y="2681234"/>
            <a:ext cx="1268096" cy="2750963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3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7" y="3252316"/>
            <a:ext cx="588325" cy="5883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26" y="4214668"/>
            <a:ext cx="588325" cy="5883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326" y="3252114"/>
            <a:ext cx="588325" cy="58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826" y="4186620"/>
            <a:ext cx="588325" cy="588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82" y="4366459"/>
            <a:ext cx="588325" cy="5883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566" y="3212967"/>
            <a:ext cx="588325" cy="5883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617" y="3778213"/>
            <a:ext cx="588325" cy="5883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49621" y="3707475"/>
            <a:ext cx="780290" cy="7802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5397" y="1941809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Identify Repeatable Processes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2313" y="2565594"/>
            <a:ext cx="536649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Build Automation (scripts, templates, etc.)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2313" y="3179219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Execute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2313" y="3803004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Multiple </a:t>
            </a: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Environments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1562" y="4406468"/>
            <a:ext cx="4548620" cy="57834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rPr>
              <a:t>Change parameter(s) and re-execute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8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 animBg="1"/>
      <p:bldP spid="14" grpId="0"/>
      <p:bldP spid="18" grpId="0" animBg="1"/>
      <p:bldP spid="19" grpId="0" animBg="1"/>
      <p:bldP spid="20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9263063" y="2232025"/>
            <a:ext cx="2560637" cy="2559050"/>
          </a:xfrm>
          <a:prstGeom prst="ellipse">
            <a:avLst/>
          </a:prstGeom>
          <a:solidFill>
            <a:srgbClr val="0B65B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 eaLnBrk="1" hangingPunct="1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13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775" y="1851025"/>
            <a:ext cx="21082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7315199" cy="217905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7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Virtual </a:t>
            </a:r>
            <a:r>
              <a:rPr lang="en-US" sz="72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Machines &amp; Virtual </a:t>
            </a:r>
            <a:r>
              <a:rPr lang="en-US" sz="7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Networks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/>
          </p:cNvSpPr>
          <p:nvPr/>
        </p:nvSpPr>
        <p:spPr>
          <a:xfrm>
            <a:off x="355981" y="355571"/>
            <a:ext cx="11978573" cy="155608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 fontAlgn="auto">
              <a:spcAft>
                <a:spcPts val="0"/>
              </a:spcAft>
              <a:defRPr/>
            </a:pPr>
            <a:r>
              <a:rPr lang="en-US" sz="4799" dirty="0" smtClean="0"/>
              <a:t>Azure Virtual Networks</a:t>
            </a:r>
            <a:endParaRPr lang="en-US" sz="4799" dirty="0"/>
          </a:p>
        </p:txBody>
      </p:sp>
      <p:sp>
        <p:nvSpPr>
          <p:cNvPr id="7" name="TextBox 6"/>
          <p:cNvSpPr txBox="1"/>
          <p:nvPr/>
        </p:nvSpPr>
        <p:spPr>
          <a:xfrm>
            <a:off x="1333117" y="1424645"/>
            <a:ext cx="10798175" cy="298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Private network in the cloud </a:t>
            </a:r>
          </a:p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Supports hybrid connectivity to </a:t>
            </a:r>
            <a:r>
              <a:rPr lang="en-US" sz="32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on-premises </a:t>
            </a: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or other regions</a:t>
            </a:r>
          </a:p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Network traffic segmentation and virtual appliance support</a:t>
            </a:r>
          </a:p>
          <a:p>
            <a:pPr defTabSz="932742" eaLnBrk="1" fontAlgn="auto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Deploy Virtual Machines, Cloud </a:t>
            </a:r>
            <a:r>
              <a:rPr lang="en-US" sz="32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Service, </a:t>
            </a:r>
            <a:r>
              <a:rPr lang="en-US" sz="3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or App Services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88" y="5353050"/>
            <a:ext cx="12434887" cy="1662113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9163" name="Picture 2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870" y="571103"/>
            <a:ext cx="1253059" cy="12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 rot="18900000">
            <a:off x="513830" y="1434015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22" name="Rectangle 21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18900000">
            <a:off x="513830" y="2252317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36" name="Rectangle 35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18900000">
            <a:off x="513830" y="3079916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39" name="Rectangle 38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 rot="18900000">
            <a:off x="513830" y="3898218"/>
            <a:ext cx="451122" cy="303567"/>
            <a:chOff x="8913812" y="1031876"/>
            <a:chExt cx="1524000" cy="1025524"/>
          </a:xfrm>
          <a:solidFill>
            <a:srgbClr val="BAD80A"/>
          </a:solidFill>
        </p:grpSpPr>
        <p:sp>
          <p:nvSpPr>
            <p:cNvPr id="42" name="Rectangle 41"/>
            <p:cNvSpPr/>
            <p:nvPr/>
          </p:nvSpPr>
          <p:spPr>
            <a:xfrm>
              <a:off x="8913812" y="1031876"/>
              <a:ext cx="228600" cy="1025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9565943" y="1183099"/>
              <a:ext cx="228600" cy="15151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3274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Freeform 99"/>
          <p:cNvSpPr>
            <a:spLocks noChangeAspect="1"/>
          </p:cNvSpPr>
          <p:nvPr/>
        </p:nvSpPr>
        <p:spPr bwMode="black">
          <a:xfrm>
            <a:off x="472567" y="5967148"/>
            <a:ext cx="576262" cy="422275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9953" tIns="34976" rIns="69953" bIns="34976"/>
          <a:lstStyle/>
          <a:p>
            <a:pPr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5" name="TextBox 22"/>
          <p:cNvSpPr txBox="1"/>
          <p:nvPr/>
        </p:nvSpPr>
        <p:spPr>
          <a:xfrm>
            <a:off x="1315731" y="5855229"/>
            <a:ext cx="11064875" cy="6461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defPPr>
              <a:defRPr lang="en-US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1pPr>
            <a:lvl2pPr marL="465138" indent="-793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MS PGothic" pitchFamily="34" charset="-128"/>
                <a:cs typeface="+mn-cs"/>
              </a:defRPr>
            </a:lvl9pPr>
          </a:lstStyle>
          <a:p>
            <a:pPr defTabSz="93274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</a:rPr>
              <a:t>Deploy a virtual network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pZcFO9I.0qHKpQYchVsvQ"/>
</p:tagLst>
</file>

<file path=ppt/theme/theme1.xml><?xml version="1.0" encoding="utf-8"?>
<a:theme xmlns:a="http://schemas.openxmlformats.org/drawingml/2006/main" name="Microsoft AzureCon 2015 Template - Color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FT_AzureCon_2015_Template_v03.potx" id="{E9CBCEC3-36C2-4763-88E1-B75AB7E1FC6F}" vid="{55C15E7C-B0A3-4A27-BBBF-FBB376FF8139}"/>
    </a:ext>
  </a:extLst>
</a:theme>
</file>

<file path=ppt/theme/theme2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FT_AzureCon_2015_Template_v03" id="{4715AF1A-5204-4C1D-AE3F-AB18B0EACD86}" vid="{F49B64AE-F52D-4E00-A733-3466B8A1742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29A1C1CFFD0545A9878BDE2DD7EC18" ma:contentTypeVersion="6" ma:contentTypeDescription="Create a new document." ma:contentTypeScope="" ma:versionID="073eaf59cd14f1bc5dd1941f82047fbe">
  <xsd:schema xmlns:xsd="http://www.w3.org/2001/XMLSchema" xmlns:xs="http://www.w3.org/2001/XMLSchema" xmlns:p="http://schemas.microsoft.com/office/2006/metadata/properties" xmlns:ns1="http://schemas.microsoft.com/sharepoint/v3" xmlns:ns2="b92fdc2a-1594-4510-aa86-45464713a14f" xmlns:ns3="0cd5e047-7587-471a-b27c-5f56c6d0ac56" targetNamespace="http://schemas.microsoft.com/office/2006/metadata/properties" ma:root="true" ma:fieldsID="8ea144b6f3743cbd12689b79d23b87a5" ns1:_="" ns2:_="" ns3:_="">
    <xsd:import namespace="http://schemas.microsoft.com/sharepoint/v3"/>
    <xsd:import namespace="b92fdc2a-1594-4510-aa86-45464713a14f"/>
    <xsd:import namespace="0cd5e047-7587-471a-b27c-5f56c6d0ac5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_ShortcutUr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fdc2a-1594-4510-aa86-45464713a1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5e047-7587-471a-b27c-5f56c6d0ac56" elementFormDefault="qualified">
    <xsd:import namespace="http://schemas.microsoft.com/office/2006/documentManagement/types"/>
    <xsd:import namespace="http://schemas.microsoft.com/office/infopath/2007/PartnerControls"/>
    <xsd:element name="_ShortcutUrl" ma:index="12" nillable="true" ma:displayName="_ShortcutUrl" ma:hidden="true" ma:internalName="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PublishingExpirationDate xmlns="http://schemas.microsoft.com/sharepoint/v3" xsi:nil="true"/>
    <PublishingStartDate xmlns="http://schemas.microsoft.com/sharepoint/v3" xsi:nil="true"/>
    <_ShortcutUrl xmlns="0cd5e047-7587-471a-b27c-5f56c6d0ac56">
      <Url xsi:nil="true"/>
      <Description xsi:nil="true"/>
    </_ShortcutUrl>
  </documentManagement>
</p:properties>
</file>

<file path=customXml/itemProps1.xml><?xml version="1.0" encoding="utf-8"?>
<ds:datastoreItem xmlns:ds="http://schemas.openxmlformats.org/officeDocument/2006/customXml" ds:itemID="{71F04C42-170A-4B79-B714-7B918387118E}"/>
</file>

<file path=customXml/itemProps2.xml><?xml version="1.0" encoding="utf-8"?>
<ds:datastoreItem xmlns:ds="http://schemas.openxmlformats.org/officeDocument/2006/customXml" ds:itemID="{83D55468-35EA-4D85-B070-089B0AF853D5}"/>
</file>

<file path=customXml/itemProps3.xml><?xml version="1.0" encoding="utf-8"?>
<ds:datastoreItem xmlns:ds="http://schemas.openxmlformats.org/officeDocument/2006/customXml" ds:itemID="{5B23D579-10AC-497F-9111-BCB96FCADE4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16684</TotalTime>
  <Words>987</Words>
  <Application>Microsoft Office PowerPoint</Application>
  <PresentationFormat>Custom</PresentationFormat>
  <Paragraphs>226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 Unicode MS</vt:lpstr>
      <vt:lpstr>Arial</vt:lpstr>
      <vt:lpstr>Consolas</vt:lpstr>
      <vt:lpstr>ＭＳ Ｐゴシック</vt:lpstr>
      <vt:lpstr>ＭＳ Ｐゴシック</vt:lpstr>
      <vt:lpstr>Segoe Pro Display Light</vt:lpstr>
      <vt:lpstr>Segoe UI</vt:lpstr>
      <vt:lpstr>Segoe UI Light</vt:lpstr>
      <vt:lpstr>Segoe UI Semibold</vt:lpstr>
      <vt:lpstr>Wingdings</vt:lpstr>
      <vt:lpstr>Microsoft AzureCon 2015 Template - Color</vt:lpstr>
      <vt:lpstr>WHITE TEMPLATE</vt:lpstr>
      <vt:lpstr>Getting started with Azure Infrastructure as a Service (IaaS)</vt:lpstr>
      <vt:lpstr>PowerPoint Presentation</vt:lpstr>
      <vt:lpstr>Why IaaS?</vt:lpstr>
      <vt:lpstr>Why Infrastructure as a Service?</vt:lpstr>
      <vt:lpstr>Deploying a Traditional N-Tier Infrastructure</vt:lpstr>
      <vt:lpstr>Deploying with Microsoft Azure IaaS  Without automation </vt:lpstr>
      <vt:lpstr>Deploying with Microsoft Azure IaaS  With automation </vt:lpstr>
      <vt:lpstr>Virtual Machines &amp; Virtual Networks</vt:lpstr>
      <vt:lpstr>PowerPoint Presentation</vt:lpstr>
      <vt:lpstr>DEMO</vt:lpstr>
      <vt:lpstr>PowerPoint Presentation</vt:lpstr>
      <vt:lpstr>PowerPoint Presentation</vt:lpstr>
      <vt:lpstr>Automatic Physical Redundancy</vt:lpstr>
      <vt:lpstr>Azure Load Balancer</vt:lpstr>
      <vt:lpstr>Auto Scale</vt:lpstr>
      <vt:lpstr>DEMO</vt:lpstr>
      <vt:lpstr>Hybrid Connectivity</vt:lpstr>
      <vt:lpstr>Hybrid Connectivity Options</vt:lpstr>
      <vt:lpstr>Site-to-Site and Point-to-Site</vt:lpstr>
      <vt:lpstr>Azure ExpressRoute</vt:lpstr>
      <vt:lpstr>DEMO</vt:lpstr>
      <vt:lpstr>Automation and Agility </vt:lpstr>
      <vt:lpstr>Virtual Machine Extensions</vt:lpstr>
      <vt:lpstr>Resource Templates</vt:lpstr>
      <vt:lpstr>Command Line Tools</vt:lpstr>
      <vt:lpstr>DEMO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&lt;Speaker name here&gt;</dc:creator>
  <cp:keywords>MSVID, Brand Guidelines, Branding, Visual Identity, grid</cp:keywords>
  <dc:description>Template: Maryfj_x000d_
Formatting: _x000d_
Audience Type:</dc:description>
  <cp:lastModifiedBy>Michael Washam</cp:lastModifiedBy>
  <cp:revision>484</cp:revision>
  <dcterms:created xsi:type="dcterms:W3CDTF">2014-06-10T19:28:25Z</dcterms:created>
  <dcterms:modified xsi:type="dcterms:W3CDTF">2015-09-16T13:59:02Z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0x0101004329A1C1CFFD0545A9878BDE2DD7EC18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