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081" r:id="rId4"/>
  </p:sldMasterIdLst>
  <p:notesMasterIdLst>
    <p:notesMasterId r:id="rId16"/>
  </p:notesMasterIdLst>
  <p:handoutMasterIdLst>
    <p:handoutMasterId r:id="rId17"/>
  </p:handoutMasterIdLst>
  <p:sldIdLst>
    <p:sldId id="1309" r:id="rId5"/>
    <p:sldId id="1373" r:id="rId6"/>
    <p:sldId id="1365" r:id="rId7"/>
    <p:sldId id="1366" r:id="rId8"/>
    <p:sldId id="1367" r:id="rId9"/>
    <p:sldId id="1371" r:id="rId10"/>
    <p:sldId id="1368" r:id="rId11"/>
    <p:sldId id="1369" r:id="rId12"/>
    <p:sldId id="1370" r:id="rId13"/>
    <p:sldId id="1372" r:id="rId14"/>
    <p:sldId id="1326" r:id="rId15"/>
  </p:sldIdLst>
  <p:sldSz cx="12436475" cy="6994525"/>
  <p:notesSz cx="6858000" cy="9144000"/>
  <p:defaultTextStyle>
    <a:defPPr>
      <a:defRPr lang="en-US"/>
    </a:defPPr>
    <a:lvl1pPr algn="l" defTabSz="9318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UI" panose="020B0502040204020203" pitchFamily="34" charset="0"/>
        <a:ea typeface="MS PGothic" panose="020B0600070205080204" pitchFamily="34" charset="-128"/>
        <a:cs typeface="+mn-cs"/>
      </a:defRPr>
    </a:lvl1pPr>
    <a:lvl2pPr marL="465138" indent="-7938" algn="l" defTabSz="9318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UI" panose="020B0502040204020203" pitchFamily="34" charset="0"/>
        <a:ea typeface="MS PGothic" panose="020B0600070205080204" pitchFamily="34" charset="-128"/>
        <a:cs typeface="+mn-cs"/>
      </a:defRPr>
    </a:lvl2pPr>
    <a:lvl3pPr marL="931863" indent="-17463" algn="l" defTabSz="9318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UI" panose="020B0502040204020203" pitchFamily="34" charset="0"/>
        <a:ea typeface="MS PGothic" panose="020B0600070205080204" pitchFamily="34" charset="-128"/>
        <a:cs typeface="+mn-cs"/>
      </a:defRPr>
    </a:lvl3pPr>
    <a:lvl4pPr marL="1398588" indent="-26988" algn="l" defTabSz="9318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UI" panose="020B0502040204020203" pitchFamily="34" charset="0"/>
        <a:ea typeface="MS PGothic" panose="020B0600070205080204" pitchFamily="34" charset="-128"/>
        <a:cs typeface="+mn-cs"/>
      </a:defRPr>
    </a:lvl4pPr>
    <a:lvl5pPr marL="1865313" indent="-36513" algn="l" defTabSz="9318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UI" panose="020B0502040204020203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8D7"/>
    <a:srgbClr val="0B65BA"/>
    <a:srgbClr val="00BCF2"/>
    <a:srgbClr val="89C402"/>
    <a:srgbClr val="BAD80A"/>
    <a:srgbClr val="00188F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0741" autoAdjust="0"/>
  </p:normalViewPr>
  <p:slideViewPr>
    <p:cSldViewPr>
      <p:cViewPr varScale="1">
        <p:scale>
          <a:sx n="76" d="100"/>
          <a:sy n="76" d="100"/>
        </p:scale>
        <p:origin x="43" y="192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113"/>
            <a:ext cx="2971800" cy="45720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32742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Segoe U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8D5ADE1-1893-4748-A619-C736DBB811BE}" type="datetime8">
              <a:rPr lang="en-US" altLang="en-US"/>
              <a:pPr>
                <a:defRPr/>
              </a:pPr>
              <a:t>9/9/2015 7:35 PM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4375" cy="331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98463" defTabSz="912813" eaLnBrk="0" hangingPunct="0">
              <a:defRPr sz="400"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263" y="8685213"/>
            <a:ext cx="107315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391B5DF-0577-4A7E-A773-A19ABE64A2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358739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32742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Segoe U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1375" cy="3556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571500" defTabSz="912813" eaLnBrk="0" hangingPunct="0">
              <a:defRPr sz="400"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BC91149-61BE-457F-849E-90297C791B8F}" type="datetime8">
              <a:rPr lang="en-US" altLang="en-US"/>
              <a:pPr>
                <a:defRPr/>
              </a:pPr>
              <a:t>9/9/2015 7:35 PM</a:t>
            </a:fld>
            <a:endParaRPr lang="en-US" alt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8675" y="8685213"/>
            <a:ext cx="947738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C9DFEC3-FF6B-40D6-8347-C7D4E6475B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398003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defTabSz="931863" rtl="0" eaLnBrk="0" fontAlgn="base" hangingPunct="0">
      <a:lnSpc>
        <a:spcPct val="90000"/>
      </a:lnSpc>
      <a:spcBef>
        <a:spcPct val="30000"/>
      </a:spcBef>
      <a:spcAft>
        <a:spcPts val="338"/>
      </a:spcAft>
      <a:defRPr sz="900" kern="1200">
        <a:solidFill>
          <a:schemeClr val="tx1"/>
        </a:solidFill>
        <a:latin typeface="Segoe UI Light" pitchFamily="34" charset="0"/>
        <a:ea typeface="MS PGothic" panose="020B0600070205080204" pitchFamily="34" charset="-128"/>
        <a:cs typeface="ＭＳ Ｐゴシック" charset="0"/>
      </a:defRPr>
    </a:lvl1pPr>
    <a:lvl2pPr marL="215900" indent="-107950" algn="l" defTabSz="931863" rtl="0" eaLnBrk="0" fontAlgn="base" hangingPunct="0">
      <a:lnSpc>
        <a:spcPct val="90000"/>
      </a:lnSpc>
      <a:spcBef>
        <a:spcPct val="30000"/>
      </a:spcBef>
      <a:spcAft>
        <a:spcPts val="338"/>
      </a:spcAft>
      <a:buFont typeface="Arial" panose="020B0604020202020204" pitchFamily="34" charset="0"/>
      <a:buChar char="•"/>
      <a:defRPr sz="900" kern="1200">
        <a:solidFill>
          <a:schemeClr val="tx1"/>
        </a:solidFill>
        <a:latin typeface="Segoe UI Light" pitchFamily="34" charset="0"/>
        <a:ea typeface="MS PGothic" panose="020B0600070205080204" pitchFamily="34" charset="-128"/>
        <a:cs typeface="+mn-cs"/>
      </a:defRPr>
    </a:lvl2pPr>
    <a:lvl3pPr marL="333375" indent="-115888" algn="l" defTabSz="931863" rtl="0" eaLnBrk="0" fontAlgn="base" hangingPunct="0">
      <a:lnSpc>
        <a:spcPct val="90000"/>
      </a:lnSpc>
      <a:spcBef>
        <a:spcPct val="30000"/>
      </a:spcBef>
      <a:spcAft>
        <a:spcPts val="338"/>
      </a:spcAft>
      <a:buFont typeface="Arial" panose="020B0604020202020204" pitchFamily="34" charset="0"/>
      <a:buChar char="•"/>
      <a:defRPr sz="900" kern="1200">
        <a:solidFill>
          <a:schemeClr val="tx1"/>
        </a:solidFill>
        <a:latin typeface="Segoe UI Light" pitchFamily="34" charset="0"/>
        <a:ea typeface="MS PGothic" panose="020B0600070205080204" pitchFamily="34" charset="-128"/>
        <a:cs typeface="+mn-cs"/>
      </a:defRPr>
    </a:lvl3pPr>
    <a:lvl4pPr marL="492125" indent="-149225" algn="l" defTabSz="931863" rtl="0" eaLnBrk="0" fontAlgn="base" hangingPunct="0">
      <a:lnSpc>
        <a:spcPct val="90000"/>
      </a:lnSpc>
      <a:spcBef>
        <a:spcPct val="30000"/>
      </a:spcBef>
      <a:spcAft>
        <a:spcPts val="338"/>
      </a:spcAft>
      <a:buFont typeface="Arial" panose="020B0604020202020204" pitchFamily="34" charset="0"/>
      <a:buChar char="•"/>
      <a:defRPr sz="900" kern="1200">
        <a:solidFill>
          <a:schemeClr val="tx1"/>
        </a:solidFill>
        <a:latin typeface="Segoe UI Light" pitchFamily="34" charset="0"/>
        <a:ea typeface="MS PGothic" panose="020B0600070205080204" pitchFamily="34" charset="-128"/>
        <a:cs typeface="+mn-cs"/>
      </a:defRPr>
    </a:lvl4pPr>
    <a:lvl5pPr marL="627063" indent="-115888" algn="l" defTabSz="931863" rtl="0" eaLnBrk="0" fontAlgn="base" hangingPunct="0">
      <a:lnSpc>
        <a:spcPct val="90000"/>
      </a:lnSpc>
      <a:spcBef>
        <a:spcPct val="30000"/>
      </a:spcBef>
      <a:spcAft>
        <a:spcPts val="338"/>
      </a:spcAft>
      <a:buFont typeface="Arial" panose="020B0604020202020204" pitchFamily="34" charset="0"/>
      <a:buChar char="•"/>
      <a:defRPr sz="900" kern="1200">
        <a:solidFill>
          <a:schemeClr val="tx1"/>
        </a:solidFill>
        <a:latin typeface="Segoe UI Light" pitchFamily="34" charset="0"/>
        <a:ea typeface="MS PGothic" panose="020B0600070205080204" pitchFamily="34" charset="-128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3492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 defTabSz="9318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200" smtClean="0">
              <a:latin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</p:spPr>
        <p:txBody>
          <a:bodyPr rtlCol="0"/>
          <a:lstStyle/>
          <a:p>
            <a:pPr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a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3494" name="Date Placeholder 5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3D0784B-820B-4378-A534-C600A9A295D5}" type="datetime8">
              <a:rPr lang="en-US" altLang="en-US" sz="1200" smtClean="0">
                <a:latin typeface="Segoe UI" panose="020B0502040204020203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9/9/2015 7:35 PM</a:t>
            </a:fld>
            <a:endParaRPr lang="en-US" altLang="en-US" sz="1200" smtClean="0">
              <a:latin typeface="Segoe UI" panose="020B0502040204020203" pitchFamily="34" charset="0"/>
            </a:endParaRPr>
          </a:p>
        </p:txBody>
      </p:sp>
      <p:sp>
        <p:nvSpPr>
          <p:cNvPr id="63495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6F2502C0-3828-41C1-8F64-377F4D584582}" type="slidenum">
              <a:rPr lang="en-US" altLang="en-US" sz="1200" smtClean="0">
                <a:latin typeface="Segoe UI" panose="020B0502040204020203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sz="1200" smtClean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808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7589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defTabSz="912813"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1pPr>
            <a:lvl2pPr defTabSz="912813"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2pPr>
            <a:lvl3pPr defTabSz="912813"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3pPr>
            <a:lvl4pPr defTabSz="912813"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4pPr>
            <a:lvl5pPr defTabSz="912813"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5pPr>
            <a:lvl6pPr marL="2322513" indent="-36513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6pPr>
            <a:lvl7pPr marL="2779713" indent="-36513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7pPr>
            <a:lvl8pPr marL="3236913" indent="-36513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8pPr>
            <a:lvl9pPr marL="3694113" indent="-36513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mtClean="0"/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7590" name="Date Placeholder 5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5016D33-E730-4221-A265-CE65DE8C8E50}" type="datetime8">
              <a:rPr lang="en-US" altLang="en-US" smtClean="0"/>
              <a:pPr/>
              <a:t>9/9/2015 7:35 PM</a:t>
            </a:fld>
            <a:endParaRPr lang="en-US" altLang="en-US" smtClean="0"/>
          </a:p>
        </p:txBody>
      </p:sp>
      <p:sp>
        <p:nvSpPr>
          <p:cNvPr id="67591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9BF110A-EE9E-4700-A0EE-222D4B1D5484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60409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1685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defTabSz="912813"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1pPr>
            <a:lvl2pPr defTabSz="912813"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2pPr>
            <a:lvl3pPr defTabSz="912813"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3pPr>
            <a:lvl4pPr defTabSz="912813"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4pPr>
            <a:lvl5pPr defTabSz="912813"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5pPr>
            <a:lvl6pPr marL="2322513" indent="-36513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6pPr>
            <a:lvl7pPr marL="2779713" indent="-36513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7pPr>
            <a:lvl8pPr marL="3236913" indent="-36513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8pPr>
            <a:lvl9pPr marL="3694113" indent="-36513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mtClean="0"/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71686" name="Date Placeholder 5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448E438-DC2D-4803-B2A8-E8C3786818D3}" type="datetime8">
              <a:rPr lang="en-US" altLang="en-US" smtClean="0"/>
              <a:pPr/>
              <a:t>9/9/2015 7:35 PM</a:t>
            </a:fld>
            <a:endParaRPr lang="en-US" altLang="en-US" smtClean="0"/>
          </a:p>
        </p:txBody>
      </p:sp>
      <p:sp>
        <p:nvSpPr>
          <p:cNvPr id="71687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52D7C58-5273-4318-B60E-D9638CEB7EF3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62071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4757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defTabSz="912813"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1pPr>
            <a:lvl2pPr defTabSz="912813"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2pPr>
            <a:lvl3pPr defTabSz="912813"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3pPr>
            <a:lvl4pPr defTabSz="912813"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4pPr>
            <a:lvl5pPr defTabSz="912813"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5pPr>
            <a:lvl6pPr marL="2322513" indent="-36513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6pPr>
            <a:lvl7pPr marL="2779713" indent="-36513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7pPr>
            <a:lvl8pPr marL="3236913" indent="-36513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8pPr>
            <a:lvl9pPr marL="3694113" indent="-36513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mtClean="0"/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74758" name="Date Placeholder 5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2280A76-05C4-41B6-A493-E7540256A7E0}" type="datetime8">
              <a:rPr lang="en-US" altLang="en-US" smtClean="0"/>
              <a:pPr/>
              <a:t>9/9/2015 7:35 PM</a:t>
            </a:fld>
            <a:endParaRPr lang="en-US" altLang="en-US" smtClean="0"/>
          </a:p>
        </p:txBody>
      </p:sp>
      <p:sp>
        <p:nvSpPr>
          <p:cNvPr id="74759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AD030C4-1EE9-4057-886D-7D7F796D1458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73678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7829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defTabSz="912813"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1pPr>
            <a:lvl2pPr defTabSz="912813"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2pPr>
            <a:lvl3pPr defTabSz="912813"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3pPr>
            <a:lvl4pPr defTabSz="912813"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4pPr>
            <a:lvl5pPr defTabSz="912813"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5pPr>
            <a:lvl6pPr marL="2322513" indent="-36513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6pPr>
            <a:lvl7pPr marL="2779713" indent="-36513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7pPr>
            <a:lvl8pPr marL="3236913" indent="-36513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8pPr>
            <a:lvl9pPr marL="3694113" indent="-36513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mtClean="0"/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77830" name="Date Placeholder 5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7644567-3C52-4D17-8502-6560FB394115}" type="datetime8">
              <a:rPr lang="en-US" altLang="en-US" smtClean="0"/>
              <a:pPr/>
              <a:t>9/9/2015 7:35 PM</a:t>
            </a:fld>
            <a:endParaRPr lang="en-US" altLang="en-US" smtClean="0"/>
          </a:p>
        </p:txBody>
      </p:sp>
      <p:sp>
        <p:nvSpPr>
          <p:cNvPr id="77831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115D93D-24B2-44A4-B9B2-A05A77D963B9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75904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8852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 defTabSz="9318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200" smtClean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78853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3C6ADABD-8ACD-47DF-AE79-0500BDFA10E1}" type="datetime8">
              <a:rPr lang="en-US" altLang="en-US" sz="1200" smtClean="0">
                <a:solidFill>
                  <a:srgbClr val="000000"/>
                </a:solidFill>
                <a:latin typeface="Segoe UI" panose="020B0502040204020203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9/9/2015 7:35 PM</a:t>
            </a:fld>
            <a:endParaRPr lang="en-US" altLang="en-US" sz="1200" smtClean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78854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35F9976C-5028-4B41-82F7-4A16C03CEE57}" type="slidenum">
              <a:rPr lang="en-US" altLang="en-US" sz="1200" smtClean="0">
                <a:solidFill>
                  <a:srgbClr val="000000"/>
                </a:solidFill>
                <a:latin typeface="Segoe UI" panose="020B0502040204020203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 sz="1200" smtClean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</p:spPr>
        <p:txBody>
          <a:bodyPr rtlCol="0"/>
          <a:lstStyle/>
          <a:p>
            <a:pPr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a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377682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9" Type="http://schemas.openxmlformats.org/officeDocument/2006/relationships/image" Target="../media/image41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42" Type="http://schemas.openxmlformats.org/officeDocument/2006/relationships/image" Target="../media/image44.png"/><Relationship Id="rId47" Type="http://schemas.openxmlformats.org/officeDocument/2006/relationships/image" Target="../media/image49.png"/><Relationship Id="rId50" Type="http://schemas.openxmlformats.org/officeDocument/2006/relationships/image" Target="../media/image5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Relationship Id="rId46" Type="http://schemas.openxmlformats.org/officeDocument/2006/relationships/image" Target="../media/image48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41" Type="http://schemas.openxmlformats.org/officeDocument/2006/relationships/image" Target="../media/image4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40" Type="http://schemas.openxmlformats.org/officeDocument/2006/relationships/image" Target="../media/image42.png"/><Relationship Id="rId45" Type="http://schemas.openxmlformats.org/officeDocument/2006/relationships/image" Target="../media/image47.png"/><Relationship Id="rId53" Type="http://schemas.openxmlformats.org/officeDocument/2006/relationships/image" Target="../media/image55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49" Type="http://schemas.openxmlformats.org/officeDocument/2006/relationships/image" Target="../media/image51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4" Type="http://schemas.openxmlformats.org/officeDocument/2006/relationships/image" Target="../media/image46.png"/><Relationship Id="rId52" Type="http://schemas.openxmlformats.org/officeDocument/2006/relationships/image" Target="../media/image54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Relationship Id="rId43" Type="http://schemas.openxmlformats.org/officeDocument/2006/relationships/image" Target="../media/image45.png"/><Relationship Id="rId48" Type="http://schemas.openxmlformats.org/officeDocument/2006/relationships/image" Target="../media/image50.png"/><Relationship Id="rId8" Type="http://schemas.openxmlformats.org/officeDocument/2006/relationships/image" Target="../media/image10.png"/><Relationship Id="rId51" Type="http://schemas.openxmlformats.org/officeDocument/2006/relationships/image" Target="../media/image5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reC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" y="0"/>
            <a:ext cx="12434888" cy="699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  <a:p>
            <a:pPr lvl="0"/>
            <a:r>
              <a:rPr lang="en-US" dirty="0" smtClean="0"/>
              <a:t>Speaker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200" y="479775"/>
            <a:ext cx="1646238" cy="352649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10469259" y="296863"/>
            <a:ext cx="169257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defTabSz="932742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 err="1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  <a:ea typeface="+mn-ea"/>
              </a:rPr>
              <a:t>AzureCon</a:t>
            </a:r>
            <a:endParaRPr lang="en-US" sz="2400" dirty="0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latin typeface="Segoe U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89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3600"/>
            </a:lvl1pPr>
            <a:lvl2pPr marL="342900" indent="0">
              <a:buFontTx/>
              <a:buNone/>
              <a:defRPr/>
            </a:lvl2pPr>
            <a:lvl3pPr marL="571500" indent="0">
              <a:buFontTx/>
              <a:buNone/>
              <a:defRPr/>
            </a:lvl3pPr>
            <a:lvl4pPr marL="800100" indent="0">
              <a:buFontTx/>
              <a:buNone/>
              <a:defRPr/>
            </a:lvl4pPr>
            <a:lvl5pPr marL="10287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70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Content with artwo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34888" cy="699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68326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3600"/>
            </a:lvl1pPr>
            <a:lvl2pPr marL="342900" indent="0">
              <a:buFontTx/>
              <a:buNone/>
              <a:defRPr/>
            </a:lvl2pPr>
            <a:lvl3pPr marL="571500" indent="0">
              <a:buFontTx/>
              <a:buNone/>
              <a:defRPr/>
            </a:lvl3pPr>
            <a:lvl4pPr marL="800100" indent="0">
              <a:buFontTx/>
              <a:buNone/>
              <a:defRPr/>
            </a:lvl4pPr>
            <a:lvl5pPr marL="10287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497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749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040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28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Green Bullet text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400050" indent="-400050">
              <a:spcBef>
                <a:spcPts val="1224"/>
              </a:spcBef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sz="3200"/>
            </a:lvl1pPr>
            <a:lvl2pPr marL="742950" indent="-342900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sz="2400"/>
            </a:lvl2pPr>
            <a:lvl3pPr marL="1028700" indent="-285750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tabLst/>
              <a:defRPr sz="2000"/>
            </a:lvl3pPr>
            <a:lvl4pPr marL="1257300" indent="-228600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lang="en-US" sz="18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indent="-228600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7804" y="1212849"/>
            <a:ext cx="5486399" cy="2425279"/>
          </a:xfrm>
        </p:spPr>
        <p:txBody>
          <a:bodyPr wrap="square">
            <a:spAutoFit/>
          </a:bodyPr>
          <a:lstStyle>
            <a:lvl1pPr marL="400050" indent="-400050">
              <a:spcBef>
                <a:spcPts val="1224"/>
              </a:spcBef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sz="3200"/>
            </a:lvl1pPr>
            <a:lvl2pPr marL="742950" indent="-342900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sz="2400"/>
            </a:lvl2pPr>
            <a:lvl3pPr marL="1028700" indent="-285750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tabLst/>
              <a:defRPr sz="2000"/>
            </a:lvl3pPr>
            <a:lvl4pPr marL="1257300" indent="-228600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lang="en-US" sz="18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indent="-228600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588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938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74638" y="1028409"/>
            <a:ext cx="11887200" cy="572464"/>
          </a:xfrm>
        </p:spPr>
        <p:txBody>
          <a:bodyPr/>
          <a:lstStyle>
            <a:lvl1pPr marL="0" indent="0">
              <a:buFontTx/>
              <a:buNone/>
              <a:defRPr sz="2800" baseline="0"/>
            </a:lvl1pPr>
            <a:lvl2pPr marL="342900" indent="0">
              <a:buFontTx/>
              <a:buNone/>
              <a:defRPr/>
            </a:lvl2pPr>
            <a:lvl3pPr marL="571500" indent="0">
              <a:buFontTx/>
              <a:buNone/>
              <a:defRPr/>
            </a:lvl3pPr>
            <a:lvl4pPr marL="800100" indent="0">
              <a:buFontTx/>
              <a:buNone/>
              <a:defRPr/>
            </a:lvl4pPr>
            <a:lvl5pPr marL="10287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Sub-head, or additional information goes here</a:t>
            </a:r>
          </a:p>
        </p:txBody>
      </p:sp>
    </p:spTree>
    <p:extLst>
      <p:ext uri="{BB962C8B-B14F-4D97-AF65-F5344CB8AC3E}">
        <p14:creationId xmlns:p14="http://schemas.microsoft.com/office/powerpoint/2010/main" val="2583888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dark grey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74638" y="1028409"/>
            <a:ext cx="11887200" cy="572464"/>
          </a:xfrm>
        </p:spPr>
        <p:txBody>
          <a:bodyPr/>
          <a:lstStyle>
            <a:lvl1pPr marL="0" indent="0">
              <a:buFontTx/>
              <a:buNone/>
              <a:defRPr sz="2800" baseline="0"/>
            </a:lvl1pPr>
            <a:lvl2pPr marL="342900" indent="0">
              <a:buFontTx/>
              <a:buNone/>
              <a:defRPr/>
            </a:lvl2pPr>
            <a:lvl3pPr marL="571500" indent="0">
              <a:buFontTx/>
              <a:buNone/>
              <a:defRPr/>
            </a:lvl3pPr>
            <a:lvl4pPr marL="800100" indent="0">
              <a:buFontTx/>
              <a:buNone/>
              <a:defRPr/>
            </a:lvl4pPr>
            <a:lvl5pPr marL="10287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Sub-head, or additional information goes here</a:t>
            </a:r>
          </a:p>
        </p:txBody>
      </p:sp>
    </p:spTree>
    <p:extLst>
      <p:ext uri="{BB962C8B-B14F-4D97-AF65-F5344CB8AC3E}">
        <p14:creationId xmlns:p14="http://schemas.microsoft.com/office/powerpoint/2010/main" val="1072911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740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-237835" y="0"/>
            <a:ext cx="12912145" cy="6978399"/>
            <a:chOff x="-237835" y="0"/>
            <a:chExt cx="12912145" cy="6978399"/>
          </a:xfrm>
        </p:grpSpPr>
        <p:sp>
          <p:nvSpPr>
            <p:cNvPr id="261" name="Rectangle 260"/>
            <p:cNvSpPr/>
            <p:nvPr/>
          </p:nvSpPr>
          <p:spPr bwMode="auto">
            <a:xfrm>
              <a:off x="0" y="0"/>
              <a:ext cx="12436475" cy="5949950"/>
            </a:xfrm>
            <a:prstGeom prst="rect">
              <a:avLst/>
            </a:prstGeom>
            <a:solidFill>
              <a:srgbClr val="002846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0" tIns="46637" rIns="0" bIns="46637" anchor="ctr"/>
            <a:lstStyle/>
            <a:p>
              <a:pPr algn="ctr" defTabSz="932398" eaLnBrk="1" hangingPunct="1">
                <a:defRPr/>
              </a:pPr>
              <a:endParaRPr lang="en-US" sz="2000" kern="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  <a:latin typeface="Segoe UI"/>
                <a:ea typeface="+mn-ea"/>
              </a:endParaRPr>
            </a:p>
          </p:txBody>
        </p:sp>
        <p:sp>
          <p:nvSpPr>
            <p:cNvPr id="262" name="Freeform 261"/>
            <p:cNvSpPr/>
            <p:nvPr/>
          </p:nvSpPr>
          <p:spPr bwMode="auto">
            <a:xfrm>
              <a:off x="11399838" y="2357438"/>
              <a:ext cx="68262" cy="38100"/>
            </a:xfrm>
            <a:custGeom>
              <a:avLst/>
              <a:gdLst>
                <a:gd name="connsiteX0" fmla="*/ 0 w 69056"/>
                <a:gd name="connsiteY0" fmla="*/ 16668 h 38723"/>
                <a:gd name="connsiteX1" fmla="*/ 26194 w 69056"/>
                <a:gd name="connsiteY1" fmla="*/ 7143 h 38723"/>
                <a:gd name="connsiteX2" fmla="*/ 28575 w 69056"/>
                <a:gd name="connsiteY2" fmla="*/ 0 h 38723"/>
                <a:gd name="connsiteX3" fmla="*/ 30956 w 69056"/>
                <a:gd name="connsiteY3" fmla="*/ 7143 h 38723"/>
                <a:gd name="connsiteX4" fmla="*/ 33337 w 69056"/>
                <a:gd name="connsiteY4" fmla="*/ 38100 h 38723"/>
                <a:gd name="connsiteX5" fmla="*/ 35719 w 69056"/>
                <a:gd name="connsiteY5" fmla="*/ 28575 h 38723"/>
                <a:gd name="connsiteX6" fmla="*/ 42862 w 69056"/>
                <a:gd name="connsiteY6" fmla="*/ 23812 h 38723"/>
                <a:gd name="connsiteX7" fmla="*/ 69056 w 69056"/>
                <a:gd name="connsiteY7" fmla="*/ 19050 h 38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056" h="38723">
                  <a:moveTo>
                    <a:pt x="0" y="16668"/>
                  </a:moveTo>
                  <a:cubicBezTo>
                    <a:pt x="14329" y="14877"/>
                    <a:pt x="18768" y="18282"/>
                    <a:pt x="26194" y="7143"/>
                  </a:cubicBezTo>
                  <a:cubicBezTo>
                    <a:pt x="27586" y="5055"/>
                    <a:pt x="27781" y="2381"/>
                    <a:pt x="28575" y="0"/>
                  </a:cubicBezTo>
                  <a:cubicBezTo>
                    <a:pt x="29369" y="2381"/>
                    <a:pt x="30645" y="4653"/>
                    <a:pt x="30956" y="7143"/>
                  </a:cubicBezTo>
                  <a:cubicBezTo>
                    <a:pt x="32240" y="17413"/>
                    <a:pt x="31092" y="27997"/>
                    <a:pt x="33337" y="38100"/>
                  </a:cubicBezTo>
                  <a:cubicBezTo>
                    <a:pt x="34047" y="41295"/>
                    <a:pt x="33904" y="31298"/>
                    <a:pt x="35719" y="28575"/>
                  </a:cubicBezTo>
                  <a:cubicBezTo>
                    <a:pt x="37306" y="26194"/>
                    <a:pt x="40247" y="24974"/>
                    <a:pt x="42862" y="23812"/>
                  </a:cubicBezTo>
                  <a:cubicBezTo>
                    <a:pt x="56400" y="17795"/>
                    <a:pt x="55699" y="19050"/>
                    <a:pt x="69056" y="19050"/>
                  </a:cubicBezTo>
                </a:path>
              </a:pathLst>
            </a:cu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defTabSz="93242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36" kern="0">
                <a:solidFill>
                  <a:srgbClr val="FFFFFF"/>
                </a:solidFill>
                <a:latin typeface="Segoe UI"/>
                <a:ea typeface="+mn-ea"/>
              </a:endParaRPr>
            </a:p>
          </p:txBody>
        </p:sp>
        <p:sp>
          <p:nvSpPr>
            <p:cNvPr id="458" name="Rectangle 457"/>
            <p:cNvSpPr/>
            <p:nvPr/>
          </p:nvSpPr>
          <p:spPr bwMode="auto">
            <a:xfrm>
              <a:off x="112714" y="4411652"/>
              <a:ext cx="12203111" cy="1391390"/>
            </a:xfrm>
            <a:prstGeom prst="rect">
              <a:avLst/>
            </a:prstGeom>
            <a:solidFill>
              <a:srgbClr val="0072C6">
                <a:lumMod val="75000"/>
              </a:srgb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lIns="179285" tIns="91440" rIns="179285" bIns="143428"/>
            <a:lstStyle/>
            <a:p>
              <a:pPr algn="ctr" defTabSz="913927" ea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>
                  <a:gradFill>
                    <a:gsLst>
                      <a:gs pos="92500">
                        <a:srgbClr val="FFC000"/>
                      </a:gs>
                      <a:gs pos="33000">
                        <a:srgbClr val="FFC000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Infrastructure Services</a:t>
              </a:r>
            </a:p>
          </p:txBody>
        </p:sp>
        <p:grpSp>
          <p:nvGrpSpPr>
            <p:cNvPr id="459" name="Group 458"/>
            <p:cNvGrpSpPr/>
            <p:nvPr/>
          </p:nvGrpSpPr>
          <p:grpSpPr>
            <a:xfrm>
              <a:off x="2945483" y="4783867"/>
              <a:ext cx="2834641" cy="790575"/>
              <a:chOff x="3078280" y="4930775"/>
              <a:chExt cx="2834641" cy="790575"/>
            </a:xfrm>
          </p:grpSpPr>
          <p:sp>
            <p:nvSpPr>
              <p:cNvPr id="507" name="Rectangle 506"/>
              <p:cNvSpPr/>
              <p:nvPr/>
            </p:nvSpPr>
            <p:spPr bwMode="auto">
              <a:xfrm>
                <a:off x="3078280" y="4930775"/>
                <a:ext cx="2834640" cy="790575"/>
              </a:xfrm>
              <a:prstGeom prst="rect">
                <a:avLst/>
              </a:prstGeom>
              <a:solidFill>
                <a:srgbClr val="0072C6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bIns="143428"/>
              <a:lstStyle/>
              <a:p>
                <a:pPr algn="ctr" defTabSz="913927" eaLnBrk="1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kern="0" dirty="0">
                    <a:gradFill>
                      <a:gsLst>
                        <a:gs pos="76250">
                          <a:srgbClr val="FFFFFF"/>
                        </a:gs>
                        <a:gs pos="31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Storage</a:t>
                </a:r>
              </a:p>
            </p:txBody>
          </p:sp>
          <p:grpSp>
            <p:nvGrpSpPr>
              <p:cNvPr id="508" name="Group 507"/>
              <p:cNvGrpSpPr/>
              <p:nvPr/>
            </p:nvGrpSpPr>
            <p:grpSpPr>
              <a:xfrm>
                <a:off x="3141325" y="5190883"/>
                <a:ext cx="920051" cy="363782"/>
                <a:chOff x="3141325" y="5190883"/>
                <a:chExt cx="920051" cy="363782"/>
              </a:xfrm>
            </p:grpSpPr>
            <p:sp>
              <p:nvSpPr>
                <p:cNvPr id="515" name="Rectangle 514"/>
                <p:cNvSpPr/>
                <p:nvPr/>
              </p:nvSpPr>
              <p:spPr bwMode="auto">
                <a:xfrm>
                  <a:off x="3399149" y="5190883"/>
                  <a:ext cx="662227" cy="363782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913927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kern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BLOB </a:t>
                  </a:r>
                  <a:br>
                    <a:rPr lang="en-US" sz="1000" kern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</a:br>
                  <a:r>
                    <a:rPr lang="en-US" sz="1000" kern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Storage</a:t>
                  </a:r>
                </a:p>
              </p:txBody>
            </p:sp>
            <p:pic>
              <p:nvPicPr>
                <p:cNvPr id="516" name="Picture 231" descr="Storage blob.png"/>
                <p:cNvPicPr>
                  <a:picLocks noChangeAspect="1"/>
                </p:cNvPicPr>
                <p:nvPr/>
              </p:nvPicPr>
              <p:blipFill>
                <a:blip r:embed="rId2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41325" y="5253461"/>
                  <a:ext cx="247650" cy="2460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09" name="Group 508"/>
              <p:cNvGrpSpPr/>
              <p:nvPr/>
            </p:nvGrpSpPr>
            <p:grpSpPr>
              <a:xfrm>
                <a:off x="4130780" y="5194673"/>
                <a:ext cx="817562" cy="363782"/>
                <a:chOff x="4079535" y="5194673"/>
                <a:chExt cx="817562" cy="363782"/>
              </a:xfrm>
            </p:grpSpPr>
            <p:sp>
              <p:nvSpPr>
                <p:cNvPr id="513" name="Rectangle 512"/>
                <p:cNvSpPr/>
                <p:nvPr/>
              </p:nvSpPr>
              <p:spPr bwMode="auto">
                <a:xfrm>
                  <a:off x="4351381" y="5194673"/>
                  <a:ext cx="545716" cy="363782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913927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kern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Azure </a:t>
                  </a:r>
                  <a:br>
                    <a:rPr lang="en-US" sz="1000" kern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</a:br>
                  <a:r>
                    <a:rPr lang="en-US" sz="1000" kern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Files</a:t>
                  </a:r>
                </a:p>
              </p:txBody>
            </p:sp>
            <p:pic>
              <p:nvPicPr>
                <p:cNvPr id="514" name="Picture 232" descr="Storage blob.png"/>
                <p:cNvPicPr>
                  <a:picLocks noChangeAspect="1"/>
                </p:cNvPicPr>
                <p:nvPr/>
              </p:nvPicPr>
              <p:blipFill>
                <a:blip r:embed="rId2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79535" y="5253461"/>
                  <a:ext cx="247650" cy="2460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0" name="Group 509"/>
              <p:cNvGrpSpPr/>
              <p:nvPr/>
            </p:nvGrpSpPr>
            <p:grpSpPr>
              <a:xfrm>
                <a:off x="5017746" y="5193643"/>
                <a:ext cx="895175" cy="363782"/>
                <a:chOff x="5017746" y="5193643"/>
                <a:chExt cx="895175" cy="363782"/>
              </a:xfrm>
            </p:grpSpPr>
            <p:sp>
              <p:nvSpPr>
                <p:cNvPr id="511" name="Rectangle 510"/>
                <p:cNvSpPr/>
                <p:nvPr/>
              </p:nvSpPr>
              <p:spPr bwMode="auto">
                <a:xfrm>
                  <a:off x="5292049" y="5193643"/>
                  <a:ext cx="620872" cy="363782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913927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kern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Premium Storage</a:t>
                  </a:r>
                </a:p>
              </p:txBody>
            </p:sp>
            <p:pic>
              <p:nvPicPr>
                <p:cNvPr id="512" name="Picture 233" descr="Storage blob.png"/>
                <p:cNvPicPr>
                  <a:picLocks noChangeAspect="1"/>
                </p:cNvPicPr>
                <p:nvPr/>
              </p:nvPicPr>
              <p:blipFill>
                <a:blip r:embed="rId2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17746" y="5253461"/>
                  <a:ext cx="247650" cy="2460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460" name="Group 459"/>
            <p:cNvGrpSpPr/>
            <p:nvPr/>
          </p:nvGrpSpPr>
          <p:grpSpPr>
            <a:xfrm>
              <a:off x="249566" y="4783867"/>
              <a:ext cx="2573556" cy="788988"/>
              <a:chOff x="249566" y="4930775"/>
              <a:chExt cx="2573556" cy="788988"/>
            </a:xfrm>
          </p:grpSpPr>
          <p:sp>
            <p:nvSpPr>
              <p:cNvPr id="484" name="Rectangle 483"/>
              <p:cNvSpPr/>
              <p:nvPr/>
            </p:nvSpPr>
            <p:spPr bwMode="auto">
              <a:xfrm>
                <a:off x="249566" y="4930775"/>
                <a:ext cx="2573556" cy="788988"/>
              </a:xfrm>
              <a:prstGeom prst="rect">
                <a:avLst/>
              </a:prstGeom>
              <a:solidFill>
                <a:srgbClr val="0072C6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bIns="143428"/>
              <a:lstStyle/>
              <a:p>
                <a:pPr algn="ctr" defTabSz="913927" eaLnBrk="1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kern="0" dirty="0">
                    <a:gradFill>
                      <a:gsLst>
                        <a:gs pos="76250">
                          <a:srgbClr val="FFFFFF"/>
                        </a:gs>
                        <a:gs pos="31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Compute</a:t>
                </a:r>
              </a:p>
            </p:txBody>
          </p:sp>
          <p:grpSp>
            <p:nvGrpSpPr>
              <p:cNvPr id="486" name="Group 485"/>
              <p:cNvGrpSpPr/>
              <p:nvPr/>
            </p:nvGrpSpPr>
            <p:grpSpPr>
              <a:xfrm>
                <a:off x="485673" y="5263570"/>
                <a:ext cx="952409" cy="261937"/>
                <a:chOff x="607413" y="5263570"/>
                <a:chExt cx="952409" cy="261937"/>
              </a:xfrm>
            </p:grpSpPr>
            <p:sp>
              <p:nvSpPr>
                <p:cNvPr id="503" name="Rectangle 502"/>
                <p:cNvSpPr/>
                <p:nvPr/>
              </p:nvSpPr>
              <p:spPr bwMode="auto">
                <a:xfrm>
                  <a:off x="892212" y="5263570"/>
                  <a:ext cx="667610" cy="21810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913927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kern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Virtual</a:t>
                  </a:r>
                  <a:br>
                    <a:rPr lang="en-US" sz="1000" kern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</a:br>
                  <a:r>
                    <a:rPr lang="en-US" sz="1000" kern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Machine</a:t>
                  </a:r>
                </a:p>
              </p:txBody>
            </p:sp>
            <p:pic>
              <p:nvPicPr>
                <p:cNvPr id="504" name="Picture 395"/>
                <p:cNvPicPr>
                  <a:picLocks noChangeAspect="1"/>
                </p:cNvPicPr>
                <p:nvPr/>
              </p:nvPicPr>
              <p:blipFill>
                <a:blip r:embed="rId3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7413" y="5263570"/>
                  <a:ext cx="261938" cy="2619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87" name="Group 486"/>
              <p:cNvGrpSpPr/>
              <p:nvPr/>
            </p:nvGrpSpPr>
            <p:grpSpPr>
              <a:xfrm>
                <a:off x="1737729" y="5259936"/>
                <a:ext cx="934978" cy="239587"/>
                <a:chOff x="1737729" y="5267270"/>
                <a:chExt cx="934978" cy="239587"/>
              </a:xfrm>
            </p:grpSpPr>
            <p:sp>
              <p:nvSpPr>
                <p:cNvPr id="488" name="Rectangle 487"/>
                <p:cNvSpPr/>
                <p:nvPr/>
              </p:nvSpPr>
              <p:spPr bwMode="auto">
                <a:xfrm>
                  <a:off x="1970460" y="5267270"/>
                  <a:ext cx="702247" cy="239587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913927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kern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Containers</a:t>
                  </a:r>
                </a:p>
              </p:txBody>
            </p:sp>
            <p:grpSp>
              <p:nvGrpSpPr>
                <p:cNvPr id="489" name="Group 411"/>
                <p:cNvGrpSpPr>
                  <a:grpSpLocks/>
                </p:cNvGrpSpPr>
                <p:nvPr/>
              </p:nvGrpSpPr>
              <p:grpSpPr bwMode="auto">
                <a:xfrm>
                  <a:off x="1737729" y="5302132"/>
                  <a:ext cx="220664" cy="169862"/>
                  <a:chOff x="1116824" y="5288934"/>
                  <a:chExt cx="294653" cy="226942"/>
                </a:xfrm>
              </p:grpSpPr>
              <p:grpSp>
                <p:nvGrpSpPr>
                  <p:cNvPr id="490" name="Group 489"/>
                  <p:cNvGrpSpPr/>
                  <p:nvPr/>
                </p:nvGrpSpPr>
                <p:grpSpPr>
                  <a:xfrm>
                    <a:off x="1143956" y="5308454"/>
                    <a:ext cx="97033" cy="104041"/>
                    <a:chOff x="429567" y="3925067"/>
                    <a:chExt cx="291844" cy="312924"/>
                  </a:xfrm>
                  <a:solidFill>
                    <a:srgbClr val="FFFFFF"/>
                  </a:solidFill>
                </p:grpSpPr>
                <p:sp>
                  <p:nvSpPr>
                    <p:cNvPr id="500" name="Diamond 499"/>
                    <p:cNvSpPr/>
                    <p:nvPr/>
                  </p:nvSpPr>
                  <p:spPr bwMode="auto">
                    <a:xfrm rot="19690132">
                      <a:off x="429567" y="3991206"/>
                      <a:ext cx="148049" cy="245584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899860" lon="21583921" rev="2154000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algn="ctr" defTabSz="932472" eaLnBrk="1" hangingPunct="1">
                        <a:lnSpc>
                          <a:spcPct val="90000"/>
                        </a:lnSpc>
                        <a:defRPr/>
                      </a:pPr>
                      <a:endParaRPr lang="en-US" sz="2000" b="1" kern="0" dirty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501" name="Diamond 500"/>
                    <p:cNvSpPr/>
                    <p:nvPr/>
                  </p:nvSpPr>
                  <p:spPr bwMode="auto">
                    <a:xfrm rot="1935408">
                      <a:off x="567471" y="3991342"/>
                      <a:ext cx="153940" cy="246649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lIns="182880" tIns="146304" rIns="182880" bIns="146304"/>
                    <a:lstStyle/>
                    <a:p>
                      <a:pPr algn="ctr" defTabSz="932472" eaLnBrk="1" hangingPunct="1">
                        <a:lnSpc>
                          <a:spcPct val="90000"/>
                        </a:lnSpc>
                        <a:defRPr/>
                      </a:pPr>
                      <a:endParaRPr lang="en-US" sz="2000" b="1" kern="0" dirty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502" name="Diamond 501"/>
                    <p:cNvSpPr/>
                    <p:nvPr/>
                  </p:nvSpPr>
                  <p:spPr bwMode="auto">
                    <a:xfrm rot="5400000">
                      <a:off x="498047" y="3879246"/>
                      <a:ext cx="153941" cy="245584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21599979" lon="2400000" rev="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algn="ctr" defTabSz="932472" eaLnBrk="1" hangingPunct="1">
                        <a:lnSpc>
                          <a:spcPct val="90000"/>
                        </a:lnSpc>
                        <a:defRPr/>
                      </a:pPr>
                      <a:endParaRPr lang="en-US" sz="2000" b="1" kern="0" dirty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sp>
                <p:nvSpPr>
                  <p:cNvPr id="491" name="Rounded Rectangle 490"/>
                  <p:cNvSpPr/>
                  <p:nvPr/>
                </p:nvSpPr>
                <p:spPr bwMode="auto">
                  <a:xfrm>
                    <a:off x="1116824" y="5288934"/>
                    <a:ext cx="294653" cy="226942"/>
                  </a:xfrm>
                  <a:prstGeom prst="roundRect">
                    <a:avLst>
                      <a:gd name="adj" fmla="val 9184"/>
                    </a:avLst>
                  </a:prstGeom>
                  <a:noFill/>
                  <a:ln w="19050" cap="flat" cmpd="sng" algn="ctr">
                    <a:solidFill>
                      <a:srgbClr val="FFFFFF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lIns="182880" tIns="146304" rIns="182880" bIns="146304"/>
                  <a:lstStyle/>
                  <a:p>
                    <a:pPr algn="ctr" defTabSz="932472" eaLnBrk="1" hangingPunct="1">
                      <a:lnSpc>
                        <a:spcPct val="90000"/>
                      </a:lnSpc>
                      <a:defRPr/>
                    </a:pPr>
                    <a:endParaRPr lang="en-US" sz="2000" b="1" kern="0" dirty="0">
                      <a:solidFill>
                        <a:srgbClr val="FFFFFF"/>
                      </a:soli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grpSp>
                <p:nvGrpSpPr>
                  <p:cNvPr id="492" name="Group 491"/>
                  <p:cNvGrpSpPr/>
                  <p:nvPr/>
                </p:nvGrpSpPr>
                <p:grpSpPr>
                  <a:xfrm>
                    <a:off x="1288799" y="5308986"/>
                    <a:ext cx="97033" cy="104040"/>
                    <a:chOff x="429561" y="3925070"/>
                    <a:chExt cx="291847" cy="312921"/>
                  </a:xfrm>
                  <a:solidFill>
                    <a:srgbClr val="FFFFFF"/>
                  </a:solidFill>
                </p:grpSpPr>
                <p:sp>
                  <p:nvSpPr>
                    <p:cNvPr id="497" name="Diamond 496"/>
                    <p:cNvSpPr/>
                    <p:nvPr/>
                  </p:nvSpPr>
                  <p:spPr bwMode="auto">
                    <a:xfrm rot="19690132">
                      <a:off x="429561" y="3991205"/>
                      <a:ext cx="148050" cy="245585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899860" lon="21583921" rev="2154000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algn="ctr" defTabSz="932472" eaLnBrk="1" hangingPunct="1">
                        <a:lnSpc>
                          <a:spcPct val="90000"/>
                        </a:lnSpc>
                        <a:defRPr/>
                      </a:pPr>
                      <a:endParaRPr lang="en-US" sz="2000" b="1" kern="0" dirty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498" name="Diamond 497"/>
                    <p:cNvSpPr/>
                    <p:nvPr/>
                  </p:nvSpPr>
                  <p:spPr bwMode="auto">
                    <a:xfrm rot="1935408">
                      <a:off x="567466" y="3991341"/>
                      <a:ext cx="153942" cy="246650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lIns="182880" tIns="146304" rIns="182880" bIns="146304"/>
                    <a:lstStyle/>
                    <a:p>
                      <a:pPr algn="ctr" defTabSz="932472" eaLnBrk="1" hangingPunct="1">
                        <a:lnSpc>
                          <a:spcPct val="90000"/>
                        </a:lnSpc>
                        <a:defRPr/>
                      </a:pPr>
                      <a:endParaRPr lang="en-US" sz="2000" b="1" kern="0" dirty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499" name="Diamond 498"/>
                    <p:cNvSpPr/>
                    <p:nvPr/>
                  </p:nvSpPr>
                  <p:spPr bwMode="auto">
                    <a:xfrm rot="5400000">
                      <a:off x="498041" y="3879250"/>
                      <a:ext cx="153941" cy="245582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21599979" lon="2400000" rev="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algn="ctr" defTabSz="932472" eaLnBrk="1" hangingPunct="1">
                        <a:lnSpc>
                          <a:spcPct val="90000"/>
                        </a:lnSpc>
                        <a:defRPr/>
                      </a:pPr>
                      <a:endParaRPr lang="en-US" sz="2000" b="1" kern="0" dirty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493" name="Group 492"/>
                  <p:cNvGrpSpPr/>
                  <p:nvPr/>
                </p:nvGrpSpPr>
                <p:grpSpPr>
                  <a:xfrm>
                    <a:off x="1220330" y="5390443"/>
                    <a:ext cx="97032" cy="104039"/>
                    <a:chOff x="429564" y="3925074"/>
                    <a:chExt cx="291843" cy="312917"/>
                  </a:xfrm>
                  <a:solidFill>
                    <a:srgbClr val="FFFFFF"/>
                  </a:solidFill>
                </p:grpSpPr>
                <p:sp>
                  <p:nvSpPr>
                    <p:cNvPr id="494" name="Diamond 493"/>
                    <p:cNvSpPr/>
                    <p:nvPr/>
                  </p:nvSpPr>
                  <p:spPr bwMode="auto">
                    <a:xfrm rot="19690132">
                      <a:off x="429564" y="3991204"/>
                      <a:ext cx="148050" cy="245585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899860" lon="21583921" rev="2154000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algn="ctr" defTabSz="932472" eaLnBrk="1" hangingPunct="1">
                        <a:lnSpc>
                          <a:spcPct val="90000"/>
                        </a:lnSpc>
                        <a:defRPr/>
                      </a:pPr>
                      <a:endParaRPr lang="en-US" sz="2000" b="1" kern="0" dirty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495" name="Diamond 494"/>
                    <p:cNvSpPr/>
                    <p:nvPr/>
                  </p:nvSpPr>
                  <p:spPr bwMode="auto">
                    <a:xfrm rot="1935408">
                      <a:off x="567465" y="3991345"/>
                      <a:ext cx="153942" cy="246646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lIns="182880" tIns="146304" rIns="182880" bIns="146304"/>
                    <a:lstStyle/>
                    <a:p>
                      <a:pPr algn="ctr" defTabSz="932472" eaLnBrk="1" hangingPunct="1">
                        <a:lnSpc>
                          <a:spcPct val="90000"/>
                        </a:lnSpc>
                        <a:defRPr/>
                      </a:pPr>
                      <a:endParaRPr lang="en-US" sz="2000" b="1" kern="0" dirty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496" name="Diamond 495"/>
                    <p:cNvSpPr/>
                    <p:nvPr/>
                  </p:nvSpPr>
                  <p:spPr bwMode="auto">
                    <a:xfrm rot="5400000">
                      <a:off x="502612" y="3879253"/>
                      <a:ext cx="153940" cy="245581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21599979" lon="2400000" rev="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algn="ctr" defTabSz="932472" eaLnBrk="1" hangingPunct="1">
                        <a:lnSpc>
                          <a:spcPct val="90000"/>
                        </a:lnSpc>
                        <a:defRPr/>
                      </a:pPr>
                      <a:endParaRPr lang="en-US" sz="2000" b="1" kern="0" dirty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461" name="Group 460"/>
            <p:cNvGrpSpPr/>
            <p:nvPr/>
          </p:nvGrpSpPr>
          <p:grpSpPr>
            <a:xfrm>
              <a:off x="5900614" y="4783867"/>
              <a:ext cx="6292850" cy="790575"/>
              <a:chOff x="6022975" y="4930775"/>
              <a:chExt cx="6292850" cy="790575"/>
            </a:xfrm>
          </p:grpSpPr>
          <p:sp>
            <p:nvSpPr>
              <p:cNvPr id="462" name="Rectangle 461"/>
              <p:cNvSpPr/>
              <p:nvPr/>
            </p:nvSpPr>
            <p:spPr bwMode="auto">
              <a:xfrm>
                <a:off x="6022975" y="4930775"/>
                <a:ext cx="6292850" cy="790575"/>
              </a:xfrm>
              <a:prstGeom prst="rect">
                <a:avLst/>
              </a:prstGeom>
              <a:solidFill>
                <a:srgbClr val="0072C6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bIns="143428"/>
              <a:lstStyle/>
              <a:p>
                <a:pPr algn="ctr" defTabSz="913927" eaLnBrk="1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kern="0" dirty="0">
                    <a:gradFill>
                      <a:gsLst>
                        <a:gs pos="76250">
                          <a:srgbClr val="FFFFFF"/>
                        </a:gs>
                        <a:gs pos="31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Networking</a:t>
                </a:r>
              </a:p>
            </p:txBody>
          </p:sp>
          <p:grpSp>
            <p:nvGrpSpPr>
              <p:cNvPr id="463" name="Group 462"/>
              <p:cNvGrpSpPr/>
              <p:nvPr/>
            </p:nvGrpSpPr>
            <p:grpSpPr>
              <a:xfrm>
                <a:off x="6120092" y="5210907"/>
                <a:ext cx="947766" cy="346518"/>
                <a:chOff x="6120092" y="5210907"/>
                <a:chExt cx="947766" cy="346518"/>
              </a:xfrm>
            </p:grpSpPr>
            <p:sp>
              <p:nvSpPr>
                <p:cNvPr id="482" name="Rectangle 481"/>
                <p:cNvSpPr/>
                <p:nvPr/>
              </p:nvSpPr>
              <p:spPr bwMode="auto">
                <a:xfrm>
                  <a:off x="6388100" y="5210907"/>
                  <a:ext cx="679758" cy="346518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913927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kern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Virtual Network</a:t>
                  </a:r>
                </a:p>
              </p:txBody>
            </p:sp>
            <p:pic>
              <p:nvPicPr>
                <p:cNvPr id="483" name="Picture 226"/>
                <p:cNvPicPr>
                  <a:picLocks noChangeAspect="1"/>
                </p:cNvPicPr>
                <p:nvPr/>
              </p:nvPicPr>
              <p:blipFill>
                <a:blip r:embed="rId4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20092" y="5242269"/>
                  <a:ext cx="268287" cy="268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64" name="Group 463"/>
              <p:cNvGrpSpPr/>
              <p:nvPr/>
            </p:nvGrpSpPr>
            <p:grpSpPr>
              <a:xfrm>
                <a:off x="8599909" y="5210661"/>
                <a:ext cx="854686" cy="346764"/>
                <a:chOff x="8608651" y="5210661"/>
                <a:chExt cx="854686" cy="346764"/>
              </a:xfrm>
            </p:grpSpPr>
            <p:sp>
              <p:nvSpPr>
                <p:cNvPr id="480" name="Rectangle 479"/>
                <p:cNvSpPr/>
                <p:nvPr/>
              </p:nvSpPr>
              <p:spPr bwMode="auto">
                <a:xfrm>
                  <a:off x="8913208" y="5210661"/>
                  <a:ext cx="550129" cy="34676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913927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kern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Express</a:t>
                  </a:r>
                </a:p>
                <a:p>
                  <a:pPr defTabSz="913927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kern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Route</a:t>
                  </a:r>
                </a:p>
              </p:txBody>
            </p:sp>
            <p:pic>
              <p:nvPicPr>
                <p:cNvPr id="481" name="Picture 227"/>
                <p:cNvPicPr>
                  <a:picLocks noChangeAspect="1"/>
                </p:cNvPicPr>
                <p:nvPr/>
              </p:nvPicPr>
              <p:blipFill>
                <a:blip r:embed="rId5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08651" y="5234771"/>
                  <a:ext cx="285077" cy="2832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65" name="Group 464"/>
              <p:cNvGrpSpPr/>
              <p:nvPr/>
            </p:nvGrpSpPr>
            <p:grpSpPr>
              <a:xfrm>
                <a:off x="9499896" y="5210661"/>
                <a:ext cx="856833" cy="346764"/>
                <a:chOff x="9542661" y="5210661"/>
                <a:chExt cx="856833" cy="346764"/>
              </a:xfrm>
            </p:grpSpPr>
            <p:sp>
              <p:nvSpPr>
                <p:cNvPr id="478" name="Rectangle 477"/>
                <p:cNvSpPr/>
                <p:nvPr/>
              </p:nvSpPr>
              <p:spPr bwMode="auto">
                <a:xfrm>
                  <a:off x="9773921" y="5210661"/>
                  <a:ext cx="625573" cy="34676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913927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kern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Traffic Manager</a:t>
                  </a:r>
                </a:p>
              </p:txBody>
            </p:sp>
            <p:pic>
              <p:nvPicPr>
                <p:cNvPr id="479" name="Picture 88"/>
                <p:cNvPicPr>
                  <a:picLocks noChangeAspect="1"/>
                </p:cNvPicPr>
                <p:nvPr/>
              </p:nvPicPr>
              <p:blipFill>
                <a:blip r:embed="rId6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542661" y="5271638"/>
                  <a:ext cx="211137" cy="2095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66" name="Group 465"/>
              <p:cNvGrpSpPr/>
              <p:nvPr/>
            </p:nvGrpSpPr>
            <p:grpSpPr>
              <a:xfrm>
                <a:off x="11270141" y="5210661"/>
                <a:ext cx="985359" cy="346764"/>
                <a:chOff x="11270141" y="5210661"/>
                <a:chExt cx="985359" cy="346764"/>
              </a:xfrm>
            </p:grpSpPr>
            <p:sp>
              <p:nvSpPr>
                <p:cNvPr id="476" name="Rectangle 475"/>
                <p:cNvSpPr/>
                <p:nvPr/>
              </p:nvSpPr>
              <p:spPr bwMode="auto">
                <a:xfrm>
                  <a:off x="11524599" y="5210661"/>
                  <a:ext cx="730901" cy="34676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913927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kern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Application Gateway</a:t>
                  </a:r>
                </a:p>
              </p:txBody>
            </p:sp>
            <p:sp>
              <p:nvSpPr>
                <p:cNvPr id="477" name="Freeform 476"/>
                <p:cNvSpPr/>
                <p:nvPr/>
              </p:nvSpPr>
              <p:spPr bwMode="auto">
                <a:xfrm rot="2700000">
                  <a:off x="11270140" y="5281957"/>
                  <a:ext cx="188913" cy="188912"/>
                </a:xfrm>
                <a:custGeom>
                  <a:avLst/>
                  <a:gdLst>
                    <a:gd name="connsiteX0" fmla="*/ 314803 w 613867"/>
                    <a:gd name="connsiteY0" fmla="*/ 374281 h 613867"/>
                    <a:gd name="connsiteX1" fmla="*/ 390557 w 613867"/>
                    <a:gd name="connsiteY1" fmla="*/ 450035 h 613867"/>
                    <a:gd name="connsiteX2" fmla="*/ 330696 w 613867"/>
                    <a:gd name="connsiteY2" fmla="*/ 509896 h 613867"/>
                    <a:gd name="connsiteX3" fmla="*/ 507842 w 613867"/>
                    <a:gd name="connsiteY3" fmla="*/ 504902 h 613867"/>
                    <a:gd name="connsiteX4" fmla="*/ 512837 w 613867"/>
                    <a:gd name="connsiteY4" fmla="*/ 327756 h 613867"/>
                    <a:gd name="connsiteX5" fmla="*/ 452975 w 613867"/>
                    <a:gd name="connsiteY5" fmla="*/ 387617 h 613867"/>
                    <a:gd name="connsiteX6" fmla="*/ 377221 w 613867"/>
                    <a:gd name="connsiteY6" fmla="*/ 311863 h 613867"/>
                    <a:gd name="connsiteX7" fmla="*/ 367619 w 613867"/>
                    <a:gd name="connsiteY7" fmla="*/ 63753 h 613867"/>
                    <a:gd name="connsiteX8" fmla="*/ 372612 w 613867"/>
                    <a:gd name="connsiteY8" fmla="*/ 240900 h 613867"/>
                    <a:gd name="connsiteX9" fmla="*/ 549761 w 613867"/>
                    <a:gd name="connsiteY9" fmla="*/ 245895 h 613867"/>
                    <a:gd name="connsiteX10" fmla="*/ 489898 w 613867"/>
                    <a:gd name="connsiteY10" fmla="*/ 186033 h 613867"/>
                    <a:gd name="connsiteX11" fmla="*/ 565652 w 613867"/>
                    <a:gd name="connsiteY11" fmla="*/ 110279 h 613867"/>
                    <a:gd name="connsiteX12" fmla="*/ 503234 w 613867"/>
                    <a:gd name="connsiteY12" fmla="*/ 47861 h 613867"/>
                    <a:gd name="connsiteX13" fmla="*/ 427480 w 613867"/>
                    <a:gd name="connsiteY13" fmla="*/ 123615 h 613867"/>
                    <a:gd name="connsiteX14" fmla="*/ 60550 w 613867"/>
                    <a:gd name="connsiteY14" fmla="*/ 370823 h 613867"/>
                    <a:gd name="connsiteX15" fmla="*/ 120411 w 613867"/>
                    <a:gd name="connsiteY15" fmla="*/ 430684 h 613867"/>
                    <a:gd name="connsiteX16" fmla="*/ 44657 w 613867"/>
                    <a:gd name="connsiteY16" fmla="*/ 506438 h 613867"/>
                    <a:gd name="connsiteX17" fmla="*/ 107075 w 613867"/>
                    <a:gd name="connsiteY17" fmla="*/ 568856 h 613867"/>
                    <a:gd name="connsiteX18" fmla="*/ 182829 w 613867"/>
                    <a:gd name="connsiteY18" fmla="*/ 493102 h 613867"/>
                    <a:gd name="connsiteX19" fmla="*/ 242691 w 613867"/>
                    <a:gd name="connsiteY19" fmla="*/ 552964 h 613867"/>
                    <a:gd name="connsiteX20" fmla="*/ 237696 w 613867"/>
                    <a:gd name="connsiteY20" fmla="*/ 375818 h 613867"/>
                    <a:gd name="connsiteX21" fmla="*/ 104519 w 613867"/>
                    <a:gd name="connsiteY21" fmla="*/ 101580 h 613867"/>
                    <a:gd name="connsiteX22" fmla="*/ 99524 w 613867"/>
                    <a:gd name="connsiteY22" fmla="*/ 278727 h 613867"/>
                    <a:gd name="connsiteX23" fmla="*/ 159386 w 613867"/>
                    <a:gd name="connsiteY23" fmla="*/ 218865 h 613867"/>
                    <a:gd name="connsiteX24" fmla="*/ 235140 w 613867"/>
                    <a:gd name="connsiteY24" fmla="*/ 294619 h 613867"/>
                    <a:gd name="connsiteX25" fmla="*/ 297558 w 613867"/>
                    <a:gd name="connsiteY25" fmla="*/ 232201 h 613867"/>
                    <a:gd name="connsiteX26" fmla="*/ 221804 w 613867"/>
                    <a:gd name="connsiteY26" fmla="*/ 156447 h 613867"/>
                    <a:gd name="connsiteX27" fmla="*/ 281665 w 613867"/>
                    <a:gd name="connsiteY27" fmla="*/ 96586 h 613867"/>
                    <a:gd name="connsiteX28" fmla="*/ 29967 w 613867"/>
                    <a:gd name="connsiteY28" fmla="*/ 29967 h 613867"/>
                    <a:gd name="connsiteX29" fmla="*/ 102313 w 613867"/>
                    <a:gd name="connsiteY29" fmla="*/ 0 h 613867"/>
                    <a:gd name="connsiteX30" fmla="*/ 511554 w 613867"/>
                    <a:gd name="connsiteY30" fmla="*/ 0 h 613867"/>
                    <a:gd name="connsiteX31" fmla="*/ 613867 w 613867"/>
                    <a:gd name="connsiteY31" fmla="*/ 102313 h 613867"/>
                    <a:gd name="connsiteX32" fmla="*/ 613867 w 613867"/>
                    <a:gd name="connsiteY32" fmla="*/ 511554 h 613867"/>
                    <a:gd name="connsiteX33" fmla="*/ 511554 w 613867"/>
                    <a:gd name="connsiteY33" fmla="*/ 613867 h 613867"/>
                    <a:gd name="connsiteX34" fmla="*/ 102313 w 613867"/>
                    <a:gd name="connsiteY34" fmla="*/ 613867 h 613867"/>
                    <a:gd name="connsiteX35" fmla="*/ 0 w 613867"/>
                    <a:gd name="connsiteY35" fmla="*/ 511554 h 613867"/>
                    <a:gd name="connsiteX36" fmla="*/ 0 w 613867"/>
                    <a:gd name="connsiteY36" fmla="*/ 102313 h 613867"/>
                    <a:gd name="connsiteX37" fmla="*/ 29967 w 613867"/>
                    <a:gd name="connsiteY37" fmla="*/ 29967 h 613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613867" h="613867">
                      <a:moveTo>
                        <a:pt x="314803" y="374281"/>
                      </a:moveTo>
                      <a:lnTo>
                        <a:pt x="390557" y="450035"/>
                      </a:lnTo>
                      <a:lnTo>
                        <a:pt x="330696" y="509896"/>
                      </a:lnTo>
                      <a:lnTo>
                        <a:pt x="507842" y="504902"/>
                      </a:lnTo>
                      <a:lnTo>
                        <a:pt x="512837" y="327756"/>
                      </a:lnTo>
                      <a:lnTo>
                        <a:pt x="452975" y="387617"/>
                      </a:lnTo>
                      <a:lnTo>
                        <a:pt x="377221" y="311863"/>
                      </a:lnTo>
                      <a:close/>
                      <a:moveTo>
                        <a:pt x="367619" y="63753"/>
                      </a:moveTo>
                      <a:lnTo>
                        <a:pt x="372612" y="240900"/>
                      </a:lnTo>
                      <a:lnTo>
                        <a:pt x="549761" y="245895"/>
                      </a:lnTo>
                      <a:lnTo>
                        <a:pt x="489898" y="186033"/>
                      </a:lnTo>
                      <a:lnTo>
                        <a:pt x="565652" y="110279"/>
                      </a:lnTo>
                      <a:lnTo>
                        <a:pt x="503234" y="47861"/>
                      </a:lnTo>
                      <a:lnTo>
                        <a:pt x="427480" y="123615"/>
                      </a:lnTo>
                      <a:close/>
                      <a:moveTo>
                        <a:pt x="60550" y="370823"/>
                      </a:moveTo>
                      <a:lnTo>
                        <a:pt x="120411" y="430684"/>
                      </a:lnTo>
                      <a:lnTo>
                        <a:pt x="44657" y="506438"/>
                      </a:lnTo>
                      <a:lnTo>
                        <a:pt x="107075" y="568856"/>
                      </a:lnTo>
                      <a:lnTo>
                        <a:pt x="182829" y="493102"/>
                      </a:lnTo>
                      <a:lnTo>
                        <a:pt x="242691" y="552964"/>
                      </a:lnTo>
                      <a:lnTo>
                        <a:pt x="237696" y="375818"/>
                      </a:lnTo>
                      <a:close/>
                      <a:moveTo>
                        <a:pt x="104519" y="101580"/>
                      </a:moveTo>
                      <a:lnTo>
                        <a:pt x="99524" y="278727"/>
                      </a:lnTo>
                      <a:lnTo>
                        <a:pt x="159386" y="218865"/>
                      </a:lnTo>
                      <a:lnTo>
                        <a:pt x="235140" y="294619"/>
                      </a:lnTo>
                      <a:lnTo>
                        <a:pt x="297558" y="232201"/>
                      </a:lnTo>
                      <a:lnTo>
                        <a:pt x="221804" y="156447"/>
                      </a:lnTo>
                      <a:lnTo>
                        <a:pt x="281665" y="96586"/>
                      </a:lnTo>
                      <a:close/>
                      <a:moveTo>
                        <a:pt x="29967" y="29967"/>
                      </a:moveTo>
                      <a:cubicBezTo>
                        <a:pt x="48482" y="11452"/>
                        <a:pt x="74060" y="0"/>
                        <a:pt x="102313" y="0"/>
                      </a:cubicBezTo>
                      <a:lnTo>
                        <a:pt x="511554" y="0"/>
                      </a:lnTo>
                      <a:cubicBezTo>
                        <a:pt x="568060" y="0"/>
                        <a:pt x="613867" y="45807"/>
                        <a:pt x="613867" y="102313"/>
                      </a:cubicBezTo>
                      <a:lnTo>
                        <a:pt x="613867" y="511554"/>
                      </a:lnTo>
                      <a:cubicBezTo>
                        <a:pt x="613867" y="568060"/>
                        <a:pt x="568060" y="613867"/>
                        <a:pt x="511554" y="613867"/>
                      </a:cubicBezTo>
                      <a:lnTo>
                        <a:pt x="102313" y="613867"/>
                      </a:lnTo>
                      <a:cubicBezTo>
                        <a:pt x="45807" y="613867"/>
                        <a:pt x="0" y="568060"/>
                        <a:pt x="0" y="511554"/>
                      </a:cubicBezTo>
                      <a:lnTo>
                        <a:pt x="0" y="102313"/>
                      </a:lnTo>
                      <a:cubicBezTo>
                        <a:pt x="0" y="74060"/>
                        <a:pt x="11452" y="48482"/>
                        <a:pt x="29967" y="299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lIns="182880" tIns="146304" rIns="182880" bIns="146304"/>
                <a:lstStyle/>
                <a:p>
                  <a:pPr algn="ctr" defTabSz="932472" eaLnBrk="1" hangingPunct="1">
                    <a:lnSpc>
                      <a:spcPct val="90000"/>
                    </a:lnSpc>
                    <a:defRPr/>
                  </a:pPr>
                  <a:endParaRPr lang="en-US" sz="2000" b="1" kern="0" dirty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467" name="Group 466"/>
              <p:cNvGrpSpPr/>
              <p:nvPr/>
            </p:nvGrpSpPr>
            <p:grpSpPr>
              <a:xfrm>
                <a:off x="7897520" y="5210661"/>
                <a:ext cx="657088" cy="346764"/>
                <a:chOff x="7872239" y="5210661"/>
                <a:chExt cx="657088" cy="346764"/>
              </a:xfrm>
            </p:grpSpPr>
            <p:sp>
              <p:nvSpPr>
                <p:cNvPr id="474" name="Rectangle 473"/>
                <p:cNvSpPr/>
                <p:nvPr/>
              </p:nvSpPr>
              <p:spPr bwMode="auto">
                <a:xfrm>
                  <a:off x="8127646" y="5210661"/>
                  <a:ext cx="401681" cy="34676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 anchor="ctr" anchorCtr="0"/>
                <a:lstStyle/>
                <a:p>
                  <a:pPr defTabSz="913927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kern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DNS</a:t>
                  </a:r>
                </a:p>
              </p:txBody>
            </p:sp>
            <p:pic>
              <p:nvPicPr>
                <p:cNvPr id="475" name="Picture 3"/>
                <p:cNvPicPr>
                  <a:picLocks noChangeAspect="1"/>
                </p:cNvPicPr>
                <p:nvPr/>
              </p:nvPicPr>
              <p:blipFill>
                <a:blip r:embed="rId7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72239" y="5259380"/>
                  <a:ext cx="234066" cy="2340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68" name="Group 467"/>
              <p:cNvGrpSpPr/>
              <p:nvPr/>
            </p:nvGrpSpPr>
            <p:grpSpPr>
              <a:xfrm>
                <a:off x="10402030" y="5210661"/>
                <a:ext cx="822809" cy="346764"/>
                <a:chOff x="10440820" y="5210661"/>
                <a:chExt cx="822809" cy="346764"/>
              </a:xfrm>
            </p:grpSpPr>
            <p:sp>
              <p:nvSpPr>
                <p:cNvPr id="472" name="Rectangle 471"/>
                <p:cNvSpPr/>
                <p:nvPr/>
              </p:nvSpPr>
              <p:spPr bwMode="auto">
                <a:xfrm>
                  <a:off x="10673647" y="5210661"/>
                  <a:ext cx="589982" cy="34676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913927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kern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VPN </a:t>
                  </a:r>
                  <a:br>
                    <a:rPr lang="en-US" sz="1000" kern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</a:br>
                  <a:r>
                    <a:rPr lang="en-US" sz="1000" kern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Gateway</a:t>
                  </a:r>
                </a:p>
              </p:txBody>
            </p:sp>
            <p:pic>
              <p:nvPicPr>
                <p:cNvPr id="473" name="Picture 9"/>
                <p:cNvPicPr>
                  <a:picLocks noChangeAspect="1"/>
                </p:cNvPicPr>
                <p:nvPr/>
              </p:nvPicPr>
              <p:blipFill>
                <a:blip r:embed="rId8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440820" y="5255763"/>
                  <a:ext cx="241300" cy="241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69" name="Group 468"/>
              <p:cNvGrpSpPr/>
              <p:nvPr/>
            </p:nvGrpSpPr>
            <p:grpSpPr>
              <a:xfrm>
                <a:off x="7004047" y="5210907"/>
                <a:ext cx="848172" cy="346518"/>
                <a:chOff x="7002727" y="5210907"/>
                <a:chExt cx="848172" cy="346518"/>
              </a:xfrm>
            </p:grpSpPr>
            <p:sp>
              <p:nvSpPr>
                <p:cNvPr id="470" name="Rectangle 469"/>
                <p:cNvSpPr/>
                <p:nvPr/>
              </p:nvSpPr>
              <p:spPr bwMode="auto">
                <a:xfrm>
                  <a:off x="7265455" y="5210907"/>
                  <a:ext cx="585444" cy="346518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913927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kern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Load Balancer</a:t>
                  </a:r>
                </a:p>
              </p:txBody>
            </p:sp>
            <p:pic>
              <p:nvPicPr>
                <p:cNvPr id="471" name="Picture 11"/>
                <p:cNvPicPr>
                  <a:picLocks noChangeAspect="1"/>
                </p:cNvPicPr>
                <p:nvPr/>
              </p:nvPicPr>
              <p:blipFill>
                <a:blip r:embed="rId9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02727" y="5257351"/>
                  <a:ext cx="239713" cy="238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342" name="Rectangle 341"/>
            <p:cNvSpPr/>
            <p:nvPr/>
          </p:nvSpPr>
          <p:spPr bwMode="auto">
            <a:xfrm>
              <a:off x="112714" y="104775"/>
              <a:ext cx="12203111" cy="4349182"/>
            </a:xfrm>
            <a:prstGeom prst="rect">
              <a:avLst/>
            </a:prstGeom>
            <a:solidFill>
              <a:srgbClr val="005695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lIns="179285" tIns="143428" rIns="179285" bIns="143428"/>
            <a:lstStyle/>
            <a:p>
              <a:pPr algn="ctr" defTabSz="913927" ea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>
                  <a:gradFill>
                    <a:gsLst>
                      <a:gs pos="92500">
                        <a:srgbClr val="FFC000"/>
                      </a:gs>
                      <a:gs pos="33000">
                        <a:srgbClr val="FFC000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Platform Services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49566" y="543029"/>
              <a:ext cx="11942434" cy="3795291"/>
              <a:chOff x="249566" y="543029"/>
              <a:chExt cx="11942434" cy="3795291"/>
            </a:xfrm>
          </p:grpSpPr>
          <p:grpSp>
            <p:nvGrpSpPr>
              <p:cNvPr id="343" name="Group 342"/>
              <p:cNvGrpSpPr/>
              <p:nvPr/>
            </p:nvGrpSpPr>
            <p:grpSpPr>
              <a:xfrm>
                <a:off x="2087227" y="543029"/>
                <a:ext cx="8372241" cy="3790160"/>
                <a:chOff x="2082009" y="543029"/>
                <a:chExt cx="8372241" cy="3790160"/>
              </a:xfrm>
            </p:grpSpPr>
            <p:grpSp>
              <p:nvGrpSpPr>
                <p:cNvPr id="344" name="Group 343"/>
                <p:cNvGrpSpPr/>
                <p:nvPr/>
              </p:nvGrpSpPr>
              <p:grpSpPr>
                <a:xfrm>
                  <a:off x="4343326" y="543029"/>
                  <a:ext cx="3736693" cy="1371600"/>
                  <a:chOff x="4336920" y="650979"/>
                  <a:chExt cx="3736693" cy="1371600"/>
                </a:xfrm>
              </p:grpSpPr>
              <p:sp>
                <p:nvSpPr>
                  <p:cNvPr id="439" name="Rectangle 438"/>
                  <p:cNvSpPr/>
                  <p:nvPr/>
                </p:nvSpPr>
                <p:spPr bwMode="auto">
                  <a:xfrm>
                    <a:off x="4336920" y="650979"/>
                    <a:ext cx="3736693" cy="1371600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algn="ctr" defTabSz="913927" eaLnBrk="1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200" kern="0" dirty="0"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Web and mobile</a:t>
                    </a:r>
                  </a:p>
                </p:txBody>
              </p:sp>
              <p:grpSp>
                <p:nvGrpSpPr>
                  <p:cNvPr id="440" name="Group 439"/>
                  <p:cNvGrpSpPr/>
                  <p:nvPr/>
                </p:nvGrpSpPr>
                <p:grpSpPr>
                  <a:xfrm>
                    <a:off x="4516491" y="1046498"/>
                    <a:ext cx="1003842" cy="300037"/>
                    <a:chOff x="4516491" y="987018"/>
                    <a:chExt cx="1003842" cy="300037"/>
                  </a:xfrm>
                </p:grpSpPr>
                <p:sp>
                  <p:nvSpPr>
                    <p:cNvPr id="456" name="TextBox 455"/>
                    <p:cNvSpPr txBox="1"/>
                    <p:nvPr/>
                  </p:nvSpPr>
                  <p:spPr bwMode="auto">
                    <a:xfrm>
                      <a:off x="4861521" y="987018"/>
                      <a:ext cx="658812" cy="3000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Web </a:t>
                      </a:r>
                      <a:b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Apps</a:t>
                      </a:r>
                    </a:p>
                  </p:txBody>
                </p:sp>
                <p:pic>
                  <p:nvPicPr>
                    <p:cNvPr id="457" name="Picture 151"/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516491" y="993596"/>
                      <a:ext cx="286768" cy="2868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441" name="Group 440"/>
                  <p:cNvGrpSpPr/>
                  <p:nvPr/>
                </p:nvGrpSpPr>
                <p:grpSpPr>
                  <a:xfrm>
                    <a:off x="4516491" y="1617114"/>
                    <a:ext cx="1003842" cy="291190"/>
                    <a:chOff x="4516491" y="1514601"/>
                    <a:chExt cx="1003842" cy="291190"/>
                  </a:xfrm>
                </p:grpSpPr>
                <p:sp>
                  <p:nvSpPr>
                    <p:cNvPr id="454" name="TextBox 453"/>
                    <p:cNvSpPr txBox="1"/>
                    <p:nvPr/>
                  </p:nvSpPr>
                  <p:spPr bwMode="auto">
                    <a:xfrm>
                      <a:off x="4861521" y="1530021"/>
                      <a:ext cx="658812" cy="2603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Mobile</a:t>
                      </a:r>
                      <a:b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Apps</a:t>
                      </a:r>
                    </a:p>
                  </p:txBody>
                </p:sp>
                <p:pic>
                  <p:nvPicPr>
                    <p:cNvPr id="455" name="Picture 153"/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516491" y="1514601"/>
                      <a:ext cx="291075" cy="29119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442" name="Group 441"/>
                  <p:cNvGrpSpPr/>
                  <p:nvPr/>
                </p:nvGrpSpPr>
                <p:grpSpPr>
                  <a:xfrm>
                    <a:off x="6846369" y="1044910"/>
                    <a:ext cx="1017770" cy="301625"/>
                    <a:chOff x="6784198" y="987352"/>
                    <a:chExt cx="1017770" cy="301625"/>
                  </a:xfrm>
                </p:grpSpPr>
                <p:sp>
                  <p:nvSpPr>
                    <p:cNvPr id="452" name="TextBox 451"/>
                    <p:cNvSpPr txBox="1"/>
                    <p:nvPr/>
                  </p:nvSpPr>
                  <p:spPr bwMode="auto">
                    <a:xfrm>
                      <a:off x="7143156" y="987352"/>
                      <a:ext cx="658812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API</a:t>
                      </a:r>
                      <a:b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Management</a:t>
                      </a:r>
                    </a:p>
                  </p:txBody>
                </p:sp>
                <p:pic>
                  <p:nvPicPr>
                    <p:cNvPr id="453" name="Picture 155"/>
                    <p:cNvPicPr>
                      <a:picLocks noChangeAspect="1"/>
                    </p:cNvPicPr>
                    <p:nvPr/>
                  </p:nvPicPr>
                  <p:blipFill>
                    <a:blip r:embed="rId12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784198" y="987819"/>
                      <a:ext cx="291528" cy="2916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443" name="Group 442"/>
                  <p:cNvGrpSpPr/>
                  <p:nvPr/>
                </p:nvGrpSpPr>
                <p:grpSpPr>
                  <a:xfrm>
                    <a:off x="5673359" y="1051631"/>
                    <a:ext cx="1019983" cy="294904"/>
                    <a:chOff x="5648693" y="1000311"/>
                    <a:chExt cx="1019983" cy="294904"/>
                  </a:xfrm>
                </p:grpSpPr>
                <p:sp>
                  <p:nvSpPr>
                    <p:cNvPr id="450" name="TextBox 449"/>
                    <p:cNvSpPr txBox="1"/>
                    <p:nvPr/>
                  </p:nvSpPr>
                  <p:spPr bwMode="auto">
                    <a:xfrm>
                      <a:off x="6008276" y="1024727"/>
                      <a:ext cx="660400" cy="2571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API</a:t>
                      </a:r>
                      <a:b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Apps</a:t>
                      </a:r>
                    </a:p>
                  </p:txBody>
                </p:sp>
                <p:pic>
                  <p:nvPicPr>
                    <p:cNvPr id="451" name="Picture 157"/>
                    <p:cNvPicPr>
                      <a:picLocks noChangeAspect="1"/>
                    </p:cNvPicPr>
                    <p:nvPr/>
                  </p:nvPicPr>
                  <p:blipFill>
                    <a:blip r:embed="rId13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648693" y="1000311"/>
                      <a:ext cx="294787" cy="2949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444" name="Group 443"/>
                  <p:cNvGrpSpPr/>
                  <p:nvPr/>
                </p:nvGrpSpPr>
                <p:grpSpPr>
                  <a:xfrm>
                    <a:off x="5673359" y="1617114"/>
                    <a:ext cx="1022642" cy="301625"/>
                    <a:chOff x="5646034" y="1516851"/>
                    <a:chExt cx="1022642" cy="301625"/>
                  </a:xfrm>
                </p:grpSpPr>
                <p:sp>
                  <p:nvSpPr>
                    <p:cNvPr id="448" name="TextBox 447"/>
                    <p:cNvSpPr txBox="1"/>
                    <p:nvPr/>
                  </p:nvSpPr>
                  <p:spPr bwMode="auto">
                    <a:xfrm>
                      <a:off x="6008276" y="1516851"/>
                      <a:ext cx="660400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Logic</a:t>
                      </a:r>
                      <a:b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Apps</a:t>
                      </a:r>
                    </a:p>
                  </p:txBody>
                </p:sp>
                <p:pic>
                  <p:nvPicPr>
                    <p:cNvPr id="449" name="Picture 159"/>
                    <p:cNvPicPr>
                      <a:picLocks noChangeAspect="1"/>
                    </p:cNvPicPr>
                    <p:nvPr/>
                  </p:nvPicPr>
                  <p:blipFill>
                    <a:blip r:embed="rId14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646034" y="1517893"/>
                      <a:ext cx="292406" cy="2925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445" name="Group 444"/>
                  <p:cNvGrpSpPr/>
                  <p:nvPr/>
                </p:nvGrpSpPr>
                <p:grpSpPr>
                  <a:xfrm>
                    <a:off x="6846368" y="1617114"/>
                    <a:ext cx="1017771" cy="301625"/>
                    <a:chOff x="6784198" y="1512087"/>
                    <a:chExt cx="1017771" cy="301625"/>
                  </a:xfrm>
                </p:grpSpPr>
                <p:sp>
                  <p:nvSpPr>
                    <p:cNvPr id="446" name="TextBox 445"/>
                    <p:cNvSpPr txBox="1"/>
                    <p:nvPr/>
                  </p:nvSpPr>
                  <p:spPr bwMode="auto">
                    <a:xfrm>
                      <a:off x="7143156" y="1512087"/>
                      <a:ext cx="658813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Notification</a:t>
                      </a:r>
                      <a:b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Hubs</a:t>
                      </a:r>
                    </a:p>
                  </p:txBody>
                </p:sp>
                <p:pic>
                  <p:nvPicPr>
                    <p:cNvPr id="447" name="Picture 161"/>
                    <p:cNvPicPr>
                      <a:picLocks noChangeAspect="1"/>
                    </p:cNvPicPr>
                    <p:nvPr/>
                  </p:nvPicPr>
                  <p:blipFill>
                    <a:blip r:embed="rId15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784198" y="1519474"/>
                      <a:ext cx="289246" cy="289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grpSp>
              <p:nvGrpSpPr>
                <p:cNvPr id="345" name="Group 344"/>
                <p:cNvGrpSpPr/>
                <p:nvPr/>
              </p:nvGrpSpPr>
              <p:grpSpPr>
                <a:xfrm>
                  <a:off x="2082009" y="3493402"/>
                  <a:ext cx="2491556" cy="839787"/>
                  <a:chOff x="2082009" y="3607702"/>
                  <a:chExt cx="2491556" cy="839787"/>
                </a:xfrm>
              </p:grpSpPr>
              <p:sp>
                <p:nvSpPr>
                  <p:cNvPr id="431" name="Rectangle 430"/>
                  <p:cNvSpPr/>
                  <p:nvPr/>
                </p:nvSpPr>
                <p:spPr bwMode="auto">
                  <a:xfrm>
                    <a:off x="2082009" y="3607702"/>
                    <a:ext cx="2491556" cy="839787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algn="ctr" defTabSz="913927" eaLnBrk="1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200" kern="0" dirty="0"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Media and CDN</a:t>
                    </a:r>
                  </a:p>
                </p:txBody>
              </p:sp>
              <p:grpSp>
                <p:nvGrpSpPr>
                  <p:cNvPr id="432" name="Group 431"/>
                  <p:cNvGrpSpPr/>
                  <p:nvPr/>
                </p:nvGrpSpPr>
                <p:grpSpPr>
                  <a:xfrm>
                    <a:off x="2198592" y="4014101"/>
                    <a:ext cx="2079086" cy="300855"/>
                    <a:chOff x="2198592" y="4014101"/>
                    <a:chExt cx="2079086" cy="300855"/>
                  </a:xfrm>
                </p:grpSpPr>
                <p:grpSp>
                  <p:nvGrpSpPr>
                    <p:cNvPr id="433" name="Group 3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256056" y="4014101"/>
                      <a:ext cx="1021622" cy="300855"/>
                      <a:chOff x="3495416" y="3743131"/>
                      <a:chExt cx="1021282" cy="301105"/>
                    </a:xfrm>
                  </p:grpSpPr>
                  <p:sp>
                    <p:nvSpPr>
                      <p:cNvPr id="437" name="TextBox 16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857542" y="3743131"/>
                        <a:ext cx="659156" cy="301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altLang="en-US" sz="900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Content Delivery</a:t>
                        </a:r>
                        <a:br>
                          <a:rPr lang="en-US" altLang="en-US" sz="900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altLang="en-US" sz="900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Network (CDN)</a:t>
                        </a:r>
                      </a:p>
                    </p:txBody>
                  </p:sp>
                  <p:pic>
                    <p:nvPicPr>
                      <p:cNvPr id="438" name="Picture 163" descr="Content Delivery Network (CDN).png"/>
                      <p:cNvPicPr>
                        <a:picLocks noChangeAspect="1"/>
                      </p:cNvPicPr>
                      <p:nvPr/>
                    </p:nvPicPr>
                    <p:blipFill>
                      <a:blip r:embed="rId16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416" y="3745605"/>
                        <a:ext cx="296167" cy="2961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34" name="Group 34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98592" y="4014101"/>
                      <a:ext cx="1014521" cy="300036"/>
                      <a:chOff x="2682792" y="3748793"/>
                      <a:chExt cx="1014184" cy="300286"/>
                    </a:xfrm>
                  </p:grpSpPr>
                  <p:sp>
                    <p:nvSpPr>
                      <p:cNvPr id="435" name="TextBox 434"/>
                      <p:cNvSpPr txBox="1"/>
                      <p:nvPr/>
                    </p:nvSpPr>
                    <p:spPr>
                      <a:xfrm>
                        <a:off x="3038382" y="3748793"/>
                        <a:ext cx="658594" cy="300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Media</a:t>
                        </a:r>
                        <a:br>
                          <a:rPr lang="en-US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Services</a:t>
                        </a:r>
                      </a:p>
                    </p:txBody>
                  </p:sp>
                  <p:pic>
                    <p:nvPicPr>
                      <p:cNvPr id="436" name="Picture 165" descr="Media Services.png"/>
                      <p:cNvPicPr>
                        <a:picLocks noChangeAspect="1"/>
                      </p:cNvPicPr>
                      <p:nvPr/>
                    </p:nvPicPr>
                    <p:blipFill>
                      <a:blip r:embed="rId17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792" y="3757863"/>
                        <a:ext cx="282134" cy="2821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</p:grpSp>
            <p:grpSp>
              <p:nvGrpSpPr>
                <p:cNvPr id="346" name="Group 345"/>
                <p:cNvGrpSpPr/>
                <p:nvPr/>
              </p:nvGrpSpPr>
              <p:grpSpPr>
                <a:xfrm>
                  <a:off x="4695531" y="2024565"/>
                  <a:ext cx="2872932" cy="2304638"/>
                  <a:chOff x="4691833" y="2138865"/>
                  <a:chExt cx="2872932" cy="2304638"/>
                </a:xfrm>
              </p:grpSpPr>
              <p:sp>
                <p:nvSpPr>
                  <p:cNvPr id="411" name="Rectangle 410"/>
                  <p:cNvSpPr/>
                  <p:nvPr/>
                </p:nvSpPr>
                <p:spPr bwMode="auto">
                  <a:xfrm>
                    <a:off x="4691833" y="2138865"/>
                    <a:ext cx="2872932" cy="2304638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algn="ctr" defTabSz="913927" eaLnBrk="1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200" kern="0" dirty="0"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Analytics and </a:t>
                    </a:r>
                    <a:r>
                      <a:rPr lang="en-US" sz="1200" kern="0" dirty="0" err="1"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IoT</a:t>
                    </a:r>
                    <a:endParaRPr lang="en-US" sz="1200" kern="0" dirty="0">
                      <a:gradFill>
                        <a:gsLst>
                          <a:gs pos="76250">
                            <a:srgbClr val="FFFFFF"/>
                          </a:gs>
                          <a:gs pos="31000">
                            <a:srgbClr val="FFFFFF"/>
                          </a:gs>
                        </a:gsLst>
                        <a:lin ang="5400000" scaled="0"/>
                      </a:gradFill>
                      <a:latin typeface="Segoe UI Semibold" panose="020B0702040204020203" pitchFamily="34" charset="0"/>
                      <a:ea typeface="Segoe UI" pitchFamily="34" charset="0"/>
                      <a:cs typeface="Segoe UI Semibold" panose="020B0702040204020203" pitchFamily="34" charset="0"/>
                    </a:endParaRPr>
                  </a:p>
                </p:txBody>
              </p:sp>
              <p:grpSp>
                <p:nvGrpSpPr>
                  <p:cNvPr id="412" name="Group 411"/>
                  <p:cNvGrpSpPr/>
                  <p:nvPr/>
                </p:nvGrpSpPr>
                <p:grpSpPr>
                  <a:xfrm>
                    <a:off x="4948498" y="2556851"/>
                    <a:ext cx="2361121" cy="1587740"/>
                    <a:chOff x="4805017" y="2556851"/>
                    <a:chExt cx="2361121" cy="1587740"/>
                  </a:xfrm>
                </p:grpSpPr>
                <p:grpSp>
                  <p:nvGrpSpPr>
                    <p:cNvPr id="413" name="Group 412"/>
                    <p:cNvGrpSpPr/>
                    <p:nvPr/>
                  </p:nvGrpSpPr>
                  <p:grpSpPr>
                    <a:xfrm>
                      <a:off x="4811883" y="2556851"/>
                      <a:ext cx="1046240" cy="337079"/>
                      <a:chOff x="4811883" y="2556851"/>
                      <a:chExt cx="1046240" cy="337079"/>
                    </a:xfrm>
                  </p:grpSpPr>
                  <p:sp>
                    <p:nvSpPr>
                      <p:cNvPr id="429" name="TextBox 428"/>
                      <p:cNvSpPr txBox="1"/>
                      <p:nvPr/>
                    </p:nvSpPr>
                    <p:spPr bwMode="auto">
                      <a:xfrm>
                        <a:off x="5199310" y="2574578"/>
                        <a:ext cx="658813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kern="0" dirty="0" err="1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HDInsight</a:t>
                        </a:r>
                        <a:endPara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endParaRPr>
                      </a:p>
                    </p:txBody>
                  </p:sp>
                  <p:pic>
                    <p:nvPicPr>
                      <p:cNvPr id="430" name="Picture 181"/>
                      <p:cNvPicPr>
                        <a:picLocks noChangeAspect="1"/>
                      </p:cNvPicPr>
                      <p:nvPr/>
                    </p:nvPicPr>
                    <p:blipFill>
                      <a:blip r:embed="rId18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1883" y="2556851"/>
                        <a:ext cx="337162" cy="337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14" name="Group 413"/>
                    <p:cNvGrpSpPr/>
                    <p:nvPr/>
                  </p:nvGrpSpPr>
                  <p:grpSpPr>
                    <a:xfrm>
                      <a:off x="6162402" y="2574420"/>
                      <a:ext cx="1003736" cy="301625"/>
                      <a:chOff x="6162402" y="2574420"/>
                      <a:chExt cx="1003736" cy="301625"/>
                    </a:xfrm>
                  </p:grpSpPr>
                  <p:sp>
                    <p:nvSpPr>
                      <p:cNvPr id="427" name="TextBox 426"/>
                      <p:cNvSpPr txBox="1"/>
                      <p:nvPr/>
                    </p:nvSpPr>
                    <p:spPr bwMode="auto">
                      <a:xfrm>
                        <a:off x="6507325" y="2574420"/>
                        <a:ext cx="658813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Machine</a:t>
                        </a:r>
                        <a:br>
                          <a:rPr lang="en-US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Learning</a:t>
                        </a:r>
                      </a:p>
                    </p:txBody>
                  </p:sp>
                  <p:pic>
                    <p:nvPicPr>
                      <p:cNvPr id="428" name="Picture 183"/>
                      <p:cNvPicPr>
                        <a:picLocks noChangeAspect="1"/>
                      </p:cNvPicPr>
                      <p:nvPr/>
                    </p:nvPicPr>
                    <p:blipFill>
                      <a:blip r:embed="rId19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2402" y="2593257"/>
                        <a:ext cx="263720" cy="263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15" name="Group 414"/>
                    <p:cNvGrpSpPr/>
                    <p:nvPr/>
                  </p:nvGrpSpPr>
                  <p:grpSpPr>
                    <a:xfrm>
                      <a:off x="4805017" y="3834139"/>
                      <a:ext cx="1053105" cy="310452"/>
                      <a:chOff x="4805017" y="3834139"/>
                      <a:chExt cx="1053105" cy="310452"/>
                    </a:xfrm>
                  </p:grpSpPr>
                  <p:sp>
                    <p:nvSpPr>
                      <p:cNvPr id="425" name="TextBox 424"/>
                      <p:cNvSpPr txBox="1"/>
                      <p:nvPr/>
                    </p:nvSpPr>
                    <p:spPr bwMode="auto">
                      <a:xfrm>
                        <a:off x="5199310" y="3838553"/>
                        <a:ext cx="658812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Stream</a:t>
                        </a:r>
                        <a:br>
                          <a:rPr lang="en-US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Analytics</a:t>
                        </a:r>
                      </a:p>
                    </p:txBody>
                  </p:sp>
                  <p:pic>
                    <p:nvPicPr>
                      <p:cNvPr id="426" name="Picture 185"/>
                      <p:cNvPicPr>
                        <a:picLocks noChangeAspect="1"/>
                      </p:cNvPicPr>
                      <p:nvPr/>
                    </p:nvPicPr>
                    <p:blipFill>
                      <a:blip r:embed="rId20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5017" y="3834139"/>
                        <a:ext cx="310529" cy="3104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16" name="Group 415"/>
                    <p:cNvGrpSpPr/>
                    <p:nvPr/>
                  </p:nvGrpSpPr>
                  <p:grpSpPr>
                    <a:xfrm>
                      <a:off x="4809230" y="3192842"/>
                      <a:ext cx="1048893" cy="305501"/>
                      <a:chOff x="4809230" y="3192842"/>
                      <a:chExt cx="1048893" cy="305501"/>
                    </a:xfrm>
                  </p:grpSpPr>
                  <p:sp>
                    <p:nvSpPr>
                      <p:cNvPr id="423" name="TextBox 422"/>
                      <p:cNvSpPr txBox="1"/>
                      <p:nvPr/>
                    </p:nvSpPr>
                    <p:spPr bwMode="auto">
                      <a:xfrm>
                        <a:off x="5199310" y="3198305"/>
                        <a:ext cx="658813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Data</a:t>
                        </a:r>
                        <a:br>
                          <a:rPr lang="en-US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Factory</a:t>
                        </a:r>
                      </a:p>
                    </p:txBody>
                  </p:sp>
                  <p:pic>
                    <p:nvPicPr>
                      <p:cNvPr id="424" name="Picture 187"/>
                      <p:cNvPicPr>
                        <a:picLocks noChangeAspect="1"/>
                      </p:cNvPicPr>
                      <p:nvPr/>
                    </p:nvPicPr>
                    <p:blipFill>
                      <a:blip r:embed="rId21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9230" y="3192842"/>
                        <a:ext cx="302103" cy="302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17" name="Group 416"/>
                    <p:cNvGrpSpPr/>
                    <p:nvPr/>
                  </p:nvGrpSpPr>
                  <p:grpSpPr>
                    <a:xfrm>
                      <a:off x="6159534" y="3198305"/>
                      <a:ext cx="1006604" cy="300037"/>
                      <a:chOff x="6159534" y="3198305"/>
                      <a:chExt cx="1006604" cy="300037"/>
                    </a:xfrm>
                  </p:grpSpPr>
                  <p:sp>
                    <p:nvSpPr>
                      <p:cNvPr id="421" name="TextBox 420"/>
                      <p:cNvSpPr txBox="1"/>
                      <p:nvPr/>
                    </p:nvSpPr>
                    <p:spPr bwMode="auto">
                      <a:xfrm>
                        <a:off x="6507325" y="3198305"/>
                        <a:ext cx="658813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Event</a:t>
                        </a:r>
                        <a:br>
                          <a:rPr lang="en-US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Hubs</a:t>
                        </a:r>
                      </a:p>
                    </p:txBody>
                  </p:sp>
                  <p:pic>
                    <p:nvPicPr>
                      <p:cNvPr id="422" name="Picture 189"/>
                      <p:cNvPicPr>
                        <a:picLocks noChangeAspect="1"/>
                      </p:cNvPicPr>
                      <p:nvPr/>
                    </p:nvPicPr>
                    <p:blipFill>
                      <a:blip r:embed="rId22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34" y="3200784"/>
                        <a:ext cx="283827" cy="296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18" name="Group 417"/>
                    <p:cNvGrpSpPr/>
                    <p:nvPr/>
                  </p:nvGrpSpPr>
                  <p:grpSpPr>
                    <a:xfrm>
                      <a:off x="6165936" y="3834755"/>
                      <a:ext cx="1000202" cy="296566"/>
                      <a:chOff x="6165936" y="3834755"/>
                      <a:chExt cx="1000202" cy="296566"/>
                    </a:xfrm>
                  </p:grpSpPr>
                  <p:sp>
                    <p:nvSpPr>
                      <p:cNvPr id="419" name="TextBox 418"/>
                      <p:cNvSpPr txBox="1"/>
                      <p:nvPr/>
                    </p:nvSpPr>
                    <p:spPr bwMode="auto">
                      <a:xfrm>
                        <a:off x="6507325" y="3853657"/>
                        <a:ext cx="658813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Mobile</a:t>
                        </a:r>
                        <a:br>
                          <a:rPr lang="en-US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Engagement</a:t>
                        </a:r>
                      </a:p>
                    </p:txBody>
                  </p:sp>
                  <p:pic>
                    <p:nvPicPr>
                      <p:cNvPr id="420" name="Picture 191"/>
                      <p:cNvPicPr>
                        <a:picLocks noChangeAspect="1"/>
                      </p:cNvPicPr>
                      <p:nvPr/>
                    </p:nvPicPr>
                    <p:blipFill>
                      <a:blip r:embed="rId23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936" y="3834755"/>
                        <a:ext cx="296639" cy="296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</p:grpSp>
            <p:grpSp>
              <p:nvGrpSpPr>
                <p:cNvPr id="347" name="Group 346"/>
                <p:cNvGrpSpPr/>
                <p:nvPr/>
              </p:nvGrpSpPr>
              <p:grpSpPr>
                <a:xfrm>
                  <a:off x="2082009" y="2024566"/>
                  <a:ext cx="2498759" cy="1352550"/>
                  <a:chOff x="2082009" y="2138866"/>
                  <a:chExt cx="2498759" cy="1352550"/>
                </a:xfrm>
              </p:grpSpPr>
              <p:sp>
                <p:nvSpPr>
                  <p:cNvPr id="397" name="Rectangle 396"/>
                  <p:cNvSpPr/>
                  <p:nvPr/>
                </p:nvSpPr>
                <p:spPr bwMode="auto">
                  <a:xfrm>
                    <a:off x="2082009" y="2138866"/>
                    <a:ext cx="2498759" cy="1352550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algn="ctr" defTabSz="913927" eaLnBrk="1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200" kern="0" dirty="0"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Integration</a:t>
                    </a:r>
                  </a:p>
                </p:txBody>
              </p:sp>
              <p:grpSp>
                <p:nvGrpSpPr>
                  <p:cNvPr id="398" name="Group 397"/>
                  <p:cNvGrpSpPr/>
                  <p:nvPr/>
                </p:nvGrpSpPr>
                <p:grpSpPr>
                  <a:xfrm>
                    <a:off x="2198592" y="2559624"/>
                    <a:ext cx="2237004" cy="836418"/>
                    <a:chOff x="2198592" y="2559624"/>
                    <a:chExt cx="2237004" cy="836418"/>
                  </a:xfrm>
                </p:grpSpPr>
                <p:grpSp>
                  <p:nvGrpSpPr>
                    <p:cNvPr id="399" name="Group 398"/>
                    <p:cNvGrpSpPr/>
                    <p:nvPr/>
                  </p:nvGrpSpPr>
                  <p:grpSpPr>
                    <a:xfrm>
                      <a:off x="3513173" y="2559624"/>
                      <a:ext cx="922423" cy="301625"/>
                      <a:chOff x="3425188" y="2480831"/>
                      <a:chExt cx="922423" cy="301625"/>
                    </a:xfrm>
                  </p:grpSpPr>
                  <p:sp>
                    <p:nvSpPr>
                      <p:cNvPr id="409" name="TextBox 408"/>
                      <p:cNvSpPr txBox="1"/>
                      <p:nvPr/>
                    </p:nvSpPr>
                    <p:spPr bwMode="auto">
                      <a:xfrm>
                        <a:off x="3803029" y="2480831"/>
                        <a:ext cx="544582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kern="0" dirty="0" err="1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Biztalk</a:t>
                        </a:r>
                        <a:r>
                          <a:rPr lang="en-US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/>
                        </a:r>
                        <a:br>
                          <a:rPr lang="en-US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Services</a:t>
                        </a:r>
                      </a:p>
                    </p:txBody>
                  </p:sp>
                  <p:pic>
                    <p:nvPicPr>
                      <p:cNvPr id="410" name="Picture 214" descr="BizTalk Services.png"/>
                      <p:cNvPicPr>
                        <a:picLocks noChangeAspect="1"/>
                      </p:cNvPicPr>
                      <p:nvPr/>
                    </p:nvPicPr>
                    <p:blipFill>
                      <a:blip r:embed="rId24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188" y="2484570"/>
                        <a:ext cx="293830" cy="2941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00" name="Group 399"/>
                    <p:cNvGrpSpPr/>
                    <p:nvPr/>
                  </p:nvGrpSpPr>
                  <p:grpSpPr>
                    <a:xfrm>
                      <a:off x="2198592" y="3094417"/>
                      <a:ext cx="1020311" cy="301625"/>
                      <a:chOff x="2319949" y="3019151"/>
                      <a:chExt cx="1020311" cy="301625"/>
                    </a:xfrm>
                  </p:grpSpPr>
                  <p:sp>
                    <p:nvSpPr>
                      <p:cNvPr id="407" name="TextBox 406"/>
                      <p:cNvSpPr txBox="1"/>
                      <p:nvPr/>
                    </p:nvSpPr>
                    <p:spPr bwMode="auto">
                      <a:xfrm>
                        <a:off x="2681448" y="3019151"/>
                        <a:ext cx="658812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Hybrid</a:t>
                        </a:r>
                        <a:br>
                          <a:rPr lang="en-US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Connections</a:t>
                        </a:r>
                      </a:p>
                    </p:txBody>
                  </p:sp>
                  <p:pic>
                    <p:nvPicPr>
                      <p:cNvPr id="408" name="Picture 216" descr="Hybrid Connections (BizTalk).png"/>
                      <p:cNvPicPr>
                        <a:picLocks noChangeAspect="1"/>
                      </p:cNvPicPr>
                      <p:nvPr/>
                    </p:nvPicPr>
                    <p:blipFill>
                      <a:blip r:embed="rId25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949" y="3023735"/>
                        <a:ext cx="292141" cy="2924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01" name="Group 400"/>
                    <p:cNvGrpSpPr/>
                    <p:nvPr/>
                  </p:nvGrpSpPr>
                  <p:grpSpPr>
                    <a:xfrm>
                      <a:off x="3521521" y="3094417"/>
                      <a:ext cx="869624" cy="301625"/>
                      <a:chOff x="3433536" y="3015624"/>
                      <a:chExt cx="869624" cy="301625"/>
                    </a:xfrm>
                  </p:grpSpPr>
                  <p:sp>
                    <p:nvSpPr>
                      <p:cNvPr id="405" name="TextBox 404"/>
                      <p:cNvSpPr txBox="1"/>
                      <p:nvPr/>
                    </p:nvSpPr>
                    <p:spPr bwMode="auto">
                      <a:xfrm>
                        <a:off x="3788740" y="3015624"/>
                        <a:ext cx="51442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Service</a:t>
                        </a:r>
                        <a:br>
                          <a:rPr lang="en-US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Bus</a:t>
                        </a:r>
                      </a:p>
                    </p:txBody>
                  </p:sp>
                  <p:pic>
                    <p:nvPicPr>
                      <p:cNvPr id="406" name="Picture 218" descr="Service Bus.png"/>
                      <p:cNvPicPr>
                        <a:picLocks noChangeAspect="1"/>
                      </p:cNvPicPr>
                      <p:nvPr/>
                    </p:nvPicPr>
                    <p:blipFill>
                      <a:blip r:embed="rId26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536" y="3020078"/>
                        <a:ext cx="292402" cy="2927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02" name="Group 401"/>
                    <p:cNvGrpSpPr/>
                    <p:nvPr/>
                  </p:nvGrpSpPr>
                  <p:grpSpPr>
                    <a:xfrm>
                      <a:off x="2198592" y="2560418"/>
                      <a:ext cx="1020559" cy="300037"/>
                      <a:chOff x="2319701" y="2482223"/>
                      <a:chExt cx="1020559" cy="300037"/>
                    </a:xfrm>
                  </p:grpSpPr>
                  <p:sp>
                    <p:nvSpPr>
                      <p:cNvPr id="403" name="TextBox 402"/>
                      <p:cNvSpPr txBox="1"/>
                      <p:nvPr/>
                    </p:nvSpPr>
                    <p:spPr bwMode="auto">
                      <a:xfrm>
                        <a:off x="2681448" y="2482223"/>
                        <a:ext cx="658812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Storage</a:t>
                        </a:r>
                        <a:br>
                          <a:rPr lang="en-US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queues</a:t>
                        </a:r>
                      </a:p>
                    </p:txBody>
                  </p:sp>
                  <p:pic>
                    <p:nvPicPr>
                      <p:cNvPr id="404" name="Picture 220" descr="Storage queue.png"/>
                      <p:cNvPicPr>
                        <a:picLocks noChangeAspect="1"/>
                      </p:cNvPicPr>
                      <p:nvPr/>
                    </p:nvPicPr>
                    <p:blipFill>
                      <a:blip r:embed="rId27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701" y="2485765"/>
                        <a:ext cx="292636" cy="292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</p:grpSp>
            <p:grpSp>
              <p:nvGrpSpPr>
                <p:cNvPr id="348" name="Group 347"/>
                <p:cNvGrpSpPr/>
                <p:nvPr/>
              </p:nvGrpSpPr>
              <p:grpSpPr>
                <a:xfrm>
                  <a:off x="7683226" y="2024565"/>
                  <a:ext cx="2771024" cy="2304637"/>
                  <a:chOff x="7683226" y="2138865"/>
                  <a:chExt cx="2771024" cy="2304637"/>
                </a:xfrm>
              </p:grpSpPr>
              <p:sp>
                <p:nvSpPr>
                  <p:cNvPr id="377" name="Rectangle 376"/>
                  <p:cNvSpPr/>
                  <p:nvPr/>
                </p:nvSpPr>
                <p:spPr bwMode="auto">
                  <a:xfrm>
                    <a:off x="7683226" y="2138865"/>
                    <a:ext cx="2771024" cy="2304637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algn="ctr" defTabSz="913927" eaLnBrk="1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200" kern="0" dirty="0"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Data</a:t>
                    </a:r>
                  </a:p>
                </p:txBody>
              </p:sp>
              <p:grpSp>
                <p:nvGrpSpPr>
                  <p:cNvPr id="378" name="Group 377"/>
                  <p:cNvGrpSpPr/>
                  <p:nvPr/>
                </p:nvGrpSpPr>
                <p:grpSpPr>
                  <a:xfrm>
                    <a:off x="7845950" y="2595968"/>
                    <a:ext cx="2445576" cy="1553509"/>
                    <a:chOff x="7799957" y="2595968"/>
                    <a:chExt cx="2445576" cy="1553509"/>
                  </a:xfrm>
                </p:grpSpPr>
                <p:grpSp>
                  <p:nvGrpSpPr>
                    <p:cNvPr id="379" name="Group 38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799957" y="2595969"/>
                      <a:ext cx="1016185" cy="301066"/>
                      <a:chOff x="8369631" y="3448242"/>
                      <a:chExt cx="1016411" cy="301033"/>
                    </a:xfrm>
                  </p:grpSpPr>
                  <p:sp>
                    <p:nvSpPr>
                      <p:cNvPr id="395" name="TextBox 394"/>
                      <p:cNvSpPr txBox="1"/>
                      <p:nvPr/>
                    </p:nvSpPr>
                    <p:spPr>
                      <a:xfrm>
                        <a:off x="8727084" y="3448242"/>
                        <a:ext cx="658958" cy="300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SQL</a:t>
                        </a:r>
                        <a:br>
                          <a:rPr lang="en-US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Database</a:t>
                        </a:r>
                      </a:p>
                    </p:txBody>
                  </p:sp>
                  <p:pic>
                    <p:nvPicPr>
                      <p:cNvPr id="396" name="Picture 171"/>
                      <p:cNvPicPr>
                        <a:picLocks noChangeAspect="1"/>
                      </p:cNvPicPr>
                      <p:nvPr/>
                    </p:nvPicPr>
                    <p:blipFill>
                      <a:blip r:embed="rId28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9631" y="3452466"/>
                        <a:ext cx="296809" cy="2968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380" name="Group 38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803051" y="3832282"/>
                      <a:ext cx="1013093" cy="300038"/>
                      <a:chOff x="8372726" y="4684418"/>
                      <a:chExt cx="1013318" cy="300005"/>
                    </a:xfrm>
                  </p:grpSpPr>
                  <p:sp>
                    <p:nvSpPr>
                      <p:cNvPr id="393" name="TextBox 392"/>
                      <p:cNvSpPr txBox="1"/>
                      <p:nvPr/>
                    </p:nvSpPr>
                    <p:spPr>
                      <a:xfrm>
                        <a:off x="8727084" y="4684418"/>
                        <a:ext cx="658960" cy="300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kern="0" dirty="0" err="1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DocumentDB</a:t>
                        </a:r>
                        <a:endPara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endParaRPr>
                      </a:p>
                    </p:txBody>
                  </p:sp>
                  <p:pic>
                    <p:nvPicPr>
                      <p:cNvPr id="394" name="Picture 173"/>
                      <p:cNvPicPr>
                        <a:picLocks noChangeAspect="1"/>
                      </p:cNvPicPr>
                      <p:nvPr/>
                    </p:nvPicPr>
                    <p:blipFill>
                      <a:blip r:embed="rId29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726" y="4693804"/>
                        <a:ext cx="290620" cy="290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381" name="Group 39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803720" y="3204660"/>
                      <a:ext cx="1012423" cy="309349"/>
                      <a:chOff x="8373395" y="4056866"/>
                      <a:chExt cx="1012648" cy="309315"/>
                    </a:xfrm>
                  </p:grpSpPr>
                  <p:sp>
                    <p:nvSpPr>
                      <p:cNvPr id="391" name="TextBox 390"/>
                      <p:cNvSpPr txBox="1"/>
                      <p:nvPr/>
                    </p:nvSpPr>
                    <p:spPr>
                      <a:xfrm>
                        <a:off x="8727084" y="4056866"/>
                        <a:ext cx="658959" cy="3015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kern="0" dirty="0" err="1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Redis</a:t>
                        </a:r>
                        <a:r>
                          <a:rPr lang="en-US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/>
                        </a:r>
                        <a:br>
                          <a:rPr lang="en-US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Cache</a:t>
                        </a:r>
                      </a:p>
                    </p:txBody>
                  </p:sp>
                  <p:pic>
                    <p:nvPicPr>
                      <p:cNvPr id="392" name="Picture 175"/>
                      <p:cNvPicPr>
                        <a:picLocks noChangeAspect="1"/>
                      </p:cNvPicPr>
                      <p:nvPr/>
                    </p:nvPicPr>
                    <p:blipFill>
                      <a:blip r:embed="rId30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3395" y="4076899"/>
                        <a:ext cx="289282" cy="2892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382" name="Group 39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163663" y="3193851"/>
                      <a:ext cx="1081869" cy="331906"/>
                      <a:chOff x="9733640" y="4046058"/>
                      <a:chExt cx="1082109" cy="331869"/>
                    </a:xfrm>
                  </p:grpSpPr>
                  <p:sp>
                    <p:nvSpPr>
                      <p:cNvPr id="389" name="TextBox 388"/>
                      <p:cNvSpPr txBox="1"/>
                      <p:nvPr/>
                    </p:nvSpPr>
                    <p:spPr>
                      <a:xfrm>
                        <a:off x="10156790" y="4061991"/>
                        <a:ext cx="658959" cy="3000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Search</a:t>
                        </a:r>
                      </a:p>
                    </p:txBody>
                  </p:sp>
                  <p:pic>
                    <p:nvPicPr>
                      <p:cNvPr id="390" name="Picture 177"/>
                      <p:cNvPicPr>
                        <a:picLocks noChangeAspect="1"/>
                      </p:cNvPicPr>
                      <p:nvPr/>
                    </p:nvPicPr>
                    <p:blipFill>
                      <a:blip r:embed="rId31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3640" y="4046058"/>
                        <a:ext cx="331871" cy="331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383" name="Group 3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193207" y="3828827"/>
                      <a:ext cx="1052326" cy="320650"/>
                      <a:chOff x="9763191" y="4680964"/>
                      <a:chExt cx="1052560" cy="320615"/>
                    </a:xfrm>
                  </p:grpSpPr>
                  <p:sp>
                    <p:nvSpPr>
                      <p:cNvPr id="387" name="TextBox 386"/>
                      <p:cNvSpPr txBox="1"/>
                      <p:nvPr/>
                    </p:nvSpPr>
                    <p:spPr>
                      <a:xfrm>
                        <a:off x="10156791" y="4693638"/>
                        <a:ext cx="658960" cy="3015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Tables</a:t>
                        </a:r>
                      </a:p>
                    </p:txBody>
                  </p:sp>
                  <p:pic>
                    <p:nvPicPr>
                      <p:cNvPr id="388" name="Picture 179" descr="Storage table.png"/>
                      <p:cNvPicPr>
                        <a:picLocks noChangeAspect="1"/>
                      </p:cNvPicPr>
                      <p:nvPr/>
                    </p:nvPicPr>
                    <p:blipFill>
                      <a:blip r:embed="rId32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91" y="4680964"/>
                        <a:ext cx="320616" cy="320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384" name="Group 38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193207" y="2595968"/>
                      <a:ext cx="790386" cy="325437"/>
                      <a:chOff x="9763191" y="3448241"/>
                      <a:chExt cx="790562" cy="325401"/>
                    </a:xfrm>
                  </p:grpSpPr>
                  <p:pic>
                    <p:nvPicPr>
                      <p:cNvPr id="385" name="Picture 16"/>
                      <p:cNvPicPr>
                        <a:picLocks noChangeAspect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91" y="3452465"/>
                        <a:ext cx="320616" cy="2905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sp>
                    <p:nvSpPr>
                      <p:cNvPr id="386" name="TextBox 385"/>
                      <p:cNvSpPr txBox="1"/>
                      <p:nvPr/>
                    </p:nvSpPr>
                    <p:spPr>
                      <a:xfrm>
                        <a:off x="10156790" y="3448241"/>
                        <a:ext cx="396963" cy="3254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SQL Data</a:t>
                        </a:r>
                        <a:br>
                          <a:rPr lang="en-US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Warehouse</a:t>
                        </a:r>
                      </a:p>
                    </p:txBody>
                  </p:sp>
                </p:grpSp>
              </p:grpSp>
            </p:grpSp>
            <p:grpSp>
              <p:nvGrpSpPr>
                <p:cNvPr id="349" name="Group 348"/>
                <p:cNvGrpSpPr/>
                <p:nvPr/>
              </p:nvGrpSpPr>
              <p:grpSpPr>
                <a:xfrm>
                  <a:off x="2082009" y="543029"/>
                  <a:ext cx="2144942" cy="1371600"/>
                  <a:chOff x="2082009" y="650979"/>
                  <a:chExt cx="2144942" cy="1371600"/>
                </a:xfrm>
              </p:grpSpPr>
              <p:sp>
                <p:nvSpPr>
                  <p:cNvPr id="364" name="Rectangle 363"/>
                  <p:cNvSpPr/>
                  <p:nvPr/>
                </p:nvSpPr>
                <p:spPr bwMode="auto">
                  <a:xfrm>
                    <a:off x="2082009" y="650979"/>
                    <a:ext cx="2144942" cy="1371600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algn="ctr" defTabSz="913927" eaLnBrk="1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200" kern="0" dirty="0"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Compute</a:t>
                    </a:r>
                  </a:p>
                </p:txBody>
              </p:sp>
              <p:grpSp>
                <p:nvGrpSpPr>
                  <p:cNvPr id="365" name="Group 364"/>
                  <p:cNvGrpSpPr/>
                  <p:nvPr/>
                </p:nvGrpSpPr>
                <p:grpSpPr>
                  <a:xfrm>
                    <a:off x="2209151" y="1044910"/>
                    <a:ext cx="889842" cy="301625"/>
                    <a:chOff x="2315921" y="978921"/>
                    <a:chExt cx="889842" cy="301625"/>
                  </a:xfrm>
                </p:grpSpPr>
                <p:sp>
                  <p:nvSpPr>
                    <p:cNvPr id="375" name="TextBox 374"/>
                    <p:cNvSpPr txBox="1"/>
                    <p:nvPr/>
                  </p:nvSpPr>
                  <p:spPr bwMode="auto">
                    <a:xfrm>
                      <a:off x="2678517" y="978921"/>
                      <a:ext cx="527246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Cloud</a:t>
                      </a:r>
                      <a:b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services</a:t>
                      </a:r>
                    </a:p>
                  </p:txBody>
                </p:sp>
                <p:pic>
                  <p:nvPicPr>
                    <p:cNvPr id="376" name="Picture 145"/>
                    <p:cNvPicPr>
                      <a:picLocks noChangeAspect="1"/>
                    </p:cNvPicPr>
                    <p:nvPr/>
                  </p:nvPicPr>
                  <p:blipFill>
                    <a:blip r:embed="rId34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315921" y="984779"/>
                      <a:ext cx="289808" cy="2899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66" name="Group 365"/>
                  <p:cNvGrpSpPr/>
                  <p:nvPr/>
                </p:nvGrpSpPr>
                <p:grpSpPr>
                  <a:xfrm>
                    <a:off x="2209151" y="1617332"/>
                    <a:ext cx="751241" cy="303647"/>
                    <a:chOff x="2355344" y="1558000"/>
                    <a:chExt cx="751241" cy="303647"/>
                  </a:xfrm>
                </p:grpSpPr>
                <p:sp>
                  <p:nvSpPr>
                    <p:cNvPr id="373" name="TextBox 372"/>
                    <p:cNvSpPr txBox="1"/>
                    <p:nvPr/>
                  </p:nvSpPr>
                  <p:spPr bwMode="auto">
                    <a:xfrm>
                      <a:off x="2722967" y="1559012"/>
                      <a:ext cx="383618" cy="30162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Batch</a:t>
                      </a:r>
                    </a:p>
                  </p:txBody>
                </p:sp>
                <p:pic>
                  <p:nvPicPr>
                    <p:cNvPr id="374" name="Picture 147"/>
                    <p:cNvPicPr>
                      <a:picLocks noChangeAspect="1"/>
                    </p:cNvPicPr>
                    <p:nvPr/>
                  </p:nvPicPr>
                  <p:blipFill>
                    <a:blip r:embed="rId35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355344" y="1558000"/>
                      <a:ext cx="303542" cy="30364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67" name="Group 366"/>
                  <p:cNvGrpSpPr/>
                  <p:nvPr/>
                </p:nvGrpSpPr>
                <p:grpSpPr>
                  <a:xfrm>
                    <a:off x="3226725" y="1617332"/>
                    <a:ext cx="865731" cy="301625"/>
                    <a:chOff x="3193533" y="1551343"/>
                    <a:chExt cx="865731" cy="301625"/>
                  </a:xfrm>
                </p:grpSpPr>
                <p:sp>
                  <p:nvSpPr>
                    <p:cNvPr id="371" name="TextBox 370"/>
                    <p:cNvSpPr txBox="1"/>
                    <p:nvPr/>
                  </p:nvSpPr>
                  <p:spPr bwMode="auto">
                    <a:xfrm>
                      <a:off x="3554337" y="1551343"/>
                      <a:ext cx="504927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Remote </a:t>
                      </a:r>
                      <a:b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app</a:t>
                      </a:r>
                    </a:p>
                  </p:txBody>
                </p:sp>
                <p:pic>
                  <p:nvPicPr>
                    <p:cNvPr id="372" name="Picture 149"/>
                    <p:cNvPicPr>
                      <a:picLocks noChangeAspect="1"/>
                    </p:cNvPicPr>
                    <p:nvPr/>
                  </p:nvPicPr>
                  <p:blipFill>
                    <a:blip r:embed="rId36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193533" y="1556274"/>
                      <a:ext cx="291661" cy="2917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68" name="Group 367"/>
                  <p:cNvGrpSpPr/>
                  <p:nvPr/>
                </p:nvGrpSpPr>
                <p:grpSpPr>
                  <a:xfrm>
                    <a:off x="3226725" y="1046498"/>
                    <a:ext cx="873084" cy="300037"/>
                    <a:chOff x="3380111" y="980440"/>
                    <a:chExt cx="873084" cy="300037"/>
                  </a:xfrm>
                </p:grpSpPr>
                <p:sp>
                  <p:nvSpPr>
                    <p:cNvPr id="369" name="TextBox 368"/>
                    <p:cNvSpPr txBox="1"/>
                    <p:nvPr/>
                  </p:nvSpPr>
                  <p:spPr bwMode="auto">
                    <a:xfrm>
                      <a:off x="3723011" y="980440"/>
                      <a:ext cx="530184" cy="3000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Service</a:t>
                      </a:r>
                      <a:b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fabric</a:t>
                      </a:r>
                    </a:p>
                  </p:txBody>
                </p:sp>
                <p:sp>
                  <p:nvSpPr>
                    <p:cNvPr id="370" name="Freeform 369"/>
                    <p:cNvSpPr/>
                    <p:nvPr/>
                  </p:nvSpPr>
                  <p:spPr bwMode="auto">
                    <a:xfrm>
                      <a:off x="3380111" y="993933"/>
                      <a:ext cx="282575" cy="273050"/>
                    </a:xfrm>
                    <a:custGeom>
                      <a:avLst/>
                      <a:gdLst>
                        <a:gd name="connsiteX0" fmla="*/ 284961 w 673895"/>
                        <a:gd name="connsiteY0" fmla="*/ 158165 h 647702"/>
                        <a:gd name="connsiteX1" fmla="*/ 170786 w 673895"/>
                        <a:gd name="connsiteY1" fmla="*/ 242195 h 647702"/>
                        <a:gd name="connsiteX2" fmla="*/ 176214 w 673895"/>
                        <a:gd name="connsiteY2" fmla="*/ 269082 h 647702"/>
                        <a:gd name="connsiteX3" fmla="*/ 150408 w 673895"/>
                        <a:gd name="connsiteY3" fmla="*/ 331383 h 647702"/>
                        <a:gd name="connsiteX4" fmla="*/ 146443 w 673895"/>
                        <a:gd name="connsiteY4" fmla="*/ 334057 h 647702"/>
                        <a:gd name="connsiteX5" fmla="*/ 192422 w 673895"/>
                        <a:gd name="connsiteY5" fmla="*/ 472837 h 647702"/>
                        <a:gd name="connsiteX6" fmla="*/ 220034 w 673895"/>
                        <a:gd name="connsiteY6" fmla="*/ 478412 h 647702"/>
                        <a:gd name="connsiteX7" fmla="*/ 248039 w 673895"/>
                        <a:gd name="connsiteY7" fmla="*/ 497294 h 647702"/>
                        <a:gd name="connsiteX8" fmla="*/ 265572 w 673895"/>
                        <a:gd name="connsiteY8" fmla="*/ 523298 h 647702"/>
                        <a:gd name="connsiteX9" fmla="*/ 408956 w 673895"/>
                        <a:gd name="connsiteY9" fmla="*/ 523298 h 647702"/>
                        <a:gd name="connsiteX10" fmla="*/ 417479 w 673895"/>
                        <a:gd name="connsiteY10" fmla="*/ 505571 h 647702"/>
                        <a:gd name="connsiteX11" fmla="*/ 456243 w 673895"/>
                        <a:gd name="connsiteY11" fmla="*/ 473649 h 647702"/>
                        <a:gd name="connsiteX12" fmla="*/ 488887 w 673895"/>
                        <a:gd name="connsiteY12" fmla="*/ 467058 h 647702"/>
                        <a:gd name="connsiteX13" fmla="*/ 531395 w 673895"/>
                        <a:gd name="connsiteY13" fmla="*/ 334333 h 647702"/>
                        <a:gd name="connsiteX14" fmla="*/ 523487 w 673895"/>
                        <a:gd name="connsiteY14" fmla="*/ 329002 h 647702"/>
                        <a:gd name="connsiteX15" fmla="*/ 497681 w 673895"/>
                        <a:gd name="connsiteY15" fmla="*/ 266701 h 647702"/>
                        <a:gd name="connsiteX16" fmla="*/ 501673 w 673895"/>
                        <a:gd name="connsiteY16" fmla="*/ 246929 h 647702"/>
                        <a:gd name="connsiteX17" fmla="*/ 384346 w 673895"/>
                        <a:gd name="connsiteY17" fmla="*/ 159653 h 647702"/>
                        <a:gd name="connsiteX18" fmla="*/ 370052 w 673895"/>
                        <a:gd name="connsiteY18" fmla="*/ 169290 h 647702"/>
                        <a:gd name="connsiteX19" fmla="*/ 335757 w 673895"/>
                        <a:gd name="connsiteY19" fmla="*/ 176214 h 647702"/>
                        <a:gd name="connsiteX20" fmla="*/ 301462 w 673895"/>
                        <a:gd name="connsiteY20" fmla="*/ 169290 h 647702"/>
                        <a:gd name="connsiteX21" fmla="*/ 335757 w 673895"/>
                        <a:gd name="connsiteY21" fmla="*/ 0 h 647702"/>
                        <a:gd name="connsiteX22" fmla="*/ 423864 w 673895"/>
                        <a:gd name="connsiteY22" fmla="*/ 88107 h 647702"/>
                        <a:gd name="connsiteX23" fmla="*/ 420253 w 673895"/>
                        <a:gd name="connsiteY23" fmla="*/ 105993 h 647702"/>
                        <a:gd name="connsiteX24" fmla="*/ 538728 w 673895"/>
                        <a:gd name="connsiteY24" fmla="*/ 194124 h 647702"/>
                        <a:gd name="connsiteX25" fmla="*/ 551493 w 673895"/>
                        <a:gd name="connsiteY25" fmla="*/ 185518 h 647702"/>
                        <a:gd name="connsiteX26" fmla="*/ 585788 w 673895"/>
                        <a:gd name="connsiteY26" fmla="*/ 178594 h 647702"/>
                        <a:gd name="connsiteX27" fmla="*/ 673895 w 673895"/>
                        <a:gd name="connsiteY27" fmla="*/ 266701 h 647702"/>
                        <a:gd name="connsiteX28" fmla="*/ 620083 w 673895"/>
                        <a:gd name="connsiteY28" fmla="*/ 347884 h 647702"/>
                        <a:gd name="connsiteX29" fmla="*/ 593016 w 673895"/>
                        <a:gd name="connsiteY29" fmla="*/ 353349 h 647702"/>
                        <a:gd name="connsiteX30" fmla="*/ 549222 w 673895"/>
                        <a:gd name="connsiteY30" fmla="*/ 490092 h 647702"/>
                        <a:gd name="connsiteX31" fmla="*/ 552839 w 673895"/>
                        <a:gd name="connsiteY31" fmla="*/ 492531 h 647702"/>
                        <a:gd name="connsiteX32" fmla="*/ 578645 w 673895"/>
                        <a:gd name="connsiteY32" fmla="*/ 554832 h 647702"/>
                        <a:gd name="connsiteX33" fmla="*/ 490538 w 673895"/>
                        <a:gd name="connsiteY33" fmla="*/ 642939 h 647702"/>
                        <a:gd name="connsiteX34" fmla="*/ 409355 w 673895"/>
                        <a:gd name="connsiteY34" fmla="*/ 589127 h 647702"/>
                        <a:gd name="connsiteX35" fmla="*/ 409084 w 673895"/>
                        <a:gd name="connsiteY35" fmla="*/ 587783 h 647702"/>
                        <a:gd name="connsiteX36" fmla="*/ 268154 w 673895"/>
                        <a:gd name="connsiteY36" fmla="*/ 587783 h 647702"/>
                        <a:gd name="connsiteX37" fmla="*/ 266921 w 673895"/>
                        <a:gd name="connsiteY37" fmla="*/ 593890 h 647702"/>
                        <a:gd name="connsiteX38" fmla="*/ 185738 w 673895"/>
                        <a:gd name="connsiteY38" fmla="*/ 647702 h 647702"/>
                        <a:gd name="connsiteX39" fmla="*/ 97631 w 673895"/>
                        <a:gd name="connsiteY39" fmla="*/ 559595 h 647702"/>
                        <a:gd name="connsiteX40" fmla="*/ 123437 w 673895"/>
                        <a:gd name="connsiteY40" fmla="*/ 497294 h 647702"/>
                        <a:gd name="connsiteX41" fmla="*/ 130921 w 673895"/>
                        <a:gd name="connsiteY41" fmla="*/ 492248 h 647702"/>
                        <a:gd name="connsiteX42" fmla="*/ 86036 w 673895"/>
                        <a:gd name="connsiteY42" fmla="*/ 356771 h 647702"/>
                        <a:gd name="connsiteX43" fmla="*/ 53812 w 673895"/>
                        <a:gd name="connsiteY43" fmla="*/ 350265 h 647702"/>
                        <a:gd name="connsiteX44" fmla="*/ 0 w 673895"/>
                        <a:gd name="connsiteY44" fmla="*/ 269082 h 647702"/>
                        <a:gd name="connsiteX45" fmla="*/ 88107 w 673895"/>
                        <a:gd name="connsiteY45" fmla="*/ 180975 h 647702"/>
                        <a:gd name="connsiteX46" fmla="*/ 122402 w 673895"/>
                        <a:gd name="connsiteY46" fmla="*/ 187899 h 647702"/>
                        <a:gd name="connsiteX47" fmla="*/ 129378 w 673895"/>
                        <a:gd name="connsiteY47" fmla="*/ 192602 h 647702"/>
                        <a:gd name="connsiteX48" fmla="*/ 250718 w 673895"/>
                        <a:gd name="connsiteY48" fmla="*/ 103300 h 647702"/>
                        <a:gd name="connsiteX49" fmla="*/ 247650 w 673895"/>
                        <a:gd name="connsiteY49" fmla="*/ 88107 h 647702"/>
                        <a:gd name="connsiteX50" fmla="*/ 335757 w 673895"/>
                        <a:gd name="connsiteY50" fmla="*/ 0 h 6477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</a:cxnLst>
                      <a:rect l="l" t="t" r="r" b="b"/>
                      <a:pathLst>
                        <a:path w="673895" h="647702">
                          <a:moveTo>
                            <a:pt x="284961" y="158165"/>
                          </a:moveTo>
                          <a:lnTo>
                            <a:pt x="170786" y="242195"/>
                          </a:lnTo>
                          <a:lnTo>
                            <a:pt x="176214" y="269082"/>
                          </a:lnTo>
                          <a:cubicBezTo>
                            <a:pt x="176214" y="293412"/>
                            <a:pt x="166353" y="315439"/>
                            <a:pt x="150408" y="331383"/>
                          </a:cubicBezTo>
                          <a:lnTo>
                            <a:pt x="146443" y="334057"/>
                          </a:lnTo>
                          <a:lnTo>
                            <a:pt x="192422" y="472837"/>
                          </a:lnTo>
                          <a:lnTo>
                            <a:pt x="220034" y="478412"/>
                          </a:lnTo>
                          <a:cubicBezTo>
                            <a:pt x="230575" y="482870"/>
                            <a:pt x="240067" y="489322"/>
                            <a:pt x="248039" y="497294"/>
                          </a:cubicBezTo>
                          <a:lnTo>
                            <a:pt x="265572" y="523298"/>
                          </a:lnTo>
                          <a:lnTo>
                            <a:pt x="408956" y="523298"/>
                          </a:lnTo>
                          <a:lnTo>
                            <a:pt x="417479" y="505571"/>
                          </a:lnTo>
                          <a:cubicBezTo>
                            <a:pt x="426979" y="491509"/>
                            <a:pt x="440432" y="480337"/>
                            <a:pt x="456243" y="473649"/>
                          </a:cubicBezTo>
                          <a:lnTo>
                            <a:pt x="488887" y="467058"/>
                          </a:lnTo>
                          <a:lnTo>
                            <a:pt x="531395" y="334333"/>
                          </a:lnTo>
                          <a:lnTo>
                            <a:pt x="523487" y="329002"/>
                          </a:lnTo>
                          <a:cubicBezTo>
                            <a:pt x="507543" y="313058"/>
                            <a:pt x="497681" y="291031"/>
                            <a:pt x="497681" y="266701"/>
                          </a:cubicBezTo>
                          <a:lnTo>
                            <a:pt x="501673" y="246929"/>
                          </a:lnTo>
                          <a:lnTo>
                            <a:pt x="384346" y="159653"/>
                          </a:lnTo>
                          <a:lnTo>
                            <a:pt x="370052" y="169290"/>
                          </a:lnTo>
                          <a:cubicBezTo>
                            <a:pt x="359511" y="173749"/>
                            <a:pt x="347922" y="176214"/>
                            <a:pt x="335757" y="176214"/>
                          </a:cubicBezTo>
                          <a:cubicBezTo>
                            <a:pt x="323592" y="176214"/>
                            <a:pt x="312003" y="173749"/>
                            <a:pt x="301462" y="169290"/>
                          </a:cubicBezTo>
                          <a:close/>
                          <a:moveTo>
                            <a:pt x="335757" y="0"/>
                          </a:moveTo>
                          <a:cubicBezTo>
                            <a:pt x="384417" y="0"/>
                            <a:pt x="423864" y="39447"/>
                            <a:pt x="423864" y="88107"/>
                          </a:cubicBezTo>
                          <a:lnTo>
                            <a:pt x="420253" y="105993"/>
                          </a:lnTo>
                          <a:lnTo>
                            <a:pt x="538728" y="194124"/>
                          </a:lnTo>
                          <a:lnTo>
                            <a:pt x="551493" y="185518"/>
                          </a:lnTo>
                          <a:cubicBezTo>
                            <a:pt x="562034" y="181059"/>
                            <a:pt x="573623" y="178594"/>
                            <a:pt x="585788" y="178594"/>
                          </a:cubicBezTo>
                          <a:cubicBezTo>
                            <a:pt x="634448" y="178594"/>
                            <a:pt x="673895" y="218041"/>
                            <a:pt x="673895" y="266701"/>
                          </a:cubicBezTo>
                          <a:cubicBezTo>
                            <a:pt x="673895" y="303196"/>
                            <a:pt x="651706" y="334509"/>
                            <a:pt x="620083" y="347884"/>
                          </a:cubicBezTo>
                          <a:lnTo>
                            <a:pt x="593016" y="353349"/>
                          </a:lnTo>
                          <a:lnTo>
                            <a:pt x="549222" y="490092"/>
                          </a:lnTo>
                          <a:lnTo>
                            <a:pt x="552839" y="492531"/>
                          </a:lnTo>
                          <a:cubicBezTo>
                            <a:pt x="568783" y="508475"/>
                            <a:pt x="578645" y="530502"/>
                            <a:pt x="578645" y="554832"/>
                          </a:cubicBezTo>
                          <a:cubicBezTo>
                            <a:pt x="578645" y="603492"/>
                            <a:pt x="539198" y="642939"/>
                            <a:pt x="490538" y="642939"/>
                          </a:cubicBezTo>
                          <a:cubicBezTo>
                            <a:pt x="454043" y="642939"/>
                            <a:pt x="422731" y="620750"/>
                            <a:pt x="409355" y="589127"/>
                          </a:cubicBezTo>
                          <a:lnTo>
                            <a:pt x="409084" y="587783"/>
                          </a:lnTo>
                          <a:lnTo>
                            <a:pt x="268154" y="587783"/>
                          </a:lnTo>
                          <a:lnTo>
                            <a:pt x="266921" y="593890"/>
                          </a:lnTo>
                          <a:cubicBezTo>
                            <a:pt x="253546" y="625513"/>
                            <a:pt x="222233" y="647702"/>
                            <a:pt x="185738" y="647702"/>
                          </a:cubicBezTo>
                          <a:cubicBezTo>
                            <a:pt x="137078" y="647702"/>
                            <a:pt x="97631" y="608255"/>
                            <a:pt x="97631" y="559595"/>
                          </a:cubicBezTo>
                          <a:cubicBezTo>
                            <a:pt x="97631" y="535265"/>
                            <a:pt x="107493" y="513238"/>
                            <a:pt x="123437" y="497294"/>
                          </a:cubicBezTo>
                          <a:lnTo>
                            <a:pt x="130921" y="492248"/>
                          </a:lnTo>
                          <a:lnTo>
                            <a:pt x="86036" y="356771"/>
                          </a:lnTo>
                          <a:lnTo>
                            <a:pt x="53812" y="350265"/>
                          </a:lnTo>
                          <a:cubicBezTo>
                            <a:pt x="22189" y="336890"/>
                            <a:pt x="0" y="305577"/>
                            <a:pt x="0" y="269082"/>
                          </a:cubicBezTo>
                          <a:cubicBezTo>
                            <a:pt x="0" y="220422"/>
                            <a:pt x="39447" y="180975"/>
                            <a:pt x="88107" y="180975"/>
                          </a:cubicBezTo>
                          <a:cubicBezTo>
                            <a:pt x="100272" y="180975"/>
                            <a:pt x="111861" y="183440"/>
                            <a:pt x="122402" y="187899"/>
                          </a:cubicBezTo>
                          <a:lnTo>
                            <a:pt x="129378" y="192602"/>
                          </a:lnTo>
                          <a:lnTo>
                            <a:pt x="250718" y="103300"/>
                          </a:lnTo>
                          <a:lnTo>
                            <a:pt x="247650" y="88107"/>
                          </a:lnTo>
                          <a:cubicBezTo>
                            <a:pt x="247650" y="39447"/>
                            <a:pt x="287097" y="0"/>
                            <a:pt x="335757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 cmpd="sng" algn="ctr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lIns="182880" tIns="146304" rIns="182880" bIns="146304"/>
                    <a:lstStyle/>
                    <a:p>
                      <a:pPr algn="ctr" defTabSz="932472" eaLnBrk="1" hangingPunct="1">
                        <a:lnSpc>
                          <a:spcPct val="90000"/>
                        </a:lnSpc>
                        <a:defRPr/>
                      </a:pPr>
                      <a:endParaRPr lang="en-US" sz="2000" b="1" kern="0" dirty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</p:grpSp>
            <p:grpSp>
              <p:nvGrpSpPr>
                <p:cNvPr id="350" name="Group 349"/>
                <p:cNvGrpSpPr/>
                <p:nvPr/>
              </p:nvGrpSpPr>
              <p:grpSpPr>
                <a:xfrm>
                  <a:off x="8203323" y="543029"/>
                  <a:ext cx="2250927" cy="1371600"/>
                  <a:chOff x="8203323" y="650979"/>
                  <a:chExt cx="2250927" cy="1371600"/>
                </a:xfrm>
              </p:grpSpPr>
              <p:sp>
                <p:nvSpPr>
                  <p:cNvPr id="351" name="Rectangle 350"/>
                  <p:cNvSpPr/>
                  <p:nvPr/>
                </p:nvSpPr>
                <p:spPr bwMode="auto">
                  <a:xfrm>
                    <a:off x="8203323" y="650979"/>
                    <a:ext cx="2250927" cy="1371600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algn="ctr" defTabSz="913927" eaLnBrk="1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200" kern="0" dirty="0"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Developer services</a:t>
                    </a:r>
                  </a:p>
                </p:txBody>
              </p:sp>
              <p:grpSp>
                <p:nvGrpSpPr>
                  <p:cNvPr id="352" name="Group 351"/>
                  <p:cNvGrpSpPr/>
                  <p:nvPr/>
                </p:nvGrpSpPr>
                <p:grpSpPr>
                  <a:xfrm>
                    <a:off x="8316462" y="1050815"/>
                    <a:ext cx="1048050" cy="290595"/>
                    <a:chOff x="8316462" y="1050815"/>
                    <a:chExt cx="1048050" cy="290595"/>
                  </a:xfrm>
                </p:grpSpPr>
                <p:sp>
                  <p:nvSpPr>
                    <p:cNvPr id="362" name="TextBox 361"/>
                    <p:cNvSpPr txBox="1"/>
                    <p:nvPr/>
                  </p:nvSpPr>
                  <p:spPr bwMode="auto">
                    <a:xfrm>
                      <a:off x="8694587" y="1065786"/>
                      <a:ext cx="669925" cy="2508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Visual </a:t>
                      </a:r>
                      <a:b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Studio</a:t>
                      </a:r>
                    </a:p>
                  </p:txBody>
                </p:sp>
                <p:pic>
                  <p:nvPicPr>
                    <p:cNvPr id="363" name="Picture 167" descr="Visual Studio Online.png"/>
                    <p:cNvPicPr>
                      <a:picLocks noChangeAspect="1"/>
                    </p:cNvPicPr>
                    <p:nvPr/>
                  </p:nvPicPr>
                  <p:blipFill>
                    <a:blip r:embed="rId37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316462" y="1050815"/>
                      <a:ext cx="290580" cy="29059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53" name="Group 352"/>
                  <p:cNvGrpSpPr/>
                  <p:nvPr/>
                </p:nvGrpSpPr>
                <p:grpSpPr>
                  <a:xfrm>
                    <a:off x="9413978" y="1606382"/>
                    <a:ext cx="957567" cy="312845"/>
                    <a:chOff x="9413978" y="1606382"/>
                    <a:chExt cx="957567" cy="312845"/>
                  </a:xfrm>
                </p:grpSpPr>
                <p:sp>
                  <p:nvSpPr>
                    <p:cNvPr id="360" name="TextBox 359"/>
                    <p:cNvSpPr txBox="1"/>
                    <p:nvPr/>
                  </p:nvSpPr>
                  <p:spPr bwMode="auto">
                    <a:xfrm>
                      <a:off x="9712733" y="1617602"/>
                      <a:ext cx="658812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Application</a:t>
                      </a:r>
                      <a:b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Insights</a:t>
                      </a:r>
                    </a:p>
                  </p:txBody>
                </p:sp>
                <p:pic>
                  <p:nvPicPr>
                    <p:cNvPr id="361" name="Picture 169" descr="Application Insights.png"/>
                    <p:cNvPicPr>
                      <a:picLocks noChangeAspect="1"/>
                    </p:cNvPicPr>
                    <p:nvPr/>
                  </p:nvPicPr>
                  <p:blipFill>
                    <a:blip r:embed="rId38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413978" y="1606382"/>
                      <a:ext cx="292365" cy="2923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54" name="Group 353"/>
                  <p:cNvGrpSpPr/>
                  <p:nvPr/>
                </p:nvGrpSpPr>
                <p:grpSpPr>
                  <a:xfrm>
                    <a:off x="9408787" y="1025699"/>
                    <a:ext cx="875200" cy="302765"/>
                    <a:chOff x="9408787" y="1025699"/>
                    <a:chExt cx="875200" cy="302765"/>
                  </a:xfrm>
                </p:grpSpPr>
                <p:pic>
                  <p:nvPicPr>
                    <p:cNvPr id="358" name="Picture 272"/>
                    <p:cNvPicPr>
                      <a:picLocks noChangeAspect="1"/>
                    </p:cNvPicPr>
                    <p:nvPr/>
                  </p:nvPicPr>
                  <p:blipFill>
                    <a:blip r:embed="rId39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408787" y="1025699"/>
                      <a:ext cx="302749" cy="30276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359" name="TextBox 358"/>
                    <p:cNvSpPr txBox="1"/>
                    <p:nvPr/>
                  </p:nvSpPr>
                  <p:spPr bwMode="auto">
                    <a:xfrm>
                      <a:off x="9742651" y="1059753"/>
                      <a:ext cx="541336" cy="2492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Azure SDK</a:t>
                      </a:r>
                    </a:p>
                  </p:txBody>
                </p:sp>
              </p:grpSp>
              <p:grpSp>
                <p:nvGrpSpPr>
                  <p:cNvPr id="355" name="Group 354"/>
                  <p:cNvGrpSpPr/>
                  <p:nvPr/>
                </p:nvGrpSpPr>
                <p:grpSpPr>
                  <a:xfrm>
                    <a:off x="8316496" y="1621631"/>
                    <a:ext cx="1048016" cy="280129"/>
                    <a:chOff x="8316496" y="1621631"/>
                    <a:chExt cx="1048016" cy="280129"/>
                  </a:xfrm>
                </p:grpSpPr>
                <p:sp>
                  <p:nvSpPr>
                    <p:cNvPr id="356" name="TextBox 355"/>
                    <p:cNvSpPr txBox="1"/>
                    <p:nvPr/>
                  </p:nvSpPr>
                  <p:spPr bwMode="auto">
                    <a:xfrm>
                      <a:off x="8704112" y="1650936"/>
                      <a:ext cx="660400" cy="25082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Team </a:t>
                      </a:r>
                      <a:b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Project</a:t>
                      </a:r>
                    </a:p>
                  </p:txBody>
                </p:sp>
                <p:sp>
                  <p:nvSpPr>
                    <p:cNvPr id="357" name="Freeform 356"/>
                    <p:cNvSpPr/>
                    <p:nvPr/>
                  </p:nvSpPr>
                  <p:spPr bwMode="auto">
                    <a:xfrm>
                      <a:off x="8316496" y="1621631"/>
                      <a:ext cx="290512" cy="249237"/>
                    </a:xfrm>
                    <a:custGeom>
                      <a:avLst/>
                      <a:gdLst>
                        <a:gd name="connsiteX0" fmla="*/ 20235 w 769143"/>
                        <a:gd name="connsiteY0" fmla="*/ 443405 h 659607"/>
                        <a:gd name="connsiteX1" fmla="*/ 84659 w 769143"/>
                        <a:gd name="connsiteY1" fmla="*/ 443405 h 659607"/>
                        <a:gd name="connsiteX2" fmla="*/ 133712 w 769143"/>
                        <a:gd name="connsiteY2" fmla="*/ 527981 h 659607"/>
                        <a:gd name="connsiteX3" fmla="*/ 182766 w 769143"/>
                        <a:gd name="connsiteY3" fmla="*/ 443405 h 659607"/>
                        <a:gd name="connsiteX4" fmla="*/ 251228 w 769143"/>
                        <a:gd name="connsiteY4" fmla="*/ 443405 h 659607"/>
                        <a:gd name="connsiteX5" fmla="*/ 271462 w 769143"/>
                        <a:gd name="connsiteY5" fmla="*/ 463640 h 659607"/>
                        <a:gd name="connsiteX6" fmla="*/ 271462 w 769143"/>
                        <a:gd name="connsiteY6" fmla="*/ 634610 h 659607"/>
                        <a:gd name="connsiteX7" fmla="*/ 251228 w 769143"/>
                        <a:gd name="connsiteY7" fmla="*/ 654845 h 659607"/>
                        <a:gd name="connsiteX8" fmla="*/ 20235 w 769143"/>
                        <a:gd name="connsiteY8" fmla="*/ 654845 h 659607"/>
                        <a:gd name="connsiteX9" fmla="*/ 0 w 769143"/>
                        <a:gd name="connsiteY9" fmla="*/ 634610 h 659607"/>
                        <a:gd name="connsiteX10" fmla="*/ 0 w 769143"/>
                        <a:gd name="connsiteY10" fmla="*/ 463640 h 659607"/>
                        <a:gd name="connsiteX11" fmla="*/ 20235 w 769143"/>
                        <a:gd name="connsiteY11" fmla="*/ 443405 h 659607"/>
                        <a:gd name="connsiteX12" fmla="*/ 330596 w 769143"/>
                        <a:gd name="connsiteY12" fmla="*/ 290513 h 659607"/>
                        <a:gd name="connsiteX13" fmla="*/ 443055 w 769143"/>
                        <a:gd name="connsiteY13" fmla="*/ 290513 h 659607"/>
                        <a:gd name="connsiteX14" fmla="*/ 528684 w 769143"/>
                        <a:gd name="connsiteY14" fmla="*/ 438150 h 659607"/>
                        <a:gd name="connsiteX15" fmla="*/ 614314 w 769143"/>
                        <a:gd name="connsiteY15" fmla="*/ 290513 h 659607"/>
                        <a:gd name="connsiteX16" fmla="*/ 733821 w 769143"/>
                        <a:gd name="connsiteY16" fmla="*/ 290513 h 659607"/>
                        <a:gd name="connsiteX17" fmla="*/ 769143 w 769143"/>
                        <a:gd name="connsiteY17" fmla="*/ 325835 h 659607"/>
                        <a:gd name="connsiteX18" fmla="*/ 769143 w 769143"/>
                        <a:gd name="connsiteY18" fmla="*/ 624285 h 659607"/>
                        <a:gd name="connsiteX19" fmla="*/ 733821 w 769143"/>
                        <a:gd name="connsiteY19" fmla="*/ 659607 h 659607"/>
                        <a:gd name="connsiteX20" fmla="*/ 330596 w 769143"/>
                        <a:gd name="connsiteY20" fmla="*/ 659607 h 659607"/>
                        <a:gd name="connsiteX21" fmla="*/ 295274 w 769143"/>
                        <a:gd name="connsiteY21" fmla="*/ 624285 h 659607"/>
                        <a:gd name="connsiteX22" fmla="*/ 295274 w 769143"/>
                        <a:gd name="connsiteY22" fmla="*/ 325835 h 659607"/>
                        <a:gd name="connsiteX23" fmla="*/ 330596 w 769143"/>
                        <a:gd name="connsiteY23" fmla="*/ 290513 h 659607"/>
                        <a:gd name="connsiteX24" fmla="*/ 134367 w 769143"/>
                        <a:gd name="connsiteY24" fmla="*/ 276981 h 659607"/>
                        <a:gd name="connsiteX25" fmla="*/ 211441 w 769143"/>
                        <a:gd name="connsiteY25" fmla="*/ 354055 h 659607"/>
                        <a:gd name="connsiteX26" fmla="*/ 134367 w 769143"/>
                        <a:gd name="connsiteY26" fmla="*/ 431128 h 659607"/>
                        <a:gd name="connsiteX27" fmla="*/ 57293 w 769143"/>
                        <a:gd name="connsiteY27" fmla="*/ 354055 h 659607"/>
                        <a:gd name="connsiteX28" fmla="*/ 134367 w 769143"/>
                        <a:gd name="connsiteY28" fmla="*/ 276981 h 659607"/>
                        <a:gd name="connsiteX29" fmla="*/ 529827 w 769143"/>
                        <a:gd name="connsiteY29" fmla="*/ 0 h 659607"/>
                        <a:gd name="connsiteX30" fmla="*/ 664368 w 769143"/>
                        <a:gd name="connsiteY30" fmla="*/ 134541 h 659607"/>
                        <a:gd name="connsiteX31" fmla="*/ 529827 w 769143"/>
                        <a:gd name="connsiteY31" fmla="*/ 269082 h 659607"/>
                        <a:gd name="connsiteX32" fmla="*/ 395286 w 769143"/>
                        <a:gd name="connsiteY32" fmla="*/ 134541 h 659607"/>
                        <a:gd name="connsiteX33" fmla="*/ 529827 w 769143"/>
                        <a:gd name="connsiteY33" fmla="*/ 0 h 6596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</a:cxnLst>
                      <a:rect l="l" t="t" r="r" b="b"/>
                      <a:pathLst>
                        <a:path w="769143" h="659607">
                          <a:moveTo>
                            <a:pt x="20235" y="443405"/>
                          </a:moveTo>
                          <a:lnTo>
                            <a:pt x="84659" y="443405"/>
                          </a:lnTo>
                          <a:lnTo>
                            <a:pt x="133712" y="527981"/>
                          </a:lnTo>
                          <a:lnTo>
                            <a:pt x="182766" y="443405"/>
                          </a:lnTo>
                          <a:lnTo>
                            <a:pt x="251228" y="443405"/>
                          </a:lnTo>
                          <a:cubicBezTo>
                            <a:pt x="262403" y="443405"/>
                            <a:pt x="271462" y="452464"/>
                            <a:pt x="271462" y="463640"/>
                          </a:cubicBezTo>
                          <a:lnTo>
                            <a:pt x="271462" y="634610"/>
                          </a:lnTo>
                          <a:cubicBezTo>
                            <a:pt x="271462" y="645786"/>
                            <a:pt x="262403" y="654845"/>
                            <a:pt x="251228" y="654845"/>
                          </a:cubicBezTo>
                          <a:lnTo>
                            <a:pt x="20235" y="654845"/>
                          </a:lnTo>
                          <a:cubicBezTo>
                            <a:pt x="9060" y="654845"/>
                            <a:pt x="0" y="645786"/>
                            <a:pt x="0" y="634610"/>
                          </a:cubicBezTo>
                          <a:lnTo>
                            <a:pt x="0" y="463640"/>
                          </a:lnTo>
                          <a:cubicBezTo>
                            <a:pt x="0" y="452464"/>
                            <a:pt x="9060" y="443405"/>
                            <a:pt x="20235" y="443405"/>
                          </a:cubicBezTo>
                          <a:close/>
                          <a:moveTo>
                            <a:pt x="330596" y="290513"/>
                          </a:moveTo>
                          <a:lnTo>
                            <a:pt x="443055" y="290513"/>
                          </a:lnTo>
                          <a:lnTo>
                            <a:pt x="528684" y="438150"/>
                          </a:lnTo>
                          <a:lnTo>
                            <a:pt x="614314" y="290513"/>
                          </a:lnTo>
                          <a:lnTo>
                            <a:pt x="733821" y="290513"/>
                          </a:lnTo>
                          <a:cubicBezTo>
                            <a:pt x="753329" y="290513"/>
                            <a:pt x="769143" y="306327"/>
                            <a:pt x="769143" y="325835"/>
                          </a:cubicBezTo>
                          <a:lnTo>
                            <a:pt x="769143" y="624285"/>
                          </a:lnTo>
                          <a:cubicBezTo>
                            <a:pt x="769143" y="643793"/>
                            <a:pt x="753329" y="659607"/>
                            <a:pt x="733821" y="659607"/>
                          </a:cubicBezTo>
                          <a:lnTo>
                            <a:pt x="330596" y="659607"/>
                          </a:lnTo>
                          <a:cubicBezTo>
                            <a:pt x="311088" y="659607"/>
                            <a:pt x="295274" y="643793"/>
                            <a:pt x="295274" y="624285"/>
                          </a:cubicBezTo>
                          <a:lnTo>
                            <a:pt x="295274" y="325835"/>
                          </a:lnTo>
                          <a:cubicBezTo>
                            <a:pt x="295274" y="306327"/>
                            <a:pt x="311088" y="290513"/>
                            <a:pt x="330596" y="290513"/>
                          </a:cubicBezTo>
                          <a:close/>
                          <a:moveTo>
                            <a:pt x="134367" y="276981"/>
                          </a:moveTo>
                          <a:cubicBezTo>
                            <a:pt x="176934" y="276981"/>
                            <a:pt x="211441" y="311488"/>
                            <a:pt x="211441" y="354055"/>
                          </a:cubicBezTo>
                          <a:cubicBezTo>
                            <a:pt x="211441" y="396621"/>
                            <a:pt x="176934" y="431128"/>
                            <a:pt x="134367" y="431128"/>
                          </a:cubicBezTo>
                          <a:cubicBezTo>
                            <a:pt x="91800" y="431128"/>
                            <a:pt x="57293" y="396621"/>
                            <a:pt x="57293" y="354055"/>
                          </a:cubicBezTo>
                          <a:cubicBezTo>
                            <a:pt x="57293" y="311488"/>
                            <a:pt x="91800" y="276981"/>
                            <a:pt x="134367" y="276981"/>
                          </a:cubicBezTo>
                          <a:close/>
                          <a:moveTo>
                            <a:pt x="529827" y="0"/>
                          </a:moveTo>
                          <a:cubicBezTo>
                            <a:pt x="604132" y="0"/>
                            <a:pt x="664368" y="60236"/>
                            <a:pt x="664368" y="134541"/>
                          </a:cubicBezTo>
                          <a:cubicBezTo>
                            <a:pt x="664368" y="208846"/>
                            <a:pt x="604132" y="269082"/>
                            <a:pt x="529827" y="269082"/>
                          </a:cubicBezTo>
                          <a:cubicBezTo>
                            <a:pt x="455522" y="269082"/>
                            <a:pt x="395286" y="208846"/>
                            <a:pt x="395286" y="134541"/>
                          </a:cubicBezTo>
                          <a:cubicBezTo>
                            <a:pt x="395286" y="60236"/>
                            <a:pt x="455522" y="0"/>
                            <a:pt x="529827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lIns="182880" tIns="146304" rIns="182880" bIns="146304"/>
                    <a:lstStyle/>
                    <a:p>
                      <a:pPr algn="ctr" defTabSz="932472" eaLnBrk="1" hangingPunct="1">
                        <a:lnSpc>
                          <a:spcPct val="90000"/>
                        </a:lnSpc>
                        <a:defRPr/>
                      </a:pPr>
                      <a:endParaRPr lang="en-US" sz="2000" b="1" kern="0" dirty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4" name="Group 3"/>
              <p:cNvGrpSpPr/>
              <p:nvPr userDrawn="1"/>
            </p:nvGrpSpPr>
            <p:grpSpPr>
              <a:xfrm>
                <a:off x="249566" y="543029"/>
                <a:ext cx="1720893" cy="3795291"/>
                <a:chOff x="249566" y="543029"/>
                <a:chExt cx="1720893" cy="3795291"/>
              </a:xfrm>
            </p:grpSpPr>
            <p:sp>
              <p:nvSpPr>
                <p:cNvPr id="319" name="Rectangle 318"/>
                <p:cNvSpPr/>
                <p:nvPr/>
              </p:nvSpPr>
              <p:spPr bwMode="auto">
                <a:xfrm>
                  <a:off x="249566" y="543029"/>
                  <a:ext cx="1720893" cy="3795291"/>
                </a:xfrm>
                <a:prstGeom prst="rect">
                  <a:avLst/>
                </a:prstGeom>
                <a:solidFill>
                  <a:srgbClr val="1B3C72"/>
                </a:solidFill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265176" tIns="143428" rIns="179285" bIns="143428"/>
                <a:lstStyle/>
                <a:p>
                  <a:pPr algn="ctr" defTabSz="913927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00" kern="0" dirty="0">
                      <a:gradFill>
                        <a:gsLst>
                          <a:gs pos="76250">
                            <a:srgbClr val="FFFFFF"/>
                          </a:gs>
                          <a:gs pos="31000">
                            <a:srgbClr val="FFFFFF"/>
                          </a:gs>
                        </a:gsLst>
                        <a:lin ang="5400000" scaled="0"/>
                      </a:gradFill>
                      <a:latin typeface="Segoe UI Semibold" panose="020B0702040204020203" pitchFamily="34" charset="0"/>
                      <a:ea typeface="Segoe UI" pitchFamily="34" charset="0"/>
                      <a:cs typeface="Segoe UI Semibold" panose="020B0702040204020203" pitchFamily="34" charset="0"/>
                    </a:rPr>
                    <a:t>Security and Management</a:t>
                  </a:r>
                </a:p>
              </p:txBody>
            </p:sp>
            <p:grpSp>
              <p:nvGrpSpPr>
                <p:cNvPr id="3" name="Group 2"/>
                <p:cNvGrpSpPr/>
                <p:nvPr/>
              </p:nvGrpSpPr>
              <p:grpSpPr>
                <a:xfrm>
                  <a:off x="365563" y="1115018"/>
                  <a:ext cx="1458716" cy="3120525"/>
                  <a:chOff x="419554" y="1199688"/>
                  <a:chExt cx="1458716" cy="3120525"/>
                </a:xfrm>
              </p:grpSpPr>
              <p:grpSp>
                <p:nvGrpSpPr>
                  <p:cNvPr id="321" name="Group 320"/>
                  <p:cNvGrpSpPr/>
                  <p:nvPr/>
                </p:nvGrpSpPr>
                <p:grpSpPr>
                  <a:xfrm>
                    <a:off x="442574" y="1656149"/>
                    <a:ext cx="1027708" cy="303213"/>
                    <a:chOff x="368069" y="1313314"/>
                    <a:chExt cx="1027708" cy="303213"/>
                  </a:xfrm>
                </p:grpSpPr>
                <p:sp>
                  <p:nvSpPr>
                    <p:cNvPr id="340" name="TextBox 339"/>
                    <p:cNvSpPr txBox="1"/>
                    <p:nvPr/>
                  </p:nvSpPr>
                  <p:spPr bwMode="auto">
                    <a:xfrm>
                      <a:off x="736963" y="1314902"/>
                      <a:ext cx="658814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Active</a:t>
                      </a:r>
                      <a:b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Directory</a:t>
                      </a:r>
                    </a:p>
                  </p:txBody>
                </p:sp>
                <p:pic>
                  <p:nvPicPr>
                    <p:cNvPr id="341" name="Picture 193" descr="Azure Active Directory.png"/>
                    <p:cNvPicPr>
                      <a:picLocks noChangeAspect="1"/>
                    </p:cNvPicPr>
                    <p:nvPr/>
                  </p:nvPicPr>
                  <p:blipFill>
                    <a:blip r:embed="rId40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68069" y="1313314"/>
                      <a:ext cx="298175" cy="298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2" name="Group 321"/>
                  <p:cNvGrpSpPr/>
                  <p:nvPr/>
                </p:nvGrpSpPr>
                <p:grpSpPr>
                  <a:xfrm>
                    <a:off x="466215" y="2129907"/>
                    <a:ext cx="1004066" cy="301625"/>
                    <a:chOff x="391710" y="1847920"/>
                    <a:chExt cx="1004066" cy="301625"/>
                  </a:xfrm>
                </p:grpSpPr>
                <p:sp>
                  <p:nvSpPr>
                    <p:cNvPr id="338" name="TextBox 337"/>
                    <p:cNvSpPr txBox="1"/>
                    <p:nvPr/>
                  </p:nvSpPr>
                  <p:spPr bwMode="auto">
                    <a:xfrm>
                      <a:off x="736963" y="1847920"/>
                      <a:ext cx="658813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Multi-factor</a:t>
                      </a:r>
                      <a:b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Authentication</a:t>
                      </a:r>
                    </a:p>
                  </p:txBody>
                </p:sp>
                <p:pic>
                  <p:nvPicPr>
                    <p:cNvPr id="339" name="Picture 195" descr="Multi-Factor Authentication.png"/>
                    <p:cNvPicPr>
                      <a:picLocks noChangeAspect="1"/>
                    </p:cNvPicPr>
                    <p:nvPr/>
                  </p:nvPicPr>
                  <p:blipFill>
                    <a:blip r:embed="rId41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91710" y="1854270"/>
                      <a:ext cx="288064" cy="2881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3" name="Group 322"/>
                  <p:cNvGrpSpPr/>
                  <p:nvPr/>
                </p:nvGrpSpPr>
                <p:grpSpPr>
                  <a:xfrm>
                    <a:off x="442574" y="2602077"/>
                    <a:ext cx="1027706" cy="301625"/>
                    <a:chOff x="368069" y="2341251"/>
                    <a:chExt cx="1027706" cy="301625"/>
                  </a:xfrm>
                </p:grpSpPr>
                <p:sp>
                  <p:nvSpPr>
                    <p:cNvPr id="336" name="TextBox 335"/>
                    <p:cNvSpPr txBox="1"/>
                    <p:nvPr/>
                  </p:nvSpPr>
                  <p:spPr bwMode="auto">
                    <a:xfrm>
                      <a:off x="736963" y="2341251"/>
                      <a:ext cx="658812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Automation</a:t>
                      </a:r>
                    </a:p>
                  </p:txBody>
                </p:sp>
                <p:pic>
                  <p:nvPicPr>
                    <p:cNvPr id="337" name="Picture 198" descr="Azure automation.png"/>
                    <p:cNvPicPr>
                      <a:picLocks noChangeAspect="1"/>
                    </p:cNvPicPr>
                    <p:nvPr/>
                  </p:nvPicPr>
                  <p:blipFill>
                    <a:blip r:embed="rId42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68069" y="2347601"/>
                      <a:ext cx="289482" cy="29046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4" name="Group 323"/>
                  <p:cNvGrpSpPr/>
                  <p:nvPr/>
                </p:nvGrpSpPr>
                <p:grpSpPr>
                  <a:xfrm>
                    <a:off x="442574" y="1199688"/>
                    <a:ext cx="1027707" cy="285916"/>
                    <a:chOff x="368069" y="762503"/>
                    <a:chExt cx="1027707" cy="285916"/>
                  </a:xfrm>
                </p:grpSpPr>
                <p:sp>
                  <p:nvSpPr>
                    <p:cNvPr id="334" name="TextBox 333"/>
                    <p:cNvSpPr txBox="1"/>
                    <p:nvPr/>
                  </p:nvSpPr>
                  <p:spPr bwMode="auto">
                    <a:xfrm>
                      <a:off x="736963" y="789031"/>
                      <a:ext cx="658813" cy="2328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/>
                    <a:p>
                      <a: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/>
                      </a:pPr>
                      <a:r>
                        <a:rPr lang="en-US" sz="100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Portal</a:t>
                      </a:r>
                    </a:p>
                  </p:txBody>
                </p:sp>
                <p:pic>
                  <p:nvPicPr>
                    <p:cNvPr id="335" name="Picture 200" descr="Azure subscription.png"/>
                    <p:cNvPicPr>
                      <a:picLocks noChangeAspect="1"/>
                    </p:cNvPicPr>
                    <p:nvPr/>
                  </p:nvPicPr>
                  <p:blipFill>
                    <a:blip r:embed="rId43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68069" y="762503"/>
                      <a:ext cx="286234" cy="28591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5" name="Group 324"/>
                  <p:cNvGrpSpPr/>
                  <p:nvPr/>
                </p:nvGrpSpPr>
                <p:grpSpPr>
                  <a:xfrm>
                    <a:off x="442574" y="3074247"/>
                    <a:ext cx="1027707" cy="301625"/>
                    <a:chOff x="368069" y="2835216"/>
                    <a:chExt cx="1027707" cy="301625"/>
                  </a:xfrm>
                </p:grpSpPr>
                <p:sp>
                  <p:nvSpPr>
                    <p:cNvPr id="332" name="TextBox 331"/>
                    <p:cNvSpPr txBox="1"/>
                    <p:nvPr/>
                  </p:nvSpPr>
                  <p:spPr bwMode="auto">
                    <a:xfrm>
                      <a:off x="736963" y="2835216"/>
                      <a:ext cx="658813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Key vault</a:t>
                      </a:r>
                    </a:p>
                  </p:txBody>
                </p:sp>
                <p:pic>
                  <p:nvPicPr>
                    <p:cNvPr id="333" name="Picture 204" descr="AzureKeyVault_icon_white.png"/>
                    <p:cNvPicPr>
                      <a:picLocks noChangeAspect="1"/>
                    </p:cNvPicPr>
                    <p:nvPr/>
                  </p:nvPicPr>
                  <p:blipFill>
                    <a:blip r:embed="rId4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68069" y="2835216"/>
                      <a:ext cx="266988" cy="2966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6" name="Group 325"/>
                  <p:cNvGrpSpPr/>
                  <p:nvPr/>
                </p:nvGrpSpPr>
                <p:grpSpPr>
                  <a:xfrm>
                    <a:off x="419554" y="3546417"/>
                    <a:ext cx="1458716" cy="301625"/>
                    <a:chOff x="345049" y="3328988"/>
                    <a:chExt cx="1458716" cy="301625"/>
                  </a:xfrm>
                </p:grpSpPr>
                <p:sp>
                  <p:nvSpPr>
                    <p:cNvPr id="330" name="TextBox 329"/>
                    <p:cNvSpPr txBox="1"/>
                    <p:nvPr/>
                  </p:nvSpPr>
                  <p:spPr bwMode="auto">
                    <a:xfrm>
                      <a:off x="736963" y="3328988"/>
                      <a:ext cx="1066802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Store/</a:t>
                      </a:r>
                      <a:b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Marketplace</a:t>
                      </a:r>
                    </a:p>
                  </p:txBody>
                </p:sp>
                <p:pic>
                  <p:nvPicPr>
                    <p:cNvPr id="331" name="Picture 230" descr="Azure Marketplace.png"/>
                    <p:cNvPicPr>
                      <a:picLocks noChangeAspect="1"/>
                    </p:cNvPicPr>
                    <p:nvPr/>
                  </p:nvPicPr>
                  <p:blipFill>
                    <a:blip r:embed="rId45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45049" y="3338513"/>
                      <a:ext cx="291101" cy="2915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7" name="Group 326"/>
                  <p:cNvGrpSpPr/>
                  <p:nvPr/>
                </p:nvGrpSpPr>
                <p:grpSpPr>
                  <a:xfrm>
                    <a:off x="442574" y="4018588"/>
                    <a:ext cx="1029294" cy="301625"/>
                    <a:chOff x="368069" y="3867931"/>
                    <a:chExt cx="1029294" cy="301625"/>
                  </a:xfrm>
                </p:grpSpPr>
                <p:pic>
                  <p:nvPicPr>
                    <p:cNvPr id="328" name="Picture 412"/>
                    <p:cNvPicPr>
                      <a:picLocks noChangeAspect="1"/>
                    </p:cNvPicPr>
                    <p:nvPr/>
                  </p:nvPicPr>
                  <p:blipFill>
                    <a:blip r:embed="rId46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68069" y="3891744"/>
                      <a:ext cx="252343" cy="252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329" name="TextBox 328"/>
                    <p:cNvSpPr txBox="1"/>
                    <p:nvPr/>
                  </p:nvSpPr>
                  <p:spPr bwMode="auto">
                    <a:xfrm>
                      <a:off x="736963" y="3867931"/>
                      <a:ext cx="660400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VM Image Gallery</a:t>
                      </a:r>
                      <a:b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and VM Depot</a:t>
                      </a:r>
                    </a:p>
                  </p:txBody>
                </p:sp>
              </p:grpSp>
            </p:grpSp>
          </p:grpSp>
          <p:grpSp>
            <p:nvGrpSpPr>
              <p:cNvPr id="13" name="Group 12"/>
              <p:cNvGrpSpPr/>
              <p:nvPr userDrawn="1"/>
            </p:nvGrpSpPr>
            <p:grpSpPr>
              <a:xfrm>
                <a:off x="10572607" y="543029"/>
                <a:ext cx="1619393" cy="3786173"/>
                <a:chOff x="10572607" y="543029"/>
                <a:chExt cx="1619393" cy="3786173"/>
              </a:xfrm>
            </p:grpSpPr>
            <p:sp>
              <p:nvSpPr>
                <p:cNvPr id="288" name="Rectangle 287"/>
                <p:cNvSpPr/>
                <p:nvPr/>
              </p:nvSpPr>
              <p:spPr bwMode="auto">
                <a:xfrm>
                  <a:off x="10572607" y="543029"/>
                  <a:ext cx="1619393" cy="3786173"/>
                </a:xfrm>
                <a:prstGeom prst="rect">
                  <a:avLst/>
                </a:prstGeom>
                <a:solidFill>
                  <a:srgbClr val="1B3C72"/>
                </a:solidFill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265176" tIns="143428" rIns="179285" bIns="143428"/>
                <a:lstStyle/>
                <a:p>
                  <a:pPr algn="ctr" defTabSz="913927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00" kern="0" dirty="0">
                      <a:gradFill>
                        <a:gsLst>
                          <a:gs pos="76250">
                            <a:srgbClr val="FFFFFF"/>
                          </a:gs>
                          <a:gs pos="31000">
                            <a:srgbClr val="FFFFFF"/>
                          </a:gs>
                        </a:gsLst>
                        <a:lin ang="5400000" scaled="0"/>
                      </a:gradFill>
                      <a:latin typeface="Segoe UI Semibold" panose="020B0702040204020203" pitchFamily="34" charset="0"/>
                      <a:ea typeface="Segoe UI" pitchFamily="34" charset="0"/>
                      <a:cs typeface="Segoe UI Semibold" panose="020B0702040204020203" pitchFamily="34" charset="0"/>
                    </a:rPr>
                    <a:t>Hybrid</a:t>
                  </a:r>
                </a:p>
                <a:p>
                  <a:pPr algn="ctr" defTabSz="913927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00" kern="0" dirty="0">
                      <a:gradFill>
                        <a:gsLst>
                          <a:gs pos="76250">
                            <a:srgbClr val="FFFFFF"/>
                          </a:gs>
                          <a:gs pos="31000">
                            <a:srgbClr val="FFFFFF"/>
                          </a:gs>
                        </a:gsLst>
                        <a:lin ang="5400000" scaled="0"/>
                      </a:gradFill>
                      <a:latin typeface="Segoe UI Semibold" panose="020B0702040204020203" pitchFamily="34" charset="0"/>
                      <a:ea typeface="Segoe UI" pitchFamily="34" charset="0"/>
                      <a:cs typeface="Segoe UI Semibold" panose="020B0702040204020203" pitchFamily="34" charset="0"/>
                    </a:rPr>
                    <a:t>Operations</a:t>
                  </a:r>
                </a:p>
              </p:txBody>
            </p:sp>
            <p:grpSp>
              <p:nvGrpSpPr>
                <p:cNvPr id="12" name="Group 11"/>
                <p:cNvGrpSpPr/>
                <p:nvPr userDrawn="1"/>
              </p:nvGrpSpPr>
              <p:grpSpPr>
                <a:xfrm>
                  <a:off x="10757536" y="1170330"/>
                  <a:ext cx="1249535" cy="2996155"/>
                  <a:chOff x="10729741" y="1170330"/>
                  <a:chExt cx="1249535" cy="2996155"/>
                </a:xfrm>
              </p:grpSpPr>
              <p:grpSp>
                <p:nvGrpSpPr>
                  <p:cNvPr id="7" name="Group 6"/>
                  <p:cNvGrpSpPr/>
                  <p:nvPr userDrawn="1"/>
                </p:nvGrpSpPr>
                <p:grpSpPr>
                  <a:xfrm>
                    <a:off x="10729741" y="2078817"/>
                    <a:ext cx="1064688" cy="300038"/>
                    <a:chOff x="10729741" y="1826583"/>
                    <a:chExt cx="1064688" cy="300038"/>
                  </a:xfrm>
                </p:grpSpPr>
                <p:sp>
                  <p:nvSpPr>
                    <p:cNvPr id="317" name="TextBox 316"/>
                    <p:cNvSpPr txBox="1"/>
                    <p:nvPr/>
                  </p:nvSpPr>
                  <p:spPr bwMode="auto">
                    <a:xfrm>
                      <a:off x="11135616" y="1826583"/>
                      <a:ext cx="658813" cy="3000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Backup</a:t>
                      </a:r>
                    </a:p>
                  </p:txBody>
                </p:sp>
                <p:pic>
                  <p:nvPicPr>
                    <p:cNvPr id="318" name="Picture 206" descr="Backup Service.png"/>
                    <p:cNvPicPr>
                      <a:picLocks noChangeAspect="1"/>
                    </p:cNvPicPr>
                    <p:nvPr/>
                  </p:nvPicPr>
                  <p:blipFill>
                    <a:blip r:embed="rId47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29741" y="1828595"/>
                      <a:ext cx="296404" cy="29601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10" name="Group 9"/>
                  <p:cNvGrpSpPr/>
                  <p:nvPr userDrawn="1"/>
                </p:nvGrpSpPr>
                <p:grpSpPr>
                  <a:xfrm>
                    <a:off x="10735019" y="3417554"/>
                    <a:ext cx="1059409" cy="301625"/>
                    <a:chOff x="10735019" y="3369011"/>
                    <a:chExt cx="1059409" cy="301625"/>
                  </a:xfrm>
                </p:grpSpPr>
                <p:sp>
                  <p:nvSpPr>
                    <p:cNvPr id="315" name="TextBox 314"/>
                    <p:cNvSpPr txBox="1"/>
                    <p:nvPr/>
                  </p:nvSpPr>
                  <p:spPr bwMode="auto">
                    <a:xfrm>
                      <a:off x="11135616" y="3369011"/>
                      <a:ext cx="658812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Site</a:t>
                      </a:r>
                      <a:b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Recovery</a:t>
                      </a:r>
                    </a:p>
                  </p:txBody>
                </p:sp>
                <p:pic>
                  <p:nvPicPr>
                    <p:cNvPr id="316" name="Picture 210" descr="Site Recovery.png"/>
                    <p:cNvPicPr>
                      <a:picLocks noChangeAspect="1"/>
                    </p:cNvPicPr>
                    <p:nvPr/>
                  </p:nvPicPr>
                  <p:blipFill>
                    <a:blip r:embed="rId48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35019" y="3369011"/>
                      <a:ext cx="285848" cy="2862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9" name="Group 8"/>
                  <p:cNvGrpSpPr/>
                  <p:nvPr userDrawn="1"/>
                </p:nvGrpSpPr>
                <p:grpSpPr>
                  <a:xfrm>
                    <a:off x="10734570" y="2971838"/>
                    <a:ext cx="1059859" cy="300037"/>
                    <a:chOff x="10734570" y="2856179"/>
                    <a:chExt cx="1059859" cy="300037"/>
                  </a:xfrm>
                </p:grpSpPr>
                <p:sp>
                  <p:nvSpPr>
                    <p:cNvPr id="313" name="TextBox 312"/>
                    <p:cNvSpPr txBox="1"/>
                    <p:nvPr/>
                  </p:nvSpPr>
                  <p:spPr bwMode="auto">
                    <a:xfrm>
                      <a:off x="11135616" y="2856179"/>
                      <a:ext cx="658813" cy="3000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Import/Export</a:t>
                      </a:r>
                    </a:p>
                  </p:txBody>
                </p:sp>
                <p:pic>
                  <p:nvPicPr>
                    <p:cNvPr id="314" name="Picture 212" descr="Storage (Azure).png"/>
                    <p:cNvPicPr>
                      <a:picLocks noChangeAspect="1"/>
                    </p:cNvPicPr>
                    <p:nvPr/>
                  </p:nvPicPr>
                  <p:blipFill>
                    <a:blip r:embed="rId49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34570" y="2856179"/>
                      <a:ext cx="286746" cy="28631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5" name="Group 4"/>
                  <p:cNvGrpSpPr/>
                  <p:nvPr userDrawn="1"/>
                </p:nvGrpSpPr>
                <p:grpSpPr>
                  <a:xfrm>
                    <a:off x="10755293" y="1616047"/>
                    <a:ext cx="1223983" cy="317091"/>
                    <a:chOff x="10755293" y="1282976"/>
                    <a:chExt cx="1223983" cy="317091"/>
                  </a:xfrm>
                </p:grpSpPr>
                <p:sp>
                  <p:nvSpPr>
                    <p:cNvPr id="311" name="TextBox 310"/>
                    <p:cNvSpPr txBox="1"/>
                    <p:nvPr/>
                  </p:nvSpPr>
                  <p:spPr bwMode="auto">
                    <a:xfrm>
                      <a:off x="11135616" y="1291503"/>
                      <a:ext cx="843660" cy="30023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AD Privileged</a:t>
                      </a:r>
                      <a:b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Identity </a:t>
                      </a:r>
                      <a:b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Management</a:t>
                      </a:r>
                    </a:p>
                  </p:txBody>
                </p:sp>
                <p:pic>
                  <p:nvPicPr>
                    <p:cNvPr id="312" name="Picture 271"/>
                    <p:cNvPicPr>
                      <a:picLocks noChangeAspect="1"/>
                    </p:cNvPicPr>
                    <p:nvPr/>
                  </p:nvPicPr>
                  <p:blipFill>
                    <a:blip r:embed="rId5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55293" y="1282976"/>
                      <a:ext cx="245301" cy="3170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8" name="Group 7"/>
                  <p:cNvGrpSpPr/>
                  <p:nvPr userDrawn="1"/>
                </p:nvGrpSpPr>
                <p:grpSpPr>
                  <a:xfrm>
                    <a:off x="10737716" y="2524534"/>
                    <a:ext cx="1058300" cy="301625"/>
                    <a:chOff x="10737716" y="2349114"/>
                    <a:chExt cx="1058300" cy="301625"/>
                  </a:xfrm>
                </p:grpSpPr>
                <p:sp>
                  <p:nvSpPr>
                    <p:cNvPr id="309" name="TextBox 308"/>
                    <p:cNvSpPr txBox="1"/>
                    <p:nvPr/>
                  </p:nvSpPr>
                  <p:spPr bwMode="auto">
                    <a:xfrm>
                      <a:off x="11135616" y="2349114"/>
                      <a:ext cx="660400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Operational</a:t>
                      </a:r>
                      <a:b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Insights</a:t>
                      </a:r>
                    </a:p>
                  </p:txBody>
                </p:sp>
                <p:pic>
                  <p:nvPicPr>
                    <p:cNvPr id="310" name="Picture 329" descr="Operational Insights.png"/>
                    <p:cNvPicPr>
                      <a:picLocks noChangeAspect="1"/>
                    </p:cNvPicPr>
                    <p:nvPr/>
                  </p:nvPicPr>
                  <p:blipFill>
                    <a:blip r:embed="rId51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37716" y="2349114"/>
                      <a:ext cx="280454" cy="28054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6" name="Group 5"/>
                  <p:cNvGrpSpPr/>
                  <p:nvPr userDrawn="1"/>
                </p:nvGrpSpPr>
                <p:grpSpPr>
                  <a:xfrm>
                    <a:off x="10731079" y="1170330"/>
                    <a:ext cx="1063349" cy="300038"/>
                    <a:chOff x="10731079" y="777857"/>
                    <a:chExt cx="1063349" cy="300038"/>
                  </a:xfrm>
                </p:grpSpPr>
                <p:sp>
                  <p:nvSpPr>
                    <p:cNvPr id="299" name="TextBox 298"/>
                    <p:cNvSpPr txBox="1"/>
                    <p:nvPr/>
                  </p:nvSpPr>
                  <p:spPr bwMode="auto">
                    <a:xfrm>
                      <a:off x="11135616" y="777857"/>
                      <a:ext cx="658812" cy="3000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Azure AD </a:t>
                      </a:r>
                      <a:b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Connect Health</a:t>
                      </a:r>
                    </a:p>
                  </p:txBody>
                </p:sp>
                <p:grpSp>
                  <p:nvGrpSpPr>
                    <p:cNvPr id="300" name="Group 22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731079" y="777857"/>
                      <a:ext cx="293729" cy="278603"/>
                      <a:chOff x="10757647" y="1125048"/>
                      <a:chExt cx="293741" cy="279390"/>
                    </a:xfrm>
                  </p:grpSpPr>
                  <p:pic>
                    <p:nvPicPr>
                      <p:cNvPr id="301" name="Picture 221" descr="Azure Active Directory.png"/>
                      <p:cNvPicPr>
                        <a:picLocks noChangeAspect="1"/>
                      </p:cNvPicPr>
                      <p:nvPr/>
                    </p:nvPicPr>
                    <p:blipFill>
                      <a:blip r:embed="rId40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7647" y="1125048"/>
                        <a:ext cx="262077" cy="262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sp>
                    <p:nvSpPr>
                      <p:cNvPr id="302" name="Heart 301"/>
                      <p:cNvSpPr/>
                      <p:nvPr/>
                    </p:nvSpPr>
                    <p:spPr bwMode="auto">
                      <a:xfrm>
                        <a:off x="10905290" y="1274695"/>
                        <a:ext cx="146056" cy="128950"/>
                      </a:xfrm>
                      <a:prstGeom prst="heart">
                        <a:avLst/>
                      </a:prstGeom>
                      <a:solidFill>
                        <a:srgbClr val="FFFFFF"/>
                      </a:solidFill>
                      <a:ln w="12700" cap="flat" cmpd="sng" algn="ctr">
                        <a:solidFill>
                          <a:srgbClr val="005695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lIns="182880" tIns="146304" rIns="182880" bIns="146304"/>
                      <a:lstStyle/>
                      <a:p>
                        <a:pPr algn="ctr" defTabSz="932472" eaLnBrk="1" hangingPunct="1">
                          <a:lnSpc>
                            <a:spcPct val="90000"/>
                          </a:lnSpc>
                          <a:defRPr/>
                        </a:pPr>
                        <a:endParaRPr lang="en-US" sz="2000" b="1" kern="0" dirty="0">
                          <a:solidFill>
                            <a:srgbClr val="FFFFFF"/>
                          </a:solidFill>
                          <a:latin typeface="Segoe UI Light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  <p:grpSp>
                    <p:nvGrpSpPr>
                      <p:cNvPr id="303" name="Group 2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911015" y="1312918"/>
                        <a:ext cx="107890" cy="50915"/>
                        <a:chOff x="11033154" y="1382736"/>
                        <a:chExt cx="155481" cy="72283"/>
                      </a:xfrm>
                    </p:grpSpPr>
                    <p:cxnSp>
                      <p:nvCxnSpPr>
                        <p:cNvPr id="304" name="Straight Connector 303"/>
                        <p:cNvCxnSpPr/>
                        <p:nvPr/>
                      </p:nvCxnSpPr>
                      <p:spPr>
                        <a:xfrm flipV="1">
                          <a:off x="11034055" y="1414354"/>
                          <a:ext cx="50333" cy="0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rgbClr val="005695"/>
                          </a:solidFill>
                          <a:prstDash val="solid"/>
                          <a:headEnd type="none"/>
                          <a:tailEnd type="none"/>
                        </a:ln>
                        <a:effectLst/>
                      </p:spPr>
                    </p:cxnSp>
                    <p:cxnSp>
                      <p:nvCxnSpPr>
                        <p:cNvPr id="305" name="Straight Connector 304"/>
                        <p:cNvCxnSpPr/>
                        <p:nvPr/>
                      </p:nvCxnSpPr>
                      <p:spPr>
                        <a:xfrm flipV="1">
                          <a:off x="11139295" y="1418875"/>
                          <a:ext cx="50333" cy="0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rgbClr val="005695"/>
                          </a:solidFill>
                          <a:prstDash val="solid"/>
                          <a:headEnd type="none"/>
                          <a:tailEnd type="none"/>
                        </a:ln>
                        <a:effectLst/>
                      </p:spPr>
                    </p:cxnSp>
                    <p:cxnSp>
                      <p:nvCxnSpPr>
                        <p:cNvPr id="306" name="Straight Connector 305"/>
                        <p:cNvCxnSpPr/>
                        <p:nvPr/>
                      </p:nvCxnSpPr>
                      <p:spPr>
                        <a:xfrm>
                          <a:off x="11114130" y="1382713"/>
                          <a:ext cx="0" cy="70062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rgbClr val="005695"/>
                          </a:solidFill>
                          <a:prstDash val="solid"/>
                          <a:headEnd type="none"/>
                          <a:tailEnd type="none"/>
                        </a:ln>
                        <a:effectLst/>
                      </p:spPr>
                    </p:cxnSp>
                    <p:cxnSp>
                      <p:nvCxnSpPr>
                        <p:cNvPr id="307" name="Straight Connector 306"/>
                        <p:cNvCxnSpPr/>
                        <p:nvPr/>
                      </p:nvCxnSpPr>
                      <p:spPr>
                        <a:xfrm flipV="1">
                          <a:off x="11082100" y="1387233"/>
                          <a:ext cx="25166" cy="27121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rgbClr val="005695"/>
                          </a:solidFill>
                          <a:prstDash val="solid"/>
                          <a:headEnd type="none"/>
                          <a:tailEnd type="none"/>
                        </a:ln>
                        <a:effectLst/>
                      </p:spPr>
                    </p:cxnSp>
                    <p:cxnSp>
                      <p:nvCxnSpPr>
                        <p:cNvPr id="308" name="Straight Connector 307"/>
                        <p:cNvCxnSpPr/>
                        <p:nvPr/>
                      </p:nvCxnSpPr>
                      <p:spPr>
                        <a:xfrm flipV="1">
                          <a:off x="11107266" y="1418875"/>
                          <a:ext cx="34318" cy="36161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rgbClr val="005695"/>
                          </a:solidFill>
                          <a:prstDash val="solid"/>
                          <a:headEnd type="none"/>
                          <a:tailEnd type="none"/>
                        </a:ln>
                        <a:effectLst/>
                      </p:spPr>
                    </p:cxnSp>
                  </p:grpSp>
                </p:grpSp>
              </p:grpSp>
              <p:grpSp>
                <p:nvGrpSpPr>
                  <p:cNvPr id="11" name="Group 10"/>
                  <p:cNvGrpSpPr/>
                  <p:nvPr userDrawn="1"/>
                </p:nvGrpSpPr>
                <p:grpSpPr>
                  <a:xfrm>
                    <a:off x="10734275" y="3864860"/>
                    <a:ext cx="1060154" cy="301625"/>
                    <a:chOff x="10734275" y="3881794"/>
                    <a:chExt cx="1060154" cy="301625"/>
                  </a:xfrm>
                </p:grpSpPr>
                <p:sp>
                  <p:nvSpPr>
                    <p:cNvPr id="297" name="TextBox 296"/>
                    <p:cNvSpPr txBox="1"/>
                    <p:nvPr/>
                  </p:nvSpPr>
                  <p:spPr>
                    <a:xfrm>
                      <a:off x="11135616" y="3881794"/>
                      <a:ext cx="658813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kern="0" dirty="0" err="1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StorSimple</a:t>
                      </a:r>
                      <a:endParaRPr lang="en-US" kern="0" dirty="0" smtClean="0"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</a:endParaRPr>
                    </a:p>
                  </p:txBody>
                </p:sp>
                <p:pic>
                  <p:nvPicPr>
                    <p:cNvPr id="298" name="Picture 208" descr="StorSimple.png"/>
                    <p:cNvPicPr>
                      <a:picLocks noChangeAspect="1"/>
                    </p:cNvPicPr>
                    <p:nvPr/>
                  </p:nvPicPr>
                  <p:blipFill>
                    <a:blip r:embed="rId52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34275" y="3881794"/>
                      <a:ext cx="287337" cy="2873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</p:grpSp>
        </p:grpSp>
        <p:sp>
          <p:nvSpPr>
            <p:cNvPr id="265" name="Rectangle 264"/>
            <p:cNvSpPr/>
            <p:nvPr/>
          </p:nvSpPr>
          <p:spPr bwMode="auto">
            <a:xfrm>
              <a:off x="-102722" y="5682116"/>
              <a:ext cx="12641920" cy="1282663"/>
            </a:xfrm>
            <a:prstGeom prst="rect">
              <a:avLst/>
            </a:prstGeom>
            <a:solidFill>
              <a:srgbClr val="002846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lIns="179285" tIns="91440" rIns="179285" bIns="143428"/>
            <a:lstStyle/>
            <a:p>
              <a:pPr algn="ctr" defTabSz="913927" ea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 dirty="0">
                  <a:gradFill>
                    <a:gsLst>
                      <a:gs pos="76250">
                        <a:srgbClr val="FFFFFF"/>
                      </a:gs>
                      <a:gs pos="31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Datacenter Infrastructure (24 regions, 19 online)</a:t>
              </a:r>
            </a:p>
          </p:txBody>
        </p:sp>
        <p:grpSp>
          <p:nvGrpSpPr>
            <p:cNvPr id="266" name="Group 265"/>
            <p:cNvGrpSpPr/>
            <p:nvPr/>
          </p:nvGrpSpPr>
          <p:grpSpPr>
            <a:xfrm>
              <a:off x="-237835" y="6137034"/>
              <a:ext cx="12912145" cy="841365"/>
              <a:chOff x="-19051" y="6476517"/>
              <a:chExt cx="12493626" cy="693589"/>
            </a:xfrm>
          </p:grpSpPr>
          <p:pic>
            <p:nvPicPr>
              <p:cNvPr id="267" name="Picture 2"/>
              <p:cNvPicPr>
                <a:picLocks noChangeAspect="1"/>
              </p:cNvPicPr>
              <p:nvPr/>
            </p:nvPicPr>
            <p:blipFill>
              <a:blip r:embed="rId53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6258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8" name="Picture 44"/>
              <p:cNvPicPr>
                <a:picLocks noChangeAspect="1"/>
              </p:cNvPicPr>
              <p:nvPr/>
            </p:nvPicPr>
            <p:blipFill>
              <a:blip r:embed="rId53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28913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9" name="Picture 45"/>
              <p:cNvPicPr>
                <a:picLocks noChangeAspect="1"/>
              </p:cNvPicPr>
              <p:nvPr/>
            </p:nvPicPr>
            <p:blipFill>
              <a:blip r:embed="rId53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1567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0" name="Picture 46"/>
              <p:cNvPicPr>
                <a:picLocks noChangeAspect="1"/>
              </p:cNvPicPr>
              <p:nvPr/>
            </p:nvPicPr>
            <p:blipFill>
              <a:blip r:embed="rId53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9691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1" name="Picture 47"/>
              <p:cNvPicPr>
                <a:picLocks noChangeAspect="1"/>
              </p:cNvPicPr>
              <p:nvPr/>
            </p:nvPicPr>
            <p:blipFill>
              <a:blip r:embed="rId53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2345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2" name="Picture 48"/>
              <p:cNvPicPr>
                <a:picLocks noChangeAspect="1"/>
              </p:cNvPicPr>
              <p:nvPr/>
            </p:nvPicPr>
            <p:blipFill>
              <a:blip r:embed="rId53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55000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3" name="Picture 49"/>
              <p:cNvPicPr>
                <a:picLocks noChangeAspect="1"/>
              </p:cNvPicPr>
              <p:nvPr/>
            </p:nvPicPr>
            <p:blipFill>
              <a:blip r:embed="rId53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7654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4" name="Picture 50"/>
              <p:cNvPicPr>
                <a:picLocks noChangeAspect="1"/>
              </p:cNvPicPr>
              <p:nvPr/>
            </p:nvPicPr>
            <p:blipFill>
              <a:blip r:embed="rId53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20309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5" name="Picture 51"/>
              <p:cNvPicPr>
                <a:picLocks noChangeAspect="1"/>
              </p:cNvPicPr>
              <p:nvPr/>
            </p:nvPicPr>
            <p:blipFill>
              <a:blip r:embed="rId53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02963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" name="Picture 52"/>
              <p:cNvPicPr>
                <a:picLocks noChangeAspect="1"/>
              </p:cNvPicPr>
              <p:nvPr/>
            </p:nvPicPr>
            <p:blipFill>
              <a:blip r:embed="rId53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85618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" name="Picture 53"/>
              <p:cNvPicPr>
                <a:picLocks noChangeAspect="1"/>
              </p:cNvPicPr>
              <p:nvPr/>
            </p:nvPicPr>
            <p:blipFill>
              <a:blip r:embed="rId53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68272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8" name="Picture 54"/>
              <p:cNvPicPr>
                <a:picLocks noChangeAspect="1"/>
              </p:cNvPicPr>
              <p:nvPr/>
            </p:nvPicPr>
            <p:blipFill>
              <a:blip r:embed="rId53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50927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9" name="Picture 56"/>
              <p:cNvPicPr>
                <a:picLocks noChangeAspect="1"/>
              </p:cNvPicPr>
              <p:nvPr/>
            </p:nvPicPr>
            <p:blipFill>
              <a:blip r:embed="rId53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33581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0" name="Picture 57"/>
              <p:cNvPicPr>
                <a:picLocks noChangeAspect="1"/>
              </p:cNvPicPr>
              <p:nvPr/>
            </p:nvPicPr>
            <p:blipFill>
              <a:blip r:embed="rId53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16236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1" name="Picture 58"/>
              <p:cNvPicPr>
                <a:picLocks noChangeAspect="1"/>
              </p:cNvPicPr>
              <p:nvPr/>
            </p:nvPicPr>
            <p:blipFill>
              <a:blip r:embed="rId53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9051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2" name="Picture 59"/>
              <p:cNvPicPr>
                <a:picLocks noChangeAspect="1"/>
              </p:cNvPicPr>
              <p:nvPr/>
            </p:nvPicPr>
            <p:blipFill>
              <a:blip r:embed="rId53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3604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6533141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2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9651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741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11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76250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12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29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2612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32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889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6677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white with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49"/>
            <a:ext cx="6400799" cy="1982081"/>
          </a:xfrm>
        </p:spPr>
        <p:txBody>
          <a:bodyPr wrap="square">
            <a:spAutoFit/>
          </a:bodyPr>
          <a:lstStyle>
            <a:lvl1pPr marL="400050" indent="-400050">
              <a:spcBef>
                <a:spcPts val="1224"/>
              </a:spcBef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3200">
                <a:gradFill>
                  <a:gsLst>
                    <a:gs pos="750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</a:defRPr>
            </a:lvl1pPr>
            <a:lvl2pPr marL="685800" indent="-285750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2400">
                <a:gradFill>
                  <a:gsLst>
                    <a:gs pos="750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</a:defRPr>
            </a:lvl2pPr>
            <a:lvl3pPr marL="698500" indent="273050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 sz="2000">
                <a:gradFill>
                  <a:gsLst>
                    <a:gs pos="750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</a:defRPr>
            </a:lvl3pPr>
            <a:lvl4pPr marL="971550" indent="228600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>
                <a:gradFill>
                  <a:gsLst>
                    <a:gs pos="750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</a:defRPr>
            </a:lvl4pPr>
            <a:lvl5pPr marL="1200150" indent="-228600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>
                <a:gradFill>
                  <a:gsLst>
                    <a:gs pos="750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88" y="5326063"/>
            <a:ext cx="12434887" cy="1668462"/>
          </a:xfrm>
          <a:prstGeom prst="rect">
            <a:avLst/>
          </a:prstGeom>
          <a:solidFill>
            <a:srgbClr val="89C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3274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99"/>
          <p:cNvSpPr>
            <a:spLocks noChangeAspect="1"/>
          </p:cNvSpPr>
          <p:nvPr userDrawn="1"/>
        </p:nvSpPr>
        <p:spPr bwMode="black">
          <a:xfrm>
            <a:off x="484188" y="5600359"/>
            <a:ext cx="576262" cy="422275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lIns="69953" tIns="34976" rIns="69953" bIns="34976"/>
          <a:lstStyle/>
          <a:p>
            <a:pPr defTabSz="93274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solidFill>
                <a:srgbClr val="000000"/>
              </a:solidFill>
              <a:latin typeface="Segoe UI"/>
              <a:ea typeface="+mn-ea"/>
            </a:endParaRPr>
          </a:p>
        </p:txBody>
      </p:sp>
      <p:grpSp>
        <p:nvGrpSpPr>
          <p:cNvPr id="9" name="Group 8"/>
          <p:cNvGrpSpPr>
            <a:grpSpLocks/>
          </p:cNvGrpSpPr>
          <p:nvPr userDrawn="1"/>
        </p:nvGrpSpPr>
        <p:grpSpPr bwMode="auto">
          <a:xfrm flipH="1">
            <a:off x="7224713" y="1943100"/>
            <a:ext cx="4313237" cy="3409950"/>
            <a:chOff x="2348247" y="1709773"/>
            <a:chExt cx="7397345" cy="5322534"/>
          </a:xfrm>
        </p:grpSpPr>
        <p:pic>
          <p:nvPicPr>
            <p:cNvPr id="10" name="Picture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8247" y="1709773"/>
              <a:ext cx="3209061" cy="5322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307" y="5211593"/>
              <a:ext cx="5615285" cy="1820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7500">
                      <a:schemeClr val="bg1"/>
                    </a:gs>
                    <a:gs pos="55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60450" y="5510788"/>
            <a:ext cx="11101388" cy="627864"/>
          </a:xfrm>
        </p:spPr>
        <p:txBody>
          <a:bodyPr/>
          <a:lstStyle>
            <a:lvl1pPr marL="0" indent="0">
              <a:buFontTx/>
              <a:buNone/>
              <a:defRPr lang="en-US" sz="3200" kern="1200" spc="0" baseline="0" dirty="0" smtClean="0">
                <a:gradFill>
                  <a:gsLst>
                    <a:gs pos="15000">
                      <a:srgbClr val="1E1E1E"/>
                    </a:gs>
                    <a:gs pos="49000">
                      <a:srgbClr val="1E1E1E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</a:pPr>
            <a:r>
              <a:rPr lang="en-US" dirty="0" smtClean="0"/>
              <a:t>Potential highlight or call to action goes here</a:t>
            </a:r>
          </a:p>
        </p:txBody>
      </p:sp>
    </p:spTree>
    <p:extLst>
      <p:ext uri="{BB962C8B-B14F-4D97-AF65-F5344CB8AC3E}">
        <p14:creationId xmlns:p14="http://schemas.microsoft.com/office/powerpoint/2010/main" val="22556624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eaLnBrk="1" hangingPunct="1"/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035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 Blue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320319"/>
            <a:ext cx="11889564" cy="917575"/>
          </a:xfrm>
        </p:spPr>
        <p:txBody>
          <a:bodyPr/>
          <a:lstStyle>
            <a:lvl1pPr>
              <a:defRPr baseline="0">
                <a:gradFill>
                  <a:gsLst>
                    <a:gs pos="22500">
                      <a:schemeClr val="bg2"/>
                    </a:gs>
                    <a:gs pos="4800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567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fontAlgn="auto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+mn-ea"/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05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Accent Color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79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633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Blue with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49"/>
            <a:ext cx="6400799" cy="1982081"/>
          </a:xfrm>
        </p:spPr>
        <p:txBody>
          <a:bodyPr wrap="square">
            <a:spAutoFit/>
          </a:bodyPr>
          <a:lstStyle>
            <a:lvl1pPr marL="400050" indent="-400050">
              <a:spcBef>
                <a:spcPts val="1224"/>
              </a:spcBef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3200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  <a:lvl2pPr marL="685800" indent="-285750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2400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2pPr>
            <a:lvl3pPr marL="698500" indent="273050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 sz="2000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3pPr>
            <a:lvl4pPr marL="971550" indent="228600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4pPr>
            <a:lvl5pPr marL="1200150" indent="-228600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88" y="5326063"/>
            <a:ext cx="12434887" cy="1668462"/>
          </a:xfrm>
          <a:prstGeom prst="rect">
            <a:avLst/>
          </a:prstGeom>
          <a:solidFill>
            <a:srgbClr val="89C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3274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99"/>
          <p:cNvSpPr>
            <a:spLocks noChangeAspect="1"/>
          </p:cNvSpPr>
          <p:nvPr userDrawn="1"/>
        </p:nvSpPr>
        <p:spPr bwMode="black">
          <a:xfrm>
            <a:off x="484188" y="5600359"/>
            <a:ext cx="576262" cy="422275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lIns="69953" tIns="34976" rIns="69953" bIns="34976"/>
          <a:lstStyle/>
          <a:p>
            <a:pPr defTabSz="93274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solidFill>
                <a:srgbClr val="000000"/>
              </a:solidFill>
              <a:latin typeface="Segoe UI"/>
              <a:ea typeface="+mn-ea"/>
            </a:endParaRPr>
          </a:p>
        </p:txBody>
      </p:sp>
      <p:grpSp>
        <p:nvGrpSpPr>
          <p:cNvPr id="9" name="Group 8"/>
          <p:cNvGrpSpPr>
            <a:grpSpLocks/>
          </p:cNvGrpSpPr>
          <p:nvPr userDrawn="1"/>
        </p:nvGrpSpPr>
        <p:grpSpPr bwMode="auto">
          <a:xfrm flipH="1">
            <a:off x="7224713" y="1943100"/>
            <a:ext cx="4313237" cy="3409950"/>
            <a:chOff x="2348247" y="1709773"/>
            <a:chExt cx="7397345" cy="5322534"/>
          </a:xfrm>
        </p:grpSpPr>
        <p:pic>
          <p:nvPicPr>
            <p:cNvPr id="10" name="Picture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8247" y="1709773"/>
              <a:ext cx="3209061" cy="5322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307" y="5211593"/>
              <a:ext cx="5615285" cy="1820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3750">
                      <a:schemeClr val="tx1"/>
                    </a:gs>
                    <a:gs pos="32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60450" y="5510788"/>
            <a:ext cx="11101388" cy="627864"/>
          </a:xfrm>
        </p:spPr>
        <p:txBody>
          <a:bodyPr/>
          <a:lstStyle>
            <a:lvl1pPr marL="0" indent="0">
              <a:buFontTx/>
              <a:buNone/>
              <a:defRPr lang="en-US" sz="3200" kern="1200" spc="0" baseline="0" dirty="0" smtClean="0">
                <a:gradFill>
                  <a:gsLst>
                    <a:gs pos="15000">
                      <a:srgbClr val="1E1E1E"/>
                    </a:gs>
                    <a:gs pos="49000">
                      <a:srgbClr val="1E1E1E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</a:pPr>
            <a:r>
              <a:rPr lang="en-US" dirty="0" smtClean="0"/>
              <a:t>Potential highlight or call to action goes here</a:t>
            </a:r>
          </a:p>
        </p:txBody>
      </p:sp>
    </p:spTree>
    <p:extLst>
      <p:ext uri="{BB962C8B-B14F-4D97-AF65-F5344CB8AC3E}">
        <p14:creationId xmlns:p14="http://schemas.microsoft.com/office/powerpoint/2010/main" val="8246464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Grey with bullets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49"/>
            <a:ext cx="6400799" cy="1982081"/>
          </a:xfrm>
        </p:spPr>
        <p:txBody>
          <a:bodyPr wrap="square">
            <a:spAutoFit/>
          </a:bodyPr>
          <a:lstStyle>
            <a:lvl1pPr marL="400050" indent="-400050">
              <a:spcBef>
                <a:spcPts val="1224"/>
              </a:spcBef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3200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  <a:lvl2pPr marL="685800" indent="-285750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2400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2pPr>
            <a:lvl3pPr marL="698500" indent="273050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 sz="2000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3pPr>
            <a:lvl4pPr marL="971550" indent="228600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4pPr>
            <a:lvl5pPr marL="1200150" indent="-228600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88" y="5326063"/>
            <a:ext cx="12434887" cy="1668462"/>
          </a:xfrm>
          <a:prstGeom prst="rect">
            <a:avLst/>
          </a:prstGeom>
          <a:solidFill>
            <a:srgbClr val="89C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3274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99"/>
          <p:cNvSpPr>
            <a:spLocks noChangeAspect="1"/>
          </p:cNvSpPr>
          <p:nvPr userDrawn="1"/>
        </p:nvSpPr>
        <p:spPr bwMode="black">
          <a:xfrm>
            <a:off x="484188" y="5600359"/>
            <a:ext cx="576262" cy="422275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lIns="69953" tIns="34976" rIns="69953" bIns="34976"/>
          <a:lstStyle/>
          <a:p>
            <a:pPr defTabSz="93274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solidFill>
                <a:srgbClr val="000000"/>
              </a:solidFill>
              <a:latin typeface="Segoe UI"/>
              <a:ea typeface="+mn-ea"/>
            </a:endParaRPr>
          </a:p>
        </p:txBody>
      </p:sp>
      <p:grpSp>
        <p:nvGrpSpPr>
          <p:cNvPr id="9" name="Group 8"/>
          <p:cNvGrpSpPr>
            <a:grpSpLocks/>
          </p:cNvGrpSpPr>
          <p:nvPr userDrawn="1"/>
        </p:nvGrpSpPr>
        <p:grpSpPr bwMode="auto">
          <a:xfrm flipH="1">
            <a:off x="7224713" y="1943100"/>
            <a:ext cx="4313237" cy="3409950"/>
            <a:chOff x="2348247" y="1709773"/>
            <a:chExt cx="7397345" cy="5322534"/>
          </a:xfrm>
        </p:grpSpPr>
        <p:pic>
          <p:nvPicPr>
            <p:cNvPr id="10" name="Picture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8247" y="1709773"/>
              <a:ext cx="3209061" cy="5322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307" y="5211593"/>
              <a:ext cx="5615285" cy="1820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3750">
                      <a:schemeClr val="tx1"/>
                    </a:gs>
                    <a:gs pos="32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60450" y="5510788"/>
            <a:ext cx="11101388" cy="627864"/>
          </a:xfrm>
        </p:spPr>
        <p:txBody>
          <a:bodyPr/>
          <a:lstStyle>
            <a:lvl1pPr marL="0" indent="0">
              <a:buFontTx/>
              <a:buNone/>
              <a:defRPr sz="3200" baseline="0">
                <a:gradFill>
                  <a:gsLst>
                    <a:gs pos="15000">
                      <a:srgbClr val="1E1E1E"/>
                    </a:gs>
                    <a:gs pos="49000">
                      <a:srgbClr val="1E1E1E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Potential highlight or call to action goes here</a:t>
            </a:r>
          </a:p>
        </p:txBody>
      </p:sp>
    </p:spTree>
    <p:extLst>
      <p:ext uri="{BB962C8B-B14F-4D97-AF65-F5344CB8AC3E}">
        <p14:creationId xmlns:p14="http://schemas.microsoft.com/office/powerpoint/2010/main" val="22563998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5943598" cy="1292662"/>
          </a:xfrm>
        </p:spPr>
        <p:txBody>
          <a:bodyPr vert="horz" wrap="square" lIns="146304" tIns="91440" rIns="146304" bIns="91440" rtlCol="0">
            <a:spAutoFit/>
          </a:bodyPr>
          <a:lstStyle>
            <a:lvl1pPr>
              <a:defRPr lang="en-US" sz="4000" spc="0" dirty="0">
                <a:gradFill>
                  <a:gsLst>
                    <a:gs pos="81250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cs typeface="+mn-cs"/>
              </a:defRPr>
            </a:lvl1pPr>
          </a:lstStyle>
          <a:p>
            <a:pPr marL="0" marR="0" lvl="0" indent="0" fontAlgn="auto"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tabLst/>
            </a:pPr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2" descr="cropped16x9_cod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413" y="0"/>
            <a:ext cx="6215062" cy="699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668463"/>
            <a:ext cx="5943598" cy="572464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7295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Green">
    <p:bg>
      <p:bgPr>
        <a:solidFill>
          <a:srgbClr val="89C4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296897"/>
            <a:ext cx="5943599" cy="1292662"/>
          </a:xfrm>
        </p:spPr>
        <p:txBody>
          <a:bodyPr/>
          <a:lstStyle>
            <a:lvl1pPr marL="0" indent="0">
              <a:buNone/>
              <a:defRPr sz="4000">
                <a:gradFill>
                  <a:gsLst>
                    <a:gs pos="15000">
                      <a:srgbClr val="1E1E1E"/>
                    </a:gs>
                    <a:gs pos="49000">
                      <a:srgbClr val="1E1E1E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>
                <a:gradFill>
                  <a:gsLst>
                    <a:gs pos="73750">
                      <a:schemeClr val="bg1"/>
                    </a:gs>
                    <a:gs pos="36000">
                      <a:schemeClr val="bg1"/>
                    </a:gs>
                  </a:gsLst>
                  <a:lin ang="5400000" scaled="0"/>
                </a:gradFill>
              </a:defRPr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2" descr="cropped16x9_cod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413" y="0"/>
            <a:ext cx="6215062" cy="699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74638" y="1668463"/>
            <a:ext cx="5852160" cy="572464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15000">
                      <a:srgbClr val="1E1E1E"/>
                    </a:gs>
                    <a:gs pos="49000">
                      <a:srgbClr val="1E1E1E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22487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Alt.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5943598" cy="1292662"/>
          </a:xfrm>
        </p:spPr>
        <p:txBody>
          <a:bodyPr vert="horz" wrap="square" lIns="146304" tIns="91440" rIns="146304" bIns="91440" rtlCol="0">
            <a:spAutoFit/>
          </a:bodyPr>
          <a:lstStyle>
            <a:lvl1pPr>
              <a:defRPr lang="en-US" sz="4000" spc="0" dirty="0">
                <a:gradFill>
                  <a:gsLst>
                    <a:gs pos="81250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cs typeface="+mn-cs"/>
              </a:defRPr>
            </a:lvl1pPr>
          </a:lstStyle>
          <a:p>
            <a:pPr marL="0" marR="0" lvl="0" indent="0" fontAlgn="auto"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tabLst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668463"/>
            <a:ext cx="5943598" cy="572464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074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Alt. Grey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5943598" cy="1292662"/>
          </a:xfrm>
        </p:spPr>
        <p:txBody>
          <a:bodyPr vert="horz" wrap="square" lIns="146304" tIns="91440" rIns="146304" bIns="91440" rtlCol="0">
            <a:spAutoFit/>
          </a:bodyPr>
          <a:lstStyle>
            <a:lvl1pPr>
              <a:defRPr lang="en-US" sz="4000" spc="0" dirty="0">
                <a:gradFill>
                  <a:gsLst>
                    <a:gs pos="81250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cs typeface="+mn-cs"/>
              </a:defRPr>
            </a:lvl1pPr>
          </a:lstStyle>
          <a:p>
            <a:pPr marL="0" marR="0" lvl="0" indent="0" fontAlgn="auto"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tabLst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668463"/>
            <a:ext cx="5943598" cy="572464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62935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6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86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082" r:id="rId1"/>
    <p:sldLayoutId id="2147485083" r:id="rId2"/>
    <p:sldLayoutId id="2147485084" r:id="rId3"/>
    <p:sldLayoutId id="2147485085" r:id="rId4"/>
    <p:sldLayoutId id="2147485086" r:id="rId5"/>
    <p:sldLayoutId id="2147485087" r:id="rId6"/>
    <p:sldLayoutId id="2147485088" r:id="rId7"/>
    <p:sldLayoutId id="2147485089" r:id="rId8"/>
    <p:sldLayoutId id="2147485090" r:id="rId9"/>
    <p:sldLayoutId id="2147485091" r:id="rId10"/>
    <p:sldLayoutId id="2147485092" r:id="rId11"/>
    <p:sldLayoutId id="2147485093" r:id="rId12"/>
    <p:sldLayoutId id="2147485094" r:id="rId13"/>
    <p:sldLayoutId id="2147485095" r:id="rId14"/>
    <p:sldLayoutId id="2147485096" r:id="rId15"/>
    <p:sldLayoutId id="2147485097" r:id="rId16"/>
    <p:sldLayoutId id="2147485098" r:id="rId17"/>
    <p:sldLayoutId id="2147485099" r:id="rId18"/>
    <p:sldLayoutId id="2147485100" r:id="rId19"/>
    <p:sldLayoutId id="2147485101" r:id="rId20"/>
    <p:sldLayoutId id="2147485102" r:id="rId21"/>
    <p:sldLayoutId id="2147485103" r:id="rId22"/>
    <p:sldLayoutId id="2147485104" r:id="rId23"/>
    <p:sldLayoutId id="2147485105" r:id="rId24"/>
    <p:sldLayoutId id="2147485106" r:id="rId25"/>
    <p:sldLayoutId id="2147485107" r:id="rId26"/>
    <p:sldLayoutId id="2147485108" r:id="rId27"/>
    <p:sldLayoutId id="2147485109" r:id="rId28"/>
    <p:sldLayoutId id="2147485110" r:id="rId29"/>
    <p:sldLayoutId id="2147485111" r:id="rId30"/>
    <p:sldLayoutId id="2147485112" r:id="rId31"/>
    <p:sldLayoutId id="2147485113" r:id="rId32"/>
    <p:sldLayoutId id="2147485114" r:id="rId33"/>
    <p:sldLayoutId id="2147485115" r:id="rId3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</a:t>
            </a:r>
            <a:r>
              <a:rPr lang="en-US" dirty="0" smtClean="0"/>
              <a:t>highly </a:t>
            </a:r>
            <a:r>
              <a:rPr lang="en-US" dirty="0"/>
              <a:t>s</a:t>
            </a:r>
            <a:r>
              <a:rPr lang="en-US" dirty="0" smtClean="0"/>
              <a:t>calable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s</a:t>
            </a:r>
            <a:r>
              <a:rPr lang="en-US" dirty="0" smtClean="0"/>
              <a:t>ecure apps</a:t>
            </a:r>
            <a:endParaRPr lang="en-US" dirty="0"/>
          </a:p>
        </p:txBody>
      </p:sp>
      <p:sp>
        <p:nvSpPr>
          <p:cNvPr id="62467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smtClean="0"/>
              <a:t>Stefan Schackow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345643" y="845531"/>
            <a:ext cx="1141082" cy="1058547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2880" tIns="146304" rIns="182880" bIns="146304"/>
          <a:lstStyle/>
          <a:p>
            <a:pPr algn="ctr" defTabSz="932472">
              <a:lnSpc>
                <a:spcPct val="90000"/>
              </a:lnSpc>
              <a:defRPr/>
            </a:pPr>
            <a:endParaRPr lang="en-US" sz="20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372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588" y="5326063"/>
            <a:ext cx="12434887" cy="1662112"/>
          </a:xfrm>
          <a:prstGeom prst="rect">
            <a:avLst/>
          </a:prstGeom>
          <a:solidFill>
            <a:srgbClr val="89C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3274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 flipH="1">
            <a:off x="7224713" y="1943100"/>
            <a:ext cx="4313237" cy="3409950"/>
            <a:chOff x="2348247" y="1709773"/>
            <a:chExt cx="7397345" cy="5322534"/>
          </a:xfrm>
        </p:grpSpPr>
        <p:pic>
          <p:nvPicPr>
            <p:cNvPr id="66570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8247" y="1709773"/>
              <a:ext cx="3209061" cy="5322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71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307" y="5211593"/>
              <a:ext cx="5615285" cy="1820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274638" y="1212849"/>
            <a:ext cx="6400799" cy="4191917"/>
          </a:xfrm>
        </p:spPr>
        <p:txBody>
          <a:bodyPr/>
          <a:lstStyle/>
          <a:p>
            <a:r>
              <a:rPr lang="en-US" dirty="0"/>
              <a:t>High scaling scenarios requiring tens of thousands of RPS</a:t>
            </a:r>
          </a:p>
          <a:p>
            <a:r>
              <a:rPr lang="en-US" dirty="0"/>
              <a:t>Deploy into your virtual network: security &amp; control over inbound and outbound traffic</a:t>
            </a:r>
          </a:p>
          <a:p>
            <a:r>
              <a:rPr lang="en-US" dirty="0"/>
              <a:t>Includes all the great features </a:t>
            </a:r>
            <a:r>
              <a:rPr lang="en-US" dirty="0" smtClean="0"/>
              <a:t>of Azure App Service</a:t>
            </a:r>
            <a:endParaRPr lang="en-US" dirty="0"/>
          </a:p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 Service Environments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Scale 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588" y="5326063"/>
            <a:ext cx="12434887" cy="1662112"/>
          </a:xfrm>
          <a:prstGeom prst="rect">
            <a:avLst/>
          </a:prstGeom>
          <a:solidFill>
            <a:srgbClr val="89C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3274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 flipH="1">
            <a:off x="7224713" y="1943100"/>
            <a:ext cx="4313237" cy="3409950"/>
            <a:chOff x="2348247" y="1709773"/>
            <a:chExt cx="7397345" cy="5322534"/>
          </a:xfrm>
        </p:grpSpPr>
        <p:pic>
          <p:nvPicPr>
            <p:cNvPr id="69641" name="Picture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8247" y="1709773"/>
              <a:ext cx="3209061" cy="5322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642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307" y="5211593"/>
              <a:ext cx="5615285" cy="1820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49"/>
            <a:ext cx="6766550" cy="1982081"/>
          </a:xfrm>
        </p:spPr>
        <p:txBody>
          <a:bodyPr/>
          <a:lstStyle/>
          <a:p>
            <a:r>
              <a:rPr lang="en-US" dirty="0" smtClean="0"/>
              <a:t>Perf tested to 25K RPS (HTTP)</a:t>
            </a:r>
          </a:p>
          <a:p>
            <a:r>
              <a:rPr lang="en-US" dirty="0" smtClean="0"/>
              <a:t>…and 20K RPS (HTTPS)</a:t>
            </a:r>
          </a:p>
          <a:p>
            <a:r>
              <a:rPr lang="en-US" dirty="0" smtClean="0"/>
              <a:t>Deploy multiple App Service Environments per region as needed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High Scale 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Access 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588" y="5508625"/>
            <a:ext cx="12434887" cy="1479550"/>
          </a:xfrm>
          <a:prstGeom prst="rect">
            <a:avLst/>
          </a:prstGeom>
          <a:solidFill>
            <a:srgbClr val="89C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3274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49"/>
            <a:ext cx="6949428" cy="4136517"/>
          </a:xfrm>
        </p:spPr>
        <p:txBody>
          <a:bodyPr/>
          <a:lstStyle/>
          <a:p>
            <a:r>
              <a:rPr lang="en-US" sz="2800" dirty="0" smtClean="0"/>
              <a:t>Isolation: only your apps run in your </a:t>
            </a:r>
            <a:br>
              <a:rPr lang="en-US" sz="2800" dirty="0" smtClean="0"/>
            </a:br>
            <a:r>
              <a:rPr lang="en-US" sz="2800" dirty="0" smtClean="0"/>
              <a:t>App Service Environment!</a:t>
            </a:r>
          </a:p>
          <a:p>
            <a:r>
              <a:rPr lang="en-US" sz="2800" dirty="0" smtClean="0"/>
              <a:t>Direct high-speed connectivity to </a:t>
            </a:r>
            <a:br>
              <a:rPr lang="en-US" sz="2800" dirty="0" smtClean="0"/>
            </a:br>
            <a:r>
              <a:rPr lang="en-US" sz="2800" dirty="0" smtClean="0"/>
              <a:t>back-end resources in the same virtual network infrastructure</a:t>
            </a:r>
          </a:p>
          <a:p>
            <a:r>
              <a:rPr lang="en-US" sz="2800" dirty="0" smtClean="0"/>
              <a:t>Allocate apps to Internet-facing versus “internal” App Service Environments </a:t>
            </a:r>
          </a:p>
          <a:p>
            <a:r>
              <a:rPr lang="en-US" sz="2800" dirty="0" smtClean="0"/>
              <a:t>Secure inbound traffic to apps </a:t>
            </a:r>
            <a:br>
              <a:rPr lang="en-US" sz="2800" dirty="0" smtClean="0"/>
            </a:br>
            <a:r>
              <a:rPr lang="en-US" sz="2800" dirty="0" smtClean="0"/>
              <a:t>using NSGs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Secure Access 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274638" y="295275"/>
            <a:ext cx="11979275" cy="1555750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/>
          </a:p>
        </p:txBody>
      </p:sp>
      <p:pic>
        <p:nvPicPr>
          <p:cNvPr id="7578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962" y="205458"/>
            <a:ext cx="8302951" cy="660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3303587" cy="917575"/>
          </a:xfrm>
        </p:spPr>
        <p:txBody>
          <a:bodyPr/>
          <a:lstStyle/>
          <a:p>
            <a:r>
              <a:rPr lang="en-US" sz="4400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Layering </a:t>
            </a:r>
            <a:br>
              <a:rPr lang="en-US" sz="4400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</a:br>
            <a:r>
              <a:rPr lang="en-US" sz="4400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App Service Environments </a:t>
            </a:r>
            <a:endParaRPr lang="en-US" sz="4400" dirty="0">
              <a:gradFill>
                <a:gsLst>
                  <a:gs pos="125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crosoft AzureCon 2015 Template - Color">
  <a:themeElements>
    <a:clrScheme name="MSVID Blue Brand template_10-14">
      <a:dk1>
        <a:srgbClr val="505050"/>
      </a:dk1>
      <a:lt1>
        <a:srgbClr val="FFFFFF"/>
      </a:lt1>
      <a:dk2>
        <a:srgbClr val="0078D7"/>
      </a:dk2>
      <a:lt2>
        <a:srgbClr val="CDF4FF"/>
      </a:lt2>
      <a:accent1>
        <a:srgbClr val="002050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4B50"/>
      </a:accent5>
      <a:accent6>
        <a:srgbClr val="D83B01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FT_AzureCon_2015_Template_v03.potx" id="{E9CBCEC3-36C2-4763-88E1-B75AB7E1FC6F}" vid="{55C15E7C-B0A3-4A27-BBBF-FBB376FF81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29A1C1CFFD0545A9878BDE2DD7EC18" ma:contentTypeVersion="6" ma:contentTypeDescription="Create a new document." ma:contentTypeScope="" ma:versionID="073eaf59cd14f1bc5dd1941f82047fbe">
  <xsd:schema xmlns:xsd="http://www.w3.org/2001/XMLSchema" xmlns:xs="http://www.w3.org/2001/XMLSchema" xmlns:p="http://schemas.microsoft.com/office/2006/metadata/properties" xmlns:ns1="http://schemas.microsoft.com/sharepoint/v3" xmlns:ns2="b92fdc2a-1594-4510-aa86-45464713a14f" xmlns:ns3="0cd5e047-7587-471a-b27c-5f56c6d0ac56" targetNamespace="http://schemas.microsoft.com/office/2006/metadata/properties" ma:root="true" ma:fieldsID="8ea144b6f3743cbd12689b79d23b87a5" ns1:_="" ns2:_="" ns3:_="">
    <xsd:import namespace="http://schemas.microsoft.com/sharepoint/v3"/>
    <xsd:import namespace="b92fdc2a-1594-4510-aa86-45464713a14f"/>
    <xsd:import namespace="0cd5e047-7587-471a-b27c-5f56c6d0ac56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_ShortcutUrl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  <xsd:element name="_ip_UnifiedCompliancePolicyProperties" ma:index="1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2fdc2a-1594-4510-aa86-45464713a14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d5e047-7587-471a-b27c-5f56c6d0ac56" elementFormDefault="qualified">
    <xsd:import namespace="http://schemas.microsoft.com/office/2006/documentManagement/types"/>
    <xsd:import namespace="http://schemas.microsoft.com/office/infopath/2007/PartnerControls"/>
    <xsd:element name="_ShortcutUrl" ma:index="12" nillable="true" ma:displayName="_ShortcutUrl" ma:hidden="true" ma:internalName="_Shortcut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ip_UnifiedCompliancePolicyUIAction xmlns="http://schemas.microsoft.com/sharepoint/v3" xsi:nil="true"/>
    <_ip_UnifiedCompliancePolicyProperties xmlns="http://schemas.microsoft.com/sharepoint/v3" xsi:nil="true"/>
    <_ShortcutUrl xmlns="0cd5e047-7587-471a-b27c-5f56c6d0ac56">
      <Url xsi:nil="true"/>
      <Description xsi:nil="true"/>
    </_ShortcutUrl>
  </documentManagement>
</p:properties>
</file>

<file path=customXml/itemProps1.xml><?xml version="1.0" encoding="utf-8"?>
<ds:datastoreItem xmlns:ds="http://schemas.openxmlformats.org/officeDocument/2006/customXml" ds:itemID="{C45033DA-3E16-4E26-ABCD-DAE5F09DEEB4}"/>
</file>

<file path=customXml/itemProps2.xml><?xml version="1.0" encoding="utf-8"?>
<ds:datastoreItem xmlns:ds="http://schemas.openxmlformats.org/officeDocument/2006/customXml" ds:itemID="{F07ACFDE-715D-480F-AD0F-485254FAEA82}"/>
</file>

<file path=customXml/itemProps3.xml><?xml version="1.0" encoding="utf-8"?>
<ds:datastoreItem xmlns:ds="http://schemas.openxmlformats.org/officeDocument/2006/customXml" ds:itemID="{B51D9894-967D-4826-8B4F-1A41F600B03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16351</TotalTime>
  <Words>263</Words>
  <Application>Microsoft Office PowerPoint</Application>
  <PresentationFormat>Custom</PresentationFormat>
  <Paragraphs>38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 Unicode MS</vt:lpstr>
      <vt:lpstr>MS PGothic</vt:lpstr>
      <vt:lpstr>MS PGothic</vt:lpstr>
      <vt:lpstr>Arial</vt:lpstr>
      <vt:lpstr>Consolas</vt:lpstr>
      <vt:lpstr>Segoe UI</vt:lpstr>
      <vt:lpstr>Segoe UI Light</vt:lpstr>
      <vt:lpstr>Segoe UI Semibold</vt:lpstr>
      <vt:lpstr>Wingdings</vt:lpstr>
      <vt:lpstr>Microsoft AzureCon 2015 Template - Color</vt:lpstr>
      <vt:lpstr>Deploying highly scalable  and secure apps</vt:lpstr>
      <vt:lpstr>PowerPoint Presentation</vt:lpstr>
      <vt:lpstr>App Service Environments</vt:lpstr>
      <vt:lpstr>High Scale </vt:lpstr>
      <vt:lpstr>High Scale </vt:lpstr>
      <vt:lpstr>Demo</vt:lpstr>
      <vt:lpstr>Secure Access </vt:lpstr>
      <vt:lpstr>Secure Access </vt:lpstr>
      <vt:lpstr>Layering  App Service Environments </vt:lpstr>
      <vt:lpstr>Demo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&lt;Speaker name here&gt;</dc:creator>
  <cp:keywords>MSVID, Brand Guidelines, Branding, Visual Identity, grid</cp:keywords>
  <dc:description>Template: Maryfj_x000d_
Formatting: _x000d_
Audience Type:</dc:description>
  <cp:lastModifiedBy>Alyssa Jones</cp:lastModifiedBy>
  <cp:revision>421</cp:revision>
  <dcterms:created xsi:type="dcterms:W3CDTF">2014-06-10T19:28:25Z</dcterms:created>
  <dcterms:modified xsi:type="dcterms:W3CDTF">2015-09-10T02:38:55Z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0x0101004329A1C1CFFD0545A9878BDE2DD7EC18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