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2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07"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0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1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12"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1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17"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1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0"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1" name="object 4"/>
          <p:cNvSpPr txBox="1"/>
          <p:nvPr/>
        </p:nvSpPr>
        <p:spPr>
          <a:xfrm>
            <a:off x="447675" y="3086100"/>
            <a:ext cx="11296650" cy="27489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b="1" dirty="0" sz="2000" spc="10">
                <a:solidFill>
                  <a:srgbClr val="1382AC"/>
                </a:solidFill>
                <a:latin typeface="Arial"/>
                <a:cs typeface="Arial"/>
              </a:rPr>
              <a:t>St</a:t>
            </a:r>
            <a:r>
              <a:rPr b="1" dirty="0" sz="2000" spc="45">
                <a:solidFill>
                  <a:srgbClr val="1382AC"/>
                </a:solidFill>
                <a:latin typeface="Arial"/>
                <a:cs typeface="Arial"/>
              </a:rPr>
              <a:t>u</a:t>
            </a:r>
            <a:r>
              <a:rPr b="1" dirty="0" sz="2000" spc="45">
                <a:solidFill>
                  <a:srgbClr val="1382AC"/>
                </a:solidFill>
                <a:latin typeface="Arial"/>
                <a:cs typeface="Arial"/>
              </a:rPr>
              <a:t>d</a:t>
            </a:r>
            <a:r>
              <a:rPr b="1" dirty="0" sz="2000" spc="15">
                <a:solidFill>
                  <a:srgbClr val="1382AC"/>
                </a:solidFill>
                <a:latin typeface="Arial"/>
                <a:cs typeface="Arial"/>
              </a:rPr>
              <a:t>e</a:t>
            </a:r>
            <a:r>
              <a:rPr b="1" dirty="0" sz="2000" spc="45">
                <a:solidFill>
                  <a:srgbClr val="1382AC"/>
                </a:solidFill>
                <a:latin typeface="Arial"/>
                <a:cs typeface="Arial"/>
              </a:rPr>
              <a:t>n</a:t>
            </a:r>
            <a:r>
              <a:rPr b="1" dirty="0" sz="2000" spc="5">
                <a:solidFill>
                  <a:srgbClr val="1382AC"/>
                </a:solidFill>
                <a:latin typeface="Arial"/>
                <a:cs typeface="Arial"/>
              </a:rPr>
              <a:t>t</a:t>
            </a:r>
            <a:r>
              <a:rPr b="1" dirty="0" sz="2000" spc="-185">
                <a:solidFill>
                  <a:srgbClr val="1382AC"/>
                </a:solidFill>
                <a:latin typeface="Arial"/>
                <a:cs typeface="Arial"/>
              </a:rPr>
              <a:t> </a:t>
            </a:r>
            <a:r>
              <a:rPr b="1" dirty="0" sz="2000" spc="45">
                <a:solidFill>
                  <a:srgbClr val="1382AC"/>
                </a:solidFill>
                <a:latin typeface="Arial"/>
                <a:cs typeface="Arial"/>
              </a:rPr>
              <a:t>N</a:t>
            </a:r>
            <a:r>
              <a:rPr b="1" dirty="0" sz="2000" spc="15">
                <a:solidFill>
                  <a:srgbClr val="1382AC"/>
                </a:solidFill>
                <a:latin typeface="Arial"/>
                <a:cs typeface="Arial"/>
              </a:rPr>
              <a:t>a</a:t>
            </a:r>
            <a:r>
              <a:rPr b="1" dirty="0" sz="2000" spc="160">
                <a:solidFill>
                  <a:srgbClr val="1382AC"/>
                </a:solidFill>
                <a:latin typeface="Arial"/>
                <a:cs typeface="Arial"/>
              </a:rPr>
              <a:t>m</a:t>
            </a:r>
            <a:r>
              <a:rPr b="1" dirty="0" sz="2000" spc="30">
                <a:solidFill>
                  <a:srgbClr val="1382AC"/>
                </a:solidFill>
                <a:latin typeface="Arial"/>
                <a:cs typeface="Arial"/>
              </a:rPr>
              <a:t>e</a:t>
            </a:r>
            <a:r>
              <a:rPr b="1" dirty="0" sz="2000">
                <a:solidFill>
                  <a:srgbClr val="1382AC"/>
                </a:solidFill>
                <a:latin typeface="Arial"/>
                <a:cs typeface="Arial"/>
              </a:rPr>
              <a:t>-</a:t>
            </a:r>
            <a:r>
              <a:rPr b="1" dirty="0" sz="2000" lang="en-US">
                <a:solidFill>
                  <a:srgbClr val="1382AC"/>
                </a:solidFill>
                <a:latin typeface="Arial"/>
                <a:cs typeface="Arial"/>
              </a:rPr>
              <a:t>O</a:t>
            </a:r>
            <a:r>
              <a:rPr b="1" dirty="0" sz="2000" lang="en-US">
                <a:solidFill>
                  <a:srgbClr val="1382AC"/>
                </a:solidFill>
                <a:latin typeface="Arial"/>
                <a:cs typeface="Arial"/>
              </a:rPr>
              <a:t>v</a:t>
            </a:r>
            <a:r>
              <a:rPr b="1" dirty="0" sz="2000" lang="en-US">
                <a:solidFill>
                  <a:srgbClr val="1382AC"/>
                </a:solidFill>
                <a:latin typeface="Arial"/>
                <a:cs typeface="Arial"/>
              </a:rPr>
              <a:t>i</a:t>
            </a:r>
            <a:r>
              <a:rPr b="1" dirty="0" sz="2000" lang="en-US">
                <a:solidFill>
                  <a:srgbClr val="1382AC"/>
                </a:solidFill>
                <a:latin typeface="Arial"/>
                <a:cs typeface="Arial"/>
              </a:rPr>
              <a:t>y</a:t>
            </a:r>
            <a:r>
              <a:rPr b="1" dirty="0" sz="2000" lang="en-US">
                <a:solidFill>
                  <a:srgbClr val="1382AC"/>
                </a:solidFill>
                <a:latin typeface="Arial"/>
                <a:cs typeface="Arial"/>
              </a:rPr>
              <a:t>a</a:t>
            </a:r>
            <a:r>
              <a:rPr b="1" dirty="0" sz="2000" lang="en-US">
                <a:solidFill>
                  <a:srgbClr val="1382AC"/>
                </a:solidFill>
                <a:latin typeface="Arial"/>
                <a:cs typeface="Arial"/>
              </a:rPr>
              <a:t>.</a:t>
            </a:r>
            <a:r>
              <a:rPr b="1" dirty="0" sz="2000" lang="en-US">
                <a:solidFill>
                  <a:srgbClr val="1382AC"/>
                </a:solidFill>
                <a:latin typeface="Arial"/>
                <a:cs typeface="Arial"/>
              </a:rPr>
              <a:t> </a:t>
            </a:r>
            <a:r>
              <a:rPr b="1" dirty="0" sz="2000" lang="en-US">
                <a:solidFill>
                  <a:srgbClr val="1382AC"/>
                </a:solidFill>
                <a:latin typeface="Arial"/>
                <a:cs typeface="Arial"/>
              </a:rPr>
              <a:t>A</a:t>
            </a:r>
            <a:endParaRPr sz="2000">
              <a:latin typeface="Arial"/>
              <a:cs typeface="Arial"/>
            </a:endParaRPr>
          </a:p>
          <a:p>
            <a:pPr marL="2763520">
              <a:lnSpc>
                <a:spcPct val="100000"/>
              </a:lnSpc>
            </a:pPr>
            <a:r>
              <a:rPr b="1" dirty="0" sz="2000" spc="-25">
                <a:solidFill>
                  <a:srgbClr val="1382AC"/>
                </a:solidFill>
                <a:latin typeface="Arial"/>
                <a:cs typeface="Arial"/>
              </a:rPr>
              <a:t>C</a:t>
            </a:r>
            <a:r>
              <a:rPr b="1" dirty="0" sz="2000" spc="-25">
                <a:solidFill>
                  <a:srgbClr val="1382AC"/>
                </a:solidFill>
                <a:latin typeface="Arial"/>
                <a:cs typeface="Arial"/>
              </a:rPr>
              <a:t>o</a:t>
            </a:r>
            <a:r>
              <a:rPr b="1" dirty="0" sz="2000" spc="35">
                <a:solidFill>
                  <a:srgbClr val="1382AC"/>
                </a:solidFill>
                <a:latin typeface="Arial"/>
                <a:cs typeface="Arial"/>
              </a:rPr>
              <a:t>l</a:t>
            </a:r>
            <a:r>
              <a:rPr b="1" dirty="0" sz="2000" spc="-35">
                <a:solidFill>
                  <a:srgbClr val="1382AC"/>
                </a:solidFill>
                <a:latin typeface="Arial"/>
                <a:cs typeface="Arial"/>
              </a:rPr>
              <a:t>l</a:t>
            </a:r>
            <a:r>
              <a:rPr b="1" dirty="0" sz="2000" spc="15">
                <a:solidFill>
                  <a:srgbClr val="1382AC"/>
                </a:solidFill>
                <a:latin typeface="Arial"/>
                <a:cs typeface="Arial"/>
              </a:rPr>
              <a:t>e</a:t>
            </a:r>
            <a:r>
              <a:rPr b="1" dirty="0" sz="2000" spc="-30">
                <a:solidFill>
                  <a:srgbClr val="1382AC"/>
                </a:solidFill>
                <a:latin typeface="Arial"/>
                <a:cs typeface="Arial"/>
              </a:rPr>
              <a:t>g</a:t>
            </a:r>
            <a:r>
              <a:rPr b="1" dirty="0" sz="2000" spc="15">
                <a:solidFill>
                  <a:srgbClr val="1382AC"/>
                </a:solidFill>
                <a:latin typeface="Arial"/>
                <a:cs typeface="Arial"/>
              </a:rPr>
              <a:t>e</a:t>
            </a:r>
            <a:r>
              <a:rPr b="1" dirty="0" sz="2000" spc="-185">
                <a:solidFill>
                  <a:srgbClr val="1382AC"/>
                </a:solidFill>
                <a:latin typeface="Arial"/>
                <a:cs typeface="Arial"/>
              </a:rPr>
              <a:t> </a:t>
            </a:r>
            <a:r>
              <a:rPr b="1" dirty="0" sz="2000" spc="45">
                <a:solidFill>
                  <a:srgbClr val="1382AC"/>
                </a:solidFill>
                <a:latin typeface="Arial"/>
                <a:cs typeface="Arial"/>
              </a:rPr>
              <a:t>N</a:t>
            </a:r>
            <a:r>
              <a:rPr b="1" dirty="0" sz="2000" spc="15">
                <a:solidFill>
                  <a:srgbClr val="1382AC"/>
                </a:solidFill>
                <a:latin typeface="Arial"/>
                <a:cs typeface="Arial"/>
              </a:rPr>
              <a:t>a</a:t>
            </a:r>
            <a:r>
              <a:rPr b="1" dirty="0" sz="2000" spc="85">
                <a:solidFill>
                  <a:srgbClr val="1382AC"/>
                </a:solidFill>
                <a:latin typeface="Arial"/>
                <a:cs typeface="Arial"/>
              </a:rPr>
              <a:t>m</a:t>
            </a:r>
            <a:r>
              <a:rPr b="1" dirty="0" sz="2000" spc="25">
                <a:solidFill>
                  <a:srgbClr val="1382AC"/>
                </a:solidFill>
                <a:latin typeface="Arial"/>
                <a:cs typeface="Arial"/>
              </a:rPr>
              <a:t>e</a:t>
            </a:r>
            <a:r>
              <a:rPr b="1" dirty="0" sz="2000">
                <a:solidFill>
                  <a:srgbClr val="1382AC"/>
                </a:solidFill>
                <a:latin typeface="Arial"/>
                <a:cs typeface="Arial"/>
              </a:rPr>
              <a:t>-</a:t>
            </a:r>
            <a:r>
              <a:rPr b="1" dirty="0" sz="2000" lang="en-US">
                <a:solidFill>
                  <a:srgbClr val="1382AC"/>
                </a:solidFill>
                <a:latin typeface="Arial"/>
                <a:cs typeface="Arial"/>
              </a:rPr>
              <a:t>M</a:t>
            </a:r>
            <a:r>
              <a:rPr b="1" dirty="0" sz="2000" lang="en-US">
                <a:solidFill>
                  <a:srgbClr val="1382AC"/>
                </a:solidFill>
                <a:latin typeface="Arial"/>
                <a:cs typeface="Arial"/>
              </a:rPr>
              <a:t>a</a:t>
            </a:r>
            <a:r>
              <a:rPr b="1" dirty="0" sz="2000" lang="en-US">
                <a:solidFill>
                  <a:srgbClr val="1382AC"/>
                </a:solidFill>
                <a:latin typeface="Arial"/>
                <a:cs typeface="Arial"/>
              </a:rPr>
              <a:t>d</a:t>
            </a:r>
            <a:r>
              <a:rPr b="1" dirty="0" sz="2000" lang="en-US">
                <a:solidFill>
                  <a:srgbClr val="1382AC"/>
                </a:solidFill>
                <a:latin typeface="Arial"/>
                <a:cs typeface="Arial"/>
              </a:rPr>
              <a:t>h</a:t>
            </a:r>
            <a:r>
              <a:rPr b="1" dirty="0" sz="2000" lang="en-US">
                <a:solidFill>
                  <a:srgbClr val="1382AC"/>
                </a:solidFill>
                <a:latin typeface="Arial"/>
                <a:cs typeface="Arial"/>
              </a:rPr>
              <a:t>a</a:t>
            </a:r>
            <a:r>
              <a:rPr b="1" dirty="0" sz="2000" lang="en-US">
                <a:solidFill>
                  <a:srgbClr val="1382AC"/>
                </a:solidFill>
                <a:latin typeface="Arial"/>
                <a:cs typeface="Arial"/>
              </a:rPr>
              <a:t> </a:t>
            </a:r>
            <a:r>
              <a:rPr b="1" dirty="0" sz="2000" lang="en-US">
                <a:solidFill>
                  <a:srgbClr val="1382AC"/>
                </a:solidFill>
                <a:latin typeface="Arial"/>
                <a:cs typeface="Arial"/>
              </a:rPr>
              <a:t>e</a:t>
            </a:r>
            <a:r>
              <a:rPr b="1" dirty="0" sz="2000" lang="en-US">
                <a:solidFill>
                  <a:srgbClr val="1382AC"/>
                </a:solidFill>
                <a:latin typeface="Arial"/>
                <a:cs typeface="Arial"/>
              </a:rPr>
              <a:t>n</a:t>
            </a:r>
            <a:r>
              <a:rPr b="1" dirty="0" sz="2000" lang="en-US">
                <a:solidFill>
                  <a:srgbClr val="1382AC"/>
                </a:solidFill>
                <a:latin typeface="Arial"/>
                <a:cs typeface="Arial"/>
              </a:rPr>
              <a:t>g</a:t>
            </a:r>
            <a:r>
              <a:rPr b="1" dirty="0" sz="2000" lang="en-US">
                <a:solidFill>
                  <a:srgbClr val="1382AC"/>
                </a:solidFill>
                <a:latin typeface="Arial"/>
                <a:cs typeface="Arial"/>
              </a:rPr>
              <a:t>i</a:t>
            </a:r>
            <a:r>
              <a:rPr b="1" dirty="0" sz="2000" lang="en-US">
                <a:solidFill>
                  <a:srgbClr val="1382AC"/>
                </a:solidFill>
                <a:latin typeface="Arial"/>
                <a:cs typeface="Arial"/>
              </a:rPr>
              <a:t>neering </a:t>
            </a:r>
            <a:r>
              <a:rPr b="1" dirty="0" sz="2000" lang="en-US">
                <a:solidFill>
                  <a:srgbClr val="1382AC"/>
                </a:solidFill>
                <a:latin typeface="Arial"/>
                <a:cs typeface="Arial"/>
              </a:rPr>
              <a:t>college</a:t>
            </a:r>
            <a:endParaRPr sz="2000">
              <a:latin typeface="Arial"/>
              <a:cs typeface="Arial"/>
            </a:endParaRPr>
          </a:p>
          <a:p>
            <a:pPr marL="2763520">
              <a:lnSpc>
                <a:spcPct val="100000"/>
              </a:lnSpc>
            </a:pPr>
            <a:r>
              <a:rPr b="1" dirty="0" sz="2000" spc="-25">
                <a:solidFill>
                  <a:srgbClr val="1382AC"/>
                </a:solidFill>
                <a:latin typeface="Arial"/>
                <a:cs typeface="Arial"/>
              </a:rPr>
              <a:t>D</a:t>
            </a:r>
            <a:r>
              <a:rPr b="1" dirty="0" sz="2000" spc="15">
                <a:solidFill>
                  <a:srgbClr val="1382AC"/>
                </a:solidFill>
                <a:latin typeface="Arial"/>
                <a:cs typeface="Arial"/>
              </a:rPr>
              <a:t>e</a:t>
            </a:r>
            <a:r>
              <a:rPr b="1" dirty="0" sz="2000" spc="-25">
                <a:solidFill>
                  <a:srgbClr val="1382AC"/>
                </a:solidFill>
                <a:latin typeface="Arial"/>
                <a:cs typeface="Arial"/>
              </a:rPr>
              <a:t>p</a:t>
            </a:r>
            <a:r>
              <a:rPr b="1" dirty="0" sz="2000" spc="10">
                <a:solidFill>
                  <a:srgbClr val="1382AC"/>
                </a:solidFill>
                <a:latin typeface="Arial"/>
                <a:cs typeface="Arial"/>
              </a:rPr>
              <a:t>a</a:t>
            </a:r>
            <a:r>
              <a:rPr b="1" dirty="0" sz="2000" spc="-30">
                <a:solidFill>
                  <a:srgbClr val="1382AC"/>
                </a:solidFill>
                <a:latin typeface="Arial"/>
                <a:cs typeface="Arial"/>
              </a:rPr>
              <a:t>r</a:t>
            </a:r>
            <a:r>
              <a:rPr b="1" dirty="0" sz="2000" spc="-70">
                <a:solidFill>
                  <a:srgbClr val="1382AC"/>
                </a:solidFill>
                <a:latin typeface="Arial"/>
                <a:cs typeface="Arial"/>
              </a:rPr>
              <a:t>t</a:t>
            </a:r>
            <a:r>
              <a:rPr b="1" dirty="0" sz="2000" spc="90">
                <a:solidFill>
                  <a:srgbClr val="1382AC"/>
                </a:solidFill>
                <a:latin typeface="Arial"/>
                <a:cs typeface="Arial"/>
              </a:rPr>
              <a:t>m</a:t>
            </a:r>
            <a:r>
              <a:rPr b="1" dirty="0" sz="2000" spc="15">
                <a:solidFill>
                  <a:srgbClr val="1382AC"/>
                </a:solidFill>
                <a:latin typeface="Arial"/>
                <a:cs typeface="Arial"/>
              </a:rPr>
              <a:t>e</a:t>
            </a:r>
            <a:r>
              <a:rPr b="1" dirty="0" sz="2000" spc="-25">
                <a:solidFill>
                  <a:srgbClr val="1382AC"/>
                </a:solidFill>
                <a:latin typeface="Arial"/>
                <a:cs typeface="Arial"/>
              </a:rPr>
              <a:t>n</a:t>
            </a:r>
            <a:r>
              <a:rPr b="1" dirty="0" sz="2000" spc="5">
                <a:solidFill>
                  <a:srgbClr val="1382AC"/>
                </a:solidFill>
                <a:latin typeface="Arial"/>
                <a:cs typeface="Arial"/>
              </a:rPr>
              <a:t>t</a:t>
            </a:r>
            <a:r>
              <a:rPr b="1" dirty="0" sz="2000" lang="en-US" spc="5">
                <a:solidFill>
                  <a:srgbClr val="1382AC"/>
                </a:solidFill>
                <a:latin typeface="Arial"/>
                <a:cs typeface="Arial"/>
              </a:rPr>
              <a:t>-</a:t>
            </a:r>
            <a:r>
              <a:rPr b="1" dirty="0" sz="2000" lang="en-US" spc="5">
                <a:solidFill>
                  <a:srgbClr val="1382AC"/>
                </a:solidFill>
                <a:latin typeface="Arial"/>
                <a:cs typeface="Arial"/>
              </a:rPr>
              <a:t>B</a:t>
            </a:r>
            <a:r>
              <a:rPr b="1" dirty="0" sz="2000" lang="en-US" spc="5">
                <a:solidFill>
                  <a:srgbClr val="1382AC"/>
                </a:solidFill>
                <a:latin typeface="Arial"/>
                <a:cs typeface="Arial"/>
              </a:rPr>
              <a:t>i</a:t>
            </a:r>
            <a:r>
              <a:rPr b="1" dirty="0" sz="2000" lang="en-US" spc="5">
                <a:solidFill>
                  <a:srgbClr val="1382AC"/>
                </a:solidFill>
                <a:latin typeface="Arial"/>
                <a:cs typeface="Arial"/>
              </a:rPr>
              <a:t>o</a:t>
            </a:r>
            <a:r>
              <a:rPr b="1" dirty="0" sz="2000" lang="en-US" spc="5">
                <a:solidFill>
                  <a:srgbClr val="1382AC"/>
                </a:solidFill>
                <a:latin typeface="Arial"/>
                <a:cs typeface="Arial"/>
              </a:rPr>
              <a:t>t</a:t>
            </a:r>
            <a:r>
              <a:rPr b="1" dirty="0" sz="2000" lang="en-US" spc="5">
                <a:solidFill>
                  <a:srgbClr val="1382AC"/>
                </a:solidFill>
                <a:latin typeface="Arial"/>
                <a:cs typeface="Arial"/>
              </a:rPr>
              <a:t>e</a:t>
            </a:r>
            <a:r>
              <a:rPr b="1" dirty="0" sz="2000" lang="en-US" spc="5">
                <a:solidFill>
                  <a:srgbClr val="1382AC"/>
                </a:solidFill>
                <a:latin typeface="Arial"/>
                <a:cs typeface="Arial"/>
              </a:rPr>
              <a:t>c</a:t>
            </a:r>
            <a:r>
              <a:rPr b="1" dirty="0" sz="2000" lang="en-US" spc="5">
                <a:solidFill>
                  <a:srgbClr val="1382AC"/>
                </a:solidFill>
                <a:latin typeface="Arial"/>
                <a:cs typeface="Arial"/>
              </a:rPr>
              <a:t>h</a:t>
            </a:r>
            <a:r>
              <a:rPr b="1" dirty="0" sz="2000" lang="en-US" spc="5">
                <a:solidFill>
                  <a:srgbClr val="1382AC"/>
                </a:solidFill>
                <a:latin typeface="Arial"/>
                <a:cs typeface="Arial"/>
              </a:rPr>
              <a:t>n</a:t>
            </a:r>
            <a:r>
              <a:rPr b="1" dirty="0" sz="2000" lang="en-US" spc="5">
                <a:solidFill>
                  <a:srgbClr val="1382AC"/>
                </a:solidFill>
                <a:latin typeface="Arial"/>
                <a:cs typeface="Arial"/>
              </a:rPr>
              <a:t>o</a:t>
            </a:r>
            <a:r>
              <a:rPr b="1" dirty="0" sz="2000" lang="en-US" spc="5">
                <a:solidFill>
                  <a:srgbClr val="1382AC"/>
                </a:solidFill>
                <a:latin typeface="Arial"/>
                <a:cs typeface="Arial"/>
              </a:rPr>
              <a:t>l</a:t>
            </a:r>
            <a:r>
              <a:rPr b="1" dirty="0" sz="2000" lang="en-US" spc="5">
                <a:solidFill>
                  <a:srgbClr val="1382AC"/>
                </a:solidFill>
                <a:latin typeface="Arial"/>
                <a:cs typeface="Arial"/>
              </a:rPr>
              <a:t>o</a:t>
            </a:r>
            <a:r>
              <a:rPr b="1" dirty="0" sz="2000" lang="en-US" spc="5">
                <a:solidFill>
                  <a:srgbClr val="1382AC"/>
                </a:solidFill>
                <a:latin typeface="Arial"/>
                <a:cs typeface="Arial"/>
              </a:rPr>
              <a:t>g</a:t>
            </a:r>
            <a:r>
              <a:rPr b="1" dirty="0" sz="2000" lang="en-US" spc="5">
                <a:solidFill>
                  <a:srgbClr val="1382AC"/>
                </a:solidFill>
                <a:latin typeface="Arial"/>
                <a:cs typeface="Arial"/>
              </a:rPr>
              <a:t>y</a:t>
            </a:r>
            <a:endParaRPr sz="2000">
              <a:latin typeface="Arial"/>
              <a:cs typeface="Arial"/>
            </a:endParaRPr>
          </a:p>
        </p:txBody>
      </p:sp>
      <p:sp>
        <p:nvSpPr>
          <p:cNvPr id="1048627" name=""/>
          <p:cNvSpPr txBox="1"/>
          <p:nvPr/>
        </p:nvSpPr>
        <p:spPr>
          <a:xfrm>
            <a:off x="4095999" y="1340370"/>
            <a:ext cx="4000000" cy="688339"/>
          </a:xfrm>
          <a:prstGeom prst="rect"/>
        </p:spPr>
        <p:txBody>
          <a:bodyPr rtlCol="0" wrap="square">
            <a:spAutoFit/>
          </a:bodyPr>
          <a:p>
            <a:r>
              <a:rPr sz="4000" lang="en-US">
                <a:solidFill>
                  <a:srgbClr val="000000"/>
                </a:solidFill>
              </a:rPr>
              <a:t>C</a:t>
            </a:r>
            <a:r>
              <a:rPr sz="4000" lang="en-US">
                <a:solidFill>
                  <a:srgbClr val="000000"/>
                </a:solidFill>
              </a:rPr>
              <a:t>H</a:t>
            </a:r>
            <a:r>
              <a:rPr sz="4000" lang="en-US">
                <a:solidFill>
                  <a:srgbClr val="000000"/>
                </a:solidFill>
              </a:rPr>
              <a:t>A</a:t>
            </a:r>
            <a:r>
              <a:rPr sz="4000" lang="en-US">
                <a:solidFill>
                  <a:srgbClr val="000000"/>
                </a:solidFill>
              </a:rPr>
              <a:t>T</a:t>
            </a:r>
            <a:r>
              <a:rPr sz="4000" lang="en-US">
                <a:solidFill>
                  <a:srgbClr val="000000"/>
                </a:solidFill>
              </a:rPr>
              <a:t>B</a:t>
            </a:r>
            <a:r>
              <a:rPr sz="4000" lang="en-US">
                <a:solidFill>
                  <a:srgbClr val="000000"/>
                </a:solidFill>
              </a:rPr>
              <a:t>O</a:t>
            </a:r>
            <a:r>
              <a:rPr sz="4000" lang="en-US">
                <a:solidFill>
                  <a:srgbClr val="000000"/>
                </a:solidFill>
              </a:rPr>
              <a:t>T</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object 2"/>
          <p:cNvSpPr txBox="1">
            <a:spLocks noGrp="1"/>
          </p:cNvSpPr>
          <p:nvPr>
            <p:ph type="title"/>
          </p:nvPr>
        </p:nvSpPr>
        <p:spPr>
          <a:xfrm>
            <a:off x="660400" y="555307"/>
            <a:ext cx="4264641"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36" name=""/>
          <p:cNvSpPr txBox="1"/>
          <p:nvPr/>
        </p:nvSpPr>
        <p:spPr>
          <a:xfrm>
            <a:off x="1097963" y="1156016"/>
            <a:ext cx="9766684" cy="2479040"/>
          </a:xfrm>
          <a:prstGeom prst="rect"/>
        </p:spPr>
        <p:txBody>
          <a:bodyPr rtlCol="0" wrap="square">
            <a:spAutoFit/>
          </a:bodyPr>
          <a:p>
            <a:r>
              <a:rPr sz="4000" lang="en-GB">
                <a:solidFill>
                  <a:srgbClr val="000000"/>
                </a:solidFill>
              </a:rPr>
              <a:t>Chatbot Magazine (2019). A Visual History of Chatbots. Retrieved March 9, 2019 from: https://chatbotsmagazine.com/a-visual-history-of-chatbots-8bf3b31dbfb2</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object 2"/>
          <p:cNvSpPr txBox="1">
            <a:spLocks noGrp="1"/>
          </p:cNvSpPr>
          <p:nvPr>
            <p:ph type="title"/>
          </p:nvPr>
        </p:nvSpPr>
        <p:spPr>
          <a:xfrm>
            <a:off x="3799270" y="2816225"/>
            <a:ext cx="4593458" cy="612775"/>
          </a:xfrm>
          <a:prstGeom prst="rect"/>
        </p:spPr>
        <p:txBody>
          <a:bodyPr bIns="0" lIns="0" rIns="0" rtlCol="0" tIns="15875" vert="horz" wrap="square">
            <a:spAutoFit/>
          </a:bodyPr>
          <a:p>
            <a:pPr marL="50165">
              <a:lnSpc>
                <a:spcPct val="100000"/>
              </a:lnSpc>
              <a:spcBef>
                <a:spcPts val="125"/>
              </a:spcBef>
            </a:pPr>
            <a:r>
              <a:rPr dirty="0" sz="4000" spc="30"/>
              <a:t>THANK</a:t>
            </a:r>
            <a:r>
              <a:rPr dirty="0" sz="4000" spc="-145"/>
              <a:t> </a:t>
            </a:r>
            <a:r>
              <a:rPr dirty="0" sz="400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897204" cy="422275"/>
          </a:xfrm>
          <a:prstGeom prst="rect"/>
        </p:spPr>
        <p:txBody>
          <a:bodyPr bIns="0" lIns="0" rIns="0" rtlCol="0" tIns="15875" vert="horz" wrap="square">
            <a:spAutoFit/>
          </a:bodyPr>
          <a:p>
            <a:pPr marL="12700">
              <a:lnSpc>
                <a:spcPct val="100000"/>
              </a:lnSpc>
              <a:spcBef>
                <a:spcPts val="125"/>
              </a:spcBef>
            </a:pPr>
            <a:r>
              <a:rPr dirty="0" spc="30"/>
              <a:t>O</a:t>
            </a:r>
            <a:r>
              <a:rPr dirty="0" spc="30"/>
              <a:t>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a:t>
            </a:r>
            <a:r>
              <a:rPr b="1" dirty="0" sz="2000" spc="45">
                <a:solidFill>
                  <a:srgbClr val="404040"/>
                </a:solidFill>
                <a:latin typeface="Arial"/>
                <a:cs typeface="Arial"/>
              </a:rPr>
              <a:t>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1184909"/>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628" name=""/>
          <p:cNvSpPr txBox="1"/>
          <p:nvPr/>
        </p:nvSpPr>
        <p:spPr>
          <a:xfrm>
            <a:off x="2384706" y="1740215"/>
            <a:ext cx="8443855" cy="4892039"/>
          </a:xfrm>
          <a:prstGeom prst="rect"/>
        </p:spPr>
        <p:txBody>
          <a:bodyPr rtlCol="0" wrap="square">
            <a:spAutoFit/>
          </a:bodyPr>
          <a:p>
            <a:r>
              <a:rPr sz="3600" lang="en-GB">
                <a:solidFill>
                  <a:srgbClr val="000000"/>
                </a:solidFill>
              </a:rPr>
              <a:t>"Develop a chatbot capable of providing assistance and answering inquiries related to customer service for an e-commerce platform. The chatbot should be able to handle various queries such as product information, order tracking, returns, and general inquiries. It should provide accurate and helpful responses in a timely manner to enhance the customer experience and reduce the workload on human support agents."</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9" name="object 2"/>
          <p:cNvSpPr txBox="1">
            <a:spLocks noGrp="1"/>
          </p:cNvSpPr>
          <p:nvPr>
            <p:ph type="title"/>
          </p:nvPr>
        </p:nvSpPr>
        <p:spPr>
          <a:xfrm>
            <a:off x="660400" y="555307"/>
            <a:ext cx="5643245" cy="1184909"/>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29" name=""/>
          <p:cNvSpPr txBox="1"/>
          <p:nvPr/>
        </p:nvSpPr>
        <p:spPr>
          <a:xfrm>
            <a:off x="201724" y="1740216"/>
            <a:ext cx="12260836" cy="5120640"/>
          </a:xfrm>
          <a:prstGeom prst="rect"/>
        </p:spPr>
        <p:txBody>
          <a:bodyPr rtlCol="0" wrap="square">
            <a:spAutoFit/>
          </a:bodyPr>
          <a:p>
            <a:r>
              <a:rPr sz="2800" lang="en-GB">
                <a:solidFill>
                  <a:srgbClr val="000000"/>
                </a:solidFill>
              </a:rPr>
              <a:t>Natural Language Understanding (NLU): Implement NLU models to accurately interpret user queries and extract relevant information.Intent Recognition: Train the chatbot to recognize the intent behind user queries, such as product search, order status inquiry, or return request.Knowledge Base: Build a comprehensive knowledge base containing information about products, order statuses, return policies, FAQs, etc.Dialog Management: Develop a dialog management system to maintain context and guide the conversation flow effectively.Integration: Integrate the chatbot with backend systems such as inventory management, order processing, and customer databases to fetch real-time information.Personalization: Incorporate personalization techniques to tailor responses based on user preferences and past interactions.Multichannel Support: Enable the chatbot to seamlessly operate across multiple channels including website chat, messaging apps, and social media platforms.Continuous Learning: Implement mechanisms for the chatbot to learn from user interactions and improve its performance over time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0" name="object 2"/>
          <p:cNvSpPr txBox="1">
            <a:spLocks noGrp="1"/>
          </p:cNvSpPr>
          <p:nvPr>
            <p:ph type="title"/>
          </p:nvPr>
        </p:nvSpPr>
        <p:spPr>
          <a:xfrm>
            <a:off x="660400" y="497205"/>
            <a:ext cx="6331377"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30" name=""/>
          <p:cNvSpPr txBox="1"/>
          <p:nvPr/>
        </p:nvSpPr>
        <p:spPr>
          <a:xfrm>
            <a:off x="302523" y="1097916"/>
            <a:ext cx="11796511" cy="5120641"/>
          </a:xfrm>
          <a:prstGeom prst="rect"/>
        </p:spPr>
        <p:txBody>
          <a:bodyPr rtlCol="0" wrap="square">
            <a:spAutoFit/>
          </a:bodyPr>
          <a:p>
            <a:r>
              <a:rPr sz="2800" lang="en-GB">
                <a:solidFill>
                  <a:srgbClr val="000000"/>
                </a:solidFill>
              </a:rPr>
              <a:t>User Interface: Design an intuitive and user-friendly interface for users to interact with the chatbot. This could be a chat window embedded on a website, a messaging app interface, or voice-based interaction for platforms like smart speakers.Natural Language Understanding (NLU): Implement NLU models to process user queries, understand the intent, and extract relevant entities. Use techniques like tokenization, part-of-speech tagging, named entity recognition, and sentiment analysis.Dialog Management: Develop a dialog management system to maintain context, handle multi-turn conversations, and guide the conversation flow. This involves managing state transitions, handling user requests, and generating appropriate responses.</a:t>
            </a:r>
            <a:r>
              <a:rPr sz="2800" lang="en-US">
                <a:solidFill>
                  <a:srgbClr val="000000"/>
                </a:solidFill>
              </a:rPr>
              <a:t> </a:t>
            </a:r>
            <a:r>
              <a:rPr sz="2800" lang="en-GB">
                <a:solidFill>
                  <a:srgbClr val="000000"/>
                </a:solidFill>
              </a:rPr>
              <a:t>systems such as CRM (Customer Relationship Management), ERP (Enterprise Resource Planning), inventory management, and order processing systems. This allows the chatbot to fetch real-time data and perform actions such as retrieving order status, processing transactions, or updating customer records.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1" name="object 2"/>
          <p:cNvSpPr txBox="1">
            <a:spLocks noGrp="1"/>
          </p:cNvSpPr>
          <p:nvPr>
            <p:ph type="title"/>
          </p:nvPr>
        </p:nvSpPr>
        <p:spPr>
          <a:xfrm>
            <a:off x="660400" y="555307"/>
            <a:ext cx="7243445" cy="1184909"/>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31" name=""/>
          <p:cNvSpPr txBox="1"/>
          <p:nvPr/>
        </p:nvSpPr>
        <p:spPr>
          <a:xfrm>
            <a:off x="1173913" y="1740216"/>
            <a:ext cx="9741848" cy="1767841"/>
          </a:xfrm>
          <a:prstGeom prst="rect"/>
        </p:spPr>
        <p:txBody>
          <a:bodyPr rtlCol="0" wrap="square">
            <a:spAutoFit/>
          </a:bodyPr>
          <a:p>
            <a:r>
              <a:rPr sz="2800" lang="en-GB">
                <a:solidFill>
                  <a:srgbClr val="000000"/>
                </a:solidFill>
              </a:rPr>
              <a:t>Algorithm Selection:Natural Language Understanding (NLU): Use algorithms like Recurrent Neural Networks (RNNs), Long Short-Term Memory (LSTM), or Transformer models (e.g., BERT) for understanding user intents and extracting entities from the text.</a:t>
            </a:r>
            <a:endParaRPr sz="2800" lang="en-GB">
              <a:solidFill>
                <a:srgbClr val="000000"/>
              </a:solidFill>
            </a:endParaRPr>
          </a:p>
        </p:txBody>
      </p:sp>
      <p:sp>
        <p:nvSpPr>
          <p:cNvPr id="1048632" name=""/>
          <p:cNvSpPr txBox="1"/>
          <p:nvPr/>
        </p:nvSpPr>
        <p:spPr>
          <a:xfrm>
            <a:off x="1173913" y="3803245"/>
            <a:ext cx="9665945" cy="1767840"/>
          </a:xfrm>
          <a:prstGeom prst="rect"/>
        </p:spPr>
        <p:txBody>
          <a:bodyPr rtlCol="0" wrap="square">
            <a:spAutoFit/>
          </a:bodyPr>
          <a:p>
            <a:r>
              <a:rPr sz="2800" lang="en-GB">
                <a:solidFill>
                  <a:srgbClr val="000000"/>
                </a:solidFill>
              </a:rPr>
              <a:t>Deployment:Choose a deployment strategy based on your infrastructure and requirements:Cloud-Based Deployment: Deploy the chatbot on cloud platforms like AWS, Azure, or Google Cloud using services like AWS Lambda, Azure Functions, or Google Cloud Functions.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2" name="object 2"/>
          <p:cNvSpPr txBox="1">
            <a:spLocks noGrp="1"/>
          </p:cNvSpPr>
          <p:nvPr>
            <p:ph type="title"/>
          </p:nvPr>
        </p:nvSpPr>
        <p:spPr>
          <a:xfrm>
            <a:off x="660400" y="555307"/>
            <a:ext cx="2871003" cy="600710"/>
          </a:xfrm>
          <a:prstGeom prst="rect"/>
        </p:spPr>
        <p:txBody>
          <a:bodyPr bIns="0" lIns="0" rIns="0" rtlCol="0" tIns="16510" vert="horz" wrap="square">
            <a:spAutoFit/>
          </a:bodyPr>
          <a:p>
            <a:pPr marL="12700">
              <a:lnSpc>
                <a:spcPct val="100000"/>
              </a:lnSpc>
              <a:spcBef>
                <a:spcPts val="130"/>
              </a:spcBef>
            </a:pPr>
            <a:r>
              <a:rPr dirty="0" sz="3950" lang="en-US" spc="-5">
                <a:solidFill>
                  <a:srgbClr val="1CACE3"/>
                </a:solidFill>
              </a:rPr>
              <a:t>R</a:t>
            </a:r>
            <a:r>
              <a:rPr dirty="0" sz="3950" lang="en-US" spc="-5">
                <a:solidFill>
                  <a:srgbClr val="1CACE3"/>
                </a:solidFill>
              </a:rPr>
              <a:t>E</a:t>
            </a:r>
            <a:r>
              <a:rPr dirty="0" sz="3950" lang="en-US" spc="-5">
                <a:solidFill>
                  <a:srgbClr val="1CACE3"/>
                </a:solidFill>
              </a:rPr>
              <a:t>S</a:t>
            </a:r>
            <a:r>
              <a:rPr dirty="0" sz="3950" lang="en-US" spc="-5">
                <a:solidFill>
                  <a:srgbClr val="1CACE3"/>
                </a:solidFill>
              </a:rPr>
              <a:t>U</a:t>
            </a:r>
            <a:r>
              <a:rPr dirty="0" sz="3950" lang="en-US" spc="-5">
                <a:solidFill>
                  <a:srgbClr val="1CACE3"/>
                </a:solidFill>
              </a:rPr>
              <a:t>L</a:t>
            </a:r>
            <a:r>
              <a:rPr dirty="0" sz="3950" lang="en-US" spc="-5">
                <a:solidFill>
                  <a:srgbClr val="1CACE3"/>
                </a:solidFill>
              </a:rPr>
              <a:t>T</a:t>
            </a:r>
            <a:endParaRPr sz="3950"/>
          </a:p>
        </p:txBody>
      </p:sp>
      <p:sp>
        <p:nvSpPr>
          <p:cNvPr id="1048633" name=""/>
          <p:cNvSpPr txBox="1"/>
          <p:nvPr/>
        </p:nvSpPr>
        <p:spPr>
          <a:xfrm>
            <a:off x="660400" y="1156017"/>
            <a:ext cx="11071119" cy="3863340"/>
          </a:xfrm>
          <a:prstGeom prst="rect"/>
        </p:spPr>
        <p:txBody>
          <a:bodyPr rtlCol="0" wrap="square">
            <a:spAutoFit/>
          </a:bodyPr>
          <a:p>
            <a:r>
              <a:rPr sz="2800" lang="en-GB">
                <a:solidFill>
                  <a:srgbClr val="000000"/>
                </a:solidFill>
              </a:rPr>
              <a:t>Improved Customer Engagement: The chatbot provides a responsive and interactive interface for users to get assistance and information quickly, leading to increased engagement and satisfactio</a:t>
            </a:r>
            <a:r>
              <a:rPr sz="2800" lang="en-US">
                <a:solidFill>
                  <a:srgbClr val="000000"/>
                </a:solidFill>
              </a:rPr>
              <a:t>n</a:t>
            </a:r>
            <a:endParaRPr sz="2800" lang="en-GB">
              <a:solidFill>
                <a:srgbClr val="000000"/>
              </a:solidFill>
            </a:endParaRPr>
          </a:p>
          <a:p>
            <a:r>
              <a:rPr sz="2800" lang="en-GB">
                <a:solidFill>
                  <a:srgbClr val="000000"/>
                </a:solidFill>
              </a:rPr>
              <a:t>.24/7 Availability: With the chatbot's round-the-clock availability, users can access support and assistance at any time, even outside of regular business hours, improving accessibility and convenience.</a:t>
            </a:r>
            <a:endParaRPr sz="2800" lang="en-GB">
              <a:solidFill>
                <a:srgbClr val="000000"/>
              </a:solidFill>
            </a:endParaRPr>
          </a:p>
          <a:p>
            <a:r>
              <a:rPr sz="2800" lang="en-GB">
                <a:solidFill>
                  <a:srgbClr val="000000"/>
                </a:solidFill>
              </a:rPr>
              <a:t>Reduced Workload on Support Agents: By handling routine inquiries and tasks, the chatbot frees up human support agents to focus on more complex issues and provide higher-level support, improving overall efficiency and productivity.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3" name="object 2"/>
          <p:cNvSpPr txBox="1">
            <a:spLocks noGrp="1"/>
          </p:cNvSpPr>
          <p:nvPr>
            <p:ph type="title"/>
          </p:nvPr>
        </p:nvSpPr>
        <p:spPr>
          <a:xfrm>
            <a:off x="660400" y="555307"/>
            <a:ext cx="4282784"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34" name=""/>
          <p:cNvSpPr txBox="1"/>
          <p:nvPr/>
        </p:nvSpPr>
        <p:spPr>
          <a:xfrm>
            <a:off x="660400" y="1156016"/>
            <a:ext cx="11108105" cy="4701541"/>
          </a:xfrm>
          <a:prstGeom prst="rect"/>
        </p:spPr>
        <p:txBody>
          <a:bodyPr rtlCol="0" wrap="square">
            <a:spAutoFit/>
          </a:bodyPr>
          <a:p>
            <a:r>
              <a:rPr sz="2800" lang="en-GB">
                <a:solidFill>
                  <a:srgbClr val="000000"/>
                </a:solidFill>
              </a:rPr>
              <a:t>In conclusion, implementing a chatbot for the e-commerce platform yields numerous benefits for both the business and its customers. The chatbot serves as a valuable tool for enhancing customer service, streamlining operations, and driving business growth. By leveraging advanced AI technologies, the chatbot provides instant assistance, accurate information retrieval, and personalized recommendations, thereby improving customer engagement, satisfaction, and loyalty. Moreover, the chatbot reduces the workload on human support agents, enabling them to focus on more complex tasks and delivering higher-level support. With continuous monitoring, updates, and optimization, the chatbot evolves over time to meet changing user needs and business objectives. Ultimately, the chatbot plays a crucial role in delivering a seamless and enjoyable customer experience, fostering trust, and driving success in the competitive e-commerce landscape.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object 2"/>
          <p:cNvSpPr txBox="1">
            <a:spLocks noGrp="1"/>
          </p:cNvSpPr>
          <p:nvPr>
            <p:ph type="title"/>
          </p:nvPr>
        </p:nvSpPr>
        <p:spPr>
          <a:xfrm>
            <a:off x="614997" y="800988"/>
            <a:ext cx="5210552" cy="508635"/>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35" name=""/>
          <p:cNvSpPr txBox="1"/>
          <p:nvPr/>
        </p:nvSpPr>
        <p:spPr>
          <a:xfrm>
            <a:off x="614996" y="1309623"/>
            <a:ext cx="10947865" cy="3025140"/>
          </a:xfrm>
          <a:prstGeom prst="rect"/>
        </p:spPr>
        <p:txBody>
          <a:bodyPr rtlCol="0" wrap="square">
            <a:spAutoFit/>
          </a:bodyPr>
          <a:p>
            <a:r>
              <a:rPr sz="2800" lang="en-GB">
                <a:solidFill>
                  <a:srgbClr val="000000"/>
                </a:solidFill>
              </a:rPr>
              <a:t>Advanced Natural Language Understanding (NLU): Continued advancements in NLU models and techniques will enable the chatbot to better understand nuanced language, context, and user intents, improving the accuracy and effectiveness of interactions.</a:t>
            </a:r>
            <a:endParaRPr sz="2800" lang="en-GB">
              <a:solidFill>
                <a:srgbClr val="000000"/>
              </a:solidFill>
            </a:endParaRPr>
          </a:p>
          <a:p>
            <a:r>
              <a:rPr sz="2800" lang="en-GB">
                <a:solidFill>
                  <a:srgbClr val="000000"/>
                </a:solidFill>
              </a:rPr>
              <a:t>Multi-Modal Interaction: Integration of voice, image, and video processing capabilities will enable the chatbot to support multi-modal interaction, allowing users to engage through various channels and mediums.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CPH2269</dc:creator>
  <dcterms:created xsi:type="dcterms:W3CDTF">2024-04-04T02:53:43Z</dcterms:created>
  <dcterms:modified xsi:type="dcterms:W3CDTF">2024-04-05T07:12:37Z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a09242bd948c4d23a1f5c325365ac9fa</vt:lpwstr>
  </property>
</Properties>
</file>