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56" r:id="rId8"/>
    <p:sldId id="263" r:id="rId9"/>
    <p:sldId id="265" r:id="rId10"/>
    <p:sldId id="266" r:id="rId11"/>
    <p:sldId id="2146847057" r:id="rId12"/>
    <p:sldId id="2146847058" r:id="rId13"/>
    <p:sldId id="2146847059" r:id="rId14"/>
    <p:sldId id="2146847060"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nput.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7" y="1824984"/>
            <a:ext cx="9144000" cy="977778"/>
          </a:xfrm>
        </p:spPr>
        <p:txBody>
          <a:bodyPr/>
          <a:lstStyle/>
          <a:p>
            <a:pPr algn="ctr"/>
            <a:r>
              <a:rPr lang="en-US" b="1" dirty="0" smtClean="0">
                <a:solidFill>
                  <a:schemeClr val="accent1"/>
                </a:solidFill>
                <a:latin typeface="Algerian" panose="04020705040A02060702" pitchFamily="82" charset="0"/>
                <a:cs typeface="Arial" panose="020B0604020202020204" pitchFamily="34" charset="0"/>
              </a:rPr>
              <a:t>Key LOGGER and security</a:t>
            </a:r>
            <a:endParaRPr lang="en-US" b="1" dirty="0">
              <a:solidFill>
                <a:schemeClr val="accent1"/>
              </a:solidFill>
              <a:latin typeface="Algerian" panose="04020705040A02060702" pitchFamily="82" charset="0"/>
              <a:cs typeface="Arial" panose="020B0604020202020204" pitchFamily="34" charset="0"/>
            </a:endParaRPr>
          </a:p>
        </p:txBody>
      </p:sp>
      <p:sp>
        <p:nvSpPr>
          <p:cNvPr id="4" name="TextBox 3"/>
          <p:cNvSpPr txBox="1"/>
          <p:nvPr/>
        </p:nvSpPr>
        <p:spPr>
          <a:xfrm>
            <a:off x="1941016" y="4351904"/>
            <a:ext cx="7980183" cy="1015663"/>
          </a:xfrm>
          <a:prstGeom prst="rect">
            <a:avLst/>
          </a:prstGeom>
          <a:noFill/>
        </p:spPr>
        <p:txBody>
          <a:bodyPr wrap="square" lIns="91440" tIns="45720" rIns="91440" bIns="45720" rtlCol="0" anchor="t">
            <a:spAutoFit/>
          </a:bodyPr>
          <a:lstStyle/>
          <a:p>
            <a:pPr algn="ctr"/>
            <a:r>
              <a:rPr lang="en-US" sz="2000" b="1" dirty="0">
                <a:solidFill>
                  <a:srgbClr val="FFFF00"/>
                </a:solidFill>
                <a:latin typeface="Times New Roman" panose="02020603050405020304" pitchFamily="18" charset="0"/>
                <a:cs typeface="Times New Roman" panose="02020603050405020304" pitchFamily="18" charset="0"/>
              </a:rPr>
              <a:t>Presented By</a:t>
            </a:r>
            <a:r>
              <a:rPr lang="en-US" sz="2000" b="1" dirty="0" smtClean="0">
                <a:solidFill>
                  <a:srgbClr val="FFFF00"/>
                </a:solidFill>
                <a:latin typeface="Times New Roman" panose="02020603050405020304" pitchFamily="18" charset="0"/>
                <a:cs typeface="Times New Roman" panose="02020603050405020304" pitchFamily="18" charset="0"/>
              </a:rPr>
              <a:t>:</a:t>
            </a:r>
          </a:p>
          <a:p>
            <a:pPr algn="ctr"/>
            <a:r>
              <a:rPr lang="en-US" sz="2000" b="1" smtClean="0">
                <a:solidFill>
                  <a:srgbClr val="FFFF00"/>
                </a:solidFill>
                <a:latin typeface="Times New Roman" panose="02020603050405020304" pitchFamily="18" charset="0"/>
                <a:cs typeface="Times New Roman" panose="02020603050405020304" pitchFamily="18" charset="0"/>
              </a:rPr>
              <a:t>K.Oviya</a:t>
            </a:r>
            <a:r>
              <a:rPr lang="en-US" sz="2000" b="1" dirty="0" smtClean="0">
                <a:solidFill>
                  <a:srgbClr val="FFFF00"/>
                </a:solidFill>
                <a:latin typeface="Times New Roman" panose="02020603050405020304" pitchFamily="18" charset="0"/>
                <a:cs typeface="Times New Roman" panose="02020603050405020304" pitchFamily="18" charset="0"/>
              </a:rPr>
              <a:t> </a:t>
            </a:r>
            <a:r>
              <a:rPr lang="en-US" sz="2000" b="1" dirty="0" smtClean="0">
                <a:solidFill>
                  <a:srgbClr val="FFFF00"/>
                </a:solidFill>
                <a:latin typeface="Times New Roman" panose="02020603050405020304" pitchFamily="18" charset="0"/>
                <a:cs typeface="Times New Roman" panose="02020603050405020304" pitchFamily="18" charset="0"/>
              </a:rPr>
              <a:t>– MANGAYARKARASI COLLEGE OF ENGINEERING – CSE DEPARTMENT</a:t>
            </a:r>
            <a:endParaRPr lang="en-US" sz="2000" b="1" dirty="0">
              <a:solidFill>
                <a:srgbClr val="FFFF00"/>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xmlns="" id="{A8A11E26-4C38-41A6-9857-11032CEECD80}"/>
              </a:ext>
            </a:extLst>
          </p:cNvPr>
          <p:cNvSpPr txBox="1">
            <a:spLocks/>
          </p:cNvSpPr>
          <p:nvPr/>
        </p:nvSpPr>
        <p:spPr>
          <a:xfrm>
            <a:off x="1359107" y="1577510"/>
            <a:ext cx="9144000" cy="494948"/>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500" b="1" dirty="0" smtClean="0">
                <a:solidFill>
                  <a:srgbClr val="002060"/>
                </a:solidFill>
                <a:latin typeface="Times New Roman" panose="02020603050405020304" pitchFamily="18" charset="0"/>
                <a:cs typeface="Times New Roman" panose="02020603050405020304" pitchFamily="18" charset="0"/>
              </a:rPr>
              <a:t>Mangayarkarasi college of engineering</a:t>
            </a:r>
            <a:endParaRPr lang="en-US" sz="25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721" y="823180"/>
            <a:ext cx="11029616" cy="530296"/>
          </a:xfrm>
        </p:spPr>
        <p:txBody>
          <a:bodyPr>
            <a:noAutofit/>
          </a:bodyPr>
          <a:lstStyle/>
          <a:p>
            <a:r>
              <a:rPr lang="en-IN" sz="3600" b="1" dirty="0">
                <a:solidFill>
                  <a:schemeClr val="accent1"/>
                </a:solidFill>
                <a:latin typeface="BankGothic Lt BT" panose="020B0607020203060204" pitchFamily="34" charset="0"/>
                <a:cs typeface="Arial" panose="020B0604020202020204" pitchFamily="34" charset="0"/>
              </a:rPr>
              <a:t>Source </a:t>
            </a:r>
            <a:r>
              <a:rPr lang="en-IN" sz="3600" b="1" dirty="0" smtClean="0">
                <a:solidFill>
                  <a:schemeClr val="accent1"/>
                </a:solidFill>
                <a:latin typeface="BankGothic Lt BT" panose="020B0607020203060204" pitchFamily="34" charset="0"/>
                <a:cs typeface="Arial" panose="020B0604020202020204" pitchFamily="34" charset="0"/>
              </a:rPr>
              <a:t>code:</a:t>
            </a:r>
            <a:endParaRPr lang="en-IN" sz="3600" b="1" dirty="0">
              <a:solidFill>
                <a:schemeClr val="accent1"/>
              </a:solidFill>
              <a:latin typeface="BankGothic Lt BT" panose="020B0607020203060204" pitchFamily="34" charset="0"/>
              <a:cs typeface="Arial" panose="020B0604020202020204" pitchFamily="34" charset="0"/>
            </a:endParaRPr>
          </a:p>
        </p:txBody>
      </p:sp>
      <p:pic>
        <p:nvPicPr>
          <p:cNvPr id="5" name="Picture 4"/>
          <p:cNvPicPr>
            <a:picLocks noChangeAspect="1"/>
          </p:cNvPicPr>
          <p:nvPr/>
        </p:nvPicPr>
        <p:blipFill rotWithShape="1">
          <a:blip r:embed="rId2"/>
          <a:srcRect b="-709"/>
          <a:stretch/>
        </p:blipFill>
        <p:spPr>
          <a:xfrm>
            <a:off x="599121" y="1353477"/>
            <a:ext cx="5020629" cy="5238578"/>
          </a:xfrm>
          <a:prstGeom prst="rect">
            <a:avLst/>
          </a:prstGeom>
        </p:spPr>
      </p:pic>
      <p:pic>
        <p:nvPicPr>
          <p:cNvPr id="6" name="Picture 5"/>
          <p:cNvPicPr>
            <a:picLocks noChangeAspect="1"/>
          </p:cNvPicPr>
          <p:nvPr/>
        </p:nvPicPr>
        <p:blipFill rotWithShape="1">
          <a:blip r:embed="rId3"/>
          <a:srcRect b="1610"/>
          <a:stretch/>
        </p:blipFill>
        <p:spPr>
          <a:xfrm>
            <a:off x="5312894" y="1389101"/>
            <a:ext cx="5337538" cy="5154204"/>
          </a:xfrm>
          <a:prstGeom prst="rect">
            <a:avLst/>
          </a:prstGeom>
        </p:spPr>
      </p:pic>
    </p:spTree>
    <p:extLst>
      <p:ext uri="{BB962C8B-B14F-4D97-AF65-F5344CB8AC3E}">
        <p14:creationId xmlns:p14="http://schemas.microsoft.com/office/powerpoint/2010/main" val="1572438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BankGothic Md BT" panose="020B0807020203060204" pitchFamily="34" charset="0"/>
              </a:rPr>
              <a:t>Result and Output:</a:t>
            </a:r>
            <a:endParaRPr lang="en-IN" dirty="0">
              <a:latin typeface="BankGothic Md BT" panose="020B0807020203060204" pitchFamily="34" charset="0"/>
            </a:endParaRPr>
          </a:p>
        </p:txBody>
      </p:sp>
      <p:pic>
        <p:nvPicPr>
          <p:cNvPr id="4" name="Picture 3"/>
          <p:cNvPicPr>
            <a:picLocks noChangeAspect="1"/>
          </p:cNvPicPr>
          <p:nvPr/>
        </p:nvPicPr>
        <p:blipFill>
          <a:blip r:embed="rId2"/>
          <a:stretch>
            <a:fillRect/>
          </a:stretch>
        </p:blipFill>
        <p:spPr>
          <a:xfrm>
            <a:off x="4316804" y="1398315"/>
            <a:ext cx="6914372" cy="3695089"/>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943715" y="1717839"/>
            <a:ext cx="3030705" cy="3364798"/>
          </a:xfrm>
          <a:prstGeom prst="rect">
            <a:avLst/>
          </a:prstGeom>
          <a:ln>
            <a:noFill/>
          </a:ln>
          <a:effectLst>
            <a:outerShdw blurRad="292100" dist="139700" dir="2700000" algn="tl" rotWithShape="0">
              <a:srgbClr val="333333">
                <a:alpha val="65000"/>
              </a:srgbClr>
            </a:outerShdw>
          </a:effectLst>
        </p:spPr>
      </p:pic>
      <p:sp>
        <p:nvSpPr>
          <p:cNvPr id="6" name="TextBox 5"/>
          <p:cNvSpPr txBox="1"/>
          <p:nvPr/>
        </p:nvSpPr>
        <p:spPr>
          <a:xfrm>
            <a:off x="1544667" y="5383358"/>
            <a:ext cx="1828800" cy="369332"/>
          </a:xfrm>
          <a:prstGeom prst="rect">
            <a:avLst/>
          </a:prstGeom>
          <a:noFill/>
        </p:spPr>
        <p:txBody>
          <a:bodyPr wrap="square" rtlCol="0">
            <a:spAutoFit/>
          </a:bodyPr>
          <a:lstStyle/>
          <a:p>
            <a:r>
              <a:rPr lang="en-IN" b="1" dirty="0" smtClean="0">
                <a:solidFill>
                  <a:srgbClr val="7030A0"/>
                </a:solidFill>
              </a:rPr>
              <a:t>GUI INTERFACE</a:t>
            </a:r>
            <a:endParaRPr lang="en-IN" b="1" dirty="0">
              <a:solidFill>
                <a:srgbClr val="7030A0"/>
              </a:solidFill>
            </a:endParaRPr>
          </a:p>
        </p:txBody>
      </p:sp>
      <p:sp>
        <p:nvSpPr>
          <p:cNvPr id="7" name="TextBox 6"/>
          <p:cNvSpPr txBox="1"/>
          <p:nvPr/>
        </p:nvSpPr>
        <p:spPr>
          <a:xfrm>
            <a:off x="5473941" y="5383358"/>
            <a:ext cx="4600098" cy="369332"/>
          </a:xfrm>
          <a:prstGeom prst="rect">
            <a:avLst/>
          </a:prstGeom>
          <a:noFill/>
        </p:spPr>
        <p:txBody>
          <a:bodyPr wrap="square" rtlCol="0">
            <a:spAutoFit/>
          </a:bodyPr>
          <a:lstStyle/>
          <a:p>
            <a:r>
              <a:rPr lang="en-IN" b="1" dirty="0" smtClean="0">
                <a:solidFill>
                  <a:srgbClr val="7030A0"/>
                </a:solidFill>
              </a:rPr>
              <a:t>LOG File Generated by Key Logger Program</a:t>
            </a:r>
            <a:endParaRPr lang="en-IN" b="1" dirty="0">
              <a:solidFill>
                <a:srgbClr val="7030A0"/>
              </a:solidFill>
            </a:endParaRPr>
          </a:p>
        </p:txBody>
      </p:sp>
    </p:spTree>
    <p:extLst>
      <p:ext uri="{BB962C8B-B14F-4D97-AF65-F5344CB8AC3E}">
        <p14:creationId xmlns:p14="http://schemas.microsoft.com/office/powerpoint/2010/main" val="55654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16223" y="1284857"/>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Conclusion</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402826" y="2374709"/>
            <a:ext cx="5582102" cy="3301423"/>
          </a:xfrm>
        </p:spPr>
        <p:txBody>
          <a:bodyPr>
            <a:normAutofit/>
          </a:bodyPr>
          <a:lstStyle/>
          <a:p>
            <a:pPr marL="305435" indent="-305435"/>
            <a:r>
              <a:rPr lang="en-US" sz="1600" dirty="0">
                <a:latin typeface="Times New Roman" panose="02020603050405020304" pitchFamily="18" charset="0"/>
                <a:cs typeface="Times New Roman" panose="02020603050405020304" pitchFamily="18" charset="0"/>
              </a:rPr>
              <a:t>In conclusion, addressing </a:t>
            </a:r>
            <a:r>
              <a:rPr lang="en-US" sz="1600" dirty="0" err="1">
                <a:latin typeface="Times New Roman" panose="02020603050405020304" pitchFamily="18" charset="0"/>
                <a:cs typeface="Times New Roman" panose="02020603050405020304" pitchFamily="18" charset="0"/>
              </a:rPr>
              <a:t>keylogger</a:t>
            </a:r>
            <a:r>
              <a:rPr lang="en-US" sz="1600" dirty="0">
                <a:latin typeface="Times New Roman" panose="02020603050405020304" pitchFamily="18" charset="0"/>
                <a:cs typeface="Times New Roman" panose="02020603050405020304" pitchFamily="18" charset="0"/>
              </a:rPr>
              <a:t> threats demands a proactive approach integrating prevention measures, detection technologies, and encryption protocols. User education is vital for cultivating </a:t>
            </a:r>
            <a:r>
              <a:rPr lang="en-US" sz="1600" dirty="0" err="1">
                <a:latin typeface="Times New Roman" panose="02020603050405020304" pitchFamily="18" charset="0"/>
                <a:cs typeface="Times New Roman" panose="02020603050405020304" pitchFamily="18" charset="0"/>
              </a:rPr>
              <a:t>cybersecurity</a:t>
            </a:r>
            <a:r>
              <a:rPr lang="en-US" sz="1600" dirty="0">
                <a:latin typeface="Times New Roman" panose="02020603050405020304" pitchFamily="18" charset="0"/>
                <a:cs typeface="Times New Roman" panose="02020603050405020304" pitchFamily="18" charset="0"/>
              </a:rPr>
              <a:t> awareness and empowering individuals to identify and mitigate potential risks. Continuous monitoring, updates, and improvement efforts are essential to adapt to evolving threats and uphold the integrity of sensitive information</a:t>
            </a:r>
            <a:r>
              <a:rPr lang="en-US" sz="1600" dirty="0"/>
              <a:t>.</a:t>
            </a:r>
            <a:endParaRPr lang="en-IN"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3419" y="1924335"/>
            <a:ext cx="5447513" cy="3166282"/>
          </a:xfrm>
          <a:prstGeom prst="rect">
            <a:avLst/>
          </a:prstGeom>
          <a:ln>
            <a:noFill/>
          </a:ln>
          <a:effectLst>
            <a:softEdge rad="112500"/>
          </a:effectLst>
        </p:spPr>
      </p:pic>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81192" y="1302026"/>
            <a:ext cx="10082849" cy="4673324"/>
          </a:xfrm>
        </p:spPr>
        <p:txBody>
          <a:bodyPr>
            <a:normAutofit/>
          </a:bodyPr>
          <a:lstStyle/>
          <a:p>
            <a:r>
              <a:rPr lang="en-US" sz="1800" dirty="0">
                <a:latin typeface="Times New Roman" panose="02020603050405020304" pitchFamily="18" charset="0"/>
                <a:cs typeface="Times New Roman" panose="02020603050405020304" pitchFamily="18" charset="0"/>
              </a:rPr>
              <a:t>In the realm of </a:t>
            </a:r>
            <a:r>
              <a:rPr lang="en-US" sz="1800" dirty="0" err="1" smtClean="0">
                <a:latin typeface="Times New Roman" panose="02020603050405020304" pitchFamily="18" charset="0"/>
                <a:cs typeface="Times New Roman" panose="02020603050405020304" pitchFamily="18" charset="0"/>
              </a:rPr>
              <a:t>keylogger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prevention and security enhancement, future endeavors are poised to integrate advanced anomaly detection techniques, including machine learning algorithms, for more accurate identification of key logger activity. Behavior-based authentication methods, coupled with biometric authentication measures, will bolster security by analyzing user typing patterns and biometric data. Secure input handling techniques within applications and web browsers will be refined to thwart key logger detection and interception, while collaboration with endpoint security vendors will embed key logger prevention features into existing security solutions. Continuous monitoring protocols, incident response frameworks, and robust security awareness training programs will fortify defenses against key logger attacks. Integration with security standards and regulations, alongside ongoing research and development initiatives, will ensure compliance and enable proactive mitigation of emerging threats, positioning organizations to safeguard against the evolving landscape of cyber threats effectively.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BankGothic Lt BT" panose="020B0607020203060204" pitchFamily="34" charset="0"/>
                <a:cs typeface="Arial"/>
              </a:rPr>
              <a:t>Future </a:t>
            </a:r>
            <a:r>
              <a:rPr lang="en-US" sz="4400" b="1" dirty="0" smtClean="0">
                <a:solidFill>
                  <a:schemeClr val="accent1"/>
                </a:solidFill>
                <a:latin typeface="BankGothic Lt BT" panose="020B0607020203060204" pitchFamily="34" charset="0"/>
                <a:cs typeface="Arial"/>
              </a:rPr>
              <a:t>scope:</a:t>
            </a:r>
            <a:endParaRPr lang="en-US" sz="4400" b="1" dirty="0">
              <a:solidFill>
                <a:schemeClr val="accent1"/>
              </a:solidFill>
              <a:latin typeface="BankGothic Lt BT" panose="020B0607020203060204" pitchFamily="34" charset="0"/>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BankGothic Md BT" panose="020B0807020203060204" pitchFamily="34" charset="0"/>
                <a:ea typeface="+mj-lt"/>
                <a:cs typeface="Arial"/>
              </a:rPr>
              <a:t>References</a:t>
            </a:r>
            <a:endParaRPr lang="en-US"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fr-FR" sz="2400" dirty="0">
                <a:latin typeface="Times New Roman" panose="02020603050405020304" pitchFamily="18" charset="0"/>
                <a:cs typeface="Times New Roman" panose="02020603050405020304" pitchFamily="18" charset="0"/>
              </a:rPr>
              <a:t>Python Documentation. (</a:t>
            </a:r>
            <a:r>
              <a:rPr lang="fr-FR" sz="2400" dirty="0">
                <a:latin typeface="Times New Roman" panose="02020603050405020304" pitchFamily="18" charset="0"/>
                <a:cs typeface="Times New Roman" panose="02020603050405020304" pitchFamily="18" charset="0"/>
                <a:hlinkClick r:id="rId2"/>
              </a:rPr>
              <a:t>https://docs.python.org/3/</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Tkinter</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3"/>
              </a:rPr>
              <a:t>https://docs.python.org/3/library/tkinter.html</a:t>
            </a:r>
            <a:r>
              <a:rPr lang="fr-FR" sz="2400" dirty="0">
                <a:latin typeface="Times New Roman" panose="02020603050405020304" pitchFamily="18" charset="0"/>
                <a:cs typeface="Times New Roman" panose="02020603050405020304" pitchFamily="18" charset="0"/>
              </a:rPr>
              <a:t>)</a:t>
            </a:r>
          </a:p>
          <a:p>
            <a:r>
              <a:rPr lang="fr-FR" sz="2400" dirty="0" err="1">
                <a:latin typeface="Times New Roman" panose="02020603050405020304" pitchFamily="18" charset="0"/>
                <a:cs typeface="Times New Roman" panose="02020603050405020304" pitchFamily="18" charset="0"/>
              </a:rPr>
              <a:t>Pynput</a:t>
            </a:r>
            <a:r>
              <a:rPr lang="fr-FR" sz="2400" dirty="0">
                <a:latin typeface="Times New Roman" panose="02020603050405020304" pitchFamily="18" charset="0"/>
                <a:cs typeface="Times New Roman" panose="02020603050405020304" pitchFamily="18" charset="0"/>
              </a:rPr>
              <a:t> Documentation. (</a:t>
            </a:r>
            <a:r>
              <a:rPr lang="fr-FR" sz="2400" dirty="0">
                <a:latin typeface="Times New Roman" panose="02020603050405020304" pitchFamily="18" charset="0"/>
                <a:cs typeface="Times New Roman" panose="02020603050405020304" pitchFamily="18" charset="0"/>
                <a:hlinkClick r:id="rId4"/>
              </a:rPr>
              <a:t>https://pynput.readthedocs.io/en/latest/</a:t>
            </a:r>
            <a:r>
              <a:rPr lang="fr-FR" sz="2400" dirty="0">
                <a:latin typeface="Times New Roman" panose="02020603050405020304" pitchFamily="18" charset="0"/>
                <a:cs typeface="Times New Roman" panose="02020603050405020304" pitchFamily="18" charset="0"/>
              </a:rPr>
              <a:t>)</a:t>
            </a:r>
          </a:p>
          <a:p>
            <a:r>
              <a:rPr lang="fr-FR" sz="2400" dirty="0">
                <a:latin typeface="Times New Roman" panose="02020603050405020304" pitchFamily="18" charset="0"/>
                <a:cs typeface="Times New Roman" panose="02020603050405020304" pitchFamily="18" charset="0"/>
              </a:rPr>
              <a:t>JSON Documentation. (</a:t>
            </a:r>
            <a:r>
              <a:rPr lang="fr-FR" sz="2400" dirty="0">
                <a:latin typeface="Times New Roman" panose="02020603050405020304" pitchFamily="18" charset="0"/>
                <a:cs typeface="Times New Roman" panose="02020603050405020304" pitchFamily="18" charset="0"/>
                <a:hlinkClick r:id="rId5"/>
              </a:rPr>
              <a:t>https://docs.python.org/3/library/json.html</a:t>
            </a:r>
            <a:r>
              <a:rPr lang="fr-FR"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326564" y="3234519"/>
            <a:ext cx="9298744" cy="557011"/>
          </a:xfrm>
        </p:spPr>
        <p:txBody>
          <a:bodyPr/>
          <a:lstStyle/>
          <a:p>
            <a:pPr algn="ctr"/>
            <a:r>
              <a:rPr lang="en-US" b="1" dirty="0">
                <a:solidFill>
                  <a:srgbClr val="7030A0"/>
                </a:solidFill>
                <a:latin typeface="Algerian" panose="04020705040A02060702" pitchFamily="82" charset="0"/>
                <a:cs typeface="Arial" panose="020B0604020202020204" pitchFamily="34" charset="0"/>
              </a:rPr>
              <a:t>THANK </a:t>
            </a:r>
            <a:r>
              <a:rPr lang="en-US" b="1" dirty="0" smtClean="0">
                <a:solidFill>
                  <a:srgbClr val="7030A0"/>
                </a:solidFill>
                <a:latin typeface="Algerian" panose="04020705040A02060702" pitchFamily="82" charset="0"/>
                <a:cs typeface="Arial" panose="020B0604020202020204" pitchFamily="34" charset="0"/>
              </a:rPr>
              <a:t>YOU</a:t>
            </a:r>
            <a:endParaRPr lang="en-US" b="1" dirty="0">
              <a:solidFill>
                <a:srgbClr val="7030A0"/>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BankGothic Lt BT" panose="020B060702020306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2095047"/>
            <a:ext cx="4892321" cy="4141630"/>
          </a:xfrm>
        </p:spPr>
        <p:txBody>
          <a:bodyPr vert="horz" lIns="91440" tIns="45720" rIns="91440" bIns="45720" rtlCol="0" anchor="t">
            <a:noAutofit/>
          </a:bodyPr>
          <a:lstStyle/>
          <a:p>
            <a:r>
              <a:rPr lang="en-US" sz="2000" b="1" dirty="0" smtClean="0">
                <a:latin typeface="Times New Roman" panose="02020603050405020304" pitchFamily="18" charset="0"/>
                <a:ea typeface="+mn-lt"/>
                <a:cs typeface="Times New Roman" panose="02020603050405020304" pitchFamily="18" charset="0"/>
              </a:rPr>
              <a:t>Problem </a:t>
            </a:r>
            <a:r>
              <a:rPr lang="en-US" sz="2000" b="1" dirty="0">
                <a:latin typeface="Times New Roman" panose="02020603050405020304" pitchFamily="18" charset="0"/>
                <a:ea typeface="+mn-lt"/>
                <a:cs typeface="Times New Roman" panose="02020603050405020304" pitchFamily="18" charset="0"/>
              </a:rPr>
              <a:t>Statement </a:t>
            </a:r>
            <a:endParaRPr lang="en-US" sz="2000" dirty="0">
              <a:latin typeface="Times New Roman" panose="02020603050405020304" pitchFamily="18" charset="0"/>
              <a:ea typeface="+mn-lt"/>
              <a:cs typeface="Times New Roman" panose="02020603050405020304" pitchFamily="18" charset="0"/>
            </a:endParaRPr>
          </a:p>
          <a:p>
            <a:r>
              <a:rPr lang="en-US" sz="2000" b="1" dirty="0" smtClean="0">
                <a:latin typeface="Times New Roman" panose="02020603050405020304" pitchFamily="18" charset="0"/>
                <a:ea typeface="+mn-lt"/>
                <a:cs typeface="Times New Roman" panose="02020603050405020304" pitchFamily="18" charset="0"/>
              </a:rPr>
              <a:t>Proposed </a:t>
            </a:r>
            <a:r>
              <a:rPr lang="en-US" sz="2000" b="1" dirty="0">
                <a:latin typeface="Times New Roman" panose="02020603050405020304" pitchFamily="18" charset="0"/>
                <a:ea typeface="+mn-lt"/>
                <a:cs typeface="Times New Roman" panose="02020603050405020304" pitchFamily="18" charset="0"/>
              </a:rPr>
              <a:t>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smtClean="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58466" y="975752"/>
            <a:ext cx="11029616" cy="530296"/>
          </a:xfrm>
        </p:spPr>
        <p:txBody>
          <a:bodyPr>
            <a:normAutofit fontScale="90000"/>
          </a:bodyPr>
          <a:lstStyle/>
          <a:p>
            <a:r>
              <a:rPr lang="en-US" sz="4400" b="1" dirty="0">
                <a:solidFill>
                  <a:schemeClr val="accent1"/>
                </a:solidFill>
                <a:latin typeface="BankGothic Lt BT" panose="020B0607020203060204" pitchFamily="34" charset="0"/>
                <a:cs typeface="Arial" panose="020B0604020202020204" pitchFamily="34" charset="0"/>
              </a:rPr>
              <a:t>Problem Statement</a:t>
            </a:r>
            <a:endParaRPr lang="en-US" sz="4400"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258466" y="1646905"/>
            <a:ext cx="7033288" cy="5638355"/>
          </a:xfrm>
        </p:spPr>
        <p:txBody>
          <a:bodyPr>
            <a:noAutofit/>
          </a:bodyPr>
          <a:lstStyle/>
          <a:p>
            <a:r>
              <a:rPr lang="en-US" sz="1600" dirty="0">
                <a:solidFill>
                  <a:schemeClr val="tx1"/>
                </a:solidFill>
                <a:latin typeface="Times New Roman" panose="02020603050405020304" pitchFamily="18" charset="0"/>
                <a:cs typeface="Times New Roman" panose="02020603050405020304" pitchFamily="18" charset="0"/>
              </a:rPr>
              <a:t>In today's digital age, where cyber security threats loom large, one of the significant concerns is the proliferation of key loggers, stealthy software tools designed to monitor and record keystrokes on a user's computer without their knowledge. Key loggers pose a severe threat to individuals and organizations as they can capture sensitive information such as passwords, credit card details, and other personal data, leading to identity theft, financial loss, and privacy breaches</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a:solidFill>
                  <a:schemeClr val="tx1"/>
                </a:solidFill>
                <a:latin typeface="Times New Roman" panose="02020603050405020304" pitchFamily="18" charset="0"/>
                <a:cs typeface="Times New Roman" panose="02020603050405020304" pitchFamily="18" charset="0"/>
              </a:rPr>
              <a:t>The proliferation of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poses a significant threat to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compromising sensitive information by clandestinely capturing keystrokes. Despite advancements in detection mechanisms,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evade traditional security measures, exploiting vulnerabilities in systems and applications. Their covert nature facilitates unauthorized access to confidential data, leading to identity theft, financial fraud, and espionage. Current solutions struggle to effectively identify and mitigate </a:t>
            </a:r>
            <a:r>
              <a:rPr lang="en-US" sz="1600" dirty="0" smtClean="0">
                <a:solidFill>
                  <a:schemeClr val="tx1"/>
                </a:solidFill>
                <a:latin typeface="Times New Roman" panose="02020603050405020304" pitchFamily="18" charset="0"/>
                <a:cs typeface="Times New Roman" panose="02020603050405020304" pitchFamily="18" charset="0"/>
              </a:rPr>
              <a:t>key logger </a:t>
            </a:r>
            <a:r>
              <a:rPr lang="en-US" sz="1600" dirty="0">
                <a:solidFill>
                  <a:schemeClr val="tx1"/>
                </a:solidFill>
                <a:latin typeface="Times New Roman" panose="02020603050405020304" pitchFamily="18" charset="0"/>
                <a:cs typeface="Times New Roman" panose="02020603050405020304" pitchFamily="18" charset="0"/>
              </a:rPr>
              <a:t>threats, necessitating innovative approaches for comprehensive protection. Addressing this challenge requires the development of advanced techniques and technologies to detect, neutralize, and eradicate </a:t>
            </a:r>
            <a:r>
              <a:rPr lang="en-US" sz="1600" dirty="0" smtClean="0">
                <a:solidFill>
                  <a:schemeClr val="tx1"/>
                </a:solidFill>
                <a:latin typeface="Times New Roman" panose="02020603050405020304" pitchFamily="18" charset="0"/>
                <a:cs typeface="Times New Roman" panose="02020603050405020304" pitchFamily="18" charset="0"/>
              </a:rPr>
              <a:t>key loggers, </a:t>
            </a:r>
            <a:r>
              <a:rPr lang="en-US" sz="1600" dirty="0">
                <a:solidFill>
                  <a:schemeClr val="tx1"/>
                </a:solidFill>
                <a:latin typeface="Times New Roman" panose="02020603050405020304" pitchFamily="18" charset="0"/>
                <a:cs typeface="Times New Roman" panose="02020603050405020304" pitchFamily="18" charset="0"/>
              </a:rPr>
              <a:t>enhancing </a:t>
            </a:r>
            <a:r>
              <a:rPr lang="en-US" sz="1600" dirty="0" smtClean="0">
                <a:solidFill>
                  <a:schemeClr val="tx1"/>
                </a:solidFill>
                <a:latin typeface="Times New Roman" panose="02020603050405020304" pitchFamily="18" charset="0"/>
                <a:cs typeface="Times New Roman" panose="02020603050405020304" pitchFamily="18" charset="0"/>
              </a:rPr>
              <a:t>cyber security </a:t>
            </a:r>
            <a:r>
              <a:rPr lang="en-US" sz="1600" dirty="0">
                <a:solidFill>
                  <a:schemeClr val="tx1"/>
                </a:solidFill>
                <a:latin typeface="Times New Roman" panose="02020603050405020304" pitchFamily="18" charset="0"/>
                <a:cs typeface="Times New Roman" panose="02020603050405020304" pitchFamily="18" charset="0"/>
              </a:rPr>
              <a:t>resilience in the digital age</a:t>
            </a:r>
            <a:r>
              <a:rPr lang="en-US" sz="1600" dirty="0" smtClean="0">
                <a:solidFill>
                  <a:schemeClr val="tx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988" y="2168443"/>
            <a:ext cx="4222819" cy="1919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p:cNvSpPr txBox="1"/>
          <p:nvPr/>
        </p:nvSpPr>
        <p:spPr>
          <a:xfrm>
            <a:off x="7500612" y="4609444"/>
            <a:ext cx="3997569" cy="369332"/>
          </a:xfrm>
          <a:prstGeom prst="rect">
            <a:avLst/>
          </a:prstGeom>
          <a:noFill/>
        </p:spPr>
        <p:txBody>
          <a:bodyPr wrap="square" rtlCol="0">
            <a:spAutoFit/>
          </a:bodyPr>
          <a:lstStyle/>
          <a:p>
            <a:pPr algn="ctr"/>
            <a:r>
              <a:rPr lang="en-IN" b="1" dirty="0" smtClean="0">
                <a:solidFill>
                  <a:srgbClr val="7030A0"/>
                </a:solidFill>
                <a:latin typeface="Times New Roman" panose="02020603050405020304" pitchFamily="18" charset="0"/>
                <a:cs typeface="Times New Roman" panose="02020603050405020304" pitchFamily="18" charset="0"/>
              </a:rPr>
              <a:t>KEY LOGGER</a:t>
            </a:r>
            <a:endParaRPr lang="en-IN"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235" y="1370692"/>
            <a:ext cx="11029616" cy="530296"/>
          </a:xfrm>
        </p:spPr>
        <p:txBody>
          <a:bodyPr>
            <a:noAutofit/>
          </a:bodyPr>
          <a:lstStyle/>
          <a:p>
            <a:r>
              <a:rPr lang="en-IN" sz="4000" b="1" dirty="0">
                <a:solidFill>
                  <a:schemeClr val="accent1"/>
                </a:solidFill>
                <a:latin typeface="BankGothic Lt BT" panose="020B0607020203060204" pitchFamily="34" charset="0"/>
                <a:cs typeface="Arial" panose="020B0604020202020204" pitchFamily="34" charset="0"/>
              </a:rPr>
              <a:t>How key loggers can works ? </a:t>
            </a:r>
          </a:p>
        </p:txBody>
      </p:sp>
      <p:sp>
        <p:nvSpPr>
          <p:cNvPr id="3" name="Content Placeholder 2"/>
          <p:cNvSpPr>
            <a:spLocks noGrp="1"/>
          </p:cNvSpPr>
          <p:nvPr>
            <p:ph idx="1"/>
          </p:nvPr>
        </p:nvSpPr>
        <p:spPr>
          <a:xfrm>
            <a:off x="581192" y="1900988"/>
            <a:ext cx="5795546" cy="356134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Key logging can occur through various means, including malicious software installations, phishing attacks, and compromised websites. Once installed on a system, key loggers operate silently in the background, capturing every keystroke made by the user, including login credentials, online conversations, and other sensitive information</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0027" y="2220662"/>
            <a:ext cx="5190781" cy="27344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9074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90914"/>
            <a:ext cx="11029616" cy="530296"/>
          </a:xfrm>
        </p:spPr>
        <p:txBody>
          <a:bodyPr>
            <a:normAutofit fontScale="90000"/>
          </a:bodyPr>
          <a:lstStyle/>
          <a:p>
            <a:r>
              <a:rPr lang="en-US" sz="4400" b="1" dirty="0">
                <a:solidFill>
                  <a:schemeClr val="accent1"/>
                </a:solidFill>
                <a:latin typeface="BankGothic Md BT" panose="020B0807020203060204" pitchFamily="34" charset="0"/>
                <a:cs typeface="Arial" panose="020B0604020202020204" pitchFamily="34" charset="0"/>
              </a:rPr>
              <a:t>Proposed Solution</a:t>
            </a:r>
            <a:endParaRPr lang="en-US" sz="4400" dirty="0">
              <a:latin typeface="BankGothic Md BT" panose="020B0807020203060204" pitchFamily="34" charset="0"/>
            </a:endParaRPr>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581192" y="1672389"/>
            <a:ext cx="6445250" cy="4367463"/>
          </a:xfrm>
        </p:spPr>
        <p:txBody>
          <a:bodyPr vert="horz" lIns="91440" tIns="45720" rIns="91440" bIns="45720" rtlCol="0" anchor="ctr">
            <a:noAutofit/>
          </a:bodyPr>
          <a:lstStyle/>
          <a:p>
            <a:pPr marL="305435" indent="-305435"/>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combat the threat of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a multi-faceted approach is necessary, integrating both proactive and reactive measures. This includes implementing robust endpoint security solutions equipped with advanced anomaly detection algorithms and behavior analysis techniques to identify suspicious activities indicative of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activity. Additionally, the adoption of encryption protocols for sensitive data transmission and storage can mitigate the risk of interception by </a:t>
            </a:r>
            <a:r>
              <a:rPr lang="en-US" sz="1800" dirty="0" err="1">
                <a:latin typeface="Times New Roman" panose="02020603050405020304" pitchFamily="18" charset="0"/>
                <a:cs typeface="Times New Roman" panose="02020603050405020304" pitchFamily="18" charset="0"/>
              </a:rPr>
              <a:t>keyloggers</a:t>
            </a:r>
            <a:r>
              <a:rPr lang="en-US" sz="1800" dirty="0">
                <a:latin typeface="Times New Roman" panose="02020603050405020304" pitchFamily="18" charset="0"/>
                <a:cs typeface="Times New Roman" panose="02020603050405020304" pitchFamily="18" charset="0"/>
              </a:rPr>
              <a:t>. Regular security audits and updates to patch known vulnerabilities in operating systems and applications are essential to stay ahead of evolving threats. Finally, user education and awareness campaigns are crucial to instill best practices for recognizing and avoiding </a:t>
            </a:r>
            <a:r>
              <a:rPr lang="en-US" sz="1800" dirty="0" err="1">
                <a:latin typeface="Times New Roman" panose="02020603050405020304" pitchFamily="18" charset="0"/>
                <a:cs typeface="Times New Roman" panose="02020603050405020304" pitchFamily="18" charset="0"/>
              </a:rPr>
              <a:t>keylogger</a:t>
            </a:r>
            <a:r>
              <a:rPr lang="en-US" sz="1800" dirty="0">
                <a:latin typeface="Times New Roman" panose="02020603050405020304" pitchFamily="18" charset="0"/>
                <a:cs typeface="Times New Roman" panose="02020603050405020304" pitchFamily="18" charset="0"/>
              </a:rPr>
              <a:t> infiltration attempts, fostering a culture of </a:t>
            </a:r>
            <a:r>
              <a:rPr lang="en-US" sz="1800" dirty="0" err="1">
                <a:latin typeface="Times New Roman" panose="02020603050405020304" pitchFamily="18" charset="0"/>
                <a:cs typeface="Times New Roman" panose="02020603050405020304" pitchFamily="18" charset="0"/>
              </a:rPr>
              <a:t>cybersecurity</a:t>
            </a:r>
            <a:r>
              <a:rPr lang="en-US" sz="1800" dirty="0">
                <a:latin typeface="Times New Roman" panose="02020603050405020304" pitchFamily="18" charset="0"/>
                <a:cs typeface="Times New Roman" panose="02020603050405020304" pitchFamily="18" charset="0"/>
              </a:rPr>
              <a:t> vigilance across organizations and individuals.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199276" y="2080769"/>
            <a:ext cx="4578575" cy="3282802"/>
          </a:xfrm>
          <a:prstGeom prst="rect">
            <a:avLst/>
          </a:prstGeom>
          <a:ln>
            <a:noFill/>
          </a:ln>
          <a:effectLst>
            <a:softEdge rad="112500"/>
          </a:effectLst>
        </p:spPr>
      </p:pic>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6127" y="797042"/>
            <a:ext cx="11029616" cy="530296"/>
          </a:xfrm>
        </p:spPr>
        <p:txBody>
          <a:bodyPr>
            <a:normAutofit fontScale="90000"/>
          </a:bodyPr>
          <a:lstStyle/>
          <a:p>
            <a:r>
              <a:rPr lang="en-US" sz="4400" b="1" dirty="0">
                <a:solidFill>
                  <a:schemeClr val="accent1"/>
                </a:solidFill>
                <a:latin typeface="BankGothic Md BT" panose="020B0807020203060204" pitchFamily="34" charset="0"/>
                <a:ea typeface="+mj-lt"/>
                <a:cs typeface="Arial"/>
              </a:rPr>
              <a:t>System  Approach</a:t>
            </a:r>
            <a:endParaRPr lang="en-US" sz="4400" dirty="0">
              <a:solidFill>
                <a:schemeClr val="accent1"/>
              </a:solidFill>
              <a:latin typeface="BankGothic Md BT" panose="020B0807020203060204" pitchFamily="34" charset="0"/>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86127" y="1327338"/>
            <a:ext cx="8554462" cy="4745112"/>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The </a:t>
            </a:r>
            <a:r>
              <a:rPr lang="en-US" sz="1600" dirty="0">
                <a:solidFill>
                  <a:schemeClr val="tx1"/>
                </a:solidFill>
                <a:latin typeface="Times New Roman" panose="02020603050405020304" pitchFamily="18" charset="0"/>
                <a:cs typeface="Times New Roman" panose="02020603050405020304" pitchFamily="18" charset="0"/>
              </a:rPr>
              <a:t>system development approach for the Key Logger and Security project incorporates a range of technologies carefully selected to ensure efficiency, reliability, and security. Below is an overview of the key technologies used in different components of the system:</a:t>
            </a:r>
          </a:p>
          <a:p>
            <a:r>
              <a:rPr lang="en-US" sz="1600" b="1" dirty="0">
                <a:solidFill>
                  <a:schemeClr val="tx1"/>
                </a:solidFill>
                <a:latin typeface="Times New Roman" panose="02020603050405020304" pitchFamily="18" charset="0"/>
                <a:cs typeface="Times New Roman" panose="02020603050405020304" pitchFamily="18" charset="0"/>
              </a:rPr>
              <a:t>Python:</a:t>
            </a:r>
            <a:r>
              <a:rPr lang="en-US" sz="1600" dirty="0">
                <a:solidFill>
                  <a:schemeClr val="tx1"/>
                </a:solidFill>
                <a:latin typeface="Times New Roman" panose="02020603050405020304" pitchFamily="18" charset="0"/>
                <a:cs typeface="Times New Roman" panose="02020603050405020304" pitchFamily="18" charset="0"/>
              </a:rPr>
              <a:t> Python serves as the primary programming language for the development of the key logger detection and prevention software. Its simplicity, versatility, and extensive libraries make it an ideal choice for rapid prototyping and building robust applications.</a:t>
            </a:r>
          </a:p>
          <a:p>
            <a:r>
              <a:rPr lang="en-US" sz="1600" b="1" dirty="0" err="1">
                <a:solidFill>
                  <a:schemeClr val="tx1"/>
                </a:solidFill>
                <a:latin typeface="Times New Roman" panose="02020603050405020304" pitchFamily="18" charset="0"/>
                <a:cs typeface="Times New Roman" panose="02020603050405020304" pitchFamily="18" charset="0"/>
              </a:rPr>
              <a:t>Tkinter</a:t>
            </a:r>
            <a:r>
              <a:rPr lang="en-US" sz="1600" b="1"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a standard GUI (Graphical User Interface) toolkit for Python, is employed for creating the user interface of the application. </a:t>
            </a:r>
            <a:r>
              <a:rPr lang="en-US" sz="1600" dirty="0" err="1">
                <a:solidFill>
                  <a:schemeClr val="tx1"/>
                </a:solidFill>
                <a:latin typeface="Times New Roman" panose="02020603050405020304" pitchFamily="18" charset="0"/>
                <a:cs typeface="Times New Roman" panose="02020603050405020304" pitchFamily="18" charset="0"/>
              </a:rPr>
              <a:t>Tkinter</a:t>
            </a:r>
            <a:r>
              <a:rPr lang="en-US" sz="1600" dirty="0">
                <a:solidFill>
                  <a:schemeClr val="tx1"/>
                </a:solidFill>
                <a:latin typeface="Times New Roman" panose="02020603050405020304" pitchFamily="18" charset="0"/>
                <a:cs typeface="Times New Roman" panose="02020603050405020304" pitchFamily="18" charset="0"/>
              </a:rPr>
              <a:t> provides a platform-independent means of developing intuitive interfaces, enhancing user experience and interaction.</a:t>
            </a:r>
          </a:p>
          <a:p>
            <a:r>
              <a:rPr lang="en-US" sz="1600" b="1" dirty="0">
                <a:solidFill>
                  <a:schemeClr val="tx1"/>
                </a:solidFill>
                <a:latin typeface="Times New Roman" panose="02020603050405020304" pitchFamily="18" charset="0"/>
                <a:cs typeface="Times New Roman" panose="02020603050405020304" pitchFamily="18" charset="0"/>
              </a:rPr>
              <a:t>Pynput:</a:t>
            </a:r>
            <a:r>
              <a:rPr lang="en-US" sz="1600" dirty="0">
                <a:solidFill>
                  <a:schemeClr val="tx1"/>
                </a:solidFill>
                <a:latin typeface="Times New Roman" panose="02020603050405020304" pitchFamily="18" charset="0"/>
                <a:cs typeface="Times New Roman" panose="02020603050405020304" pitchFamily="18" charset="0"/>
              </a:rPr>
              <a:t> The Pynput library is utilized for capturing keyboard input events and monitoring keystrokes. Pynput offers comprehensive functionalities for handling keyboard and mouse input, allowing seamless integration with our system for monitoring user activities.</a:t>
            </a:r>
          </a:p>
          <a:p>
            <a:r>
              <a:rPr lang="en-US" sz="1600" b="1" dirty="0">
                <a:solidFill>
                  <a:schemeClr val="tx1"/>
                </a:solidFill>
                <a:latin typeface="Times New Roman" panose="02020603050405020304" pitchFamily="18" charset="0"/>
                <a:cs typeface="Times New Roman" panose="02020603050405020304" pitchFamily="18" charset="0"/>
              </a:rPr>
              <a:t>JSON:</a:t>
            </a:r>
            <a:r>
              <a:rPr lang="en-US" sz="1600" dirty="0">
                <a:solidFill>
                  <a:schemeClr val="tx1"/>
                </a:solidFill>
                <a:latin typeface="Times New Roman" panose="02020603050405020304" pitchFamily="18" charset="0"/>
                <a:cs typeface="Times New Roman" panose="02020603050405020304" pitchFamily="18" charset="0"/>
              </a:rPr>
              <a:t> JSON (JavaScript Object Notation) is utilized for storing and managing the captured keystroke data in a structured format. JSON provides a lightweight, human-readable data interchange format, facilitating easy storage and retrieval of key logger data.</a:t>
            </a:r>
          </a:p>
        </p:txBody>
      </p:sp>
      <p:pic>
        <p:nvPicPr>
          <p:cNvPr id="2050" name="Picture 2" descr="Crafting Dynamic User Interfaces with Tkinter | by Nishitha Kalathil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0930" y="877659"/>
            <a:ext cx="2977547" cy="16910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Python-logo-notext.sv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8380" y="2753954"/>
            <a:ext cx="1502646" cy="16465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Use pynput's Mouse and Keyboard Listener at the Same Time - Nitratin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6526" y="4474352"/>
            <a:ext cx="2859768" cy="1463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274907" y="938321"/>
            <a:ext cx="11029616" cy="530296"/>
          </a:xfrm>
        </p:spPr>
        <p:txBody>
          <a:bodyPr>
            <a:normAutofit fontScale="90000"/>
          </a:bodyPr>
          <a:lstStyle/>
          <a:p>
            <a:r>
              <a:rPr lang="en-US" sz="4400" b="1" dirty="0" smtClean="0">
                <a:solidFill>
                  <a:schemeClr val="accent1"/>
                </a:solidFill>
                <a:latin typeface="BankGothic Lt BT" panose="020B0607020203060204" pitchFamily="34" charset="0"/>
                <a:ea typeface="+mj-lt"/>
                <a:cs typeface="Arial"/>
              </a:rPr>
              <a:t>Algorithm:</a:t>
            </a:r>
            <a:endParaRPr lang="en-US" dirty="0">
              <a:latin typeface="BankGothic Lt BT" panose="020B0607020203060204" pitchFamily="34" charset="0"/>
            </a:endParaRPr>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274907" y="1203469"/>
            <a:ext cx="11642185" cy="5472953"/>
          </a:xfrm>
        </p:spPr>
        <p:txBody>
          <a:bodyPr>
            <a:noAutofit/>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r>
              <a:rPr lang="en-US" sz="1600" b="1" dirty="0">
                <a:solidFill>
                  <a:schemeClr val="tx1"/>
                </a:solidFill>
                <a:latin typeface="Times New Roman" panose="02020603050405020304" pitchFamily="18" charset="0"/>
                <a:cs typeface="Times New Roman" panose="02020603050405020304" pitchFamily="18" charset="0"/>
              </a:rPr>
              <a:t>Keyboard Event Handling:</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The system utilizes the p</a:t>
            </a:r>
            <a:r>
              <a:rPr lang="en-US" sz="1600" dirty="0" smtClean="0">
                <a:solidFill>
                  <a:schemeClr val="tx1"/>
                </a:solidFill>
                <a:latin typeface="Times New Roman" panose="02020603050405020304" pitchFamily="18" charset="0"/>
                <a:cs typeface="Times New Roman" panose="02020603050405020304" pitchFamily="18" charset="0"/>
              </a:rPr>
              <a:t>ynput </a:t>
            </a:r>
            <a:r>
              <a:rPr lang="en-US" sz="1600" dirty="0">
                <a:solidFill>
                  <a:schemeClr val="tx1"/>
                </a:solidFill>
                <a:latin typeface="Times New Roman" panose="02020603050405020304" pitchFamily="18" charset="0"/>
                <a:cs typeface="Times New Roman" panose="02020603050405020304" pitchFamily="18" charset="0"/>
              </a:rPr>
              <a:t>library to capture keyboard input events in real-time.</a:t>
            </a:r>
          </a:p>
          <a:p>
            <a:pPr lvl="1"/>
            <a:r>
              <a:rPr lang="en-US" sz="1600" dirty="0">
                <a:solidFill>
                  <a:schemeClr val="tx1"/>
                </a:solidFill>
                <a:latin typeface="Times New Roman" panose="02020603050405020304" pitchFamily="18" charset="0"/>
                <a:cs typeface="Times New Roman" panose="02020603050405020304" pitchFamily="18" charset="0"/>
              </a:rPr>
              <a:t>Each keyboard event, including key press, hold, and release, is monitored and recorded.</a:t>
            </a:r>
          </a:p>
          <a:p>
            <a:pPr lvl="1"/>
            <a:r>
              <a:rPr lang="en-US" sz="1600" dirty="0">
                <a:solidFill>
                  <a:schemeClr val="tx1"/>
                </a:solidFill>
                <a:latin typeface="Times New Roman" panose="02020603050405020304" pitchFamily="18" charset="0"/>
                <a:cs typeface="Times New Roman" panose="02020603050405020304" pitchFamily="18" charset="0"/>
              </a:rPr>
              <a:t>This algorithm distinguishes between different types of keyboard events, allowing the system to accurately track user keystrokes.</a:t>
            </a:r>
          </a:p>
          <a:p>
            <a:r>
              <a:rPr lang="en-US" sz="1600" b="1" dirty="0">
                <a:solidFill>
                  <a:schemeClr val="tx1"/>
                </a:solidFill>
                <a:latin typeface="Times New Roman" panose="02020603050405020304" pitchFamily="18" charset="0"/>
                <a:cs typeface="Times New Roman" panose="02020603050405020304" pitchFamily="18" charset="0"/>
              </a:rPr>
              <a:t>Anomaly Detection: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Anomaly detection algorithms analyze the patterns of keyboard events to identify suspicious activities indicative of key logger presence.</a:t>
            </a:r>
          </a:p>
          <a:p>
            <a:pPr lvl="1"/>
            <a:r>
              <a:rPr lang="en-US" sz="1600" dirty="0">
                <a:solidFill>
                  <a:schemeClr val="tx1"/>
                </a:solidFill>
                <a:latin typeface="Times New Roman" panose="02020603050405020304" pitchFamily="18" charset="0"/>
                <a:cs typeface="Times New Roman" panose="02020603050405020304" pitchFamily="18" charset="0"/>
              </a:rPr>
              <a:t>By monitoring the frequency, sequence, and timing of keystrokes, the system can detect deviations from normal user behavior.</a:t>
            </a:r>
          </a:p>
          <a:p>
            <a:pPr lvl="1"/>
            <a:r>
              <a:rPr lang="en-US" sz="1600" dirty="0">
                <a:solidFill>
                  <a:schemeClr val="tx1"/>
                </a:solidFill>
                <a:latin typeface="Times New Roman" panose="02020603050405020304" pitchFamily="18" charset="0"/>
                <a:cs typeface="Times New Roman" panose="02020603050405020304" pitchFamily="18" charset="0"/>
              </a:rPr>
              <a:t>Machine learning techniques may be employed to train models on legitimate user typing behavior and identify anomalies that could signify unauthorized access or malicious activity.</a:t>
            </a:r>
          </a:p>
          <a:p>
            <a:r>
              <a:rPr lang="en-US" sz="1600" b="1" dirty="0">
                <a:solidFill>
                  <a:schemeClr val="tx1"/>
                </a:solidFill>
                <a:latin typeface="Times New Roman" panose="02020603050405020304" pitchFamily="18" charset="0"/>
                <a:cs typeface="Times New Roman" panose="02020603050405020304" pitchFamily="18" charset="0"/>
              </a:rPr>
              <a:t>Encryption:</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Sensitive information, such as captured keystrokes and user credentials, are encrypted using advanced encryption standards.</a:t>
            </a:r>
          </a:p>
          <a:p>
            <a:pPr lvl="1"/>
            <a:r>
              <a:rPr lang="en-US" sz="1600" dirty="0">
                <a:solidFill>
                  <a:schemeClr val="tx1"/>
                </a:solidFill>
                <a:latin typeface="Times New Roman" panose="02020603050405020304" pitchFamily="18" charset="0"/>
                <a:cs typeface="Times New Roman" panose="02020603050405020304" pitchFamily="18" charset="0"/>
              </a:rPr>
              <a:t>Encryption algorithms ensure that the stored data remains secure and inaccessible to unauthorized parties.</a:t>
            </a:r>
          </a:p>
          <a:p>
            <a:pPr lvl="1"/>
            <a:r>
              <a:rPr lang="en-US" sz="1600" dirty="0">
                <a:solidFill>
                  <a:schemeClr val="tx1"/>
                </a:solidFill>
                <a:latin typeface="Times New Roman" panose="02020603050405020304" pitchFamily="18" charset="0"/>
                <a:cs typeface="Times New Roman" panose="02020603050405020304" pitchFamily="18" charset="0"/>
              </a:rPr>
              <a:t>Strong encryption mechanisms, such as AES (Advanced Encryption Standard), are utilized to protect sensitive data from potential breaches or unauthorized access.</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schemeClr val="accent1"/>
                </a:solidFill>
                <a:latin typeface="BankGothic Md BT" panose="020B0807020203060204" pitchFamily="34" charset="0"/>
                <a:cs typeface="Arial" panose="020B0604020202020204" pitchFamily="34" charset="0"/>
              </a:rPr>
              <a:t>Deployment</a:t>
            </a:r>
          </a:p>
        </p:txBody>
      </p:sp>
      <p:sp>
        <p:nvSpPr>
          <p:cNvPr id="3" name="Content Placeholder 2"/>
          <p:cNvSpPr>
            <a:spLocks noGrp="1"/>
          </p:cNvSpPr>
          <p:nvPr>
            <p:ph idx="1"/>
          </p:nvPr>
        </p:nvSpPr>
        <p:spPr>
          <a:xfrm>
            <a:off x="702216" y="1062318"/>
            <a:ext cx="9530996" cy="5795682"/>
          </a:xfrm>
        </p:spPr>
        <p:txBody>
          <a:bodyPr>
            <a:noAutofit/>
          </a:bodyPr>
          <a:lstStyle/>
          <a:p>
            <a:r>
              <a:rPr lang="en-US" sz="1800" b="1" dirty="0" smtClean="0">
                <a:solidFill>
                  <a:schemeClr val="tx1"/>
                </a:solidFill>
                <a:latin typeface="Times New Roman" panose="02020603050405020304" pitchFamily="18" charset="0"/>
                <a:cs typeface="Times New Roman" panose="02020603050405020304" pitchFamily="18" charset="0"/>
              </a:rPr>
              <a:t>Client-Side </a:t>
            </a:r>
            <a:r>
              <a:rPr lang="en-US" sz="1800" b="1" dirty="0">
                <a:solidFill>
                  <a:schemeClr val="tx1"/>
                </a:solidFill>
                <a:latin typeface="Times New Roman" panose="02020603050405020304" pitchFamily="18" charset="0"/>
                <a:cs typeface="Times New Roman" panose="02020603050405020304" pitchFamily="18" charset="0"/>
              </a:rPr>
              <a:t>Installation:</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The key logger detection and prevention software is installed on end-user devices, such as personal computers or workstations.</a:t>
            </a:r>
          </a:p>
          <a:p>
            <a:pPr lvl="1"/>
            <a:r>
              <a:rPr lang="en-US" sz="1800" dirty="0">
                <a:solidFill>
                  <a:schemeClr val="tx1"/>
                </a:solidFill>
                <a:latin typeface="Times New Roman" panose="02020603050405020304" pitchFamily="18" charset="0"/>
                <a:cs typeface="Times New Roman" panose="02020603050405020304" pitchFamily="18" charset="0"/>
              </a:rPr>
              <a:t>The installation process involves deploying the executable or script containing the key logger detection algorithms and user interface components.</a:t>
            </a:r>
          </a:p>
          <a:p>
            <a:pPr lvl="1"/>
            <a:r>
              <a:rPr lang="en-US" sz="1800" dirty="0">
                <a:solidFill>
                  <a:schemeClr val="tx1"/>
                </a:solidFill>
                <a:latin typeface="Times New Roman" panose="02020603050405020304" pitchFamily="18" charset="0"/>
                <a:cs typeface="Times New Roman" panose="02020603050405020304" pitchFamily="18" charset="0"/>
              </a:rPr>
              <a:t>Users may download and install the software from trusted sources or receive it through enterprise deployment channels.</a:t>
            </a:r>
          </a:p>
          <a:p>
            <a:r>
              <a:rPr lang="en-US" sz="1800" b="1" dirty="0">
                <a:solidFill>
                  <a:schemeClr val="tx1"/>
                </a:solidFill>
                <a:latin typeface="Times New Roman" panose="02020603050405020304" pitchFamily="18" charset="0"/>
                <a:cs typeface="Times New Roman" panose="02020603050405020304" pitchFamily="18" charset="0"/>
              </a:rPr>
              <a:t>Server-Side Components:</a:t>
            </a:r>
            <a:endParaRPr lang="en-US" sz="1800" dirty="0">
              <a:solidFill>
                <a:schemeClr val="tx1"/>
              </a:solidFill>
              <a:latin typeface="Times New Roman" panose="02020603050405020304" pitchFamily="18" charset="0"/>
              <a:cs typeface="Times New Roman" panose="02020603050405020304" pitchFamily="18" charset="0"/>
            </a:endParaRPr>
          </a:p>
          <a:p>
            <a:pPr lvl="1"/>
            <a:r>
              <a:rPr lang="en-US" sz="1800" dirty="0">
                <a:solidFill>
                  <a:schemeClr val="tx1"/>
                </a:solidFill>
                <a:latin typeface="Times New Roman" panose="02020603050405020304" pitchFamily="18" charset="0"/>
                <a:cs typeface="Times New Roman" panose="02020603050405020304" pitchFamily="18" charset="0"/>
              </a:rPr>
              <a:t>In some deployment scenarios, server-side components may be utilized to enhance the functionality and security of the system.</a:t>
            </a:r>
          </a:p>
          <a:p>
            <a:pPr lvl="1"/>
            <a:r>
              <a:rPr lang="en-US" sz="1800" dirty="0">
                <a:solidFill>
                  <a:schemeClr val="tx1"/>
                </a:solidFill>
                <a:latin typeface="Times New Roman" panose="02020603050405020304" pitchFamily="18" charset="0"/>
                <a:cs typeface="Times New Roman" panose="02020603050405020304" pitchFamily="18" charset="0"/>
              </a:rPr>
              <a:t>Server-side components may include centralized logging and analysis tools for aggregating and analyzing keystroke data from multiple client devices.</a:t>
            </a:r>
          </a:p>
          <a:p>
            <a:pPr lvl="1"/>
            <a:r>
              <a:rPr lang="en-US" sz="1800" dirty="0">
                <a:solidFill>
                  <a:schemeClr val="tx1"/>
                </a:solidFill>
                <a:latin typeface="Times New Roman" panose="02020603050405020304" pitchFamily="18" charset="0"/>
                <a:cs typeface="Times New Roman" panose="02020603050405020304" pitchFamily="18" charset="0"/>
              </a:rPr>
              <a:t>Additionally, server-side infrastructure may be utilized for remote management, configuration, and updates of the key logger detection software.</a:t>
            </a: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74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721223"/>
            <a:ext cx="11359796" cy="4771365"/>
          </a:xfrm>
        </p:spPr>
        <p:txBody>
          <a:bodyPr>
            <a:noAutofit/>
          </a:bodyPr>
          <a:lstStyle/>
          <a:p>
            <a:r>
              <a:rPr lang="en-US" sz="1900" b="1" dirty="0">
                <a:solidFill>
                  <a:schemeClr val="tx1"/>
                </a:solidFill>
                <a:latin typeface="Times New Roman" panose="02020603050405020304" pitchFamily="18" charset="0"/>
                <a:cs typeface="Times New Roman" panose="02020603050405020304" pitchFamily="18" charset="0"/>
              </a:rPr>
              <a:t>Cloud Deployment (Optional):</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Cloud deployment options provide scalability, flexibility, and accessibility advantages for the key logger detection system.</a:t>
            </a:r>
          </a:p>
          <a:p>
            <a:pPr lvl="1"/>
            <a:r>
              <a:rPr lang="en-US" sz="1900" dirty="0">
                <a:solidFill>
                  <a:schemeClr val="tx1"/>
                </a:solidFill>
                <a:latin typeface="Times New Roman" panose="02020603050405020304" pitchFamily="18" charset="0"/>
                <a:cs typeface="Times New Roman" panose="02020603050405020304" pitchFamily="18" charset="0"/>
              </a:rPr>
              <a:t>Cloud-based solutions may leverage platforms such as AWS (Amazon Web Services), Microsoft Azure, or Google Cloud Platform for hosting server-side components and data storage.</a:t>
            </a:r>
          </a:p>
          <a:p>
            <a:pPr lvl="1"/>
            <a:r>
              <a:rPr lang="en-US" sz="1900" dirty="0">
                <a:solidFill>
                  <a:schemeClr val="tx1"/>
                </a:solidFill>
                <a:latin typeface="Times New Roman" panose="02020603050405020304" pitchFamily="18" charset="0"/>
                <a:cs typeface="Times New Roman" panose="02020603050405020304" pitchFamily="18" charset="0"/>
              </a:rPr>
              <a:t>Cloud deployment enables seamless access to the system from anywhere with an internet connection, facilitating centralized management and monitoring of key logger activities.</a:t>
            </a:r>
          </a:p>
          <a:p>
            <a:r>
              <a:rPr lang="en-US" sz="1900" b="1" dirty="0">
                <a:solidFill>
                  <a:schemeClr val="tx1"/>
                </a:solidFill>
                <a:latin typeface="Times New Roman" panose="02020603050405020304" pitchFamily="18" charset="0"/>
                <a:cs typeface="Times New Roman" panose="02020603050405020304" pitchFamily="18" charset="0"/>
              </a:rPr>
              <a:t>Integration with Existing Systems:</a:t>
            </a:r>
            <a:endParaRPr lang="en-US" sz="1900" dirty="0">
              <a:solidFill>
                <a:schemeClr val="tx1"/>
              </a:solidFill>
              <a:latin typeface="Times New Roman" panose="02020603050405020304" pitchFamily="18" charset="0"/>
              <a:cs typeface="Times New Roman" panose="02020603050405020304" pitchFamily="18" charset="0"/>
            </a:endParaRPr>
          </a:p>
          <a:p>
            <a:pPr lvl="1"/>
            <a:r>
              <a:rPr lang="en-US" sz="1900" dirty="0">
                <a:solidFill>
                  <a:schemeClr val="tx1"/>
                </a:solidFill>
                <a:latin typeface="Times New Roman" panose="02020603050405020304" pitchFamily="18" charset="0"/>
                <a:cs typeface="Times New Roman" panose="02020603050405020304" pitchFamily="18" charset="0"/>
              </a:rPr>
              <a:t>The key logger detection and prevention system may be integrated with existing security infrastructure and tools to enhance overall </a:t>
            </a:r>
            <a:r>
              <a:rPr lang="en-US" sz="1900" dirty="0" smtClean="0">
                <a:solidFill>
                  <a:schemeClr val="tx1"/>
                </a:solidFill>
                <a:latin typeface="Times New Roman" panose="02020603050405020304" pitchFamily="18" charset="0"/>
                <a:cs typeface="Times New Roman" panose="02020603050405020304" pitchFamily="18" charset="0"/>
              </a:rPr>
              <a:t>cyber security </a:t>
            </a:r>
            <a:r>
              <a:rPr lang="en-US" sz="1900" dirty="0">
                <a:solidFill>
                  <a:schemeClr val="tx1"/>
                </a:solidFill>
                <a:latin typeface="Times New Roman" panose="02020603050405020304" pitchFamily="18" charset="0"/>
                <a:cs typeface="Times New Roman" panose="02020603050405020304" pitchFamily="18" charset="0"/>
              </a:rPr>
              <a:t>posture.</a:t>
            </a:r>
          </a:p>
          <a:p>
            <a:pPr lvl="1"/>
            <a:r>
              <a:rPr lang="en-US" sz="1900" dirty="0">
                <a:solidFill>
                  <a:schemeClr val="tx1"/>
                </a:solidFill>
                <a:latin typeface="Times New Roman" panose="02020603050405020304" pitchFamily="18" charset="0"/>
                <a:cs typeface="Times New Roman" panose="02020603050405020304" pitchFamily="18" charset="0"/>
              </a:rPr>
              <a:t>Integration with endpoint security solutions, SIEM (Security Information and Event Management) systems, and threat intelligence platforms enables comprehensive threat detection and response capabilities.</a:t>
            </a:r>
          </a:p>
          <a:p>
            <a:pPr lvl="1"/>
            <a:r>
              <a:rPr lang="en-US" sz="1900" dirty="0">
                <a:solidFill>
                  <a:schemeClr val="tx1"/>
                </a:solidFill>
                <a:latin typeface="Times New Roman" panose="02020603050405020304" pitchFamily="18" charset="0"/>
                <a:cs typeface="Times New Roman" panose="02020603050405020304" pitchFamily="18" charset="0"/>
              </a:rPr>
              <a:t>APIs (Application Programming Interfaces) and standardized protocols are utilized for seamless integration with third-party security products and services.</a:t>
            </a:r>
          </a:p>
          <a:p>
            <a:endParaRPr lang="en-IN" sz="19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658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c0fa2617-96bd-425d-8578-e93563fe37c5"/>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1358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Algerian</vt:lpstr>
      <vt:lpstr>Arial</vt:lpstr>
      <vt:lpstr>BankGothic Lt BT</vt:lpstr>
      <vt:lpstr>BankGothic Md BT</vt:lpstr>
      <vt:lpstr>Calibri</vt:lpstr>
      <vt:lpstr>Calibri Light</vt:lpstr>
      <vt:lpstr>Franklin Gothic Book</vt:lpstr>
      <vt:lpstr>Franklin Gothic Demi</vt:lpstr>
      <vt:lpstr>Times New Roman</vt:lpstr>
      <vt:lpstr>Wingdings 2</vt:lpstr>
      <vt:lpstr>DividendVTI</vt:lpstr>
      <vt:lpstr>Key LOGGER and security</vt:lpstr>
      <vt:lpstr>OUTLINE</vt:lpstr>
      <vt:lpstr>Problem Statement</vt:lpstr>
      <vt:lpstr>How key loggers can works ? </vt:lpstr>
      <vt:lpstr>Proposed Solution</vt:lpstr>
      <vt:lpstr>System  Approach</vt:lpstr>
      <vt:lpstr>Algorithm:</vt:lpstr>
      <vt:lpstr>Deployment</vt:lpstr>
      <vt:lpstr>PowerPoint Presentation</vt:lpstr>
      <vt:lpstr>Source code:</vt:lpstr>
      <vt:lpstr>Result and Output: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cse3</cp:lastModifiedBy>
  <cp:revision>54</cp:revision>
  <dcterms:created xsi:type="dcterms:W3CDTF">2021-05-26T16:50:10Z</dcterms:created>
  <dcterms:modified xsi:type="dcterms:W3CDTF">2024-04-02T07:08:22Z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