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Lbls>
            <c:delete val="1"/>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2"/>
            </a:solidFill>
            <a:ln>
              <a:noFill/>
            </a:ln>
            <a:effectLst/>
          </c:spPr>
          <c:invertIfNegative val="0"/>
          <c:dLbls>
            <c:delete val="1"/>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spPr>
            <a:solidFill>
              <a:schemeClr val="accent3"/>
            </a:solidFill>
            <a:ln>
              <a:noFill/>
            </a:ln>
            <a:effectLst/>
          </c:spPr>
          <c:invertIfNegative val="0"/>
          <c:dLbls>
            <c:delete val="1"/>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40"/>
        <c:overlap val="-40"/>
        <c:axId val="600352707"/>
        <c:axId val="375971532"/>
      </c:barChart>
      <c:catAx>
        <c:axId val="600352707"/>
        <c:scaling>
          <c:orientation val="minMax"/>
        </c:scaling>
        <c:delete val="0"/>
        <c:axPos val="l"/>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75971532"/>
        <c:crosses val="autoZero"/>
        <c:auto val="1"/>
        <c:lblAlgn val="ctr"/>
        <c:lblOffset val="100"/>
        <c:noMultiLvlLbl val="0"/>
      </c:catAx>
      <c:valAx>
        <c:axId val="375971532"/>
        <c:scaling>
          <c:orientation val="minMax"/>
        </c:scaling>
        <c:delete val="0"/>
        <c:axPos val="b"/>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00352707"/>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118">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90737" y="3290020"/>
            <a:ext cx="8610600" cy="1938020"/>
          </a:xfrm>
          <a:prstGeom prst="rect">
            <a:avLst/>
          </a:prstGeom>
          <a:noFill/>
        </p:spPr>
        <p:txBody>
          <a:bodyPr wrap="square" rtlCol="0">
            <a:spAutoFit/>
          </a:bodyPr>
          <a:lstStyle/>
          <a:p>
            <a:r>
              <a:rPr lang="en-US" sz="2400"/>
              <a:t>STUDENT NAME: S.Oviya</a:t>
            </a:r>
            <a:endParaRPr lang="en-US" sz="2400" dirty="0"/>
          </a:p>
          <a:p>
            <a:r>
              <a:rPr lang="en-US" sz="2400" dirty="0"/>
              <a:t>REGISTER NO: 312203209</a:t>
            </a:r>
            <a:endParaRPr lang="en-US" sz="2400" dirty="0"/>
          </a:p>
          <a:p>
            <a:r>
              <a:rPr lang="en-US" sz="2400" dirty="0"/>
              <a:t>DEPARTMENT:B.COM (Accounting &amp;Finance)</a:t>
            </a:r>
            <a:endParaRPr lang="en-US" sz="2400" dirty="0"/>
          </a:p>
          <a:p>
            <a:r>
              <a:rPr lang="en-US" sz="2400" dirty="0"/>
              <a:t>COLLEGE:Prince shri venkateshware Arts and Sciences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838200" y="1309370"/>
            <a:ext cx="8466455" cy="5229225"/>
          </a:xfrm>
          <a:prstGeom prst="rect">
            <a:avLst/>
          </a:prstGeom>
          <a:noFill/>
          <a:ln w="57150">
            <a:gradFill>
              <a:gsLst>
                <a:gs pos="0">
                  <a:srgbClr val="7B32B2"/>
                </a:gs>
                <a:gs pos="100000">
                  <a:srgbClr val="401A5D"/>
                </a:gs>
              </a:gsLst>
            </a:gradFill>
          </a:ln>
        </p:spPr>
        <p:txBody>
          <a:bodyPr wrap="square" rtlCol="0">
            <a:noAutofit/>
          </a:bodyPr>
          <a:p>
            <a:pPr marL="285750" indent="-285750">
              <a:buFont typeface="Wingdings" panose="05000000000000000000" charset="0"/>
              <a:buChar char="v"/>
            </a:pPr>
            <a:r>
              <a:rPr lang="en-US" sz="2400">
                <a:sym typeface="+mn-ea"/>
              </a:rPr>
              <a:t>Data Preparation: Cleanse and structure data, ensuring precision and uniformity.</a:t>
            </a:r>
            <a:endParaRPr lang="en-US" sz="2400"/>
          </a:p>
          <a:p>
            <a:pPr marL="285750" indent="-285750">
              <a:buFont typeface="Wingdings" panose="05000000000000000000" charset="0"/>
              <a:buChar char="v"/>
            </a:pPr>
            <a:endParaRPr lang="en-US" sz="2400"/>
          </a:p>
          <a:p>
            <a:pPr marL="285750" indent="-285750">
              <a:buFont typeface="Wingdings" panose="05000000000000000000" charset="0"/>
              <a:buChar char="v"/>
            </a:pPr>
            <a:r>
              <a:rPr lang="en-US" sz="2400">
                <a:sym typeface="+mn-ea"/>
              </a:rPr>
              <a:t>Trend Analysis: Employ charts and graphs (e.g., line charts, bar graphs) to visualize temporal trends, such as employee performance or turnover rates.</a:t>
            </a:r>
            <a:endParaRPr lang="en-US" sz="2400"/>
          </a:p>
          <a:p>
            <a:pPr marL="285750" indent="-285750">
              <a:buFont typeface="Wingdings" panose="05000000000000000000" charset="0"/>
              <a:buChar char="v"/>
            </a:pPr>
            <a:endParaRPr lang="en-US" sz="2400"/>
          </a:p>
          <a:p>
            <a:pPr marL="285750" indent="-285750">
              <a:buFont typeface="Wingdings" panose="05000000000000000000" charset="0"/>
              <a:buChar char="v"/>
            </a:pPr>
            <a:r>
              <a:rPr lang="en-US" sz="2400">
                <a:sym typeface="+mn-ea"/>
              </a:rPr>
              <a:t>Pivot Tables: Construct pivot tables to aggregate and analyze data across various dimensions, such as department, tenure, or job role.</a:t>
            </a:r>
            <a:endParaRPr lang="en-US" sz="2400"/>
          </a:p>
          <a:p>
            <a:pPr marL="285750" indent="-285750">
              <a:buFont typeface="Wingdings" panose="05000000000000000000" charset="0"/>
              <a:buChar char="v"/>
            </a:pPr>
            <a:endParaRPr lang="en-US" sz="2400"/>
          </a:p>
          <a:p>
            <a:pPr marL="285750" indent="-285750">
              <a:buFont typeface="Wingdings" panose="05000000000000000000" charset="0"/>
              <a:buChar char="v"/>
            </a:pPr>
            <a:r>
              <a:rPr lang="en-US" sz="2400">
                <a:sym typeface="+mn-ea"/>
              </a:rPr>
              <a:t>Regression Analysis: Utilize regression functions to discern relationships between variables, such as the impact of training on performance.</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hart 1"/>
          <p:cNvGraphicFramePr/>
          <p:nvPr/>
        </p:nvGraphicFramePr>
        <p:xfrm>
          <a:off x="2675890" y="1449070"/>
          <a:ext cx="6839585" cy="395986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492250" y="1752600"/>
            <a:ext cx="7547610" cy="4523105"/>
          </a:xfrm>
          <a:prstGeom prst="rect">
            <a:avLst/>
          </a:prstGeom>
          <a:noFill/>
          <a:ln w="57150">
            <a:solidFill>
              <a:schemeClr val="accent4"/>
            </a:solidFill>
          </a:ln>
        </p:spPr>
        <p:txBody>
          <a:bodyPr wrap="square" rtlCol="0">
            <a:noAutofit/>
          </a:bodyPr>
          <a:p>
            <a:r>
              <a:rPr lang="en-US" sz="2400" dirty="0">
                <a:sym typeface="+mn-ea"/>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066800" y="1512570"/>
            <a:ext cx="6879590" cy="2449830"/>
          </a:xfrm>
          <a:prstGeom prst="rect">
            <a:avLst/>
          </a:prstGeom>
          <a:noFill/>
          <a:ln w="57150">
            <a:gradFill>
              <a:gsLst>
                <a:gs pos="0">
                  <a:srgbClr val="7B32B2"/>
                </a:gs>
                <a:gs pos="100000">
                  <a:srgbClr val="401A5D"/>
                </a:gs>
              </a:gsLst>
            </a:gradFill>
          </a:ln>
        </p:spPr>
        <p:txBody>
          <a:bodyPr wrap="square" rtlCol="0">
            <a:noAutofit/>
          </a:bodyPr>
          <a:p>
            <a:r>
              <a:rPr lang="en-US" sz="2400"/>
              <a:t>Employee performance is a pivotal determinant of organizational success, necessitating sophisticated assessment and management methodologies. Promptly addressing performance deficiencies can significantly bolster productivity and elevate employee satisfaction.</a:t>
            </a:r>
            <a:endParaRPr lang="en-US" sz="2400"/>
          </a:p>
        </p:txBody>
      </p:sp>
      <p:sp>
        <p:nvSpPr>
          <p:cNvPr id="11" name="Text Box 10"/>
          <p:cNvSpPr txBox="1"/>
          <p:nvPr/>
        </p:nvSpPr>
        <p:spPr>
          <a:xfrm>
            <a:off x="990600" y="4091940"/>
            <a:ext cx="6812915" cy="2245995"/>
          </a:xfrm>
          <a:prstGeom prst="rect">
            <a:avLst/>
          </a:prstGeom>
          <a:noFill/>
          <a:ln w="57150">
            <a:gradFill>
              <a:gsLst>
                <a:gs pos="0">
                  <a:srgbClr val="7B32B2"/>
                </a:gs>
                <a:gs pos="100000">
                  <a:srgbClr val="401A5D"/>
                </a:gs>
              </a:gsLst>
            </a:gradFill>
          </a:ln>
        </p:spPr>
        <p:txBody>
          <a:bodyPr wrap="square" rtlCol="0">
            <a:noAutofit/>
          </a:bodyPr>
          <a:p>
            <a:r>
              <a:rPr lang="en-US" sz="2400"/>
              <a:t>An employee dataset overview furnishes critical insights into workforce demographics, performance metrics, and engagement indices, which are indispensable for refining human resource strategies. Rigorous analysis can uncover trends and disparities, facilitating targeted enhancements.</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2676525"/>
          </a:xfrm>
          <a:prstGeom prst="rect">
            <a:avLst/>
          </a:prstGeom>
          <a:noFill/>
          <a:ln w="57150">
            <a:gradFill>
              <a:gsLst>
                <a:gs pos="0">
                  <a:srgbClr val="7B32B2"/>
                </a:gs>
                <a:gs pos="100000">
                  <a:srgbClr val="401A5D"/>
                </a:gs>
              </a:gsLst>
            </a:gradFill>
          </a:ln>
        </p:spPr>
        <p:txBody>
          <a:bodyPr wrap="square" rtlCol="0">
            <a:spAutoFit/>
          </a:bodyPr>
          <a:lstStyle/>
          <a:p>
            <a:pPr marL="342900" indent="-342900" algn="l">
              <a:buFont typeface="Wingdings" panose="05000000000000000000" charset="0"/>
              <a:buChar char="Ø"/>
            </a:pPr>
            <a:r>
              <a:rPr lang="en-US" sz="2400" b="0" i="0" dirty="0">
                <a:solidFill>
                  <a:srgbClr val="0D0D0D"/>
                </a:solidFill>
                <a:effectLst/>
                <a:latin typeface="Times New Roman" panose="02020603050405020304" pitchFamily="18" charset="0"/>
                <a:cs typeface="Times New Roman" panose="02020603050405020304" pitchFamily="18" charset="0"/>
              </a:rPr>
              <a:t>The project involves a meticulous analysis of employee data using Excel to extract insights into workforce metrics. This includes structuring data, conducting statistical analyses, and generating visualizations to discern trends in employee performance, demographics, and other critical indicators, thereby supporting data-driven decision-making for HR strategies.</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724535" y="1840865"/>
            <a:ext cx="6899275" cy="3366770"/>
          </a:xfrm>
          <a:prstGeom prst="rect">
            <a:avLst/>
          </a:prstGeom>
          <a:noFill/>
          <a:ln w="57150">
            <a:gradFill>
              <a:gsLst>
                <a:gs pos="0">
                  <a:srgbClr val="7B32B2"/>
                </a:gs>
                <a:gs pos="100000">
                  <a:srgbClr val="401A5D"/>
                </a:gs>
              </a:gsLst>
            </a:gradFill>
          </a:ln>
        </p:spPr>
        <p:txBody>
          <a:bodyPr wrap="square" rtlCol="0">
            <a:noAutofit/>
          </a:bodyPr>
          <a:p>
            <a:r>
              <a:rPr lang="en-US"/>
              <a:t>This project centers on harnessing Excel to conduct a thorough analysis of employee data. Key tasks include:</a:t>
            </a:r>
            <a:endParaRPr lang="en-US"/>
          </a:p>
          <a:p>
            <a:endParaRPr lang="en-US"/>
          </a:p>
          <a:p>
            <a:r>
              <a:rPr lang="en-US"/>
              <a:t>Data Organization: Importing, cleansing, and structuring employee data to ensure clarity and consistency.</a:t>
            </a:r>
            <a:endParaRPr lang="en-US"/>
          </a:p>
          <a:p>
            <a:r>
              <a:rPr lang="en-US"/>
              <a:t>Analysis: Utilizing Excel functions and formulas to evaluate performance metrics, impute missing values, and analyze other critical indicators.</a:t>
            </a:r>
            <a:endParaRPr lang="en-US"/>
          </a:p>
          <a:p>
            <a:r>
              <a:rPr lang="en-US"/>
              <a:t>Visualization: Crafting charts, graphs, and pivot tables to elucidate trends and patterns.</a:t>
            </a:r>
            <a:endParaRPr lang="en-US"/>
          </a:p>
          <a:p>
            <a:r>
              <a:rPr lang="en-US"/>
              <a:t>Reporting: Synthesizing findings to inform HR strategies and facilitate data-driven decision-making.</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086735" y="2077085"/>
            <a:ext cx="7257415" cy="3639820"/>
          </a:xfrm>
          <a:prstGeom prst="rect">
            <a:avLst/>
          </a:prstGeom>
          <a:noFill/>
          <a:ln w="57150">
            <a:gradFill>
              <a:gsLst>
                <a:gs pos="0">
                  <a:srgbClr val="7B32B2"/>
                </a:gs>
                <a:gs pos="100000">
                  <a:srgbClr val="401A5D"/>
                </a:gs>
              </a:gsLst>
            </a:gradFill>
          </a:ln>
        </p:spPr>
        <p:txBody>
          <a:bodyPr wrap="square" rtlCol="0">
            <a:noAutofit/>
          </a:bodyPr>
          <a:p>
            <a:r>
              <a:rPr lang="en-US" sz="2800"/>
              <a:t>Filtering: Implementing data filtration techniques to impute missing values.</a:t>
            </a:r>
            <a:endParaRPr lang="en-US" sz="2800"/>
          </a:p>
          <a:p>
            <a:endParaRPr lang="en-US" sz="2800"/>
          </a:p>
          <a:p>
            <a:r>
              <a:rPr lang="en-US" sz="2800"/>
              <a:t>Conditional Formatting: Applying conditional formatting to highlight blank values.</a:t>
            </a:r>
            <a:endParaRPr lang="en-US" sz="2800"/>
          </a:p>
          <a:p>
            <a:endParaRPr lang="en-US" sz="2800"/>
          </a:p>
          <a:p>
            <a:r>
              <a:rPr lang="en-US" sz="2800"/>
              <a:t>Utilizing: Employing pivot tables and charts to analyze and visualize data.</a:t>
            </a:r>
            <a:endParaRPr 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990600" y="1573530"/>
            <a:ext cx="8369300" cy="4935855"/>
          </a:xfrm>
          <a:prstGeom prst="rect">
            <a:avLst/>
          </a:prstGeom>
          <a:noFill/>
          <a:ln w="57150">
            <a:gradFill>
              <a:gsLst>
                <a:gs pos="0">
                  <a:srgbClr val="7B32B2"/>
                </a:gs>
                <a:gs pos="100000">
                  <a:srgbClr val="401A5D"/>
                </a:gs>
              </a:gsLst>
            </a:gradFill>
          </a:ln>
        </p:spPr>
        <p:txBody>
          <a:bodyPr wrap="square" rtlCol="0">
            <a:noAutofit/>
          </a:bodyPr>
          <a:p>
            <a:r>
              <a:rPr lang="en-US" sz="2400"/>
              <a:t>The employee dataset from Kaggle comprises 26 features. The ten most significant features include:</a:t>
            </a:r>
            <a:endParaRPr lang="en-US" sz="2400"/>
          </a:p>
          <a:p>
            <a:endParaRPr lang="en-US" sz="2400"/>
          </a:p>
          <a:p>
            <a:pPr marL="285750" indent="-285750">
              <a:buFont typeface="Wingdings" panose="05000000000000000000" charset="0"/>
              <a:buChar char="v"/>
            </a:pPr>
            <a:r>
              <a:rPr lang="en-US" sz="2400"/>
              <a:t>Employment ID</a:t>
            </a:r>
            <a:endParaRPr lang="en-US" sz="2400"/>
          </a:p>
          <a:p>
            <a:pPr marL="285750" indent="-285750">
              <a:buFont typeface="Wingdings" panose="05000000000000000000" charset="0"/>
              <a:buChar char="v"/>
            </a:pPr>
            <a:r>
              <a:rPr lang="en-US" sz="2400"/>
              <a:t>First Name</a:t>
            </a:r>
            <a:endParaRPr lang="en-US" sz="2400"/>
          </a:p>
          <a:p>
            <a:pPr marL="285750" indent="-285750">
              <a:buFont typeface="Wingdings" panose="05000000000000000000" charset="0"/>
              <a:buChar char="v"/>
            </a:pPr>
            <a:r>
              <a:rPr lang="en-US" sz="2400"/>
              <a:t>Last Name</a:t>
            </a:r>
            <a:endParaRPr lang="en-US" sz="2400"/>
          </a:p>
          <a:p>
            <a:pPr marL="285750" indent="-285750">
              <a:buFont typeface="Wingdings" panose="05000000000000000000" charset="0"/>
              <a:buChar char="v"/>
            </a:pPr>
            <a:r>
              <a:rPr lang="en-US" sz="2400"/>
              <a:t>Gender</a:t>
            </a:r>
            <a:endParaRPr lang="en-US" sz="2400"/>
          </a:p>
          <a:p>
            <a:pPr marL="285750" indent="-285750">
              <a:buFont typeface="Wingdings" panose="05000000000000000000" charset="0"/>
              <a:buChar char="v"/>
            </a:pPr>
            <a:r>
              <a:rPr lang="en-US" sz="2400"/>
              <a:t>Employee Status</a:t>
            </a:r>
            <a:endParaRPr lang="en-US" sz="2400"/>
          </a:p>
          <a:p>
            <a:pPr marL="285750" indent="-285750">
              <a:buFont typeface="Wingdings" panose="05000000000000000000" charset="0"/>
              <a:buChar char="v"/>
            </a:pPr>
            <a:r>
              <a:rPr lang="en-US" sz="2400"/>
              <a:t>Employee Type</a:t>
            </a:r>
            <a:endParaRPr lang="en-US" sz="2400"/>
          </a:p>
          <a:p>
            <a:pPr marL="285750" indent="-285750">
              <a:buFont typeface="Wingdings" panose="05000000000000000000" charset="0"/>
              <a:buChar char="v"/>
            </a:pPr>
            <a:r>
              <a:rPr lang="en-US" sz="2400"/>
              <a:t>Employee Classification</a:t>
            </a:r>
            <a:endParaRPr lang="en-US" sz="2400"/>
          </a:p>
          <a:p>
            <a:pPr marL="285750" indent="-285750">
              <a:buFont typeface="Wingdings" panose="05000000000000000000" charset="0"/>
              <a:buChar char="v"/>
            </a:pPr>
            <a:r>
              <a:rPr lang="en-US" sz="2400"/>
              <a:t>Performance Score</a:t>
            </a:r>
            <a:endParaRPr lang="en-US" sz="2400"/>
          </a:p>
          <a:p>
            <a:pPr marL="285750" indent="-285750">
              <a:buFont typeface="Wingdings" panose="05000000000000000000" charset="0"/>
              <a:buChar char="v"/>
            </a:pPr>
            <a:r>
              <a:rPr lang="en-US" sz="2400"/>
              <a:t>Current Employee Ratings</a:t>
            </a:r>
            <a:endParaRPr lang="en-US" sz="2400"/>
          </a:p>
          <a:p>
            <a:pPr marL="285750" indent="-285750">
              <a:buFont typeface="Wingdings" panose="05000000000000000000" charset="0"/>
              <a:buChar char="v"/>
            </a:pPr>
            <a:r>
              <a:rPr lang="en-US" sz="2400"/>
              <a:t>Business Units</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658110" y="1809115"/>
            <a:ext cx="7651115" cy="2929890"/>
          </a:xfrm>
          <a:prstGeom prst="rect">
            <a:avLst/>
          </a:prstGeom>
          <a:noFill/>
          <a:ln w="57150">
            <a:gradFill>
              <a:gsLst>
                <a:gs pos="0">
                  <a:srgbClr val="7B32B2"/>
                </a:gs>
                <a:gs pos="100000">
                  <a:srgbClr val="401A5D"/>
                </a:gs>
              </a:gsLst>
            </a:gradFill>
          </a:ln>
        </p:spPr>
        <p:txBody>
          <a:bodyPr wrap="square" rtlCol="0">
            <a:noAutofit/>
          </a:bodyPr>
          <a:p>
            <a:pPr marL="285750" indent="-285750">
              <a:buFont typeface="Wingdings" panose="05000000000000000000" charset="0"/>
              <a:buChar char="v"/>
            </a:pPr>
            <a:r>
              <a:rPr lang="en-US" sz="2800"/>
              <a:t>Performance Level: Categorized into levels such as very high, high, medium, low, etc.</a:t>
            </a:r>
            <a:endParaRPr lang="en-US" sz="2800"/>
          </a:p>
          <a:p>
            <a:pPr marL="285750" indent="-285750">
              <a:buFont typeface="Wingdings" panose="05000000000000000000" charset="0"/>
              <a:buChar char="v"/>
            </a:pPr>
            <a:endParaRPr lang="en-US" sz="2800"/>
          </a:p>
          <a:p>
            <a:pPr marL="285750" indent="-285750">
              <a:buFont typeface="Wingdings" panose="05000000000000000000" charset="0"/>
              <a:buChar char="v"/>
            </a:pPr>
            <a:r>
              <a:rPr lang="en-US" sz="2800"/>
              <a:t>Analysis: Utilize pivot tables and charts to evaluate employee performance.</a:t>
            </a:r>
            <a:endParaRPr lang="en-US" sz="2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3848</Words>
  <Application>WPS Presentation</Application>
  <PresentationFormat>Widescreen</PresentationFormat>
  <Paragraphs>114</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Wingdings</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oviya</cp:lastModifiedBy>
  <cp:revision>15</cp:revision>
  <dcterms:created xsi:type="dcterms:W3CDTF">2024-03-29T15:07:00Z</dcterms:created>
  <dcterms:modified xsi:type="dcterms:W3CDTF">2024-09-02T16:01:21Z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77A8843D49BB4FEFBCEDCB3123F9D774_13</vt:lpwstr>
  </property>
  <property fmtid="{D5CDD505-2E9C-101B-9397-08002B2CF9AE}" pid="5" name="KSOProductBuildVer">
    <vt:lpwstr>1033-12.2.0.18165</vt:lpwstr>
  </property>
</Properties>
</file>