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62" r:id="rId4"/>
    <p:sldId id="260" r:id="rId5"/>
    <p:sldId id="261" r:id="rId6"/>
    <p:sldId id="264" r:id="rId7"/>
    <p:sldId id="265" r:id="rId8"/>
    <p:sldId id="266" r:id="rId9"/>
    <p:sldId id="267" r:id="rId10"/>
    <p:sldId id="268" r:id="rId11"/>
    <p:sldId id="271" r:id="rId12"/>
    <p:sldId id="270" r:id="rId13"/>
    <p:sldId id="272" r:id="rId14"/>
    <p:sldId id="274" r:id="rId15"/>
    <p:sldId id="273" r:id="rId16"/>
    <p:sldId id="275" r:id="rId17"/>
    <p:sldId id="277" r:id="rId18"/>
    <p:sldId id="278" r:id="rId19"/>
    <p:sldId id="279" r:id="rId20"/>
    <p:sldId id="280" r:id="rId21"/>
    <p:sldId id="281" r:id="rId22"/>
    <p:sldId id="288" r:id="rId23"/>
    <p:sldId id="287" r:id="rId24"/>
    <p:sldId id="291" r:id="rId25"/>
    <p:sldId id="292"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00"/>
    <a:srgbClr val="FF0066"/>
    <a:srgbClr val="0099CC"/>
    <a:srgbClr val="9966FF"/>
    <a:srgbClr val="99CCFF"/>
    <a:srgbClr val="FF3300"/>
    <a:srgbClr val="FF66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76867-3B6F-4EC7-9C33-ADD8EDEB5E5B}"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8E284-859A-4FE0-9E43-30076ADA50F9}" type="slidenum">
              <a:rPr lang="en-US" smtClean="0"/>
              <a:t>‹#›</a:t>
            </a:fld>
            <a:endParaRPr lang="en-US"/>
          </a:p>
        </p:txBody>
      </p:sp>
    </p:spTree>
    <p:extLst>
      <p:ext uri="{BB962C8B-B14F-4D97-AF65-F5344CB8AC3E}">
        <p14:creationId xmlns:p14="http://schemas.microsoft.com/office/powerpoint/2010/main" val="12307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08E284-859A-4FE0-9E43-30076ADA50F9}" type="slidenum">
              <a:rPr lang="en-US" smtClean="0"/>
              <a:t>14</a:t>
            </a:fld>
            <a:endParaRPr lang="en-US"/>
          </a:p>
        </p:txBody>
      </p:sp>
    </p:spTree>
    <p:extLst>
      <p:ext uri="{BB962C8B-B14F-4D97-AF65-F5344CB8AC3E}">
        <p14:creationId xmlns:p14="http://schemas.microsoft.com/office/powerpoint/2010/main" val="366987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A749-1B51-21C3-B4D9-001F31D33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3D342-1CC9-B056-9812-56FF1B263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00919-47EE-D5F3-0DFD-3D28C2881C68}"/>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54B57171-DA97-4DAB-6CE9-6727D64A9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92C4D-DE2E-E561-8365-AA111D712C73}"/>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311830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1E9A-553B-204C-607D-FF4A79B574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E0F6EF-313B-B76F-EE17-6E469F63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758B-8636-9EC2-44E8-7BDCB8A26852}"/>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8C9405F2-FAB9-0540-363E-51B609F2E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77704-5843-8D9F-BDBC-91E0BE931659}"/>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35270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0C542-02D6-92FC-AD60-352862887B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49B819-FE1C-5171-7281-0C9976CA4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BDE8E-762E-3B50-C1B9-22C5A195EF1D}"/>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B50A7E9E-FBD2-F3BA-239F-CD0D1EAA3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2AD0-F702-DCC3-A45D-D6E597BD42CE}"/>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146626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5F89-060D-7D70-82E1-28D5F0D6CD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F6449-ED86-1E36-ACF1-E76611D2B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1218C-F29A-198C-BCAE-D251BD1A91E4}"/>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68235D31-1F57-0DF2-1358-3635813E7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36D8E-E1D4-0B61-319C-7BA03CBD4D59}"/>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415432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BE20-6F5F-E25B-BB29-E73DB6FA9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3A2B6-4F83-A2ED-F6F6-E63EB8629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2E55A-6798-9BB7-486F-3A75C09212E8}"/>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9D6B47F2-CD88-6444-5AF1-10BEF1FA0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C93B6-A1C6-2AA9-0E5A-BFDDA3CC38AF}"/>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76092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F929-2CA6-DE10-67E3-80F1C5116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0A695-CF2C-C820-451B-40917E0782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4415BA-8BDE-D180-A14E-35D0BA251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E3E77-6908-9670-694C-72A65B005905}"/>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6" name="Footer Placeholder 5">
            <a:extLst>
              <a:ext uri="{FF2B5EF4-FFF2-40B4-BE49-F238E27FC236}">
                <a16:creationId xmlns:a16="http://schemas.microsoft.com/office/drawing/2014/main" id="{521E1E99-944E-92BE-4112-22DEFB2AF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5F6C6-C9DF-B989-681D-86EA2B0DBCA0}"/>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82918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9C18-A360-6A7D-5987-66004CBCD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F6DA40-1DEF-BA37-E15A-DD2CC33D4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9CE98-4F45-DC31-6F46-12B3B879B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21073-BECA-6A8E-4CCB-87DB435C1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69D21-D535-DECF-C833-296FEBC3B8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E9E63-546D-971D-8C0E-9780DB2ACC54}"/>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8" name="Footer Placeholder 7">
            <a:extLst>
              <a:ext uri="{FF2B5EF4-FFF2-40B4-BE49-F238E27FC236}">
                <a16:creationId xmlns:a16="http://schemas.microsoft.com/office/drawing/2014/main" id="{E43285C3-0616-925B-4A34-293840B5A9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2D625-932A-83F9-3FCC-D88DB9CD6C3D}"/>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156425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849D-4221-F113-E99F-C4E3822613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298E06-C1CB-4D92-EC70-ECC814FA71A5}"/>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4" name="Footer Placeholder 3">
            <a:extLst>
              <a:ext uri="{FF2B5EF4-FFF2-40B4-BE49-F238E27FC236}">
                <a16:creationId xmlns:a16="http://schemas.microsoft.com/office/drawing/2014/main" id="{C8B418AB-1EE5-1628-0AED-C0CDF5263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1CA9C7-6ED5-D06B-FB26-34753B348E1B}"/>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76022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519D73-F34B-06CB-28C9-C880A7F57E4A}"/>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3" name="Footer Placeholder 2">
            <a:extLst>
              <a:ext uri="{FF2B5EF4-FFF2-40B4-BE49-F238E27FC236}">
                <a16:creationId xmlns:a16="http://schemas.microsoft.com/office/drawing/2014/main" id="{B2F03322-5046-4F92-CA8D-DE2BADDBD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1D2B0-3B46-42D8-C828-4A16AD07C7BF}"/>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1759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8B3F-1652-4183-449D-61A353483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A232F-4486-EE84-E690-3F0054D29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B698F-309E-7418-0B4B-13E5D7773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B643B-4F28-CBFC-03C5-758F1EDC6F40}"/>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6" name="Footer Placeholder 5">
            <a:extLst>
              <a:ext uri="{FF2B5EF4-FFF2-40B4-BE49-F238E27FC236}">
                <a16:creationId xmlns:a16="http://schemas.microsoft.com/office/drawing/2014/main" id="{20AAA1E7-652B-665A-D9A1-255AE653E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F2E36-8E8A-FAC5-A90F-655AC95BA43B}"/>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18247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B1F-7A3E-CF6C-7769-1381FCC04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6854D-226E-C405-07C8-F7A171620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BD20CA-C27C-238B-05C5-CE3B09B98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C166-8C6F-25DB-49F5-A4F05FF22E48}"/>
              </a:ext>
            </a:extLst>
          </p:cNvPr>
          <p:cNvSpPr>
            <a:spLocks noGrp="1"/>
          </p:cNvSpPr>
          <p:nvPr>
            <p:ph type="dt" sz="half" idx="10"/>
          </p:nvPr>
        </p:nvSpPr>
        <p:spPr/>
        <p:txBody>
          <a:bodyPr/>
          <a:lstStyle/>
          <a:p>
            <a:fld id="{1716F97B-701A-437F-88D7-D8B50A8C1FBF}" type="datetimeFigureOut">
              <a:rPr lang="en-US" smtClean="0"/>
              <a:t>7/10/2023</a:t>
            </a:fld>
            <a:endParaRPr lang="en-US"/>
          </a:p>
        </p:txBody>
      </p:sp>
      <p:sp>
        <p:nvSpPr>
          <p:cNvPr id="6" name="Footer Placeholder 5">
            <a:extLst>
              <a:ext uri="{FF2B5EF4-FFF2-40B4-BE49-F238E27FC236}">
                <a16:creationId xmlns:a16="http://schemas.microsoft.com/office/drawing/2014/main" id="{272D84D3-298D-5793-AEEB-9F3276E59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B88CA-9FF6-760A-D37F-0DD08BCA4DF9}"/>
              </a:ext>
            </a:extLst>
          </p:cNvPr>
          <p:cNvSpPr>
            <a:spLocks noGrp="1"/>
          </p:cNvSpPr>
          <p:nvPr>
            <p:ph type="sldNum" sz="quarter" idx="12"/>
          </p:nvPr>
        </p:nvSpPr>
        <p:spPr/>
        <p:txBody>
          <a:bodyPr/>
          <a:lstStyle/>
          <a:p>
            <a:fld id="{9300F71D-4E17-4E7A-8CC2-CC8121AD2E68}" type="slidenum">
              <a:rPr lang="en-US" smtClean="0"/>
              <a:t>‹#›</a:t>
            </a:fld>
            <a:endParaRPr lang="en-US"/>
          </a:p>
        </p:txBody>
      </p:sp>
    </p:spTree>
    <p:extLst>
      <p:ext uri="{BB962C8B-B14F-4D97-AF65-F5344CB8AC3E}">
        <p14:creationId xmlns:p14="http://schemas.microsoft.com/office/powerpoint/2010/main" val="161800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0CE69-8E5A-8E27-61FE-2E279AFB2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46867C-BA1A-4674-BDE2-914B67B1A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5BC32-6830-82B8-09D5-1DF5F6F07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6F97B-701A-437F-88D7-D8B50A8C1FBF}" type="datetimeFigureOut">
              <a:rPr lang="en-US" smtClean="0"/>
              <a:t>7/10/2023</a:t>
            </a:fld>
            <a:endParaRPr lang="en-US"/>
          </a:p>
        </p:txBody>
      </p:sp>
      <p:sp>
        <p:nvSpPr>
          <p:cNvPr id="5" name="Footer Placeholder 4">
            <a:extLst>
              <a:ext uri="{FF2B5EF4-FFF2-40B4-BE49-F238E27FC236}">
                <a16:creationId xmlns:a16="http://schemas.microsoft.com/office/drawing/2014/main" id="{20581414-7B34-E37E-C6BF-DB00CFF55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EB2201-3A84-6815-0ECB-5AE054CCD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0F71D-4E17-4E7A-8CC2-CC8121AD2E68}" type="slidenum">
              <a:rPr lang="en-US" smtClean="0"/>
              <a:t>‹#›</a:t>
            </a:fld>
            <a:endParaRPr lang="en-US"/>
          </a:p>
        </p:txBody>
      </p:sp>
    </p:spTree>
    <p:extLst>
      <p:ext uri="{BB962C8B-B14F-4D97-AF65-F5344CB8AC3E}">
        <p14:creationId xmlns:p14="http://schemas.microsoft.com/office/powerpoint/2010/main" val="107887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itcoin.org/" TargetMode="External"/><Relationship Id="rId2" Type="http://schemas.openxmlformats.org/officeDocument/2006/relationships/hyperlink" Target="https://blockchain.info/" TargetMode="External"/><Relationship Id="rId1" Type="http://schemas.openxmlformats.org/officeDocument/2006/relationships/slideLayout" Target="../slideLayouts/slideLayout2.xml"/><Relationship Id="rId4" Type="http://schemas.openxmlformats.org/officeDocument/2006/relationships/hyperlink" Target="https://www.fileformat.info/tool/hash.ht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4%B8%9C%E8%8A%9D" TargetMode="External"/><Relationship Id="rId2" Type="http://schemas.openxmlformats.org/officeDocument/2006/relationships/hyperlink" Target="https://zh.wikipedia.org/wiki/%E4%B8%89%E6%98%9F%E9%9B%BB%E5%AD%90" TargetMode="External"/><Relationship Id="rId1" Type="http://schemas.openxmlformats.org/officeDocument/2006/relationships/slideLayout" Target="../slideLayouts/slideLayout2.xml"/><Relationship Id="rId5" Type="http://schemas.openxmlformats.org/officeDocument/2006/relationships/hyperlink" Target="https://zh.wikipedia.org/wiki/%E6%91%A9%E6%89%98%E7%BD%97%E6%8B%89" TargetMode="External"/><Relationship Id="rId4" Type="http://schemas.openxmlformats.org/officeDocument/2006/relationships/hyperlink" Target="https://zh.wikipedia.org/wiki/Nakamich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CF43-2BC1-5E7B-0A88-C8CF823C7B24}"/>
              </a:ext>
            </a:extLst>
          </p:cNvPr>
          <p:cNvSpPr>
            <a:spLocks noGrp="1"/>
          </p:cNvSpPr>
          <p:nvPr>
            <p:ph type="title"/>
          </p:nvPr>
        </p:nvSpPr>
        <p:spPr>
          <a:xfrm>
            <a:off x="838200" y="365125"/>
            <a:ext cx="10515600" cy="1124041"/>
          </a:xfrm>
        </p:spPr>
        <p:txBody>
          <a:bodyPr/>
          <a:lstStyle/>
          <a:p>
            <a:r>
              <a:rPr lang="en-US" dirty="0"/>
              <a:t>C</a:t>
            </a:r>
            <a:r>
              <a:rPr lang="en-US" altLang="zh-CN" dirty="0"/>
              <a:t>ontents</a:t>
            </a:r>
            <a:endParaRPr lang="en-US" dirty="0"/>
          </a:p>
        </p:txBody>
      </p:sp>
      <p:sp>
        <p:nvSpPr>
          <p:cNvPr id="3" name="Content Placeholder 2">
            <a:extLst>
              <a:ext uri="{FF2B5EF4-FFF2-40B4-BE49-F238E27FC236}">
                <a16:creationId xmlns:a16="http://schemas.microsoft.com/office/drawing/2014/main" id="{96C4F520-AE6E-B49F-E1C0-DCCE8E77CFD7}"/>
              </a:ext>
            </a:extLst>
          </p:cNvPr>
          <p:cNvSpPr>
            <a:spLocks noGrp="1"/>
          </p:cNvSpPr>
          <p:nvPr>
            <p:ph idx="1"/>
          </p:nvPr>
        </p:nvSpPr>
        <p:spPr/>
        <p:txBody>
          <a:bodyPr/>
          <a:lstStyle/>
          <a:p>
            <a:pPr marL="0" indent="0">
              <a:buNone/>
            </a:pPr>
            <a:r>
              <a:rPr lang="en-US" dirty="0"/>
              <a:t>What?</a:t>
            </a:r>
          </a:p>
          <a:p>
            <a:pPr marL="0" indent="0">
              <a:buNone/>
            </a:pPr>
            <a:endParaRPr lang="en-US" dirty="0"/>
          </a:p>
          <a:p>
            <a:pPr marL="0" indent="0">
              <a:buNone/>
            </a:pPr>
            <a:endParaRPr lang="en-US" dirty="0"/>
          </a:p>
          <a:p>
            <a:pPr marL="0" indent="0">
              <a:buNone/>
            </a:pPr>
            <a:r>
              <a:rPr lang="en-US" dirty="0"/>
              <a:t>How?</a:t>
            </a:r>
          </a:p>
        </p:txBody>
      </p:sp>
    </p:spTree>
    <p:extLst>
      <p:ext uri="{BB962C8B-B14F-4D97-AF65-F5344CB8AC3E}">
        <p14:creationId xmlns:p14="http://schemas.microsoft.com/office/powerpoint/2010/main" val="111759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EDFA-C511-F147-9E7C-663745A0A76C}"/>
              </a:ext>
            </a:extLst>
          </p:cNvPr>
          <p:cNvSpPr>
            <a:spLocks noGrp="1"/>
          </p:cNvSpPr>
          <p:nvPr>
            <p:ph type="title"/>
          </p:nvPr>
        </p:nvSpPr>
        <p:spPr>
          <a:xfrm>
            <a:off x="636070" y="322316"/>
            <a:ext cx="10515600" cy="717441"/>
          </a:xfrm>
        </p:spPr>
        <p:txBody>
          <a:bodyPr/>
          <a:lstStyle/>
          <a:p>
            <a:r>
              <a:rPr lang="en-US" dirty="0"/>
              <a:t>Transaction – Bitcoin account</a:t>
            </a:r>
          </a:p>
        </p:txBody>
      </p:sp>
      <p:sp>
        <p:nvSpPr>
          <p:cNvPr id="3" name="Content Placeholder 2">
            <a:extLst>
              <a:ext uri="{FF2B5EF4-FFF2-40B4-BE49-F238E27FC236}">
                <a16:creationId xmlns:a16="http://schemas.microsoft.com/office/drawing/2014/main" id="{F387C631-33D1-4101-71F1-270FF88699D0}"/>
              </a:ext>
            </a:extLst>
          </p:cNvPr>
          <p:cNvSpPr>
            <a:spLocks noGrp="1"/>
          </p:cNvSpPr>
          <p:nvPr>
            <p:ph idx="1"/>
          </p:nvPr>
        </p:nvSpPr>
        <p:spPr>
          <a:xfrm>
            <a:off x="838200" y="1166648"/>
            <a:ext cx="10515600" cy="5010315"/>
          </a:xfrm>
        </p:spPr>
        <p:txBody>
          <a:bodyPr/>
          <a:lstStyle/>
          <a:p>
            <a:r>
              <a:rPr lang="en-US" dirty="0"/>
              <a:t>Everyone need to apply a bitcoin account.</a:t>
            </a:r>
          </a:p>
          <a:p>
            <a:pPr lvl="1">
              <a:buFont typeface="Wingdings" panose="05000000000000000000" pitchFamily="2" charset="2"/>
              <a:buChar char="Ø"/>
            </a:pPr>
            <a:r>
              <a:rPr lang="en-US" dirty="0"/>
              <a:t>Private key  </a:t>
            </a:r>
            <a:r>
              <a:rPr lang="en-US" dirty="0">
                <a:solidFill>
                  <a:srgbClr val="C00000"/>
                </a:solidFill>
                <a:sym typeface="Wingdings" panose="05000000000000000000" pitchFamily="2" charset="2"/>
              </a:rPr>
              <a:t> bank card password</a:t>
            </a:r>
            <a:endParaRPr lang="en-US" dirty="0">
              <a:solidFill>
                <a:srgbClr val="C00000"/>
              </a:solidFill>
            </a:endParaRPr>
          </a:p>
          <a:p>
            <a:pPr marL="457200" lvl="1" indent="0">
              <a:buNone/>
            </a:pPr>
            <a:r>
              <a:rPr lang="en-US" sz="1800" dirty="0"/>
              <a:t>	256 </a:t>
            </a:r>
            <a:r>
              <a:rPr lang="en-US" altLang="zh-CN" sz="1800" dirty="0"/>
              <a:t>binary </a:t>
            </a:r>
            <a:r>
              <a:rPr lang="en-US" sz="1800" dirty="0"/>
              <a:t>numbers</a:t>
            </a:r>
            <a:endParaRPr lang="en-US" altLang="zh-CN" sz="1800" dirty="0"/>
          </a:p>
          <a:p>
            <a:pPr marL="457200" lvl="1" indent="0">
              <a:buNone/>
            </a:pPr>
            <a:r>
              <a:rPr lang="en-US" sz="1800" dirty="0"/>
              <a:t>	64 hex numbers</a:t>
            </a:r>
          </a:p>
          <a:p>
            <a:pPr marL="457200" lvl="1" indent="0">
              <a:buNone/>
            </a:pPr>
            <a:r>
              <a:rPr lang="en-US" sz="1800" dirty="0"/>
              <a:t>	WIF&amp;WIF-compressed </a:t>
            </a:r>
          </a:p>
          <a:p>
            <a:pPr lvl="1">
              <a:buFont typeface="Wingdings" panose="05000000000000000000" pitchFamily="2" charset="2"/>
              <a:buChar char="Ø"/>
            </a:pPr>
            <a:r>
              <a:rPr lang="en-US" dirty="0"/>
              <a:t>Public key </a:t>
            </a:r>
          </a:p>
          <a:p>
            <a:pPr marL="457200" lvl="1" indent="0">
              <a:buNone/>
            </a:pPr>
            <a:r>
              <a:rPr lang="en-US" dirty="0"/>
              <a:t>	</a:t>
            </a:r>
            <a:r>
              <a:rPr lang="en-US" sz="2000" dirty="0"/>
              <a:t>Generated by private(SECP256K1)</a:t>
            </a:r>
          </a:p>
          <a:p>
            <a:pPr lvl="1">
              <a:buFont typeface="Wingdings" panose="05000000000000000000" pitchFamily="2" charset="2"/>
              <a:buChar char="Ø"/>
            </a:pPr>
            <a:r>
              <a:rPr lang="en-US" dirty="0"/>
              <a:t>Bitcoin address </a:t>
            </a:r>
            <a:r>
              <a:rPr lang="en-US" dirty="0">
                <a:solidFill>
                  <a:srgbClr val="C00000"/>
                </a:solidFill>
                <a:sym typeface="Wingdings" panose="05000000000000000000" pitchFamily="2" charset="2"/>
              </a:rPr>
              <a:t> Bank card number</a:t>
            </a:r>
            <a:endParaRPr lang="en-US" dirty="0">
              <a:solidFill>
                <a:srgbClr val="C00000"/>
              </a:solidFill>
            </a:endParaRPr>
          </a:p>
          <a:p>
            <a:pPr marL="457200" lvl="1" indent="0">
              <a:buNone/>
            </a:pPr>
            <a:r>
              <a:rPr lang="en-US" dirty="0"/>
              <a:t>	</a:t>
            </a:r>
            <a:r>
              <a:rPr lang="en-US" sz="2000" dirty="0"/>
              <a:t>Generated by public key</a:t>
            </a:r>
            <a:endParaRPr lang="en-US" sz="2000" dirty="0">
              <a:solidFill>
                <a:srgbClr val="ED9B60"/>
              </a:solidFill>
              <a:latin typeface="Inter var"/>
            </a:endParaRPr>
          </a:p>
          <a:p>
            <a:pPr marL="457200" lvl="1" indent="0">
              <a:buNone/>
            </a:pPr>
            <a:r>
              <a:rPr lang="en-US" dirty="0"/>
              <a:t> </a:t>
            </a:r>
          </a:p>
        </p:txBody>
      </p:sp>
      <p:pic>
        <p:nvPicPr>
          <p:cNvPr id="5" name="Picture 4">
            <a:extLst>
              <a:ext uri="{FF2B5EF4-FFF2-40B4-BE49-F238E27FC236}">
                <a16:creationId xmlns:a16="http://schemas.microsoft.com/office/drawing/2014/main" id="{657C5E24-1C8F-70B1-39DE-59DFFB914075}"/>
              </a:ext>
            </a:extLst>
          </p:cNvPr>
          <p:cNvPicPr>
            <a:picLocks noChangeAspect="1"/>
          </p:cNvPicPr>
          <p:nvPr/>
        </p:nvPicPr>
        <p:blipFill>
          <a:blip r:embed="rId2"/>
          <a:stretch>
            <a:fillRect/>
          </a:stretch>
        </p:blipFill>
        <p:spPr>
          <a:xfrm>
            <a:off x="1841917" y="4700462"/>
            <a:ext cx="7525137" cy="1873346"/>
          </a:xfrm>
          <a:prstGeom prst="rect">
            <a:avLst/>
          </a:prstGeom>
        </p:spPr>
      </p:pic>
      <p:sp>
        <p:nvSpPr>
          <p:cNvPr id="7" name="Explosion: 8 Points 6">
            <a:extLst>
              <a:ext uri="{FF2B5EF4-FFF2-40B4-BE49-F238E27FC236}">
                <a16:creationId xmlns:a16="http://schemas.microsoft.com/office/drawing/2014/main" id="{8CC24D46-5E2D-4732-87A8-1FDCD003602A}"/>
              </a:ext>
            </a:extLst>
          </p:cNvPr>
          <p:cNvSpPr/>
          <p:nvPr/>
        </p:nvSpPr>
        <p:spPr>
          <a:xfrm>
            <a:off x="7521388" y="1563493"/>
            <a:ext cx="4204447" cy="310367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Everything is ok, ready for transaction!</a:t>
            </a:r>
          </a:p>
        </p:txBody>
      </p:sp>
    </p:spTree>
    <p:extLst>
      <p:ext uri="{BB962C8B-B14F-4D97-AF65-F5344CB8AC3E}">
        <p14:creationId xmlns:p14="http://schemas.microsoft.com/office/powerpoint/2010/main" val="383446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20BE-C28F-EBD7-7B54-066D85A47BB6}"/>
              </a:ext>
            </a:extLst>
          </p:cNvPr>
          <p:cNvSpPr>
            <a:spLocks noGrp="1"/>
          </p:cNvSpPr>
          <p:nvPr>
            <p:ph type="title"/>
          </p:nvPr>
        </p:nvSpPr>
        <p:spPr>
          <a:xfrm>
            <a:off x="437551" y="146114"/>
            <a:ext cx="10515600" cy="727950"/>
          </a:xfrm>
        </p:spPr>
        <p:txBody>
          <a:bodyPr/>
          <a:lstStyle/>
          <a:p>
            <a:r>
              <a:rPr lang="en-US" dirty="0"/>
              <a:t>Transaction</a:t>
            </a:r>
          </a:p>
        </p:txBody>
      </p:sp>
      <p:sp>
        <p:nvSpPr>
          <p:cNvPr id="3" name="Graphic 6" descr="Office worker female outline">
            <a:extLst>
              <a:ext uri="{FF2B5EF4-FFF2-40B4-BE49-F238E27FC236}">
                <a16:creationId xmlns:a16="http://schemas.microsoft.com/office/drawing/2014/main" id="{62290B9B-034D-83BA-EFD3-5792DA482948}"/>
              </a:ext>
            </a:extLst>
          </p:cNvPr>
          <p:cNvSpPr/>
          <p:nvPr/>
        </p:nvSpPr>
        <p:spPr>
          <a:xfrm>
            <a:off x="3499571" y="5284076"/>
            <a:ext cx="571500" cy="752510"/>
          </a:xfrm>
          <a:custGeom>
            <a:avLst/>
            <a:gdLst>
              <a:gd name="connsiteX0" fmla="*/ 571500 w 571500"/>
              <a:gd name="connsiteY0" fmla="*/ 542961 h 752510"/>
              <a:gd name="connsiteX1" fmla="*/ 539115 w 571500"/>
              <a:gd name="connsiteY1" fmla="*/ 479143 h 752510"/>
              <a:gd name="connsiteX2" fmla="*/ 430530 w 571500"/>
              <a:gd name="connsiteY2" fmla="*/ 418183 h 752510"/>
              <a:gd name="connsiteX3" fmla="*/ 481013 w 571500"/>
              <a:gd name="connsiteY3" fmla="*/ 396276 h 752510"/>
              <a:gd name="connsiteX4" fmla="*/ 485775 w 571500"/>
              <a:gd name="connsiteY4" fmla="*/ 389608 h 752510"/>
              <a:gd name="connsiteX5" fmla="*/ 482917 w 571500"/>
              <a:gd name="connsiteY5" fmla="*/ 381988 h 752510"/>
              <a:gd name="connsiteX6" fmla="*/ 450533 w 571500"/>
              <a:gd name="connsiteY6" fmla="*/ 322933 h 752510"/>
              <a:gd name="connsiteX7" fmla="*/ 460058 w 571500"/>
              <a:gd name="connsiteY7" fmla="*/ 257211 h 752510"/>
              <a:gd name="connsiteX8" fmla="*/ 474345 w 571500"/>
              <a:gd name="connsiteY8" fmla="*/ 149578 h 752510"/>
              <a:gd name="connsiteX9" fmla="*/ 431483 w 571500"/>
              <a:gd name="connsiteY9" fmla="*/ 59091 h 752510"/>
              <a:gd name="connsiteX10" fmla="*/ 383858 w 571500"/>
              <a:gd name="connsiteY10" fmla="*/ 56233 h 752510"/>
              <a:gd name="connsiteX11" fmla="*/ 306705 w 571500"/>
              <a:gd name="connsiteY11" fmla="*/ 6703 h 752510"/>
              <a:gd name="connsiteX12" fmla="*/ 158115 w 571500"/>
              <a:gd name="connsiteY12" fmla="*/ 25753 h 752510"/>
              <a:gd name="connsiteX13" fmla="*/ 100013 w 571500"/>
              <a:gd name="connsiteY13" fmla="*/ 169581 h 752510"/>
              <a:gd name="connsiteX14" fmla="*/ 103823 w 571500"/>
              <a:gd name="connsiteY14" fmla="*/ 267688 h 752510"/>
              <a:gd name="connsiteX15" fmla="*/ 104775 w 571500"/>
              <a:gd name="connsiteY15" fmla="*/ 342936 h 752510"/>
              <a:gd name="connsiteX16" fmla="*/ 83820 w 571500"/>
              <a:gd name="connsiteY16" fmla="*/ 387703 h 752510"/>
              <a:gd name="connsiteX17" fmla="*/ 81915 w 571500"/>
              <a:gd name="connsiteY17" fmla="*/ 395323 h 752510"/>
              <a:gd name="connsiteX18" fmla="*/ 86678 w 571500"/>
              <a:gd name="connsiteY18" fmla="*/ 401991 h 752510"/>
              <a:gd name="connsiteX19" fmla="*/ 136208 w 571500"/>
              <a:gd name="connsiteY19" fmla="*/ 420088 h 752510"/>
              <a:gd name="connsiteX20" fmla="*/ 30480 w 571500"/>
              <a:gd name="connsiteY20" fmla="*/ 479143 h 752510"/>
              <a:gd name="connsiteX21" fmla="*/ 0 w 571500"/>
              <a:gd name="connsiteY21" fmla="*/ 542961 h 752510"/>
              <a:gd name="connsiteX22" fmla="*/ 0 w 571500"/>
              <a:gd name="connsiteY22" fmla="*/ 704886 h 752510"/>
              <a:gd name="connsiteX23" fmla="*/ 3810 w 571500"/>
              <a:gd name="connsiteY23" fmla="*/ 707743 h 752510"/>
              <a:gd name="connsiteX24" fmla="*/ 288608 w 571500"/>
              <a:gd name="connsiteY24" fmla="*/ 752511 h 752510"/>
              <a:gd name="connsiteX25" fmla="*/ 567690 w 571500"/>
              <a:gd name="connsiteY25" fmla="*/ 707743 h 752510"/>
              <a:gd name="connsiteX26" fmla="*/ 571500 w 571500"/>
              <a:gd name="connsiteY26" fmla="*/ 704886 h 752510"/>
              <a:gd name="connsiteX27" fmla="*/ 571500 w 571500"/>
              <a:gd name="connsiteY27" fmla="*/ 542961 h 752510"/>
              <a:gd name="connsiteX28" fmla="*/ 179070 w 571500"/>
              <a:gd name="connsiteY28" fmla="*/ 422946 h 752510"/>
              <a:gd name="connsiteX29" fmla="*/ 195263 w 571500"/>
              <a:gd name="connsiteY29" fmla="*/ 416278 h 752510"/>
              <a:gd name="connsiteX30" fmla="*/ 198120 w 571500"/>
              <a:gd name="connsiteY30" fmla="*/ 415326 h 752510"/>
              <a:gd name="connsiteX31" fmla="*/ 200025 w 571500"/>
              <a:gd name="connsiteY31" fmla="*/ 414373 h 752510"/>
              <a:gd name="connsiteX32" fmla="*/ 200025 w 571500"/>
              <a:gd name="connsiteY32" fmla="*/ 414373 h 752510"/>
              <a:gd name="connsiteX33" fmla="*/ 219075 w 571500"/>
              <a:gd name="connsiteY33" fmla="*/ 381036 h 752510"/>
              <a:gd name="connsiteX34" fmla="*/ 219075 w 571500"/>
              <a:gd name="connsiteY34" fmla="*/ 363891 h 752510"/>
              <a:gd name="connsiteX35" fmla="*/ 285750 w 571500"/>
              <a:gd name="connsiteY35" fmla="*/ 380083 h 752510"/>
              <a:gd name="connsiteX36" fmla="*/ 352425 w 571500"/>
              <a:gd name="connsiteY36" fmla="*/ 363891 h 752510"/>
              <a:gd name="connsiteX37" fmla="*/ 352425 w 571500"/>
              <a:gd name="connsiteY37" fmla="*/ 381036 h 752510"/>
              <a:gd name="connsiteX38" fmla="*/ 372428 w 571500"/>
              <a:gd name="connsiteY38" fmla="*/ 414373 h 752510"/>
              <a:gd name="connsiteX39" fmla="*/ 372428 w 571500"/>
              <a:gd name="connsiteY39" fmla="*/ 414373 h 752510"/>
              <a:gd name="connsiteX40" fmla="*/ 373380 w 571500"/>
              <a:gd name="connsiteY40" fmla="*/ 414373 h 752510"/>
              <a:gd name="connsiteX41" fmla="*/ 376238 w 571500"/>
              <a:gd name="connsiteY41" fmla="*/ 416278 h 752510"/>
              <a:gd name="connsiteX42" fmla="*/ 392430 w 571500"/>
              <a:gd name="connsiteY42" fmla="*/ 422946 h 752510"/>
              <a:gd name="connsiteX43" fmla="*/ 390525 w 571500"/>
              <a:gd name="connsiteY43" fmla="*/ 430566 h 752510"/>
              <a:gd name="connsiteX44" fmla="*/ 285750 w 571500"/>
              <a:gd name="connsiteY44" fmla="*/ 457236 h 752510"/>
              <a:gd name="connsiteX45" fmla="*/ 180975 w 571500"/>
              <a:gd name="connsiteY45" fmla="*/ 430566 h 752510"/>
              <a:gd name="connsiteX46" fmla="*/ 179070 w 571500"/>
              <a:gd name="connsiteY46" fmla="*/ 422946 h 752510"/>
              <a:gd name="connsiteX47" fmla="*/ 285750 w 571500"/>
              <a:gd name="connsiteY47" fmla="*/ 361986 h 752510"/>
              <a:gd name="connsiteX48" fmla="*/ 161925 w 571500"/>
              <a:gd name="connsiteY48" fmla="*/ 238161 h 752510"/>
              <a:gd name="connsiteX49" fmla="*/ 161925 w 571500"/>
              <a:gd name="connsiteY49" fmla="*/ 200061 h 752510"/>
              <a:gd name="connsiteX50" fmla="*/ 281940 w 571500"/>
              <a:gd name="connsiteY50" fmla="*/ 171486 h 752510"/>
              <a:gd name="connsiteX51" fmla="*/ 291465 w 571500"/>
              <a:gd name="connsiteY51" fmla="*/ 166723 h 752510"/>
              <a:gd name="connsiteX52" fmla="*/ 362903 w 571500"/>
              <a:gd name="connsiteY52" fmla="*/ 120051 h 752510"/>
              <a:gd name="connsiteX53" fmla="*/ 379095 w 571500"/>
              <a:gd name="connsiteY53" fmla="*/ 184821 h 752510"/>
              <a:gd name="connsiteX54" fmla="*/ 405765 w 571500"/>
              <a:gd name="connsiteY54" fmla="*/ 213396 h 752510"/>
              <a:gd name="connsiteX55" fmla="*/ 408623 w 571500"/>
              <a:gd name="connsiteY55" fmla="*/ 215301 h 752510"/>
              <a:gd name="connsiteX56" fmla="*/ 408623 w 571500"/>
              <a:gd name="connsiteY56" fmla="*/ 238161 h 752510"/>
              <a:gd name="connsiteX57" fmla="*/ 285750 w 571500"/>
              <a:gd name="connsiteY57" fmla="*/ 361986 h 752510"/>
              <a:gd name="connsiteX58" fmla="*/ 428625 w 571500"/>
              <a:gd name="connsiteY58" fmla="*/ 209586 h 752510"/>
              <a:gd name="connsiteX59" fmla="*/ 425768 w 571500"/>
              <a:gd name="connsiteY59" fmla="*/ 202918 h 752510"/>
              <a:gd name="connsiteX60" fmla="*/ 417195 w 571500"/>
              <a:gd name="connsiteY60" fmla="*/ 196251 h 752510"/>
              <a:gd name="connsiteX61" fmla="*/ 396240 w 571500"/>
              <a:gd name="connsiteY61" fmla="*/ 174343 h 752510"/>
              <a:gd name="connsiteX62" fmla="*/ 381953 w 571500"/>
              <a:gd name="connsiteY62" fmla="*/ 116241 h 752510"/>
              <a:gd name="connsiteX63" fmla="*/ 377190 w 571500"/>
              <a:gd name="connsiteY63" fmla="*/ 105763 h 752510"/>
              <a:gd name="connsiteX64" fmla="*/ 363855 w 571500"/>
              <a:gd name="connsiteY64" fmla="*/ 100048 h 752510"/>
              <a:gd name="connsiteX65" fmla="*/ 363855 w 571500"/>
              <a:gd name="connsiteY65" fmla="*/ 100048 h 752510"/>
              <a:gd name="connsiteX66" fmla="*/ 351473 w 571500"/>
              <a:gd name="connsiteY66" fmla="*/ 104811 h 752510"/>
              <a:gd name="connsiteX67" fmla="*/ 283845 w 571500"/>
              <a:gd name="connsiteY67" fmla="*/ 147673 h 752510"/>
              <a:gd name="connsiteX68" fmla="*/ 274320 w 571500"/>
              <a:gd name="connsiteY68" fmla="*/ 152436 h 752510"/>
              <a:gd name="connsiteX69" fmla="*/ 152400 w 571500"/>
              <a:gd name="connsiteY69" fmla="*/ 180058 h 752510"/>
              <a:gd name="connsiteX70" fmla="*/ 142875 w 571500"/>
              <a:gd name="connsiteY70" fmla="*/ 189583 h 752510"/>
              <a:gd name="connsiteX71" fmla="*/ 142875 w 571500"/>
              <a:gd name="connsiteY71" fmla="*/ 189583 h 752510"/>
              <a:gd name="connsiteX72" fmla="*/ 142875 w 571500"/>
              <a:gd name="connsiteY72" fmla="*/ 189583 h 752510"/>
              <a:gd name="connsiteX73" fmla="*/ 142875 w 571500"/>
              <a:gd name="connsiteY73" fmla="*/ 237208 h 752510"/>
              <a:gd name="connsiteX74" fmla="*/ 200025 w 571500"/>
              <a:gd name="connsiteY74" fmla="*/ 351508 h 752510"/>
              <a:gd name="connsiteX75" fmla="*/ 200025 w 571500"/>
              <a:gd name="connsiteY75" fmla="*/ 381036 h 752510"/>
              <a:gd name="connsiteX76" fmla="*/ 188595 w 571500"/>
              <a:gd name="connsiteY76" fmla="*/ 398181 h 752510"/>
              <a:gd name="connsiteX77" fmla="*/ 107632 w 571500"/>
              <a:gd name="connsiteY77" fmla="*/ 388656 h 752510"/>
              <a:gd name="connsiteX78" fmla="*/ 125730 w 571500"/>
              <a:gd name="connsiteY78" fmla="*/ 344841 h 752510"/>
              <a:gd name="connsiteX79" fmla="*/ 124778 w 571500"/>
              <a:gd name="connsiteY79" fmla="*/ 265783 h 752510"/>
              <a:gd name="connsiteX80" fmla="*/ 120968 w 571500"/>
              <a:gd name="connsiteY80" fmla="*/ 168628 h 752510"/>
              <a:gd name="connsiteX81" fmla="*/ 169545 w 571500"/>
              <a:gd name="connsiteY81" fmla="*/ 41946 h 752510"/>
              <a:gd name="connsiteX82" fmla="*/ 302895 w 571500"/>
              <a:gd name="connsiteY82" fmla="*/ 24801 h 752510"/>
              <a:gd name="connsiteX83" fmla="*/ 372428 w 571500"/>
              <a:gd name="connsiteY83" fmla="*/ 70521 h 752510"/>
              <a:gd name="connsiteX84" fmla="*/ 382905 w 571500"/>
              <a:gd name="connsiteY84" fmla="*/ 75283 h 752510"/>
              <a:gd name="connsiteX85" fmla="*/ 423863 w 571500"/>
              <a:gd name="connsiteY85" fmla="*/ 75283 h 752510"/>
              <a:gd name="connsiteX86" fmla="*/ 457200 w 571500"/>
              <a:gd name="connsiteY86" fmla="*/ 148626 h 752510"/>
              <a:gd name="connsiteX87" fmla="*/ 442913 w 571500"/>
              <a:gd name="connsiteY87" fmla="*/ 252448 h 752510"/>
              <a:gd name="connsiteX88" fmla="*/ 433388 w 571500"/>
              <a:gd name="connsiteY88" fmla="*/ 323886 h 752510"/>
              <a:gd name="connsiteX89" fmla="*/ 462915 w 571500"/>
              <a:gd name="connsiteY89" fmla="*/ 386751 h 752510"/>
              <a:gd name="connsiteX90" fmla="*/ 383858 w 571500"/>
              <a:gd name="connsiteY90" fmla="*/ 399133 h 752510"/>
              <a:gd name="connsiteX91" fmla="*/ 373380 w 571500"/>
              <a:gd name="connsiteY91" fmla="*/ 381988 h 752510"/>
              <a:gd name="connsiteX92" fmla="*/ 373380 w 571500"/>
              <a:gd name="connsiteY92" fmla="*/ 352461 h 752510"/>
              <a:gd name="connsiteX93" fmla="*/ 430530 w 571500"/>
              <a:gd name="connsiteY93" fmla="*/ 238161 h 752510"/>
              <a:gd name="connsiteX94" fmla="*/ 428625 w 571500"/>
              <a:gd name="connsiteY94" fmla="*/ 209586 h 752510"/>
              <a:gd name="connsiteX95" fmla="*/ 19050 w 571500"/>
              <a:gd name="connsiteY95" fmla="*/ 542961 h 752510"/>
              <a:gd name="connsiteX96" fmla="*/ 43815 w 571500"/>
              <a:gd name="connsiteY96" fmla="*/ 492478 h 752510"/>
              <a:gd name="connsiteX97" fmla="*/ 160973 w 571500"/>
              <a:gd name="connsiteY97" fmla="*/ 429613 h 752510"/>
              <a:gd name="connsiteX98" fmla="*/ 244793 w 571500"/>
              <a:gd name="connsiteY98" fmla="*/ 733461 h 752510"/>
              <a:gd name="connsiteX99" fmla="*/ 19050 w 571500"/>
              <a:gd name="connsiteY99" fmla="*/ 695361 h 752510"/>
              <a:gd name="connsiteX100" fmla="*/ 19050 w 571500"/>
              <a:gd name="connsiteY100" fmla="*/ 542961 h 752510"/>
              <a:gd name="connsiteX101" fmla="*/ 264795 w 571500"/>
              <a:gd name="connsiteY101" fmla="*/ 733461 h 752510"/>
              <a:gd name="connsiteX102" fmla="*/ 188595 w 571500"/>
              <a:gd name="connsiteY102" fmla="*/ 457236 h 752510"/>
              <a:gd name="connsiteX103" fmla="*/ 285750 w 571500"/>
              <a:gd name="connsiteY103" fmla="*/ 476286 h 752510"/>
              <a:gd name="connsiteX104" fmla="*/ 382905 w 571500"/>
              <a:gd name="connsiteY104" fmla="*/ 457236 h 752510"/>
              <a:gd name="connsiteX105" fmla="*/ 306705 w 571500"/>
              <a:gd name="connsiteY105" fmla="*/ 733461 h 752510"/>
              <a:gd name="connsiteX106" fmla="*/ 264795 w 571500"/>
              <a:gd name="connsiteY106" fmla="*/ 733461 h 752510"/>
              <a:gd name="connsiteX107" fmla="*/ 326708 w 571500"/>
              <a:gd name="connsiteY107" fmla="*/ 733461 h 752510"/>
              <a:gd name="connsiteX108" fmla="*/ 410528 w 571500"/>
              <a:gd name="connsiteY108" fmla="*/ 430566 h 752510"/>
              <a:gd name="connsiteX109" fmla="*/ 527685 w 571500"/>
              <a:gd name="connsiteY109" fmla="*/ 493431 h 752510"/>
              <a:gd name="connsiteX110" fmla="*/ 552450 w 571500"/>
              <a:gd name="connsiteY110" fmla="*/ 542961 h 752510"/>
              <a:gd name="connsiteX111" fmla="*/ 552450 w 571500"/>
              <a:gd name="connsiteY111" fmla="*/ 695361 h 752510"/>
              <a:gd name="connsiteX112" fmla="*/ 326708 w 571500"/>
              <a:gd name="connsiteY112" fmla="*/ 733461 h 75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71500" h="752510">
                <a:moveTo>
                  <a:pt x="571500" y="542961"/>
                </a:moveTo>
                <a:cubicBezTo>
                  <a:pt x="570548" y="519148"/>
                  <a:pt x="559118" y="495336"/>
                  <a:pt x="539115" y="479143"/>
                </a:cubicBezTo>
                <a:cubicBezTo>
                  <a:pt x="513398" y="457236"/>
                  <a:pt x="478155" y="437233"/>
                  <a:pt x="430530" y="418183"/>
                </a:cubicBezTo>
                <a:cubicBezTo>
                  <a:pt x="457200" y="411516"/>
                  <a:pt x="480060" y="397228"/>
                  <a:pt x="481013" y="396276"/>
                </a:cubicBezTo>
                <a:cubicBezTo>
                  <a:pt x="483870" y="394371"/>
                  <a:pt x="484823" y="392466"/>
                  <a:pt x="485775" y="389608"/>
                </a:cubicBezTo>
                <a:cubicBezTo>
                  <a:pt x="485775" y="386751"/>
                  <a:pt x="484823" y="383893"/>
                  <a:pt x="482917" y="381988"/>
                </a:cubicBezTo>
                <a:cubicBezTo>
                  <a:pt x="482917" y="381988"/>
                  <a:pt x="453390" y="353413"/>
                  <a:pt x="450533" y="322933"/>
                </a:cubicBezTo>
                <a:cubicBezTo>
                  <a:pt x="449580" y="310551"/>
                  <a:pt x="454342" y="284833"/>
                  <a:pt x="460058" y="257211"/>
                </a:cubicBezTo>
                <a:cubicBezTo>
                  <a:pt x="466725" y="221968"/>
                  <a:pt x="474345" y="181963"/>
                  <a:pt x="474345" y="149578"/>
                </a:cubicBezTo>
                <a:cubicBezTo>
                  <a:pt x="474345" y="102906"/>
                  <a:pt x="461963" y="77188"/>
                  <a:pt x="431483" y="59091"/>
                </a:cubicBezTo>
                <a:cubicBezTo>
                  <a:pt x="418148" y="51471"/>
                  <a:pt x="395288" y="54328"/>
                  <a:pt x="383858" y="56233"/>
                </a:cubicBezTo>
                <a:cubicBezTo>
                  <a:pt x="375285" y="44803"/>
                  <a:pt x="353378" y="21943"/>
                  <a:pt x="306705" y="6703"/>
                </a:cubicBezTo>
                <a:cubicBezTo>
                  <a:pt x="256223" y="-6632"/>
                  <a:pt x="203835" y="36"/>
                  <a:pt x="158115" y="25753"/>
                </a:cubicBezTo>
                <a:cubicBezTo>
                  <a:pt x="117157" y="52423"/>
                  <a:pt x="100013" y="94333"/>
                  <a:pt x="100013" y="169581"/>
                </a:cubicBezTo>
                <a:cubicBezTo>
                  <a:pt x="100013" y="206728"/>
                  <a:pt x="101918" y="239113"/>
                  <a:pt x="103823" y="267688"/>
                </a:cubicBezTo>
                <a:cubicBezTo>
                  <a:pt x="105728" y="300073"/>
                  <a:pt x="107632" y="325791"/>
                  <a:pt x="104775" y="342936"/>
                </a:cubicBezTo>
                <a:cubicBezTo>
                  <a:pt x="102870" y="360081"/>
                  <a:pt x="93345" y="375321"/>
                  <a:pt x="83820" y="387703"/>
                </a:cubicBezTo>
                <a:cubicBezTo>
                  <a:pt x="81915" y="389608"/>
                  <a:pt x="81915" y="392466"/>
                  <a:pt x="81915" y="395323"/>
                </a:cubicBezTo>
                <a:cubicBezTo>
                  <a:pt x="81915" y="398181"/>
                  <a:pt x="83820" y="400086"/>
                  <a:pt x="86678" y="401991"/>
                </a:cubicBezTo>
                <a:cubicBezTo>
                  <a:pt x="88582" y="402943"/>
                  <a:pt x="109538" y="414373"/>
                  <a:pt x="136208" y="420088"/>
                </a:cubicBezTo>
                <a:cubicBezTo>
                  <a:pt x="89535" y="438186"/>
                  <a:pt x="55245" y="458188"/>
                  <a:pt x="30480" y="479143"/>
                </a:cubicBezTo>
                <a:cubicBezTo>
                  <a:pt x="12382" y="495336"/>
                  <a:pt x="953" y="519148"/>
                  <a:pt x="0" y="542961"/>
                </a:cubicBezTo>
                <a:lnTo>
                  <a:pt x="0" y="704886"/>
                </a:lnTo>
                <a:lnTo>
                  <a:pt x="3810" y="707743"/>
                </a:lnTo>
                <a:cubicBezTo>
                  <a:pt x="48578" y="737271"/>
                  <a:pt x="168593" y="752511"/>
                  <a:pt x="288608" y="752511"/>
                </a:cubicBezTo>
                <a:cubicBezTo>
                  <a:pt x="408623" y="752511"/>
                  <a:pt x="527685" y="737271"/>
                  <a:pt x="567690" y="707743"/>
                </a:cubicBezTo>
                <a:lnTo>
                  <a:pt x="571500" y="704886"/>
                </a:lnTo>
                <a:lnTo>
                  <a:pt x="571500" y="542961"/>
                </a:lnTo>
                <a:close/>
                <a:moveTo>
                  <a:pt x="179070" y="422946"/>
                </a:moveTo>
                <a:lnTo>
                  <a:pt x="195263" y="416278"/>
                </a:lnTo>
                <a:cubicBezTo>
                  <a:pt x="196215" y="416278"/>
                  <a:pt x="197168" y="415326"/>
                  <a:pt x="198120" y="415326"/>
                </a:cubicBezTo>
                <a:cubicBezTo>
                  <a:pt x="199073" y="415326"/>
                  <a:pt x="199073" y="415326"/>
                  <a:pt x="200025" y="414373"/>
                </a:cubicBezTo>
                <a:lnTo>
                  <a:pt x="200025" y="414373"/>
                </a:lnTo>
                <a:cubicBezTo>
                  <a:pt x="212408" y="407706"/>
                  <a:pt x="219075" y="395323"/>
                  <a:pt x="219075" y="381036"/>
                </a:cubicBezTo>
                <a:lnTo>
                  <a:pt x="219075" y="363891"/>
                </a:lnTo>
                <a:cubicBezTo>
                  <a:pt x="239077" y="374368"/>
                  <a:pt x="261938" y="380083"/>
                  <a:pt x="285750" y="380083"/>
                </a:cubicBezTo>
                <a:cubicBezTo>
                  <a:pt x="309563" y="380083"/>
                  <a:pt x="332423" y="374368"/>
                  <a:pt x="352425" y="363891"/>
                </a:cubicBezTo>
                <a:lnTo>
                  <a:pt x="352425" y="381036"/>
                </a:lnTo>
                <a:cubicBezTo>
                  <a:pt x="352425" y="395323"/>
                  <a:pt x="360045" y="407706"/>
                  <a:pt x="372428" y="414373"/>
                </a:cubicBezTo>
                <a:lnTo>
                  <a:pt x="372428" y="414373"/>
                </a:lnTo>
                <a:cubicBezTo>
                  <a:pt x="372428" y="414373"/>
                  <a:pt x="373380" y="414373"/>
                  <a:pt x="373380" y="414373"/>
                </a:cubicBezTo>
                <a:cubicBezTo>
                  <a:pt x="374333" y="415326"/>
                  <a:pt x="375285" y="415326"/>
                  <a:pt x="376238" y="416278"/>
                </a:cubicBezTo>
                <a:lnTo>
                  <a:pt x="392430" y="422946"/>
                </a:lnTo>
                <a:lnTo>
                  <a:pt x="390525" y="430566"/>
                </a:lnTo>
                <a:cubicBezTo>
                  <a:pt x="369570" y="446758"/>
                  <a:pt x="329565" y="457236"/>
                  <a:pt x="285750" y="457236"/>
                </a:cubicBezTo>
                <a:cubicBezTo>
                  <a:pt x="241935" y="457236"/>
                  <a:pt x="200977" y="446758"/>
                  <a:pt x="180975" y="430566"/>
                </a:cubicBezTo>
                <a:lnTo>
                  <a:pt x="179070" y="422946"/>
                </a:lnTo>
                <a:close/>
                <a:moveTo>
                  <a:pt x="285750" y="361986"/>
                </a:moveTo>
                <a:cubicBezTo>
                  <a:pt x="217170" y="361986"/>
                  <a:pt x="161925" y="306741"/>
                  <a:pt x="161925" y="238161"/>
                </a:cubicBezTo>
                <a:lnTo>
                  <a:pt x="161925" y="200061"/>
                </a:lnTo>
                <a:cubicBezTo>
                  <a:pt x="200025" y="198156"/>
                  <a:pt x="252413" y="183868"/>
                  <a:pt x="281940" y="171486"/>
                </a:cubicBezTo>
                <a:lnTo>
                  <a:pt x="291465" y="166723"/>
                </a:lnTo>
                <a:cubicBezTo>
                  <a:pt x="319088" y="152436"/>
                  <a:pt x="338138" y="143863"/>
                  <a:pt x="362903" y="120051"/>
                </a:cubicBezTo>
                <a:cubicBezTo>
                  <a:pt x="364808" y="131481"/>
                  <a:pt x="370523" y="168628"/>
                  <a:pt x="379095" y="184821"/>
                </a:cubicBezTo>
                <a:cubicBezTo>
                  <a:pt x="388620" y="201013"/>
                  <a:pt x="399098" y="208633"/>
                  <a:pt x="405765" y="213396"/>
                </a:cubicBezTo>
                <a:cubicBezTo>
                  <a:pt x="406718" y="214348"/>
                  <a:pt x="407670" y="214348"/>
                  <a:pt x="408623" y="215301"/>
                </a:cubicBezTo>
                <a:lnTo>
                  <a:pt x="408623" y="238161"/>
                </a:lnTo>
                <a:cubicBezTo>
                  <a:pt x="409575" y="306741"/>
                  <a:pt x="354330" y="361986"/>
                  <a:pt x="285750" y="361986"/>
                </a:cubicBezTo>
                <a:close/>
                <a:moveTo>
                  <a:pt x="428625" y="209586"/>
                </a:moveTo>
                <a:cubicBezTo>
                  <a:pt x="428625" y="207681"/>
                  <a:pt x="427673" y="204823"/>
                  <a:pt x="425768" y="202918"/>
                </a:cubicBezTo>
                <a:cubicBezTo>
                  <a:pt x="423863" y="200061"/>
                  <a:pt x="420053" y="198156"/>
                  <a:pt x="417195" y="196251"/>
                </a:cubicBezTo>
                <a:cubicBezTo>
                  <a:pt x="410528" y="192441"/>
                  <a:pt x="402908" y="186726"/>
                  <a:pt x="396240" y="174343"/>
                </a:cubicBezTo>
                <a:cubicBezTo>
                  <a:pt x="390525" y="164818"/>
                  <a:pt x="384810" y="138148"/>
                  <a:pt x="381953" y="116241"/>
                </a:cubicBezTo>
                <a:cubicBezTo>
                  <a:pt x="381000" y="112431"/>
                  <a:pt x="379095" y="108621"/>
                  <a:pt x="377190" y="105763"/>
                </a:cubicBezTo>
                <a:cubicBezTo>
                  <a:pt x="373380" y="101953"/>
                  <a:pt x="368618" y="100048"/>
                  <a:pt x="363855" y="100048"/>
                </a:cubicBezTo>
                <a:cubicBezTo>
                  <a:pt x="363855" y="100048"/>
                  <a:pt x="363855" y="100048"/>
                  <a:pt x="363855" y="100048"/>
                </a:cubicBezTo>
                <a:cubicBezTo>
                  <a:pt x="359093" y="100048"/>
                  <a:pt x="354330" y="101953"/>
                  <a:pt x="351473" y="104811"/>
                </a:cubicBezTo>
                <a:cubicBezTo>
                  <a:pt x="327660" y="125766"/>
                  <a:pt x="311468" y="134338"/>
                  <a:pt x="283845" y="147673"/>
                </a:cubicBezTo>
                <a:lnTo>
                  <a:pt x="274320" y="152436"/>
                </a:lnTo>
                <a:cubicBezTo>
                  <a:pt x="244793" y="165771"/>
                  <a:pt x="188595" y="180058"/>
                  <a:pt x="152400" y="180058"/>
                </a:cubicBezTo>
                <a:cubicBezTo>
                  <a:pt x="146685" y="180058"/>
                  <a:pt x="142875" y="183868"/>
                  <a:pt x="142875" y="189583"/>
                </a:cubicBezTo>
                <a:cubicBezTo>
                  <a:pt x="142875" y="189583"/>
                  <a:pt x="142875" y="189583"/>
                  <a:pt x="142875" y="189583"/>
                </a:cubicBezTo>
                <a:lnTo>
                  <a:pt x="142875" y="189583"/>
                </a:lnTo>
                <a:lnTo>
                  <a:pt x="142875" y="237208"/>
                </a:lnTo>
                <a:cubicBezTo>
                  <a:pt x="142875" y="283881"/>
                  <a:pt x="165735" y="324838"/>
                  <a:pt x="200025" y="351508"/>
                </a:cubicBezTo>
                <a:lnTo>
                  <a:pt x="200025" y="381036"/>
                </a:lnTo>
                <a:cubicBezTo>
                  <a:pt x="200025" y="388656"/>
                  <a:pt x="195263" y="395323"/>
                  <a:pt x="188595" y="398181"/>
                </a:cubicBezTo>
                <a:cubicBezTo>
                  <a:pt x="162877" y="409611"/>
                  <a:pt x="124778" y="396276"/>
                  <a:pt x="107632" y="388656"/>
                </a:cubicBezTo>
                <a:cubicBezTo>
                  <a:pt x="116205" y="376273"/>
                  <a:pt x="122873" y="361986"/>
                  <a:pt x="125730" y="344841"/>
                </a:cubicBezTo>
                <a:cubicBezTo>
                  <a:pt x="128588" y="325791"/>
                  <a:pt x="126682" y="299121"/>
                  <a:pt x="124778" y="265783"/>
                </a:cubicBezTo>
                <a:cubicBezTo>
                  <a:pt x="122873" y="237208"/>
                  <a:pt x="120968" y="205776"/>
                  <a:pt x="120968" y="168628"/>
                </a:cubicBezTo>
                <a:cubicBezTo>
                  <a:pt x="120968" y="101001"/>
                  <a:pt x="135255" y="63853"/>
                  <a:pt x="169545" y="41946"/>
                </a:cubicBezTo>
                <a:cubicBezTo>
                  <a:pt x="210502" y="19086"/>
                  <a:pt x="257175" y="12418"/>
                  <a:pt x="302895" y="24801"/>
                </a:cubicBezTo>
                <a:cubicBezTo>
                  <a:pt x="355283" y="40993"/>
                  <a:pt x="372428" y="70521"/>
                  <a:pt x="372428" y="70521"/>
                </a:cubicBezTo>
                <a:cubicBezTo>
                  <a:pt x="374333" y="74331"/>
                  <a:pt x="379095" y="76236"/>
                  <a:pt x="382905" y="75283"/>
                </a:cubicBezTo>
                <a:cubicBezTo>
                  <a:pt x="395288" y="72426"/>
                  <a:pt x="416243" y="70521"/>
                  <a:pt x="423863" y="75283"/>
                </a:cubicBezTo>
                <a:cubicBezTo>
                  <a:pt x="444817" y="86713"/>
                  <a:pt x="457200" y="102906"/>
                  <a:pt x="457200" y="148626"/>
                </a:cubicBezTo>
                <a:cubicBezTo>
                  <a:pt x="457200" y="179106"/>
                  <a:pt x="449580" y="218158"/>
                  <a:pt x="442913" y="252448"/>
                </a:cubicBezTo>
                <a:cubicBezTo>
                  <a:pt x="437198" y="282928"/>
                  <a:pt x="432435" y="308646"/>
                  <a:pt x="433388" y="323886"/>
                </a:cubicBezTo>
                <a:cubicBezTo>
                  <a:pt x="435293" y="350556"/>
                  <a:pt x="452438" y="374368"/>
                  <a:pt x="462915" y="386751"/>
                </a:cubicBezTo>
                <a:cubicBezTo>
                  <a:pt x="445770" y="395323"/>
                  <a:pt x="409575" y="411516"/>
                  <a:pt x="383858" y="399133"/>
                </a:cubicBezTo>
                <a:cubicBezTo>
                  <a:pt x="377190" y="396276"/>
                  <a:pt x="373380" y="389608"/>
                  <a:pt x="373380" y="381988"/>
                </a:cubicBezTo>
                <a:lnTo>
                  <a:pt x="373380" y="352461"/>
                </a:lnTo>
                <a:cubicBezTo>
                  <a:pt x="407670" y="326743"/>
                  <a:pt x="430530" y="284833"/>
                  <a:pt x="430530" y="238161"/>
                </a:cubicBezTo>
                <a:lnTo>
                  <a:pt x="428625" y="209586"/>
                </a:lnTo>
                <a:close/>
                <a:moveTo>
                  <a:pt x="19050" y="542961"/>
                </a:moveTo>
                <a:cubicBezTo>
                  <a:pt x="19050" y="523911"/>
                  <a:pt x="28575" y="506766"/>
                  <a:pt x="43815" y="492478"/>
                </a:cubicBezTo>
                <a:cubicBezTo>
                  <a:pt x="70485" y="469618"/>
                  <a:pt x="108585" y="449616"/>
                  <a:pt x="160973" y="429613"/>
                </a:cubicBezTo>
                <a:lnTo>
                  <a:pt x="244793" y="733461"/>
                </a:lnTo>
                <a:cubicBezTo>
                  <a:pt x="148590" y="730603"/>
                  <a:pt x="58103" y="717268"/>
                  <a:pt x="19050" y="695361"/>
                </a:cubicBezTo>
                <a:lnTo>
                  <a:pt x="19050" y="542961"/>
                </a:lnTo>
                <a:close/>
                <a:moveTo>
                  <a:pt x="264795" y="733461"/>
                </a:moveTo>
                <a:lnTo>
                  <a:pt x="188595" y="457236"/>
                </a:lnTo>
                <a:cubicBezTo>
                  <a:pt x="213360" y="469618"/>
                  <a:pt x="248602" y="476286"/>
                  <a:pt x="285750" y="476286"/>
                </a:cubicBezTo>
                <a:cubicBezTo>
                  <a:pt x="322898" y="476286"/>
                  <a:pt x="358140" y="469618"/>
                  <a:pt x="382905" y="457236"/>
                </a:cubicBezTo>
                <a:lnTo>
                  <a:pt x="306705" y="733461"/>
                </a:lnTo>
                <a:cubicBezTo>
                  <a:pt x="292418" y="734413"/>
                  <a:pt x="279083" y="733461"/>
                  <a:pt x="264795" y="733461"/>
                </a:cubicBezTo>
                <a:close/>
                <a:moveTo>
                  <a:pt x="326708" y="733461"/>
                </a:moveTo>
                <a:lnTo>
                  <a:pt x="410528" y="430566"/>
                </a:lnTo>
                <a:cubicBezTo>
                  <a:pt x="462915" y="450568"/>
                  <a:pt x="501015" y="470571"/>
                  <a:pt x="527685" y="493431"/>
                </a:cubicBezTo>
                <a:cubicBezTo>
                  <a:pt x="542925" y="506766"/>
                  <a:pt x="552450" y="523911"/>
                  <a:pt x="552450" y="542961"/>
                </a:cubicBezTo>
                <a:lnTo>
                  <a:pt x="552450" y="695361"/>
                </a:lnTo>
                <a:cubicBezTo>
                  <a:pt x="516255" y="718221"/>
                  <a:pt x="424815" y="730603"/>
                  <a:pt x="326708" y="733461"/>
                </a:cubicBezTo>
                <a:close/>
              </a:path>
            </a:pathLst>
          </a:custGeom>
          <a:solidFill>
            <a:srgbClr val="000000"/>
          </a:solidFill>
          <a:ln w="9525" cap="flat">
            <a:noFill/>
            <a:prstDash val="solid"/>
            <a:miter/>
          </a:ln>
        </p:spPr>
        <p:txBody>
          <a:bodyPr rtlCol="0" anchor="ctr"/>
          <a:lstStyle/>
          <a:p>
            <a:endParaRPr lang="en-US"/>
          </a:p>
        </p:txBody>
      </p:sp>
      <p:pic>
        <p:nvPicPr>
          <p:cNvPr id="4" name="Graphic 3" descr="School boy outline">
            <a:extLst>
              <a:ext uri="{FF2B5EF4-FFF2-40B4-BE49-F238E27FC236}">
                <a16:creationId xmlns:a16="http://schemas.microsoft.com/office/drawing/2014/main" id="{79300597-30ED-2AC7-D930-BC8766C111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7252" y="5148370"/>
            <a:ext cx="914400" cy="914400"/>
          </a:xfrm>
          <a:prstGeom prst="rect">
            <a:avLst/>
          </a:prstGeom>
        </p:spPr>
      </p:pic>
      <p:sp>
        <p:nvSpPr>
          <p:cNvPr id="5" name="Rectangle 1">
            <a:extLst>
              <a:ext uri="{FF2B5EF4-FFF2-40B4-BE49-F238E27FC236}">
                <a16:creationId xmlns:a16="http://schemas.microsoft.com/office/drawing/2014/main" id="{CCECEC27-C142-771F-54FD-BC560E525519}"/>
              </a:ext>
            </a:extLst>
          </p:cNvPr>
          <p:cNvSpPr>
            <a:spLocks noChangeArrowheads="1"/>
          </p:cNvSpPr>
          <p:nvPr/>
        </p:nvSpPr>
        <p:spPr bwMode="auto">
          <a:xfrm flipH="1">
            <a:off x="3474593" y="6036586"/>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Amy</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DF3A7A6E-1EB4-DE13-4C2E-116566D9CDF1}"/>
              </a:ext>
            </a:extLst>
          </p:cNvPr>
          <p:cNvSpPr>
            <a:spLocks noChangeArrowheads="1"/>
          </p:cNvSpPr>
          <p:nvPr/>
        </p:nvSpPr>
        <p:spPr bwMode="auto">
          <a:xfrm flipH="1">
            <a:off x="6611735" y="6036586"/>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Bob</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pic>
        <p:nvPicPr>
          <p:cNvPr id="7" name="Graphic 6" descr="School boy outline">
            <a:extLst>
              <a:ext uri="{FF2B5EF4-FFF2-40B4-BE49-F238E27FC236}">
                <a16:creationId xmlns:a16="http://schemas.microsoft.com/office/drawing/2014/main" id="{F7857378-81FC-671D-5935-0AD868D99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9972" y="5222702"/>
            <a:ext cx="914400" cy="914400"/>
          </a:xfrm>
          <a:prstGeom prst="rect">
            <a:avLst/>
          </a:prstGeom>
        </p:spPr>
      </p:pic>
      <p:sp>
        <p:nvSpPr>
          <p:cNvPr id="8" name="Rectangle 1">
            <a:extLst>
              <a:ext uri="{FF2B5EF4-FFF2-40B4-BE49-F238E27FC236}">
                <a16:creationId xmlns:a16="http://schemas.microsoft.com/office/drawing/2014/main" id="{B72EEF9E-CFE1-3DB6-E513-C7209BECC581}"/>
              </a:ext>
            </a:extLst>
          </p:cNvPr>
          <p:cNvSpPr>
            <a:spLocks noChangeArrowheads="1"/>
          </p:cNvSpPr>
          <p:nvPr/>
        </p:nvSpPr>
        <p:spPr bwMode="auto">
          <a:xfrm flipH="1">
            <a:off x="9599547" y="6066790"/>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Tom</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7E02C208-2869-61EC-D6A2-B607813FCEC5}"/>
              </a:ext>
            </a:extLst>
          </p:cNvPr>
          <p:cNvSpPr/>
          <p:nvPr/>
        </p:nvSpPr>
        <p:spPr>
          <a:xfrm>
            <a:off x="962007" y="964569"/>
            <a:ext cx="10459498" cy="4212949"/>
          </a:xfrm>
          <a:prstGeom prst="roundRect">
            <a:avLst/>
          </a:prstGeom>
          <a:solidFill>
            <a:schemeClr val="bg2">
              <a:lumMod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9EB3AE8D-8F19-06A5-7B45-ACCADA781157}"/>
              </a:ext>
            </a:extLst>
          </p:cNvPr>
          <p:cNvCxnSpPr>
            <a:cxnSpLocks/>
          </p:cNvCxnSpPr>
          <p:nvPr/>
        </p:nvCxnSpPr>
        <p:spPr>
          <a:xfrm>
            <a:off x="3815254" y="1526825"/>
            <a:ext cx="0" cy="3642006"/>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320C2C-61AC-ABB8-8A59-BE489731DA8D}"/>
              </a:ext>
            </a:extLst>
          </p:cNvPr>
          <p:cNvCxnSpPr>
            <a:cxnSpLocks/>
          </p:cNvCxnSpPr>
          <p:nvPr/>
        </p:nvCxnSpPr>
        <p:spPr>
          <a:xfrm>
            <a:off x="6832369" y="1526825"/>
            <a:ext cx="0" cy="3642006"/>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9" name="Graphic 18" descr="Key with solid fill">
            <a:extLst>
              <a:ext uri="{FF2B5EF4-FFF2-40B4-BE49-F238E27FC236}">
                <a16:creationId xmlns:a16="http://schemas.microsoft.com/office/drawing/2014/main" id="{D0A28FDC-8BE4-B58B-6F4A-A84FD75BDD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7952" y="5416255"/>
            <a:ext cx="556641" cy="556641"/>
          </a:xfrm>
          <a:prstGeom prst="rect">
            <a:avLst/>
          </a:prstGeom>
        </p:spPr>
      </p:pic>
      <p:pic>
        <p:nvPicPr>
          <p:cNvPr id="20" name="Graphic 19" descr="Key with solid fill">
            <a:extLst>
              <a:ext uri="{FF2B5EF4-FFF2-40B4-BE49-F238E27FC236}">
                <a16:creationId xmlns:a16="http://schemas.microsoft.com/office/drawing/2014/main" id="{AE065C4C-0D29-0CF5-8F08-4241014B2C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3901" y="4420011"/>
            <a:ext cx="556641" cy="556641"/>
          </a:xfrm>
          <a:prstGeom prst="rect">
            <a:avLst/>
          </a:prstGeom>
        </p:spPr>
      </p:pic>
      <p:sp>
        <p:nvSpPr>
          <p:cNvPr id="21" name="TextBox 20">
            <a:extLst>
              <a:ext uri="{FF2B5EF4-FFF2-40B4-BE49-F238E27FC236}">
                <a16:creationId xmlns:a16="http://schemas.microsoft.com/office/drawing/2014/main" id="{030144A0-D685-F59F-94D2-20147E7E89F7}"/>
              </a:ext>
            </a:extLst>
          </p:cNvPr>
          <p:cNvSpPr txBox="1"/>
          <p:nvPr/>
        </p:nvSpPr>
        <p:spPr>
          <a:xfrm>
            <a:off x="2181798" y="3601852"/>
            <a:ext cx="1565631" cy="369332"/>
          </a:xfrm>
          <a:prstGeom prst="rect">
            <a:avLst/>
          </a:prstGeom>
          <a:noFill/>
          <a:ln w="15875">
            <a:solidFill>
              <a:schemeClr val="tx1">
                <a:lumMod val="85000"/>
                <a:lumOff val="15000"/>
              </a:schemeClr>
            </a:solidFill>
          </a:ln>
        </p:spPr>
        <p:txBody>
          <a:bodyPr wrap="square" rtlCol="0">
            <a:spAutoFit/>
          </a:bodyPr>
          <a:lstStyle/>
          <a:p>
            <a:r>
              <a:rPr lang="en-US" dirty="0"/>
              <a:t>Address: AAA</a:t>
            </a:r>
          </a:p>
        </p:txBody>
      </p:sp>
      <p:cxnSp>
        <p:nvCxnSpPr>
          <p:cNvPr id="23" name="Straight Arrow Connector 22">
            <a:extLst>
              <a:ext uri="{FF2B5EF4-FFF2-40B4-BE49-F238E27FC236}">
                <a16:creationId xmlns:a16="http://schemas.microsoft.com/office/drawing/2014/main" id="{249659ED-E4F7-3691-C7D9-FF776F0410FE}"/>
              </a:ext>
            </a:extLst>
          </p:cNvPr>
          <p:cNvCxnSpPr/>
          <p:nvPr/>
        </p:nvCxnSpPr>
        <p:spPr>
          <a:xfrm flipV="1">
            <a:off x="2955285" y="4034874"/>
            <a:ext cx="0" cy="514369"/>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5DC740A-6604-5C86-58F1-B65BE3C9FE15}"/>
              </a:ext>
            </a:extLst>
          </p:cNvPr>
          <p:cNvSpPr txBox="1"/>
          <p:nvPr/>
        </p:nvSpPr>
        <p:spPr>
          <a:xfrm>
            <a:off x="1831086" y="4420011"/>
            <a:ext cx="1021708" cy="276999"/>
          </a:xfrm>
          <a:prstGeom prst="rect">
            <a:avLst/>
          </a:prstGeom>
          <a:noFill/>
        </p:spPr>
        <p:txBody>
          <a:bodyPr wrap="square" rtlCol="0">
            <a:spAutoFit/>
          </a:bodyPr>
          <a:lstStyle/>
          <a:p>
            <a:r>
              <a:rPr lang="en-US" sz="1200" dirty="0"/>
              <a:t>Public key</a:t>
            </a:r>
          </a:p>
        </p:txBody>
      </p:sp>
      <p:sp>
        <p:nvSpPr>
          <p:cNvPr id="25" name="TextBox 24">
            <a:extLst>
              <a:ext uri="{FF2B5EF4-FFF2-40B4-BE49-F238E27FC236}">
                <a16:creationId xmlns:a16="http://schemas.microsoft.com/office/drawing/2014/main" id="{3A0B5256-6FD4-3BE8-C404-FB32E4CC0D77}"/>
              </a:ext>
            </a:extLst>
          </p:cNvPr>
          <p:cNvSpPr txBox="1"/>
          <p:nvPr/>
        </p:nvSpPr>
        <p:spPr>
          <a:xfrm>
            <a:off x="2087849" y="5645503"/>
            <a:ext cx="992810" cy="276999"/>
          </a:xfrm>
          <a:prstGeom prst="rect">
            <a:avLst/>
          </a:prstGeom>
          <a:noFill/>
        </p:spPr>
        <p:txBody>
          <a:bodyPr wrap="square" rtlCol="0">
            <a:spAutoFit/>
          </a:bodyPr>
          <a:lstStyle/>
          <a:p>
            <a:r>
              <a:rPr lang="en-US" sz="1200" dirty="0"/>
              <a:t>private key</a:t>
            </a:r>
          </a:p>
        </p:txBody>
      </p:sp>
      <p:pic>
        <p:nvPicPr>
          <p:cNvPr id="28" name="Graphic 27" descr="Key with solid fill">
            <a:extLst>
              <a:ext uri="{FF2B5EF4-FFF2-40B4-BE49-F238E27FC236}">
                <a16:creationId xmlns:a16="http://schemas.microsoft.com/office/drawing/2014/main" id="{B06E7C3A-EDD4-280A-3DBA-72AECA7042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03328" y="5339148"/>
            <a:ext cx="556641" cy="556641"/>
          </a:xfrm>
          <a:prstGeom prst="rect">
            <a:avLst/>
          </a:prstGeom>
        </p:spPr>
      </p:pic>
      <p:pic>
        <p:nvPicPr>
          <p:cNvPr id="29" name="Graphic 28" descr="Key with solid fill">
            <a:extLst>
              <a:ext uri="{FF2B5EF4-FFF2-40B4-BE49-F238E27FC236}">
                <a16:creationId xmlns:a16="http://schemas.microsoft.com/office/drawing/2014/main" id="{BDDA04F7-85AA-7B18-AE71-DA56EE5AC5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8426" y="4434402"/>
            <a:ext cx="556641" cy="556641"/>
          </a:xfrm>
          <a:prstGeom prst="rect">
            <a:avLst/>
          </a:prstGeom>
        </p:spPr>
      </p:pic>
      <p:sp>
        <p:nvSpPr>
          <p:cNvPr id="30" name="TextBox 29">
            <a:extLst>
              <a:ext uri="{FF2B5EF4-FFF2-40B4-BE49-F238E27FC236}">
                <a16:creationId xmlns:a16="http://schemas.microsoft.com/office/drawing/2014/main" id="{AB868017-9476-908B-B9D4-133175A35CFE}"/>
              </a:ext>
            </a:extLst>
          </p:cNvPr>
          <p:cNvSpPr txBox="1"/>
          <p:nvPr/>
        </p:nvSpPr>
        <p:spPr>
          <a:xfrm>
            <a:off x="5162322" y="3629851"/>
            <a:ext cx="1565631" cy="369332"/>
          </a:xfrm>
          <a:prstGeom prst="rect">
            <a:avLst/>
          </a:prstGeom>
          <a:noFill/>
          <a:ln w="15875">
            <a:solidFill>
              <a:schemeClr val="tx1">
                <a:lumMod val="85000"/>
                <a:lumOff val="15000"/>
              </a:schemeClr>
            </a:solidFill>
          </a:ln>
        </p:spPr>
        <p:txBody>
          <a:bodyPr wrap="square" rtlCol="0">
            <a:spAutoFit/>
          </a:bodyPr>
          <a:lstStyle/>
          <a:p>
            <a:r>
              <a:rPr lang="en-US" dirty="0"/>
              <a:t>Address: BBB</a:t>
            </a:r>
          </a:p>
        </p:txBody>
      </p:sp>
      <p:cxnSp>
        <p:nvCxnSpPr>
          <p:cNvPr id="31" name="Straight Arrow Connector 30">
            <a:extLst>
              <a:ext uri="{FF2B5EF4-FFF2-40B4-BE49-F238E27FC236}">
                <a16:creationId xmlns:a16="http://schemas.microsoft.com/office/drawing/2014/main" id="{FBCA37CE-1265-5F39-236D-05E7FB81E5A4}"/>
              </a:ext>
            </a:extLst>
          </p:cNvPr>
          <p:cNvCxnSpPr/>
          <p:nvPr/>
        </p:nvCxnSpPr>
        <p:spPr>
          <a:xfrm flipV="1">
            <a:off x="6191756" y="4034873"/>
            <a:ext cx="0" cy="514369"/>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709289B-48AA-8EE1-8EF8-3098667DB206}"/>
              </a:ext>
            </a:extLst>
          </p:cNvPr>
          <p:cNvSpPr txBox="1"/>
          <p:nvPr/>
        </p:nvSpPr>
        <p:spPr>
          <a:xfrm>
            <a:off x="5085038" y="4486342"/>
            <a:ext cx="1021708" cy="276999"/>
          </a:xfrm>
          <a:prstGeom prst="rect">
            <a:avLst/>
          </a:prstGeom>
          <a:noFill/>
        </p:spPr>
        <p:txBody>
          <a:bodyPr wrap="square" rtlCol="0">
            <a:spAutoFit/>
          </a:bodyPr>
          <a:lstStyle/>
          <a:p>
            <a:r>
              <a:rPr lang="en-US" sz="1200" dirty="0"/>
              <a:t>Public key</a:t>
            </a:r>
          </a:p>
        </p:txBody>
      </p:sp>
      <p:sp>
        <p:nvSpPr>
          <p:cNvPr id="33" name="TextBox 32">
            <a:extLst>
              <a:ext uri="{FF2B5EF4-FFF2-40B4-BE49-F238E27FC236}">
                <a16:creationId xmlns:a16="http://schemas.microsoft.com/office/drawing/2014/main" id="{37C4B6BD-8ECB-1CF7-EA9E-9C2B89FD8FB2}"/>
              </a:ext>
            </a:extLst>
          </p:cNvPr>
          <p:cNvSpPr txBox="1"/>
          <p:nvPr/>
        </p:nvSpPr>
        <p:spPr>
          <a:xfrm>
            <a:off x="5198946" y="5600891"/>
            <a:ext cx="992810" cy="276999"/>
          </a:xfrm>
          <a:prstGeom prst="rect">
            <a:avLst/>
          </a:prstGeom>
          <a:noFill/>
        </p:spPr>
        <p:txBody>
          <a:bodyPr wrap="square" rtlCol="0">
            <a:spAutoFit/>
          </a:bodyPr>
          <a:lstStyle/>
          <a:p>
            <a:r>
              <a:rPr lang="en-US" sz="1200" dirty="0"/>
              <a:t>private key</a:t>
            </a:r>
          </a:p>
        </p:txBody>
      </p:sp>
      <p:pic>
        <p:nvPicPr>
          <p:cNvPr id="34" name="Graphic 33" descr="Key with solid fill">
            <a:extLst>
              <a:ext uri="{FF2B5EF4-FFF2-40B4-BE49-F238E27FC236}">
                <a16:creationId xmlns:a16="http://schemas.microsoft.com/office/drawing/2014/main" id="{6628E373-C4EC-4866-B5DC-7978F6397B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2906" y="5435817"/>
            <a:ext cx="556641" cy="556641"/>
          </a:xfrm>
          <a:prstGeom prst="rect">
            <a:avLst/>
          </a:prstGeom>
        </p:spPr>
      </p:pic>
      <p:pic>
        <p:nvPicPr>
          <p:cNvPr id="35" name="Graphic 34" descr="Key with solid fill">
            <a:extLst>
              <a:ext uri="{FF2B5EF4-FFF2-40B4-BE49-F238E27FC236}">
                <a16:creationId xmlns:a16="http://schemas.microsoft.com/office/drawing/2014/main" id="{60657373-0E4C-6F07-7C85-B0C3E6A3F6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07147" y="4417570"/>
            <a:ext cx="556641" cy="556641"/>
          </a:xfrm>
          <a:prstGeom prst="rect">
            <a:avLst/>
          </a:prstGeom>
        </p:spPr>
      </p:pic>
      <p:sp>
        <p:nvSpPr>
          <p:cNvPr id="36" name="TextBox 35">
            <a:extLst>
              <a:ext uri="{FF2B5EF4-FFF2-40B4-BE49-F238E27FC236}">
                <a16:creationId xmlns:a16="http://schemas.microsoft.com/office/drawing/2014/main" id="{E1E23C61-B54B-68A0-5760-21DA462FB01F}"/>
              </a:ext>
            </a:extLst>
          </p:cNvPr>
          <p:cNvSpPr txBox="1"/>
          <p:nvPr/>
        </p:nvSpPr>
        <p:spPr>
          <a:xfrm>
            <a:off x="8200803" y="3618742"/>
            <a:ext cx="1565631" cy="369332"/>
          </a:xfrm>
          <a:prstGeom prst="rect">
            <a:avLst/>
          </a:prstGeom>
          <a:noFill/>
          <a:ln w="15875">
            <a:solidFill>
              <a:schemeClr val="tx1">
                <a:lumMod val="85000"/>
                <a:lumOff val="15000"/>
              </a:schemeClr>
            </a:solidFill>
          </a:ln>
        </p:spPr>
        <p:txBody>
          <a:bodyPr wrap="square" rtlCol="0">
            <a:spAutoFit/>
          </a:bodyPr>
          <a:lstStyle/>
          <a:p>
            <a:r>
              <a:rPr lang="en-US" dirty="0"/>
              <a:t>Address: CCC</a:t>
            </a:r>
          </a:p>
        </p:txBody>
      </p:sp>
      <p:cxnSp>
        <p:nvCxnSpPr>
          <p:cNvPr id="37" name="Straight Arrow Connector 36">
            <a:extLst>
              <a:ext uri="{FF2B5EF4-FFF2-40B4-BE49-F238E27FC236}">
                <a16:creationId xmlns:a16="http://schemas.microsoft.com/office/drawing/2014/main" id="{B42E22A1-9A0C-5825-2312-9300D21A1DC8}"/>
              </a:ext>
            </a:extLst>
          </p:cNvPr>
          <p:cNvCxnSpPr/>
          <p:nvPr/>
        </p:nvCxnSpPr>
        <p:spPr>
          <a:xfrm flipV="1">
            <a:off x="9162339" y="4034873"/>
            <a:ext cx="0" cy="514369"/>
          </a:xfrm>
          <a:prstGeom prst="straightConnector1">
            <a:avLst/>
          </a:prstGeom>
          <a:ln w="158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3A64CEB-2E29-9477-7750-BE8F068F74FC}"/>
              </a:ext>
            </a:extLst>
          </p:cNvPr>
          <p:cNvSpPr txBox="1"/>
          <p:nvPr/>
        </p:nvSpPr>
        <p:spPr>
          <a:xfrm>
            <a:off x="7953122" y="4574224"/>
            <a:ext cx="1021708" cy="276999"/>
          </a:xfrm>
          <a:prstGeom prst="rect">
            <a:avLst/>
          </a:prstGeom>
          <a:noFill/>
        </p:spPr>
        <p:txBody>
          <a:bodyPr wrap="square" rtlCol="0">
            <a:spAutoFit/>
          </a:bodyPr>
          <a:lstStyle/>
          <a:p>
            <a:r>
              <a:rPr lang="en-US" sz="1200" dirty="0"/>
              <a:t>Public key</a:t>
            </a:r>
          </a:p>
        </p:txBody>
      </p:sp>
      <p:sp>
        <p:nvSpPr>
          <p:cNvPr id="39" name="TextBox 38">
            <a:extLst>
              <a:ext uri="{FF2B5EF4-FFF2-40B4-BE49-F238E27FC236}">
                <a16:creationId xmlns:a16="http://schemas.microsoft.com/office/drawing/2014/main" id="{BCEBA3FF-7AAF-0E00-55A4-1A150192DD89}"/>
              </a:ext>
            </a:extLst>
          </p:cNvPr>
          <p:cNvSpPr txBox="1"/>
          <p:nvPr/>
        </p:nvSpPr>
        <p:spPr>
          <a:xfrm>
            <a:off x="8120682" y="5521831"/>
            <a:ext cx="992810" cy="276999"/>
          </a:xfrm>
          <a:prstGeom prst="rect">
            <a:avLst/>
          </a:prstGeom>
          <a:noFill/>
        </p:spPr>
        <p:txBody>
          <a:bodyPr wrap="square" rtlCol="0">
            <a:spAutoFit/>
          </a:bodyPr>
          <a:lstStyle/>
          <a:p>
            <a:r>
              <a:rPr lang="en-US" sz="1200" dirty="0"/>
              <a:t>private key</a:t>
            </a:r>
          </a:p>
        </p:txBody>
      </p:sp>
      <p:sp>
        <p:nvSpPr>
          <p:cNvPr id="14" name="TextBox 13">
            <a:extLst>
              <a:ext uri="{FF2B5EF4-FFF2-40B4-BE49-F238E27FC236}">
                <a16:creationId xmlns:a16="http://schemas.microsoft.com/office/drawing/2014/main" id="{87329AFA-C047-0C1A-78C3-55250CE85FCD}"/>
              </a:ext>
            </a:extLst>
          </p:cNvPr>
          <p:cNvSpPr txBox="1"/>
          <p:nvPr/>
        </p:nvSpPr>
        <p:spPr>
          <a:xfrm>
            <a:off x="5285387" y="1019842"/>
            <a:ext cx="2251258" cy="400110"/>
          </a:xfrm>
          <a:prstGeom prst="rect">
            <a:avLst/>
          </a:prstGeom>
          <a:noFill/>
        </p:spPr>
        <p:txBody>
          <a:bodyPr wrap="square" rtlCol="0">
            <a:spAutoFit/>
          </a:bodyPr>
          <a:lstStyle/>
          <a:p>
            <a:r>
              <a:rPr lang="en-US" sz="2000" dirty="0"/>
              <a:t>Bitcoin Network</a:t>
            </a:r>
          </a:p>
        </p:txBody>
      </p:sp>
      <p:cxnSp>
        <p:nvCxnSpPr>
          <p:cNvPr id="17" name="Straight Connector 16">
            <a:extLst>
              <a:ext uri="{FF2B5EF4-FFF2-40B4-BE49-F238E27FC236}">
                <a16:creationId xmlns:a16="http://schemas.microsoft.com/office/drawing/2014/main" id="{6AEF13F3-6708-9C4E-150A-312F61FC0067}"/>
              </a:ext>
            </a:extLst>
          </p:cNvPr>
          <p:cNvCxnSpPr>
            <a:cxnSpLocks/>
          </p:cNvCxnSpPr>
          <p:nvPr/>
        </p:nvCxnSpPr>
        <p:spPr>
          <a:xfrm>
            <a:off x="9843583" y="1526825"/>
            <a:ext cx="0" cy="3642006"/>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DD40EF8-17AB-E9BA-3911-FFE3995D9713}"/>
              </a:ext>
            </a:extLst>
          </p:cNvPr>
          <p:cNvCxnSpPr/>
          <p:nvPr/>
        </p:nvCxnSpPr>
        <p:spPr>
          <a:xfrm>
            <a:off x="6832369" y="2354317"/>
            <a:ext cx="3011214" cy="0"/>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986DA77-3F59-2BC0-0A3B-DC380DD4B0B4}"/>
              </a:ext>
            </a:extLst>
          </p:cNvPr>
          <p:cNvSpPr txBox="1"/>
          <p:nvPr/>
        </p:nvSpPr>
        <p:spPr>
          <a:xfrm>
            <a:off x="7279672" y="1963767"/>
            <a:ext cx="2241191" cy="338554"/>
          </a:xfrm>
          <a:prstGeom prst="rect">
            <a:avLst/>
          </a:prstGeom>
          <a:noFill/>
        </p:spPr>
        <p:txBody>
          <a:bodyPr wrap="square" rtlCol="0">
            <a:spAutoFit/>
          </a:bodyPr>
          <a:lstStyle/>
          <a:p>
            <a:r>
              <a:rPr lang="en-US" sz="1600" dirty="0"/>
              <a:t>B</a:t>
            </a:r>
            <a:r>
              <a:rPr lang="en-US" altLang="zh-CN" sz="1600" dirty="0"/>
              <a:t>ob give Tom </a:t>
            </a:r>
            <a:r>
              <a:rPr lang="en-US" sz="1600" dirty="0"/>
              <a:t>5 BTC</a:t>
            </a:r>
          </a:p>
        </p:txBody>
      </p:sp>
      <p:cxnSp>
        <p:nvCxnSpPr>
          <p:cNvPr id="27" name="Straight Arrow Connector 26">
            <a:extLst>
              <a:ext uri="{FF2B5EF4-FFF2-40B4-BE49-F238E27FC236}">
                <a16:creationId xmlns:a16="http://schemas.microsoft.com/office/drawing/2014/main" id="{5D2EBDBC-96F6-4018-8590-788DBF4B9C41}"/>
              </a:ext>
            </a:extLst>
          </p:cNvPr>
          <p:cNvCxnSpPr>
            <a:cxnSpLocks/>
          </p:cNvCxnSpPr>
          <p:nvPr/>
        </p:nvCxnSpPr>
        <p:spPr>
          <a:xfrm>
            <a:off x="3803238" y="2958662"/>
            <a:ext cx="6040345" cy="0"/>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0B89FCF-925D-FC93-FD64-631198C6606D}"/>
              </a:ext>
            </a:extLst>
          </p:cNvPr>
          <p:cNvSpPr txBox="1"/>
          <p:nvPr/>
        </p:nvSpPr>
        <p:spPr>
          <a:xfrm>
            <a:off x="4675223" y="2536418"/>
            <a:ext cx="2241191" cy="338554"/>
          </a:xfrm>
          <a:prstGeom prst="rect">
            <a:avLst/>
          </a:prstGeom>
          <a:noFill/>
        </p:spPr>
        <p:txBody>
          <a:bodyPr wrap="square" rtlCol="0">
            <a:spAutoFit/>
          </a:bodyPr>
          <a:lstStyle/>
          <a:p>
            <a:r>
              <a:rPr lang="en-US" sz="1600" dirty="0"/>
              <a:t>Amy</a:t>
            </a:r>
            <a:r>
              <a:rPr lang="en-US" altLang="zh-CN" sz="1600" dirty="0"/>
              <a:t> give Tom </a:t>
            </a:r>
            <a:r>
              <a:rPr lang="en-US" sz="1600" dirty="0"/>
              <a:t>10 BTC</a:t>
            </a:r>
          </a:p>
        </p:txBody>
      </p:sp>
      <p:sp>
        <p:nvSpPr>
          <p:cNvPr id="46" name="Arc 45">
            <a:extLst>
              <a:ext uri="{FF2B5EF4-FFF2-40B4-BE49-F238E27FC236}">
                <a16:creationId xmlns:a16="http://schemas.microsoft.com/office/drawing/2014/main" id="{D83E24D2-9D75-58F7-D69D-23EBD9244349}"/>
              </a:ext>
            </a:extLst>
          </p:cNvPr>
          <p:cNvSpPr/>
          <p:nvPr/>
        </p:nvSpPr>
        <p:spPr>
          <a:xfrm>
            <a:off x="9376192" y="2986452"/>
            <a:ext cx="1034624" cy="885095"/>
          </a:xfrm>
          <a:prstGeom prst="arc">
            <a:avLst>
              <a:gd name="adj1" fmla="val 16200000"/>
              <a:gd name="adj2" fmla="val 5449466"/>
            </a:avLst>
          </a:prstGeom>
          <a:ln w="1905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865FCF9A-0442-FBD0-FF1E-B082F66B558A}"/>
              </a:ext>
            </a:extLst>
          </p:cNvPr>
          <p:cNvSpPr/>
          <p:nvPr/>
        </p:nvSpPr>
        <p:spPr>
          <a:xfrm>
            <a:off x="9242021" y="2415411"/>
            <a:ext cx="1461527" cy="1464569"/>
          </a:xfrm>
          <a:prstGeom prst="arc">
            <a:avLst>
              <a:gd name="adj1" fmla="val 16200000"/>
              <a:gd name="adj2" fmla="val 5224775"/>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5388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C607-BD15-096E-5391-EE65F7EBE2B4}"/>
              </a:ext>
            </a:extLst>
          </p:cNvPr>
          <p:cNvSpPr>
            <a:spLocks noGrp="1"/>
          </p:cNvSpPr>
          <p:nvPr>
            <p:ph type="title"/>
          </p:nvPr>
        </p:nvSpPr>
        <p:spPr>
          <a:xfrm>
            <a:off x="838200" y="365126"/>
            <a:ext cx="10515600" cy="696420"/>
          </a:xfrm>
        </p:spPr>
        <p:txBody>
          <a:bodyPr/>
          <a:lstStyle/>
          <a:p>
            <a:r>
              <a:rPr lang="en-US" dirty="0"/>
              <a:t>Transaction</a:t>
            </a:r>
          </a:p>
        </p:txBody>
      </p:sp>
      <p:sp>
        <p:nvSpPr>
          <p:cNvPr id="4" name="Rectangle: Folded Corner 3">
            <a:extLst>
              <a:ext uri="{FF2B5EF4-FFF2-40B4-BE49-F238E27FC236}">
                <a16:creationId xmlns:a16="http://schemas.microsoft.com/office/drawing/2014/main" id="{D2B0A916-405C-5942-FA0F-39B746432A4F}"/>
              </a:ext>
            </a:extLst>
          </p:cNvPr>
          <p:cNvSpPr/>
          <p:nvPr/>
        </p:nvSpPr>
        <p:spPr>
          <a:xfrm>
            <a:off x="1398628" y="1314440"/>
            <a:ext cx="1702675" cy="231227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64DB63-5C98-C2BC-9B31-AA287DAB8B42}"/>
              </a:ext>
            </a:extLst>
          </p:cNvPr>
          <p:cNvSpPr txBox="1"/>
          <p:nvPr/>
        </p:nvSpPr>
        <p:spPr>
          <a:xfrm>
            <a:off x="1487966" y="1650771"/>
            <a:ext cx="1702675" cy="523220"/>
          </a:xfrm>
          <a:prstGeom prst="rect">
            <a:avLst/>
          </a:prstGeom>
          <a:noFill/>
        </p:spPr>
        <p:txBody>
          <a:bodyPr wrap="square" rtlCol="0">
            <a:spAutoFit/>
          </a:bodyPr>
          <a:lstStyle/>
          <a:p>
            <a:r>
              <a:rPr lang="en-US" sz="1400" dirty="0">
                <a:solidFill>
                  <a:schemeClr val="bg1"/>
                </a:solidFill>
              </a:rPr>
              <a:t>BBB -&gt; CCC: 5BTC</a:t>
            </a:r>
          </a:p>
          <a:p>
            <a:r>
              <a:rPr lang="en-US" sz="1400" dirty="0">
                <a:solidFill>
                  <a:schemeClr val="bg1"/>
                </a:solidFill>
              </a:rPr>
              <a:t>BBB’s public key</a:t>
            </a:r>
          </a:p>
        </p:txBody>
      </p:sp>
      <p:sp>
        <p:nvSpPr>
          <p:cNvPr id="6" name="TextBox 5">
            <a:extLst>
              <a:ext uri="{FF2B5EF4-FFF2-40B4-BE49-F238E27FC236}">
                <a16:creationId xmlns:a16="http://schemas.microsoft.com/office/drawing/2014/main" id="{8356C794-1C64-47FC-54D1-76108C5B05D0}"/>
              </a:ext>
            </a:extLst>
          </p:cNvPr>
          <p:cNvSpPr txBox="1"/>
          <p:nvPr/>
        </p:nvSpPr>
        <p:spPr>
          <a:xfrm>
            <a:off x="1487966" y="2633488"/>
            <a:ext cx="1702675" cy="523220"/>
          </a:xfrm>
          <a:prstGeom prst="rect">
            <a:avLst/>
          </a:prstGeom>
          <a:noFill/>
        </p:spPr>
        <p:txBody>
          <a:bodyPr wrap="square" rtlCol="0">
            <a:spAutoFit/>
          </a:bodyPr>
          <a:lstStyle/>
          <a:p>
            <a:r>
              <a:rPr lang="en-US" sz="1400" dirty="0">
                <a:solidFill>
                  <a:schemeClr val="bg1"/>
                </a:solidFill>
              </a:rPr>
              <a:t>Signature of BBB’s private key</a:t>
            </a:r>
          </a:p>
        </p:txBody>
      </p:sp>
      <p:sp>
        <p:nvSpPr>
          <p:cNvPr id="7" name="Arrow: Notched Right 6">
            <a:extLst>
              <a:ext uri="{FF2B5EF4-FFF2-40B4-BE49-F238E27FC236}">
                <a16:creationId xmlns:a16="http://schemas.microsoft.com/office/drawing/2014/main" id="{947734BC-322C-0C2B-1C09-6F39D2CF028E}"/>
              </a:ext>
            </a:extLst>
          </p:cNvPr>
          <p:cNvSpPr/>
          <p:nvPr/>
        </p:nvSpPr>
        <p:spPr>
          <a:xfrm>
            <a:off x="3392539" y="1955903"/>
            <a:ext cx="1702675" cy="693775"/>
          </a:xfrm>
          <a:prstGeom prst="notched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5B6B104-317B-B9AA-32F6-83C85910A889}"/>
              </a:ext>
            </a:extLst>
          </p:cNvPr>
          <p:cNvSpPr txBox="1"/>
          <p:nvPr/>
        </p:nvSpPr>
        <p:spPr>
          <a:xfrm>
            <a:off x="3687385" y="1635828"/>
            <a:ext cx="1334814" cy="369332"/>
          </a:xfrm>
          <a:prstGeom prst="rect">
            <a:avLst/>
          </a:prstGeom>
          <a:noFill/>
        </p:spPr>
        <p:txBody>
          <a:bodyPr wrap="square" rtlCol="0">
            <a:spAutoFit/>
          </a:bodyPr>
          <a:lstStyle/>
          <a:p>
            <a:r>
              <a:rPr lang="en-US" dirty="0"/>
              <a:t>Network</a:t>
            </a:r>
          </a:p>
        </p:txBody>
      </p:sp>
      <p:sp>
        <p:nvSpPr>
          <p:cNvPr id="10" name="TextBox 9">
            <a:extLst>
              <a:ext uri="{FF2B5EF4-FFF2-40B4-BE49-F238E27FC236}">
                <a16:creationId xmlns:a16="http://schemas.microsoft.com/office/drawing/2014/main" id="{8E55752F-3575-EC7C-A414-B18EBF54335B}"/>
              </a:ext>
            </a:extLst>
          </p:cNvPr>
          <p:cNvSpPr txBox="1"/>
          <p:nvPr/>
        </p:nvSpPr>
        <p:spPr>
          <a:xfrm>
            <a:off x="5621902" y="1782306"/>
            <a:ext cx="1702675" cy="523220"/>
          </a:xfrm>
          <a:prstGeom prst="rect">
            <a:avLst/>
          </a:prstGeom>
          <a:noFill/>
        </p:spPr>
        <p:txBody>
          <a:bodyPr wrap="square" rtlCol="0">
            <a:spAutoFit/>
          </a:bodyPr>
          <a:lstStyle/>
          <a:p>
            <a:r>
              <a:rPr lang="en-US" sz="1400" dirty="0">
                <a:solidFill>
                  <a:schemeClr val="bg1"/>
                </a:solidFill>
              </a:rPr>
              <a:t>BBB -&gt; CCC: 5BTC</a:t>
            </a:r>
          </a:p>
          <a:p>
            <a:r>
              <a:rPr lang="en-US" sz="1400" dirty="0">
                <a:solidFill>
                  <a:schemeClr val="bg1"/>
                </a:solidFill>
              </a:rPr>
              <a:t>BBB’s public key</a:t>
            </a:r>
          </a:p>
        </p:txBody>
      </p:sp>
      <p:pic>
        <p:nvPicPr>
          <p:cNvPr id="11" name="Graphic 10" descr="School boy outline">
            <a:extLst>
              <a:ext uri="{FF2B5EF4-FFF2-40B4-BE49-F238E27FC236}">
                <a16:creationId xmlns:a16="http://schemas.microsoft.com/office/drawing/2014/main" id="{E7801813-E09F-E6B2-6FC6-A7791B9979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1771" y="3723607"/>
            <a:ext cx="914400" cy="914400"/>
          </a:xfrm>
          <a:prstGeom prst="rect">
            <a:avLst/>
          </a:prstGeom>
        </p:spPr>
      </p:pic>
      <p:sp>
        <p:nvSpPr>
          <p:cNvPr id="12" name="Rectangle 1">
            <a:extLst>
              <a:ext uri="{FF2B5EF4-FFF2-40B4-BE49-F238E27FC236}">
                <a16:creationId xmlns:a16="http://schemas.microsoft.com/office/drawing/2014/main" id="{62108130-E738-B62F-E06A-5960F9751C6E}"/>
              </a:ext>
            </a:extLst>
          </p:cNvPr>
          <p:cNvSpPr>
            <a:spLocks noChangeArrowheads="1"/>
          </p:cNvSpPr>
          <p:nvPr/>
        </p:nvSpPr>
        <p:spPr bwMode="auto">
          <a:xfrm flipH="1">
            <a:off x="2056254" y="4611823"/>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Bob</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pic>
        <p:nvPicPr>
          <p:cNvPr id="13" name="Graphic 12" descr="School boy outline">
            <a:extLst>
              <a:ext uri="{FF2B5EF4-FFF2-40B4-BE49-F238E27FC236}">
                <a16:creationId xmlns:a16="http://schemas.microsoft.com/office/drawing/2014/main" id="{7F2DF158-FF2A-8566-BEE8-4E957BB35B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8004" y="3663751"/>
            <a:ext cx="914400" cy="914400"/>
          </a:xfrm>
          <a:prstGeom prst="rect">
            <a:avLst/>
          </a:prstGeom>
        </p:spPr>
      </p:pic>
      <p:sp>
        <p:nvSpPr>
          <p:cNvPr id="14" name="Rectangle 1">
            <a:extLst>
              <a:ext uri="{FF2B5EF4-FFF2-40B4-BE49-F238E27FC236}">
                <a16:creationId xmlns:a16="http://schemas.microsoft.com/office/drawing/2014/main" id="{85207478-9292-AFAB-937F-70D7DD0F7B1A}"/>
              </a:ext>
            </a:extLst>
          </p:cNvPr>
          <p:cNvSpPr>
            <a:spLocks noChangeArrowheads="1"/>
          </p:cNvSpPr>
          <p:nvPr/>
        </p:nvSpPr>
        <p:spPr bwMode="auto">
          <a:xfrm flipH="1">
            <a:off x="7768510" y="4569380"/>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Tom</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15" name="Rectangle: Folded Corner 14">
            <a:extLst>
              <a:ext uri="{FF2B5EF4-FFF2-40B4-BE49-F238E27FC236}">
                <a16:creationId xmlns:a16="http://schemas.microsoft.com/office/drawing/2014/main" id="{2BDB1C4E-A128-65D0-54CE-BCC84946A18C}"/>
              </a:ext>
            </a:extLst>
          </p:cNvPr>
          <p:cNvSpPr/>
          <p:nvPr/>
        </p:nvSpPr>
        <p:spPr>
          <a:xfrm>
            <a:off x="5564823" y="1351475"/>
            <a:ext cx="1702675" cy="231227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115BFB9-091B-7F34-384B-D3C3A2587A29}"/>
              </a:ext>
            </a:extLst>
          </p:cNvPr>
          <p:cNvSpPr txBox="1"/>
          <p:nvPr/>
        </p:nvSpPr>
        <p:spPr>
          <a:xfrm>
            <a:off x="5654161" y="1687806"/>
            <a:ext cx="1702675" cy="523220"/>
          </a:xfrm>
          <a:prstGeom prst="rect">
            <a:avLst/>
          </a:prstGeom>
          <a:noFill/>
        </p:spPr>
        <p:txBody>
          <a:bodyPr wrap="square" rtlCol="0">
            <a:spAutoFit/>
          </a:bodyPr>
          <a:lstStyle/>
          <a:p>
            <a:r>
              <a:rPr lang="en-US" sz="1400" dirty="0">
                <a:solidFill>
                  <a:schemeClr val="bg1"/>
                </a:solidFill>
              </a:rPr>
              <a:t>BBB -&gt; CCC: 5BTC</a:t>
            </a:r>
          </a:p>
          <a:p>
            <a:r>
              <a:rPr lang="en-US" sz="1400" dirty="0">
                <a:solidFill>
                  <a:schemeClr val="bg1"/>
                </a:solidFill>
              </a:rPr>
              <a:t>BBB’s public key</a:t>
            </a:r>
          </a:p>
        </p:txBody>
      </p:sp>
      <p:sp>
        <p:nvSpPr>
          <p:cNvPr id="17" name="TextBox 16">
            <a:extLst>
              <a:ext uri="{FF2B5EF4-FFF2-40B4-BE49-F238E27FC236}">
                <a16:creationId xmlns:a16="http://schemas.microsoft.com/office/drawing/2014/main" id="{E0EFC8E1-E56A-B969-3518-C2DC6AAB3460}"/>
              </a:ext>
            </a:extLst>
          </p:cNvPr>
          <p:cNvSpPr txBox="1"/>
          <p:nvPr/>
        </p:nvSpPr>
        <p:spPr>
          <a:xfrm>
            <a:off x="5654161" y="2670523"/>
            <a:ext cx="1702675" cy="523220"/>
          </a:xfrm>
          <a:prstGeom prst="rect">
            <a:avLst/>
          </a:prstGeom>
          <a:noFill/>
        </p:spPr>
        <p:txBody>
          <a:bodyPr wrap="square" rtlCol="0">
            <a:spAutoFit/>
          </a:bodyPr>
          <a:lstStyle/>
          <a:p>
            <a:r>
              <a:rPr lang="en-US" sz="1400" dirty="0">
                <a:solidFill>
                  <a:schemeClr val="bg1"/>
                </a:solidFill>
              </a:rPr>
              <a:t>Signature of BBB’s private key</a:t>
            </a:r>
          </a:p>
        </p:txBody>
      </p:sp>
      <p:sp>
        <p:nvSpPr>
          <p:cNvPr id="18" name="Arrow: Notched Right 17">
            <a:extLst>
              <a:ext uri="{FF2B5EF4-FFF2-40B4-BE49-F238E27FC236}">
                <a16:creationId xmlns:a16="http://schemas.microsoft.com/office/drawing/2014/main" id="{9D3AA3CA-A1B6-CBDD-B5AC-DF4B7DA34DB8}"/>
              </a:ext>
            </a:extLst>
          </p:cNvPr>
          <p:cNvSpPr/>
          <p:nvPr/>
        </p:nvSpPr>
        <p:spPr>
          <a:xfrm>
            <a:off x="7581067" y="2009702"/>
            <a:ext cx="1702675" cy="729082"/>
          </a:xfrm>
          <a:prstGeom prst="notched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AE16CC8-549C-723E-A655-BA54A582D178}"/>
              </a:ext>
            </a:extLst>
          </p:cNvPr>
          <p:cNvSpPr txBox="1"/>
          <p:nvPr/>
        </p:nvSpPr>
        <p:spPr>
          <a:xfrm>
            <a:off x="7446174" y="1430476"/>
            <a:ext cx="2182053" cy="646331"/>
          </a:xfrm>
          <a:prstGeom prst="rect">
            <a:avLst/>
          </a:prstGeom>
          <a:noFill/>
        </p:spPr>
        <p:txBody>
          <a:bodyPr wrap="square" rtlCol="0">
            <a:spAutoFit/>
          </a:bodyPr>
          <a:lstStyle/>
          <a:p>
            <a:r>
              <a:rPr lang="en-US" dirty="0"/>
              <a:t>Verify signature with BBB’s public key</a:t>
            </a:r>
          </a:p>
        </p:txBody>
      </p:sp>
      <p:sp>
        <p:nvSpPr>
          <p:cNvPr id="22" name="TextBox 21">
            <a:extLst>
              <a:ext uri="{FF2B5EF4-FFF2-40B4-BE49-F238E27FC236}">
                <a16:creationId xmlns:a16="http://schemas.microsoft.com/office/drawing/2014/main" id="{A805F92C-52F2-2982-619F-222596506BB3}"/>
              </a:ext>
            </a:extLst>
          </p:cNvPr>
          <p:cNvSpPr txBox="1"/>
          <p:nvPr/>
        </p:nvSpPr>
        <p:spPr>
          <a:xfrm>
            <a:off x="9507973" y="2053853"/>
            <a:ext cx="2054771" cy="707886"/>
          </a:xfrm>
          <a:prstGeom prst="rect">
            <a:avLst/>
          </a:prstGeom>
          <a:noFill/>
          <a:ln>
            <a:solidFill>
              <a:schemeClr val="accent1">
                <a:shade val="50000"/>
              </a:schemeClr>
            </a:solidFill>
          </a:ln>
        </p:spPr>
        <p:txBody>
          <a:bodyPr wrap="square" rtlCol="0">
            <a:spAutoFit/>
          </a:bodyPr>
          <a:lstStyle/>
          <a:p>
            <a:r>
              <a:rPr lang="en-US" sz="2000" b="1" dirty="0">
                <a:solidFill>
                  <a:schemeClr val="accent1">
                    <a:lumMod val="50000"/>
                  </a:schemeClr>
                </a:solidFill>
              </a:rPr>
              <a:t>Confirm the trans from BBB!</a:t>
            </a:r>
          </a:p>
        </p:txBody>
      </p:sp>
      <p:sp>
        <p:nvSpPr>
          <p:cNvPr id="23" name="TextBox 22">
            <a:extLst>
              <a:ext uri="{FF2B5EF4-FFF2-40B4-BE49-F238E27FC236}">
                <a16:creationId xmlns:a16="http://schemas.microsoft.com/office/drawing/2014/main" id="{DF84FB84-D1B5-ECBF-2842-B42FAD90D093}"/>
              </a:ext>
            </a:extLst>
          </p:cNvPr>
          <p:cNvSpPr txBox="1"/>
          <p:nvPr/>
        </p:nvSpPr>
        <p:spPr>
          <a:xfrm>
            <a:off x="455886" y="5278316"/>
            <a:ext cx="11280228" cy="1046440"/>
          </a:xfrm>
          <a:prstGeom prst="rect">
            <a:avLst/>
          </a:prstGeom>
          <a:noFill/>
        </p:spPr>
        <p:txBody>
          <a:bodyPr wrap="square" rtlCol="0">
            <a:spAutoFit/>
          </a:bodyPr>
          <a:lstStyle/>
          <a:p>
            <a:pPr eaLnBrk="0" fontAlgn="base" hangingPunct="0">
              <a:spcBef>
                <a:spcPct val="0"/>
              </a:spcBef>
              <a:spcAft>
                <a:spcPct val="0"/>
              </a:spcAft>
            </a:pPr>
            <a:r>
              <a:rPr lang="en-US" altLang="en-US" sz="2400" dirty="0"/>
              <a:t>Tom can only confirm the sender of the bill and whether the</a:t>
            </a:r>
            <a:r>
              <a:rPr lang="zh-CN" altLang="en-US" sz="2400" dirty="0"/>
              <a:t> </a:t>
            </a:r>
            <a:r>
              <a:rPr lang="en-US" altLang="zh-CN" sz="2400" dirty="0"/>
              <a:t>content</a:t>
            </a:r>
            <a:r>
              <a:rPr lang="en-US" altLang="en-US" sz="2400" dirty="0"/>
              <a:t> has been modified, Unable to confirm whether there is 5 BTC in the BOB’s account!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4" name="Rectangle 1">
            <a:extLst>
              <a:ext uri="{FF2B5EF4-FFF2-40B4-BE49-F238E27FC236}">
                <a16:creationId xmlns:a16="http://schemas.microsoft.com/office/drawing/2014/main" id="{BD97F2F6-CF62-28EF-05D0-5A1F8525FC8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2E6188FC-22B0-D0A8-32DA-6179DC79408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0B35069A-FFCA-86FC-3FBD-9EC31FFF2426}"/>
              </a:ext>
            </a:extLst>
          </p:cNvPr>
          <p:cNvCxnSpPr/>
          <p:nvPr/>
        </p:nvCxnSpPr>
        <p:spPr>
          <a:xfrm>
            <a:off x="4354792" y="533244"/>
            <a:ext cx="0" cy="464818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0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9254-40DE-D1F1-2553-0E5E837C4CA3}"/>
              </a:ext>
            </a:extLst>
          </p:cNvPr>
          <p:cNvSpPr>
            <a:spLocks noGrp="1"/>
          </p:cNvSpPr>
          <p:nvPr>
            <p:ph type="title"/>
          </p:nvPr>
        </p:nvSpPr>
        <p:spPr>
          <a:xfrm>
            <a:off x="838200" y="365125"/>
            <a:ext cx="10515600" cy="791013"/>
          </a:xfrm>
        </p:spPr>
        <p:txBody>
          <a:bodyPr/>
          <a:lstStyle/>
          <a:p>
            <a:r>
              <a:rPr lang="en-US" dirty="0"/>
              <a:t>Block</a:t>
            </a:r>
          </a:p>
        </p:txBody>
      </p:sp>
      <p:sp>
        <p:nvSpPr>
          <p:cNvPr id="3" name="Content Placeholder 2">
            <a:extLst>
              <a:ext uri="{FF2B5EF4-FFF2-40B4-BE49-F238E27FC236}">
                <a16:creationId xmlns:a16="http://schemas.microsoft.com/office/drawing/2014/main" id="{E053A5C1-054A-9383-E62B-35C35254F00C}"/>
              </a:ext>
            </a:extLst>
          </p:cNvPr>
          <p:cNvSpPr>
            <a:spLocks noGrp="1"/>
          </p:cNvSpPr>
          <p:nvPr>
            <p:ph idx="1"/>
          </p:nvPr>
        </p:nvSpPr>
        <p:spPr>
          <a:xfrm>
            <a:off x="838200" y="1212407"/>
            <a:ext cx="10082048" cy="1040524"/>
          </a:xfrm>
        </p:spPr>
        <p:txBody>
          <a:bodyPr>
            <a:normAutofit/>
          </a:bodyPr>
          <a:lstStyle/>
          <a:p>
            <a:r>
              <a:rPr lang="en-US" b="0" i="0" dirty="0">
                <a:solidFill>
                  <a:srgbClr val="202124"/>
                </a:solidFill>
                <a:effectLst/>
                <a:latin typeface="arial" panose="020B0604020202020204" pitchFamily="34" charset="0"/>
              </a:rPr>
              <a:t>A collection of all transaction information within 10(nearly) minutes.</a:t>
            </a:r>
            <a:endParaRPr lang="en-US" dirty="0"/>
          </a:p>
        </p:txBody>
      </p:sp>
      <p:pic>
        <p:nvPicPr>
          <p:cNvPr id="7" name="Picture 6">
            <a:extLst>
              <a:ext uri="{FF2B5EF4-FFF2-40B4-BE49-F238E27FC236}">
                <a16:creationId xmlns:a16="http://schemas.microsoft.com/office/drawing/2014/main" id="{B8293936-7491-4873-B214-D03781238197}"/>
              </a:ext>
            </a:extLst>
          </p:cNvPr>
          <p:cNvPicPr>
            <a:picLocks noChangeAspect="1"/>
          </p:cNvPicPr>
          <p:nvPr/>
        </p:nvPicPr>
        <p:blipFill>
          <a:blip r:embed="rId2"/>
          <a:stretch>
            <a:fillRect/>
          </a:stretch>
        </p:blipFill>
        <p:spPr>
          <a:xfrm>
            <a:off x="1052976" y="2252931"/>
            <a:ext cx="4826248" cy="3111660"/>
          </a:xfrm>
          <a:prstGeom prst="rect">
            <a:avLst/>
          </a:prstGeom>
        </p:spPr>
      </p:pic>
    </p:spTree>
    <p:extLst>
      <p:ext uri="{BB962C8B-B14F-4D97-AF65-F5344CB8AC3E}">
        <p14:creationId xmlns:p14="http://schemas.microsoft.com/office/powerpoint/2010/main" val="423818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95697C-0B3F-300C-3703-D77593BE2C68}"/>
              </a:ext>
            </a:extLst>
          </p:cNvPr>
          <p:cNvSpPr>
            <a:spLocks noGrp="1"/>
          </p:cNvSpPr>
          <p:nvPr>
            <p:ph type="title"/>
          </p:nvPr>
        </p:nvSpPr>
        <p:spPr>
          <a:xfrm>
            <a:off x="365234" y="172338"/>
            <a:ext cx="1968063" cy="748972"/>
          </a:xfrm>
        </p:spPr>
        <p:txBody>
          <a:bodyPr/>
          <a:lstStyle/>
          <a:p>
            <a:r>
              <a:rPr lang="en-US" dirty="0"/>
              <a:t>Block</a:t>
            </a:r>
          </a:p>
        </p:txBody>
      </p:sp>
      <p:sp>
        <p:nvSpPr>
          <p:cNvPr id="5" name="Rectangle 4">
            <a:extLst>
              <a:ext uri="{FF2B5EF4-FFF2-40B4-BE49-F238E27FC236}">
                <a16:creationId xmlns:a16="http://schemas.microsoft.com/office/drawing/2014/main" id="{CA4A329F-EF68-9CFF-0D76-6514F394A73E}"/>
              </a:ext>
            </a:extLst>
          </p:cNvPr>
          <p:cNvSpPr/>
          <p:nvPr/>
        </p:nvSpPr>
        <p:spPr>
          <a:xfrm>
            <a:off x="251618" y="1232206"/>
            <a:ext cx="2837793" cy="4046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version</a:t>
            </a:r>
          </a:p>
        </p:txBody>
      </p:sp>
      <p:sp>
        <p:nvSpPr>
          <p:cNvPr id="6" name="Rectangle 5">
            <a:extLst>
              <a:ext uri="{FF2B5EF4-FFF2-40B4-BE49-F238E27FC236}">
                <a16:creationId xmlns:a16="http://schemas.microsoft.com/office/drawing/2014/main" id="{C0069EAD-4EDE-2400-CC42-19B2DB0219A9}"/>
              </a:ext>
            </a:extLst>
          </p:cNvPr>
          <p:cNvSpPr/>
          <p:nvPr/>
        </p:nvSpPr>
        <p:spPr>
          <a:xfrm>
            <a:off x="251617" y="1663129"/>
            <a:ext cx="2837793" cy="12454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Previous block hash</a:t>
            </a:r>
          </a:p>
        </p:txBody>
      </p:sp>
      <p:sp>
        <p:nvSpPr>
          <p:cNvPr id="7" name="Rectangle 6">
            <a:extLst>
              <a:ext uri="{FF2B5EF4-FFF2-40B4-BE49-F238E27FC236}">
                <a16:creationId xmlns:a16="http://schemas.microsoft.com/office/drawing/2014/main" id="{800A3951-077D-CFF9-42BD-91C7321A3F70}"/>
              </a:ext>
            </a:extLst>
          </p:cNvPr>
          <p:cNvSpPr/>
          <p:nvPr/>
        </p:nvSpPr>
        <p:spPr>
          <a:xfrm>
            <a:off x="251616" y="2924370"/>
            <a:ext cx="2837793" cy="12454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Merkle root</a:t>
            </a:r>
          </a:p>
        </p:txBody>
      </p:sp>
      <p:sp>
        <p:nvSpPr>
          <p:cNvPr id="8" name="Rectangle 7">
            <a:extLst>
              <a:ext uri="{FF2B5EF4-FFF2-40B4-BE49-F238E27FC236}">
                <a16:creationId xmlns:a16="http://schemas.microsoft.com/office/drawing/2014/main" id="{8F28C4F1-18BF-3532-D43A-3B9BEA3B286B}"/>
              </a:ext>
            </a:extLst>
          </p:cNvPr>
          <p:cNvSpPr/>
          <p:nvPr/>
        </p:nvSpPr>
        <p:spPr>
          <a:xfrm>
            <a:off x="251616" y="4190869"/>
            <a:ext cx="2837793" cy="404648"/>
          </a:xfrm>
          <a:prstGeom prst="rect">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time</a:t>
            </a:r>
          </a:p>
        </p:txBody>
      </p:sp>
      <p:sp>
        <p:nvSpPr>
          <p:cNvPr id="9" name="Rectangle 8">
            <a:extLst>
              <a:ext uri="{FF2B5EF4-FFF2-40B4-BE49-F238E27FC236}">
                <a16:creationId xmlns:a16="http://schemas.microsoft.com/office/drawing/2014/main" id="{1EDB6817-51C4-576D-BF8C-8174DC80AF80}"/>
              </a:ext>
            </a:extLst>
          </p:cNvPr>
          <p:cNvSpPr/>
          <p:nvPr/>
        </p:nvSpPr>
        <p:spPr>
          <a:xfrm>
            <a:off x="251616" y="4616540"/>
            <a:ext cx="2837793" cy="404648"/>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Target bits</a:t>
            </a:r>
            <a:endParaRPr lang="en-US" dirty="0">
              <a:solidFill>
                <a:schemeClr val="accent1">
                  <a:lumMod val="50000"/>
                </a:schemeClr>
              </a:solidFill>
            </a:endParaRPr>
          </a:p>
        </p:txBody>
      </p:sp>
      <p:sp>
        <p:nvSpPr>
          <p:cNvPr id="10" name="Rectangle 9">
            <a:extLst>
              <a:ext uri="{FF2B5EF4-FFF2-40B4-BE49-F238E27FC236}">
                <a16:creationId xmlns:a16="http://schemas.microsoft.com/office/drawing/2014/main" id="{777F1B1F-4BBF-0A15-2F7B-3616A2FB4B1C}"/>
              </a:ext>
            </a:extLst>
          </p:cNvPr>
          <p:cNvSpPr/>
          <p:nvPr/>
        </p:nvSpPr>
        <p:spPr>
          <a:xfrm>
            <a:off x="251616" y="5052714"/>
            <a:ext cx="2837793" cy="404648"/>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50000"/>
                  </a:schemeClr>
                </a:solidFill>
              </a:rPr>
              <a:t>nonce</a:t>
            </a:r>
            <a:endParaRPr lang="en-US" dirty="0">
              <a:solidFill>
                <a:schemeClr val="accent1">
                  <a:lumMod val="50000"/>
                </a:schemeClr>
              </a:solidFill>
            </a:endParaRPr>
          </a:p>
        </p:txBody>
      </p:sp>
      <p:sp>
        <p:nvSpPr>
          <p:cNvPr id="11" name="TextBox 10">
            <a:extLst>
              <a:ext uri="{FF2B5EF4-FFF2-40B4-BE49-F238E27FC236}">
                <a16:creationId xmlns:a16="http://schemas.microsoft.com/office/drawing/2014/main" id="{A39B0570-AA57-D70E-891E-3B6FA9AE80DE}"/>
              </a:ext>
            </a:extLst>
          </p:cNvPr>
          <p:cNvSpPr txBox="1"/>
          <p:nvPr/>
        </p:nvSpPr>
        <p:spPr>
          <a:xfrm>
            <a:off x="3089409" y="1272776"/>
            <a:ext cx="325821" cy="369332"/>
          </a:xfrm>
          <a:prstGeom prst="rect">
            <a:avLst/>
          </a:prstGeom>
          <a:noFill/>
        </p:spPr>
        <p:txBody>
          <a:bodyPr wrap="square" rtlCol="0">
            <a:spAutoFit/>
          </a:bodyPr>
          <a:lstStyle/>
          <a:p>
            <a:r>
              <a:rPr lang="en-US" dirty="0"/>
              <a:t>4</a:t>
            </a:r>
          </a:p>
        </p:txBody>
      </p:sp>
      <p:sp>
        <p:nvSpPr>
          <p:cNvPr id="12" name="TextBox 11">
            <a:extLst>
              <a:ext uri="{FF2B5EF4-FFF2-40B4-BE49-F238E27FC236}">
                <a16:creationId xmlns:a16="http://schemas.microsoft.com/office/drawing/2014/main" id="{0FD2FF80-07B9-CDA3-22E2-9E3868B954EB}"/>
              </a:ext>
            </a:extLst>
          </p:cNvPr>
          <p:cNvSpPr txBox="1"/>
          <p:nvPr/>
        </p:nvSpPr>
        <p:spPr>
          <a:xfrm>
            <a:off x="3078900" y="2138494"/>
            <a:ext cx="578072" cy="369332"/>
          </a:xfrm>
          <a:prstGeom prst="rect">
            <a:avLst/>
          </a:prstGeom>
          <a:noFill/>
        </p:spPr>
        <p:txBody>
          <a:bodyPr wrap="square" rtlCol="0">
            <a:spAutoFit/>
          </a:bodyPr>
          <a:lstStyle/>
          <a:p>
            <a:r>
              <a:rPr lang="en-US" dirty="0"/>
              <a:t>32</a:t>
            </a:r>
          </a:p>
        </p:txBody>
      </p:sp>
      <p:sp>
        <p:nvSpPr>
          <p:cNvPr id="13" name="TextBox 12">
            <a:extLst>
              <a:ext uri="{FF2B5EF4-FFF2-40B4-BE49-F238E27FC236}">
                <a16:creationId xmlns:a16="http://schemas.microsoft.com/office/drawing/2014/main" id="{5AA8339B-DC03-68E7-AF1E-3A650B902215}"/>
              </a:ext>
            </a:extLst>
          </p:cNvPr>
          <p:cNvSpPr txBox="1"/>
          <p:nvPr/>
        </p:nvSpPr>
        <p:spPr>
          <a:xfrm>
            <a:off x="3078900" y="3373462"/>
            <a:ext cx="578072" cy="369332"/>
          </a:xfrm>
          <a:prstGeom prst="rect">
            <a:avLst/>
          </a:prstGeom>
          <a:noFill/>
        </p:spPr>
        <p:txBody>
          <a:bodyPr wrap="square" rtlCol="0">
            <a:spAutoFit/>
          </a:bodyPr>
          <a:lstStyle/>
          <a:p>
            <a:r>
              <a:rPr lang="en-US" dirty="0"/>
              <a:t>32</a:t>
            </a:r>
          </a:p>
        </p:txBody>
      </p:sp>
      <p:sp>
        <p:nvSpPr>
          <p:cNvPr id="14" name="TextBox 13">
            <a:extLst>
              <a:ext uri="{FF2B5EF4-FFF2-40B4-BE49-F238E27FC236}">
                <a16:creationId xmlns:a16="http://schemas.microsoft.com/office/drawing/2014/main" id="{ABF84224-B067-1D84-3CEF-E0CB3EDB8DF1}"/>
              </a:ext>
            </a:extLst>
          </p:cNvPr>
          <p:cNvSpPr txBox="1"/>
          <p:nvPr/>
        </p:nvSpPr>
        <p:spPr>
          <a:xfrm>
            <a:off x="3078900" y="5070372"/>
            <a:ext cx="578072" cy="369332"/>
          </a:xfrm>
          <a:prstGeom prst="rect">
            <a:avLst/>
          </a:prstGeom>
          <a:noFill/>
        </p:spPr>
        <p:txBody>
          <a:bodyPr wrap="square" rtlCol="0">
            <a:spAutoFit/>
          </a:bodyPr>
          <a:lstStyle/>
          <a:p>
            <a:r>
              <a:rPr lang="en-US" dirty="0"/>
              <a:t>4</a:t>
            </a:r>
          </a:p>
        </p:txBody>
      </p:sp>
      <p:sp>
        <p:nvSpPr>
          <p:cNvPr id="15" name="TextBox 14">
            <a:extLst>
              <a:ext uri="{FF2B5EF4-FFF2-40B4-BE49-F238E27FC236}">
                <a16:creationId xmlns:a16="http://schemas.microsoft.com/office/drawing/2014/main" id="{CAC5807B-04D2-9CB8-9186-752BEB69066D}"/>
              </a:ext>
            </a:extLst>
          </p:cNvPr>
          <p:cNvSpPr txBox="1"/>
          <p:nvPr/>
        </p:nvSpPr>
        <p:spPr>
          <a:xfrm>
            <a:off x="3089409" y="4671422"/>
            <a:ext cx="578072" cy="369332"/>
          </a:xfrm>
          <a:prstGeom prst="rect">
            <a:avLst/>
          </a:prstGeom>
          <a:noFill/>
        </p:spPr>
        <p:txBody>
          <a:bodyPr wrap="square" rtlCol="0">
            <a:spAutoFit/>
          </a:bodyPr>
          <a:lstStyle/>
          <a:p>
            <a:r>
              <a:rPr lang="en-US" dirty="0"/>
              <a:t>4</a:t>
            </a:r>
          </a:p>
        </p:txBody>
      </p:sp>
      <p:sp>
        <p:nvSpPr>
          <p:cNvPr id="16" name="TextBox 15">
            <a:extLst>
              <a:ext uri="{FF2B5EF4-FFF2-40B4-BE49-F238E27FC236}">
                <a16:creationId xmlns:a16="http://schemas.microsoft.com/office/drawing/2014/main" id="{3C5DFC36-0694-3DA4-AD7A-BB89B0B97F4B}"/>
              </a:ext>
            </a:extLst>
          </p:cNvPr>
          <p:cNvSpPr txBox="1"/>
          <p:nvPr/>
        </p:nvSpPr>
        <p:spPr>
          <a:xfrm>
            <a:off x="3078900" y="4236702"/>
            <a:ext cx="578072" cy="369332"/>
          </a:xfrm>
          <a:prstGeom prst="rect">
            <a:avLst/>
          </a:prstGeom>
          <a:noFill/>
        </p:spPr>
        <p:txBody>
          <a:bodyPr wrap="square" rtlCol="0">
            <a:spAutoFit/>
          </a:bodyPr>
          <a:lstStyle/>
          <a:p>
            <a:r>
              <a:rPr lang="en-US" dirty="0"/>
              <a:t>4</a:t>
            </a:r>
          </a:p>
        </p:txBody>
      </p:sp>
      <p:sp>
        <p:nvSpPr>
          <p:cNvPr id="21" name="Rectangle 20">
            <a:extLst>
              <a:ext uri="{FF2B5EF4-FFF2-40B4-BE49-F238E27FC236}">
                <a16:creationId xmlns:a16="http://schemas.microsoft.com/office/drawing/2014/main" id="{C33191E0-D4BB-E881-6F1F-CC937FD3D1E4}"/>
              </a:ext>
            </a:extLst>
          </p:cNvPr>
          <p:cNvSpPr/>
          <p:nvPr/>
        </p:nvSpPr>
        <p:spPr>
          <a:xfrm>
            <a:off x="3996771" y="3284034"/>
            <a:ext cx="2837793" cy="4046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Transaction3</a:t>
            </a:r>
          </a:p>
        </p:txBody>
      </p:sp>
      <p:sp>
        <p:nvSpPr>
          <p:cNvPr id="22" name="Rectangle 21">
            <a:extLst>
              <a:ext uri="{FF2B5EF4-FFF2-40B4-BE49-F238E27FC236}">
                <a16:creationId xmlns:a16="http://schemas.microsoft.com/office/drawing/2014/main" id="{659A6844-A096-AA84-C57D-69A715170A45}"/>
              </a:ext>
            </a:extLst>
          </p:cNvPr>
          <p:cNvSpPr/>
          <p:nvPr/>
        </p:nvSpPr>
        <p:spPr>
          <a:xfrm>
            <a:off x="3996772" y="3681980"/>
            <a:ext cx="2837793" cy="4046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Transaction4</a:t>
            </a:r>
          </a:p>
        </p:txBody>
      </p:sp>
      <p:sp>
        <p:nvSpPr>
          <p:cNvPr id="23" name="Rectangle 22">
            <a:extLst>
              <a:ext uri="{FF2B5EF4-FFF2-40B4-BE49-F238E27FC236}">
                <a16:creationId xmlns:a16="http://schemas.microsoft.com/office/drawing/2014/main" id="{6041C70B-A864-A2D5-6EFD-C2B1718310AB}"/>
              </a:ext>
            </a:extLst>
          </p:cNvPr>
          <p:cNvSpPr/>
          <p:nvPr/>
        </p:nvSpPr>
        <p:spPr>
          <a:xfrm>
            <a:off x="3996772" y="4088259"/>
            <a:ext cx="2837793" cy="4046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Transaction5</a:t>
            </a:r>
          </a:p>
        </p:txBody>
      </p:sp>
      <p:sp>
        <p:nvSpPr>
          <p:cNvPr id="24" name="Rectangle 23">
            <a:extLst>
              <a:ext uri="{FF2B5EF4-FFF2-40B4-BE49-F238E27FC236}">
                <a16:creationId xmlns:a16="http://schemas.microsoft.com/office/drawing/2014/main" id="{675C72C2-DDD8-156A-BBD7-B2B943D2F093}"/>
              </a:ext>
            </a:extLst>
          </p:cNvPr>
          <p:cNvSpPr/>
          <p:nvPr/>
        </p:nvSpPr>
        <p:spPr>
          <a:xfrm>
            <a:off x="3996771" y="2104380"/>
            <a:ext cx="2837793" cy="4046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 list header</a:t>
            </a:r>
          </a:p>
        </p:txBody>
      </p:sp>
      <p:sp>
        <p:nvSpPr>
          <p:cNvPr id="25" name="Rectangle 24">
            <a:extLst>
              <a:ext uri="{FF2B5EF4-FFF2-40B4-BE49-F238E27FC236}">
                <a16:creationId xmlns:a16="http://schemas.microsoft.com/office/drawing/2014/main" id="{2F331270-0A25-EB4F-37FF-C8A8E87A1ED5}"/>
              </a:ext>
            </a:extLst>
          </p:cNvPr>
          <p:cNvSpPr/>
          <p:nvPr/>
        </p:nvSpPr>
        <p:spPr>
          <a:xfrm>
            <a:off x="3996772" y="2502326"/>
            <a:ext cx="2837793" cy="4046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Transaction1</a:t>
            </a:r>
          </a:p>
        </p:txBody>
      </p:sp>
      <p:sp>
        <p:nvSpPr>
          <p:cNvPr id="26" name="Rectangle 25">
            <a:extLst>
              <a:ext uri="{FF2B5EF4-FFF2-40B4-BE49-F238E27FC236}">
                <a16:creationId xmlns:a16="http://schemas.microsoft.com/office/drawing/2014/main" id="{7407BE31-73CB-8ADC-76A2-F853485177D2}"/>
              </a:ext>
            </a:extLst>
          </p:cNvPr>
          <p:cNvSpPr/>
          <p:nvPr/>
        </p:nvSpPr>
        <p:spPr>
          <a:xfrm>
            <a:off x="3996772" y="2908605"/>
            <a:ext cx="2837793" cy="4046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Transaction2</a:t>
            </a:r>
          </a:p>
        </p:txBody>
      </p:sp>
      <p:cxnSp>
        <p:nvCxnSpPr>
          <p:cNvPr id="30" name="Connector: Elbow 29">
            <a:extLst>
              <a:ext uri="{FF2B5EF4-FFF2-40B4-BE49-F238E27FC236}">
                <a16:creationId xmlns:a16="http://schemas.microsoft.com/office/drawing/2014/main" id="{3B9D9AA2-CEAF-8287-77BE-875F8749171C}"/>
              </a:ext>
            </a:extLst>
          </p:cNvPr>
          <p:cNvCxnSpPr>
            <a:cxnSpLocks/>
            <a:stCxn id="10" idx="2"/>
            <a:endCxn id="24" idx="0"/>
          </p:cNvCxnSpPr>
          <p:nvPr/>
        </p:nvCxnSpPr>
        <p:spPr>
          <a:xfrm rot="5400000" flipH="1" flipV="1">
            <a:off x="1866599" y="1908293"/>
            <a:ext cx="3352982" cy="3745155"/>
          </a:xfrm>
          <a:prstGeom prst="bentConnector5">
            <a:avLst>
              <a:gd name="adj1" fmla="val -6818"/>
              <a:gd name="adj2" fmla="val 50000"/>
              <a:gd name="adj3" fmla="val 106818"/>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43B917B-46DA-ACDC-0000-7775EB1CEE6D}"/>
              </a:ext>
            </a:extLst>
          </p:cNvPr>
          <p:cNvSpPr txBox="1"/>
          <p:nvPr/>
        </p:nvSpPr>
        <p:spPr>
          <a:xfrm>
            <a:off x="1076676" y="5795292"/>
            <a:ext cx="2033752" cy="369332"/>
          </a:xfrm>
          <a:prstGeom prst="rect">
            <a:avLst/>
          </a:prstGeom>
          <a:noFill/>
        </p:spPr>
        <p:txBody>
          <a:bodyPr wrap="square" rtlCol="0">
            <a:spAutoFit/>
          </a:bodyPr>
          <a:lstStyle/>
          <a:p>
            <a:r>
              <a:rPr lang="en-US" dirty="0"/>
              <a:t>Block Header</a:t>
            </a:r>
          </a:p>
        </p:txBody>
      </p:sp>
      <p:sp>
        <p:nvSpPr>
          <p:cNvPr id="33" name="TextBox 32">
            <a:extLst>
              <a:ext uri="{FF2B5EF4-FFF2-40B4-BE49-F238E27FC236}">
                <a16:creationId xmlns:a16="http://schemas.microsoft.com/office/drawing/2014/main" id="{5F078AE9-E2E0-E96E-786A-73C7A9B3CC23}"/>
              </a:ext>
            </a:extLst>
          </p:cNvPr>
          <p:cNvSpPr txBox="1"/>
          <p:nvPr/>
        </p:nvSpPr>
        <p:spPr>
          <a:xfrm>
            <a:off x="4616880" y="4595432"/>
            <a:ext cx="2322786" cy="369332"/>
          </a:xfrm>
          <a:prstGeom prst="rect">
            <a:avLst/>
          </a:prstGeom>
          <a:noFill/>
        </p:spPr>
        <p:txBody>
          <a:bodyPr wrap="square" rtlCol="0">
            <a:spAutoFit/>
          </a:bodyPr>
          <a:lstStyle/>
          <a:p>
            <a:r>
              <a:rPr lang="en-US" dirty="0"/>
              <a:t>Transaction List</a:t>
            </a:r>
          </a:p>
        </p:txBody>
      </p:sp>
      <p:pic>
        <p:nvPicPr>
          <p:cNvPr id="18" name="Picture 17">
            <a:extLst>
              <a:ext uri="{FF2B5EF4-FFF2-40B4-BE49-F238E27FC236}">
                <a16:creationId xmlns:a16="http://schemas.microsoft.com/office/drawing/2014/main" id="{E31D55C9-FD06-7BF5-F858-6D1911BA14F9}"/>
              </a:ext>
            </a:extLst>
          </p:cNvPr>
          <p:cNvPicPr>
            <a:picLocks noChangeAspect="1"/>
          </p:cNvPicPr>
          <p:nvPr/>
        </p:nvPicPr>
        <p:blipFill>
          <a:blip r:embed="rId3"/>
          <a:stretch>
            <a:fillRect/>
          </a:stretch>
        </p:blipFill>
        <p:spPr>
          <a:xfrm>
            <a:off x="7177637" y="1457442"/>
            <a:ext cx="4762745" cy="4102311"/>
          </a:xfrm>
          <a:prstGeom prst="rect">
            <a:avLst/>
          </a:prstGeom>
        </p:spPr>
      </p:pic>
    </p:spTree>
    <p:extLst>
      <p:ext uri="{BB962C8B-B14F-4D97-AF65-F5344CB8AC3E}">
        <p14:creationId xmlns:p14="http://schemas.microsoft.com/office/powerpoint/2010/main" val="366132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72DD-E835-DB5B-4020-1556A70FE016}"/>
              </a:ext>
            </a:extLst>
          </p:cNvPr>
          <p:cNvSpPr>
            <a:spLocks noGrp="1"/>
          </p:cNvSpPr>
          <p:nvPr>
            <p:ph type="title"/>
          </p:nvPr>
        </p:nvSpPr>
        <p:spPr>
          <a:xfrm>
            <a:off x="838200" y="239002"/>
            <a:ext cx="10515600" cy="864584"/>
          </a:xfrm>
        </p:spPr>
        <p:txBody>
          <a:bodyPr/>
          <a:lstStyle/>
          <a:p>
            <a:r>
              <a:rPr lang="en-US" dirty="0"/>
              <a:t>Block -- Transaction</a:t>
            </a:r>
          </a:p>
        </p:txBody>
      </p:sp>
      <p:pic>
        <p:nvPicPr>
          <p:cNvPr id="5" name="Picture 4">
            <a:extLst>
              <a:ext uri="{FF2B5EF4-FFF2-40B4-BE49-F238E27FC236}">
                <a16:creationId xmlns:a16="http://schemas.microsoft.com/office/drawing/2014/main" id="{25BDC7B2-E178-3B0E-96EF-A1A287D07E8B}"/>
              </a:ext>
            </a:extLst>
          </p:cNvPr>
          <p:cNvPicPr>
            <a:picLocks noChangeAspect="1"/>
          </p:cNvPicPr>
          <p:nvPr/>
        </p:nvPicPr>
        <p:blipFill>
          <a:blip r:embed="rId2"/>
          <a:stretch>
            <a:fillRect/>
          </a:stretch>
        </p:blipFill>
        <p:spPr>
          <a:xfrm>
            <a:off x="712075" y="3947442"/>
            <a:ext cx="8553890" cy="2044805"/>
          </a:xfrm>
          <a:prstGeom prst="rect">
            <a:avLst/>
          </a:prstGeom>
          <a:ln w="15875">
            <a:solidFill>
              <a:srgbClr val="0070C0"/>
            </a:solidFill>
          </a:ln>
        </p:spPr>
      </p:pic>
      <p:pic>
        <p:nvPicPr>
          <p:cNvPr id="6" name="Picture 5">
            <a:extLst>
              <a:ext uri="{FF2B5EF4-FFF2-40B4-BE49-F238E27FC236}">
                <a16:creationId xmlns:a16="http://schemas.microsoft.com/office/drawing/2014/main" id="{247B9221-6665-FE5A-BA88-13AA83095CA2}"/>
              </a:ext>
            </a:extLst>
          </p:cNvPr>
          <p:cNvPicPr>
            <a:picLocks noChangeAspect="1"/>
          </p:cNvPicPr>
          <p:nvPr/>
        </p:nvPicPr>
        <p:blipFill>
          <a:blip r:embed="rId3"/>
          <a:stretch>
            <a:fillRect/>
          </a:stretch>
        </p:blipFill>
        <p:spPr>
          <a:xfrm>
            <a:off x="712075" y="1103586"/>
            <a:ext cx="9913883" cy="2564524"/>
          </a:xfrm>
          <a:prstGeom prst="rect">
            <a:avLst/>
          </a:prstGeom>
          <a:ln w="19050">
            <a:solidFill>
              <a:srgbClr val="0070C0"/>
            </a:solidFill>
          </a:ln>
        </p:spPr>
      </p:pic>
    </p:spTree>
    <p:extLst>
      <p:ext uri="{BB962C8B-B14F-4D97-AF65-F5344CB8AC3E}">
        <p14:creationId xmlns:p14="http://schemas.microsoft.com/office/powerpoint/2010/main" val="318315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E2DF5-C04B-7F20-3376-A456AA2900FC}"/>
              </a:ext>
            </a:extLst>
          </p:cNvPr>
          <p:cNvSpPr>
            <a:spLocks noGrp="1"/>
          </p:cNvSpPr>
          <p:nvPr>
            <p:ph idx="1"/>
          </p:nvPr>
        </p:nvSpPr>
        <p:spPr>
          <a:xfrm>
            <a:off x="838200" y="1250733"/>
            <a:ext cx="10515600" cy="2571459"/>
          </a:xfrm>
        </p:spPr>
        <p:txBody>
          <a:bodyPr/>
          <a:lstStyle/>
          <a:p>
            <a:r>
              <a:rPr lang="en-US" sz="2000" dirty="0"/>
              <a:t>A tree to store hash values.</a:t>
            </a:r>
          </a:p>
          <a:p>
            <a:r>
              <a:rPr lang="en-US" sz="2000" dirty="0"/>
              <a:t>Not all transactions generated with in 10min will be packaged, it depends on the number of bytes per transaction.</a:t>
            </a:r>
          </a:p>
          <a:p>
            <a:pPr marL="0" indent="0">
              <a:buNone/>
            </a:pPr>
            <a:r>
              <a:rPr lang="en-US" sz="2000" dirty="0"/>
              <a:t>	Max block size ≈ 1M, ≈ 4200 transactions</a:t>
            </a:r>
          </a:p>
          <a:p>
            <a:r>
              <a:rPr lang="en-US" sz="2000" dirty="0"/>
              <a:t>Each transaction has a hash value, two by one groups are hashed and a root hash is finally calculated, if there is an odd number, copy itself and then hash.</a:t>
            </a:r>
          </a:p>
          <a:p>
            <a:r>
              <a:rPr lang="en-US" sz="2000" dirty="0"/>
              <a:t>Coinbase is the reward to the miners for this block.</a:t>
            </a:r>
          </a:p>
        </p:txBody>
      </p:sp>
      <p:sp>
        <p:nvSpPr>
          <p:cNvPr id="4" name="Title 1">
            <a:extLst>
              <a:ext uri="{FF2B5EF4-FFF2-40B4-BE49-F238E27FC236}">
                <a16:creationId xmlns:a16="http://schemas.microsoft.com/office/drawing/2014/main" id="{591781C9-C1C9-40B3-D821-E88681D4F274}"/>
              </a:ext>
            </a:extLst>
          </p:cNvPr>
          <p:cNvSpPr txBox="1">
            <a:spLocks/>
          </p:cNvSpPr>
          <p:nvPr/>
        </p:nvSpPr>
        <p:spPr>
          <a:xfrm>
            <a:off x="838200" y="386148"/>
            <a:ext cx="10515600" cy="864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t>
            </a:r>
            <a:r>
              <a:rPr lang="en-US" altLang="zh-CN" dirty="0"/>
              <a:t>erkle Root</a:t>
            </a:r>
          </a:p>
        </p:txBody>
      </p:sp>
      <p:pic>
        <p:nvPicPr>
          <p:cNvPr id="7" name="Picture 6">
            <a:extLst>
              <a:ext uri="{FF2B5EF4-FFF2-40B4-BE49-F238E27FC236}">
                <a16:creationId xmlns:a16="http://schemas.microsoft.com/office/drawing/2014/main" id="{D5E6BD20-4245-AF36-5288-F14572A0453B}"/>
              </a:ext>
            </a:extLst>
          </p:cNvPr>
          <p:cNvPicPr>
            <a:picLocks noChangeAspect="1"/>
          </p:cNvPicPr>
          <p:nvPr/>
        </p:nvPicPr>
        <p:blipFill>
          <a:blip r:embed="rId2"/>
          <a:stretch>
            <a:fillRect/>
          </a:stretch>
        </p:blipFill>
        <p:spPr>
          <a:xfrm>
            <a:off x="838200" y="3822192"/>
            <a:ext cx="4415586" cy="2274858"/>
          </a:xfrm>
          <a:prstGeom prst="rect">
            <a:avLst/>
          </a:prstGeom>
        </p:spPr>
      </p:pic>
      <p:pic>
        <p:nvPicPr>
          <p:cNvPr id="8" name="Picture 7">
            <a:extLst>
              <a:ext uri="{FF2B5EF4-FFF2-40B4-BE49-F238E27FC236}">
                <a16:creationId xmlns:a16="http://schemas.microsoft.com/office/drawing/2014/main" id="{F50606E7-F3C7-C806-43DB-6ED5C0337AEF}"/>
              </a:ext>
            </a:extLst>
          </p:cNvPr>
          <p:cNvPicPr>
            <a:picLocks noChangeAspect="1"/>
          </p:cNvPicPr>
          <p:nvPr/>
        </p:nvPicPr>
        <p:blipFill>
          <a:blip r:embed="rId3"/>
          <a:stretch>
            <a:fillRect/>
          </a:stretch>
        </p:blipFill>
        <p:spPr>
          <a:xfrm>
            <a:off x="6282912" y="3822192"/>
            <a:ext cx="3562514" cy="2194379"/>
          </a:xfrm>
          <a:prstGeom prst="rect">
            <a:avLst/>
          </a:prstGeom>
        </p:spPr>
      </p:pic>
      <p:sp>
        <p:nvSpPr>
          <p:cNvPr id="9" name="Star: 4 Points 8">
            <a:extLst>
              <a:ext uri="{FF2B5EF4-FFF2-40B4-BE49-F238E27FC236}">
                <a16:creationId xmlns:a16="http://schemas.microsoft.com/office/drawing/2014/main" id="{805ECD19-D7B2-4341-36BF-23772F3C69D6}"/>
              </a:ext>
            </a:extLst>
          </p:cNvPr>
          <p:cNvSpPr/>
          <p:nvPr/>
        </p:nvSpPr>
        <p:spPr>
          <a:xfrm>
            <a:off x="4876038" y="1060705"/>
            <a:ext cx="246888" cy="190028"/>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5390BCF-6466-98B9-D626-F1A8C5124239}"/>
              </a:ext>
            </a:extLst>
          </p:cNvPr>
          <p:cNvSpPr txBox="1"/>
          <p:nvPr/>
        </p:nvSpPr>
        <p:spPr>
          <a:xfrm>
            <a:off x="5122926" y="924886"/>
            <a:ext cx="6094476" cy="461665"/>
          </a:xfrm>
          <a:prstGeom prst="rect">
            <a:avLst/>
          </a:prstGeom>
          <a:noFill/>
        </p:spPr>
        <p:txBody>
          <a:bodyPr wrap="square">
            <a:spAutoFit/>
          </a:bodyPr>
          <a:lstStyle/>
          <a:p>
            <a:r>
              <a:rPr lang="en-US" sz="2400" dirty="0">
                <a:solidFill>
                  <a:srgbClr val="FF0000"/>
                </a:solidFill>
              </a:rPr>
              <a:t>P</a:t>
            </a:r>
            <a:r>
              <a:rPr lang="en-US" altLang="zh-CN" sz="2400" dirty="0">
                <a:solidFill>
                  <a:srgbClr val="FF0000"/>
                </a:solidFill>
              </a:rPr>
              <a:t>revent transaction info being modified.</a:t>
            </a:r>
            <a:endParaRPr lang="en-US" sz="2400" dirty="0">
              <a:solidFill>
                <a:srgbClr val="FF0000"/>
              </a:solidFill>
            </a:endParaRPr>
          </a:p>
        </p:txBody>
      </p:sp>
    </p:spTree>
    <p:extLst>
      <p:ext uri="{BB962C8B-B14F-4D97-AF65-F5344CB8AC3E}">
        <p14:creationId xmlns:p14="http://schemas.microsoft.com/office/powerpoint/2010/main" val="89086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1989FE-F17E-1AC0-9A19-56B4AF9AA336}"/>
              </a:ext>
            </a:extLst>
          </p:cNvPr>
          <p:cNvSpPr txBox="1">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t>
            </a:r>
            <a:r>
              <a:rPr lang="en-US" altLang="zh-CN" dirty="0"/>
              <a:t>erkle Root</a:t>
            </a:r>
          </a:p>
        </p:txBody>
      </p:sp>
      <p:sp>
        <p:nvSpPr>
          <p:cNvPr id="5" name="TextBox 4">
            <a:extLst>
              <a:ext uri="{FF2B5EF4-FFF2-40B4-BE49-F238E27FC236}">
                <a16:creationId xmlns:a16="http://schemas.microsoft.com/office/drawing/2014/main" id="{01C9D7ED-0D5E-3100-664E-333A89033FF5}"/>
              </a:ext>
            </a:extLst>
          </p:cNvPr>
          <p:cNvSpPr txBox="1"/>
          <p:nvPr/>
        </p:nvSpPr>
        <p:spPr>
          <a:xfrm>
            <a:off x="838200" y="1557605"/>
            <a:ext cx="9052560" cy="646331"/>
          </a:xfrm>
          <a:prstGeom prst="rect">
            <a:avLst/>
          </a:prstGeom>
          <a:noFill/>
          <a:ln>
            <a:solidFill>
              <a:schemeClr val="accent1"/>
            </a:solidFill>
          </a:ln>
        </p:spPr>
        <p:txBody>
          <a:bodyPr wrap="square" rtlCol="0">
            <a:spAutoFit/>
          </a:bodyPr>
          <a:lstStyle/>
          <a:p>
            <a:r>
              <a:rPr lang="en-US" dirty="0"/>
              <a:t>trans 1:  16f0eb42cb4d9c2374b2cb1de4008162c06fdd8f1c18357f0c849eb423672f5f </a:t>
            </a:r>
          </a:p>
          <a:p>
            <a:r>
              <a:rPr lang="en-US" dirty="0"/>
              <a:t>convert: 5f2f6723b49e840c7f35181c8fdd6fc0628100e41dcbb274239c4dcb42ebf016</a:t>
            </a:r>
          </a:p>
        </p:txBody>
      </p:sp>
      <p:sp>
        <p:nvSpPr>
          <p:cNvPr id="6" name="TextBox 5">
            <a:extLst>
              <a:ext uri="{FF2B5EF4-FFF2-40B4-BE49-F238E27FC236}">
                <a16:creationId xmlns:a16="http://schemas.microsoft.com/office/drawing/2014/main" id="{34181587-03C1-EAB4-F07C-2E28CC8FE22A}"/>
              </a:ext>
            </a:extLst>
          </p:cNvPr>
          <p:cNvSpPr txBox="1"/>
          <p:nvPr/>
        </p:nvSpPr>
        <p:spPr>
          <a:xfrm>
            <a:off x="838200" y="2618541"/>
            <a:ext cx="9052560" cy="646331"/>
          </a:xfrm>
          <a:prstGeom prst="rect">
            <a:avLst/>
          </a:prstGeom>
          <a:noFill/>
          <a:ln>
            <a:solidFill>
              <a:schemeClr val="accent1"/>
            </a:solidFill>
          </a:ln>
        </p:spPr>
        <p:txBody>
          <a:bodyPr wrap="square" rtlCol="0">
            <a:spAutoFit/>
          </a:bodyPr>
          <a:lstStyle/>
          <a:p>
            <a:r>
              <a:rPr lang="en-US" dirty="0"/>
              <a:t>trans 2:  cce2f95fc282b3f2bc956f61d6924f73d658a1fdbc71027dd40b06c15822e061 </a:t>
            </a:r>
          </a:p>
          <a:p>
            <a:r>
              <a:rPr lang="en-US" dirty="0"/>
              <a:t>convert: 61e02258c1060bd47d0271bcfda158d6734f92d6616f95bcf2b382c25ff9e2cc</a:t>
            </a:r>
          </a:p>
        </p:txBody>
      </p:sp>
      <p:sp>
        <p:nvSpPr>
          <p:cNvPr id="8" name="TextBox 7">
            <a:extLst>
              <a:ext uri="{FF2B5EF4-FFF2-40B4-BE49-F238E27FC236}">
                <a16:creationId xmlns:a16="http://schemas.microsoft.com/office/drawing/2014/main" id="{8D451DB3-2134-F97E-AC9D-ECE435F7C42B}"/>
              </a:ext>
            </a:extLst>
          </p:cNvPr>
          <p:cNvSpPr txBox="1"/>
          <p:nvPr/>
        </p:nvSpPr>
        <p:spPr>
          <a:xfrm>
            <a:off x="838200" y="3737913"/>
            <a:ext cx="9052560" cy="923330"/>
          </a:xfrm>
          <a:prstGeom prst="rect">
            <a:avLst/>
          </a:prstGeom>
          <a:noFill/>
          <a:ln>
            <a:solidFill>
              <a:schemeClr val="accent1"/>
            </a:solidFill>
          </a:ln>
        </p:spPr>
        <p:txBody>
          <a:bodyPr wrap="square">
            <a:spAutoFit/>
          </a:bodyPr>
          <a:lstStyle/>
          <a:p>
            <a:r>
              <a:rPr lang="en-US" dirty="0"/>
              <a:t>Stitch: </a:t>
            </a:r>
            <a:r>
              <a:rPr lang="en-US" dirty="0">
                <a:solidFill>
                  <a:srgbClr val="FF0000"/>
                </a:solidFill>
              </a:rPr>
              <a:t>5f2f6723b49e840c7f35181c8fdd6fc0628100e41dcbb274239c4dcb42ebf016</a:t>
            </a:r>
            <a:r>
              <a:rPr lang="en-US" dirty="0">
                <a:solidFill>
                  <a:schemeClr val="accent2">
                    <a:lumMod val="75000"/>
                  </a:schemeClr>
                </a:solidFill>
              </a:rPr>
              <a:t>61e02258c1060bd47d0271bcfda158d6734f92d6616f95bcf2b382c25ff9e2cc</a:t>
            </a:r>
            <a:r>
              <a:rPr lang="en-US" dirty="0"/>
              <a:t> </a:t>
            </a:r>
          </a:p>
        </p:txBody>
      </p:sp>
      <p:sp>
        <p:nvSpPr>
          <p:cNvPr id="9" name="TextBox 8">
            <a:extLst>
              <a:ext uri="{FF2B5EF4-FFF2-40B4-BE49-F238E27FC236}">
                <a16:creationId xmlns:a16="http://schemas.microsoft.com/office/drawing/2014/main" id="{86FFDAD2-13A0-DCEB-E21D-12FF76B0D2EE}"/>
              </a:ext>
            </a:extLst>
          </p:cNvPr>
          <p:cNvSpPr txBox="1"/>
          <p:nvPr/>
        </p:nvSpPr>
        <p:spPr>
          <a:xfrm>
            <a:off x="838200" y="4996737"/>
            <a:ext cx="9052560" cy="369332"/>
          </a:xfrm>
          <a:prstGeom prst="rect">
            <a:avLst/>
          </a:prstGeom>
          <a:noFill/>
          <a:ln>
            <a:solidFill>
              <a:schemeClr val="accent1"/>
            </a:solidFill>
          </a:ln>
        </p:spPr>
        <p:txBody>
          <a:bodyPr wrap="square">
            <a:spAutoFit/>
          </a:bodyPr>
          <a:lstStyle/>
          <a:p>
            <a:r>
              <a:rPr lang="en-US" dirty="0"/>
              <a:t>Hash twice: </a:t>
            </a:r>
            <a:r>
              <a:rPr lang="en-US" dirty="0">
                <a:solidFill>
                  <a:srgbClr val="FF0000"/>
                </a:solidFill>
              </a:rPr>
              <a:t>525894ddd0891b36c5ff8658e2a978d615b35ce6dedb5cb83f2420dbcd40a0c7</a:t>
            </a:r>
            <a:r>
              <a:rPr lang="en-US" dirty="0"/>
              <a:t> </a:t>
            </a:r>
          </a:p>
        </p:txBody>
      </p:sp>
      <p:sp>
        <p:nvSpPr>
          <p:cNvPr id="10" name="TextBox 9">
            <a:extLst>
              <a:ext uri="{FF2B5EF4-FFF2-40B4-BE49-F238E27FC236}">
                <a16:creationId xmlns:a16="http://schemas.microsoft.com/office/drawing/2014/main" id="{B7868F3D-9C1A-8F55-990F-CC0584F76606}"/>
              </a:ext>
            </a:extLst>
          </p:cNvPr>
          <p:cNvSpPr txBox="1"/>
          <p:nvPr/>
        </p:nvSpPr>
        <p:spPr>
          <a:xfrm>
            <a:off x="838200" y="5701563"/>
            <a:ext cx="9052560" cy="369332"/>
          </a:xfrm>
          <a:prstGeom prst="rect">
            <a:avLst/>
          </a:prstGeom>
          <a:noFill/>
          <a:ln>
            <a:solidFill>
              <a:schemeClr val="accent1"/>
            </a:solidFill>
          </a:ln>
        </p:spPr>
        <p:txBody>
          <a:bodyPr wrap="square">
            <a:spAutoFit/>
          </a:bodyPr>
          <a:lstStyle/>
          <a:p>
            <a:r>
              <a:rPr lang="en-US" dirty="0"/>
              <a:t>Convert: </a:t>
            </a:r>
            <a:r>
              <a:rPr lang="en-US" dirty="0">
                <a:solidFill>
                  <a:srgbClr val="FF0000"/>
                </a:solidFill>
              </a:rPr>
              <a:t>c7a040cddb20243fb85cdbdee65cb315d678a9e25886ffc5361b89d0dd945852</a:t>
            </a:r>
            <a:r>
              <a:rPr lang="en-US" dirty="0"/>
              <a:t> </a:t>
            </a:r>
          </a:p>
        </p:txBody>
      </p:sp>
    </p:spTree>
    <p:extLst>
      <p:ext uri="{BB962C8B-B14F-4D97-AF65-F5344CB8AC3E}">
        <p14:creationId xmlns:p14="http://schemas.microsoft.com/office/powerpoint/2010/main" val="265942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175B-F0C7-4C93-D23B-5133FFB9C119}"/>
              </a:ext>
            </a:extLst>
          </p:cNvPr>
          <p:cNvSpPr>
            <a:spLocks noGrp="1"/>
          </p:cNvSpPr>
          <p:nvPr>
            <p:ph type="title"/>
          </p:nvPr>
        </p:nvSpPr>
        <p:spPr>
          <a:xfrm>
            <a:off x="838200" y="365125"/>
            <a:ext cx="10515600" cy="823595"/>
          </a:xfrm>
        </p:spPr>
        <p:txBody>
          <a:bodyPr/>
          <a:lstStyle/>
          <a:p>
            <a:r>
              <a:rPr lang="en-US" dirty="0"/>
              <a:t>Target Bits</a:t>
            </a:r>
          </a:p>
        </p:txBody>
      </p:sp>
      <p:sp>
        <p:nvSpPr>
          <p:cNvPr id="3" name="Content Placeholder 2">
            <a:extLst>
              <a:ext uri="{FF2B5EF4-FFF2-40B4-BE49-F238E27FC236}">
                <a16:creationId xmlns:a16="http://schemas.microsoft.com/office/drawing/2014/main" id="{6E0F0067-D200-0040-4ADB-23E6EB4396AE}"/>
              </a:ext>
            </a:extLst>
          </p:cNvPr>
          <p:cNvSpPr>
            <a:spLocks noGrp="1"/>
          </p:cNvSpPr>
          <p:nvPr>
            <p:ph idx="1"/>
          </p:nvPr>
        </p:nvSpPr>
        <p:spPr>
          <a:xfrm>
            <a:off x="838200" y="1188721"/>
            <a:ext cx="10515600" cy="1444751"/>
          </a:xfrm>
        </p:spPr>
        <p:txBody>
          <a:bodyPr/>
          <a:lstStyle/>
          <a:p>
            <a:pPr marL="0" indent="0">
              <a:buNone/>
            </a:pPr>
            <a:r>
              <a:rPr lang="en-US" sz="2400" dirty="0"/>
              <a:t>Height 277316 bits: 0x1903a30c</a:t>
            </a:r>
          </a:p>
          <a:p>
            <a:pPr marL="0" indent="0">
              <a:buNone/>
            </a:pPr>
            <a:r>
              <a:rPr lang="en-US" sz="2400" dirty="0"/>
              <a:t>The first byte:        0x19, exponent(</a:t>
            </a:r>
            <a:r>
              <a:rPr lang="zh-CN" altLang="en-US" sz="2400" dirty="0"/>
              <a:t>幂</a:t>
            </a:r>
            <a:r>
              <a:rPr lang="en-US" sz="2400" dirty="0"/>
              <a:t>)</a:t>
            </a:r>
          </a:p>
          <a:p>
            <a:pPr marL="0" indent="0">
              <a:buNone/>
            </a:pPr>
            <a:r>
              <a:rPr lang="en-US" sz="2400" dirty="0"/>
              <a:t>The next 3 bytes:  0x03a30c, coefficient(</a:t>
            </a:r>
            <a:r>
              <a:rPr lang="zh-CN" altLang="en-US" sz="2400" dirty="0"/>
              <a:t>系数</a:t>
            </a:r>
            <a:r>
              <a:rPr lang="en-US" sz="2400" dirty="0"/>
              <a:t>)</a:t>
            </a:r>
          </a:p>
          <a:p>
            <a:pPr marL="0" indent="0">
              <a:buNone/>
            </a:pPr>
            <a:endParaRPr lang="en-US" dirty="0"/>
          </a:p>
        </p:txBody>
      </p:sp>
      <p:pic>
        <p:nvPicPr>
          <p:cNvPr id="5" name="Picture 4">
            <a:extLst>
              <a:ext uri="{FF2B5EF4-FFF2-40B4-BE49-F238E27FC236}">
                <a16:creationId xmlns:a16="http://schemas.microsoft.com/office/drawing/2014/main" id="{29290CAB-16AE-D9E6-0277-35B9D6106E5A}"/>
              </a:ext>
            </a:extLst>
          </p:cNvPr>
          <p:cNvPicPr>
            <a:picLocks noChangeAspect="1"/>
          </p:cNvPicPr>
          <p:nvPr/>
        </p:nvPicPr>
        <p:blipFill>
          <a:blip r:embed="rId2"/>
          <a:stretch>
            <a:fillRect/>
          </a:stretch>
        </p:blipFill>
        <p:spPr>
          <a:xfrm>
            <a:off x="746519" y="2724907"/>
            <a:ext cx="10272010" cy="1915869"/>
          </a:xfrm>
          <a:prstGeom prst="rect">
            <a:avLst/>
          </a:prstGeom>
        </p:spPr>
      </p:pic>
      <p:sp>
        <p:nvSpPr>
          <p:cNvPr id="6" name="Content Placeholder 2">
            <a:extLst>
              <a:ext uri="{FF2B5EF4-FFF2-40B4-BE49-F238E27FC236}">
                <a16:creationId xmlns:a16="http://schemas.microsoft.com/office/drawing/2014/main" id="{59E834C3-616C-5D83-E43B-15C84DB357EB}"/>
              </a:ext>
            </a:extLst>
          </p:cNvPr>
          <p:cNvSpPr txBox="1">
            <a:spLocks/>
          </p:cNvSpPr>
          <p:nvPr/>
        </p:nvSpPr>
        <p:spPr>
          <a:xfrm>
            <a:off x="838200" y="4640776"/>
            <a:ext cx="10515600" cy="235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Hex value:</a:t>
            </a:r>
          </a:p>
          <a:p>
            <a:pPr marL="0" indent="0">
              <a:buFont typeface="Arial" panose="020B0604020202020204" pitchFamily="34" charset="0"/>
              <a:buNone/>
            </a:pPr>
            <a:r>
              <a:rPr kumimoji="0" lang="en-US" altLang="en-US" sz="2200" b="0" i="0" u="none" strike="noStrike" cap="none" normalizeH="0" baseline="0" dirty="0">
                <a:ln>
                  <a:noFill/>
                </a:ln>
                <a:solidFill>
                  <a:schemeClr val="tx1">
                    <a:lumMod val="85000"/>
                    <a:lumOff val="15000"/>
                  </a:schemeClr>
                </a:solidFill>
                <a:effectLst/>
                <a:latin typeface="Arial Unicode MS"/>
                <a:ea typeface="Menlo"/>
              </a:rPr>
              <a:t>0x0000000000000003a30c00000000000000000000000000000000000000000000</a:t>
            </a:r>
          </a:p>
          <a:p>
            <a:pPr marL="0" indent="0">
              <a:buFont typeface="Arial" panose="020B0604020202020204" pitchFamily="34" charset="0"/>
              <a:buNone/>
            </a:pPr>
            <a:r>
              <a:rPr lang="en-US" sz="2200" dirty="0">
                <a:solidFill>
                  <a:schemeClr val="accent2">
                    <a:lumMod val="75000"/>
                  </a:schemeClr>
                </a:solidFill>
                <a:latin typeface="Arial Unicode MS"/>
              </a:rPr>
              <a:t>Real value:</a:t>
            </a:r>
          </a:p>
          <a:p>
            <a:pPr marL="0" indent="0">
              <a:buFont typeface="Arial" panose="020B0604020202020204" pitchFamily="34" charset="0"/>
              <a:buNone/>
            </a:pPr>
            <a:r>
              <a:rPr kumimoji="0" lang="en-US" altLang="en-US" sz="2200" b="0" i="0" u="none" strike="noStrike" cap="none" normalizeH="0" baseline="0" dirty="0">
                <a:ln>
                  <a:noFill/>
                </a:ln>
                <a:solidFill>
                  <a:schemeClr val="accent2">
                    <a:lumMod val="75000"/>
                  </a:schemeClr>
                </a:solidFill>
                <a:effectLst/>
                <a:latin typeface="Arial Unicode MS"/>
                <a:ea typeface="Menlo"/>
              </a:rPr>
              <a:t>0x0000000000000001b6b9a13b095e96db41c4a928b97ef2d944a9b31b2cc7bdc4</a:t>
            </a:r>
            <a:endParaRPr lang="en-US" sz="2200" dirty="0">
              <a:solidFill>
                <a:schemeClr val="accent2">
                  <a:lumMod val="75000"/>
                </a:schemeClr>
              </a:solidFill>
            </a:endParaRPr>
          </a:p>
        </p:txBody>
      </p:sp>
      <p:sp>
        <p:nvSpPr>
          <p:cNvPr id="7" name="Rectangle 1">
            <a:extLst>
              <a:ext uri="{FF2B5EF4-FFF2-40B4-BE49-F238E27FC236}">
                <a16:creationId xmlns:a16="http://schemas.microsoft.com/office/drawing/2014/main" id="{3456D997-D834-F675-0F42-C5C37FBBBC16}"/>
              </a:ext>
            </a:extLst>
          </p:cNvPr>
          <p:cNvSpPr>
            <a:spLocks noChangeArrowheads="1"/>
          </p:cNvSpPr>
          <p:nvPr/>
        </p:nvSpPr>
        <p:spPr bwMode="auto">
          <a:xfrm>
            <a:off x="0" y="167044"/>
            <a:ext cx="22442" cy="12311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F224F67-DD50-8DA9-06C4-EDCCBD76E36B}"/>
              </a:ext>
            </a:extLst>
          </p:cNvPr>
          <p:cNvSpPr>
            <a:spLocks noChangeArrowheads="1"/>
          </p:cNvSpPr>
          <p:nvPr/>
        </p:nvSpPr>
        <p:spPr bwMode="auto">
          <a:xfrm>
            <a:off x="0" y="167044"/>
            <a:ext cx="22442" cy="12311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tar: 4 Points 8">
            <a:extLst>
              <a:ext uri="{FF2B5EF4-FFF2-40B4-BE49-F238E27FC236}">
                <a16:creationId xmlns:a16="http://schemas.microsoft.com/office/drawing/2014/main" id="{BA0D4193-6FAE-2EA6-D3CE-B61439D6F20C}"/>
              </a:ext>
            </a:extLst>
          </p:cNvPr>
          <p:cNvSpPr/>
          <p:nvPr/>
        </p:nvSpPr>
        <p:spPr>
          <a:xfrm>
            <a:off x="7034784" y="1295898"/>
            <a:ext cx="246888" cy="190028"/>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09501C-C023-C795-165A-D8D83C1D3874}"/>
              </a:ext>
            </a:extLst>
          </p:cNvPr>
          <p:cNvSpPr txBox="1"/>
          <p:nvPr/>
        </p:nvSpPr>
        <p:spPr>
          <a:xfrm>
            <a:off x="7281672" y="1155695"/>
            <a:ext cx="363626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Unicode MS"/>
                <a:ea typeface="inherit"/>
                <a:cs typeface="Arial" panose="020B0604020202020204" pitchFamily="34" charset="0"/>
              </a:rPr>
              <a:t>Dynamically adjust the bit entrance to generate a block nearly 10 minutes</a:t>
            </a:r>
            <a:endPar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p:txBody>
      </p:sp>
      <p:sp>
        <p:nvSpPr>
          <p:cNvPr id="11" name="Rectangle 3">
            <a:extLst>
              <a:ext uri="{FF2B5EF4-FFF2-40B4-BE49-F238E27FC236}">
                <a16:creationId xmlns:a16="http://schemas.microsoft.com/office/drawing/2014/main" id="{8F5BC960-D216-7CD2-8974-9AA3A65DF5C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72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2EEA-E24F-2E49-DC32-1DE9C845B1BE}"/>
              </a:ext>
            </a:extLst>
          </p:cNvPr>
          <p:cNvSpPr>
            <a:spLocks noGrp="1"/>
          </p:cNvSpPr>
          <p:nvPr>
            <p:ph type="title"/>
          </p:nvPr>
        </p:nvSpPr>
        <p:spPr>
          <a:xfrm>
            <a:off x="838200" y="365125"/>
            <a:ext cx="10515600" cy="713867"/>
          </a:xfrm>
        </p:spPr>
        <p:txBody>
          <a:bodyPr/>
          <a:lstStyle/>
          <a:p>
            <a:r>
              <a:rPr lang="en-US" dirty="0"/>
              <a:t>Mining</a:t>
            </a:r>
          </a:p>
        </p:txBody>
      </p:sp>
      <p:sp>
        <p:nvSpPr>
          <p:cNvPr id="3" name="Content Placeholder 2">
            <a:extLst>
              <a:ext uri="{FF2B5EF4-FFF2-40B4-BE49-F238E27FC236}">
                <a16:creationId xmlns:a16="http://schemas.microsoft.com/office/drawing/2014/main" id="{79A76391-9AA1-03A7-5EB5-FA09A831A7F8}"/>
              </a:ext>
            </a:extLst>
          </p:cNvPr>
          <p:cNvSpPr>
            <a:spLocks noGrp="1"/>
          </p:cNvSpPr>
          <p:nvPr>
            <p:ph idx="1"/>
          </p:nvPr>
        </p:nvSpPr>
        <p:spPr>
          <a:xfrm>
            <a:off x="838200" y="1179577"/>
            <a:ext cx="10515600" cy="1592500"/>
          </a:xfrm>
        </p:spPr>
        <p:txBody>
          <a:bodyPr/>
          <a:lstStyle/>
          <a:p>
            <a:r>
              <a:rPr lang="en-US" dirty="0"/>
              <a:t>Confirm Merkle Root is correct.</a:t>
            </a:r>
          </a:p>
          <a:p>
            <a:r>
              <a:rPr lang="en-US" dirty="0"/>
              <a:t>Confirm transaction digital signature is correct.</a:t>
            </a:r>
          </a:p>
          <a:p>
            <a:r>
              <a:rPr lang="en-US" dirty="0" err="1"/>
              <a:t>P</a:t>
            </a:r>
            <a:r>
              <a:rPr lang="en-US" altLang="zh-CN" dirty="0" err="1"/>
              <a:t>oW</a:t>
            </a:r>
            <a:r>
              <a:rPr lang="en-US" altLang="zh-CN" dirty="0"/>
              <a:t>(Proof of work) mechanism</a:t>
            </a:r>
            <a:endParaRPr lang="en-US" dirty="0"/>
          </a:p>
        </p:txBody>
      </p:sp>
    </p:spTree>
    <p:extLst>
      <p:ext uri="{BB962C8B-B14F-4D97-AF65-F5344CB8AC3E}">
        <p14:creationId xmlns:p14="http://schemas.microsoft.com/office/powerpoint/2010/main" val="5640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D34DE-B27F-05DC-FABF-6CACE34DF2B1}"/>
              </a:ext>
            </a:extLst>
          </p:cNvPr>
          <p:cNvSpPr>
            <a:spLocks noGrp="1"/>
          </p:cNvSpPr>
          <p:nvPr>
            <p:ph type="title"/>
          </p:nvPr>
        </p:nvSpPr>
        <p:spPr>
          <a:xfrm>
            <a:off x="640080" y="329184"/>
            <a:ext cx="6894576" cy="1783080"/>
          </a:xfrm>
        </p:spPr>
        <p:txBody>
          <a:bodyPr anchor="b">
            <a:normAutofit/>
          </a:bodyPr>
          <a:lstStyle/>
          <a:p>
            <a:r>
              <a:rPr lang="en-US" sz="5400" dirty="0"/>
              <a:t>Current(cash, pay online, e-cash)</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E37D4B-6EEF-B7AD-5220-10D5301842BF}"/>
              </a:ext>
            </a:extLst>
          </p:cNvPr>
          <p:cNvSpPr>
            <a:spLocks noGrp="1"/>
          </p:cNvSpPr>
          <p:nvPr>
            <p:ph idx="1"/>
          </p:nvPr>
        </p:nvSpPr>
        <p:spPr>
          <a:xfrm>
            <a:off x="640080" y="2665476"/>
            <a:ext cx="9184404" cy="3483864"/>
          </a:xfrm>
        </p:spPr>
        <p:txBody>
          <a:bodyPr>
            <a:normAutofit fontScale="62500" lnSpcReduction="20000"/>
          </a:bodyPr>
          <a:lstStyle/>
          <a:p>
            <a:r>
              <a:rPr lang="en-US" b="1" dirty="0"/>
              <a:t>Centralized bank</a:t>
            </a:r>
          </a:p>
          <a:p>
            <a:pPr marL="0" indent="0">
              <a:buNone/>
            </a:pPr>
            <a:r>
              <a:rPr lang="en-US" sz="3200" dirty="0"/>
              <a:t>	Motive: 2008 Financial Crisis</a:t>
            </a:r>
          </a:p>
          <a:p>
            <a:pPr marL="0" indent="0">
              <a:buNone/>
            </a:pPr>
            <a:r>
              <a:rPr lang="en-US" sz="2600" dirty="0"/>
              <a:t>	</a:t>
            </a:r>
            <a:r>
              <a:rPr lang="en-US" sz="3200" dirty="0"/>
              <a:t>Recent</a:t>
            </a:r>
            <a:r>
              <a:rPr lang="en-US" sz="2600" dirty="0"/>
              <a:t>:</a:t>
            </a:r>
          </a:p>
          <a:p>
            <a:pPr marL="0" indent="0">
              <a:buNone/>
            </a:pPr>
            <a:r>
              <a:rPr lang="en-US" sz="2600" dirty="0"/>
              <a:t>	</a:t>
            </a:r>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r>
              <a:rPr lang="en-US" sz="4000" dirty="0"/>
              <a:t>     Banks control everything!!! Will you trust bank completely??? </a:t>
            </a:r>
          </a:p>
          <a:p>
            <a:pPr marL="0" indent="0">
              <a:buNone/>
            </a:pPr>
            <a:r>
              <a:rPr lang="en-US" sz="900" dirty="0"/>
              <a:t>	</a:t>
            </a:r>
          </a:p>
          <a:p>
            <a:pPr marL="0" indent="0">
              <a:buNone/>
            </a:pPr>
            <a:endParaRPr lang="en-US" sz="900" dirty="0"/>
          </a:p>
        </p:txBody>
      </p:sp>
      <p:pic>
        <p:nvPicPr>
          <p:cNvPr id="7" name="Picture 6">
            <a:extLst>
              <a:ext uri="{FF2B5EF4-FFF2-40B4-BE49-F238E27FC236}">
                <a16:creationId xmlns:a16="http://schemas.microsoft.com/office/drawing/2014/main" id="{2B41FFFB-1547-D470-D10F-067879FBD068}"/>
              </a:ext>
            </a:extLst>
          </p:cNvPr>
          <p:cNvPicPr>
            <a:picLocks noChangeAspect="1"/>
          </p:cNvPicPr>
          <p:nvPr/>
        </p:nvPicPr>
        <p:blipFill>
          <a:blip r:embed="rId2"/>
          <a:stretch>
            <a:fillRect/>
          </a:stretch>
        </p:blipFill>
        <p:spPr>
          <a:xfrm>
            <a:off x="837385" y="3832009"/>
            <a:ext cx="5658292" cy="1428718"/>
          </a:xfrm>
          <a:prstGeom prst="rect">
            <a:avLst/>
          </a:prstGeom>
        </p:spPr>
      </p:pic>
      <p:pic>
        <p:nvPicPr>
          <p:cNvPr id="9" name="Picture 8">
            <a:extLst>
              <a:ext uri="{FF2B5EF4-FFF2-40B4-BE49-F238E27FC236}">
                <a16:creationId xmlns:a16="http://schemas.microsoft.com/office/drawing/2014/main" id="{1D102CDE-5EEA-FA5E-A591-D9BDBA1A1D5B}"/>
              </a:ext>
            </a:extLst>
          </p:cNvPr>
          <p:cNvPicPr>
            <a:picLocks noChangeAspect="1"/>
          </p:cNvPicPr>
          <p:nvPr/>
        </p:nvPicPr>
        <p:blipFill>
          <a:blip r:embed="rId3"/>
          <a:stretch>
            <a:fillRect/>
          </a:stretch>
        </p:blipFill>
        <p:spPr>
          <a:xfrm>
            <a:off x="6637231" y="4123022"/>
            <a:ext cx="5111746" cy="568771"/>
          </a:xfrm>
          <a:prstGeom prst="rect">
            <a:avLst/>
          </a:prstGeom>
        </p:spPr>
      </p:pic>
      <p:pic>
        <p:nvPicPr>
          <p:cNvPr id="5" name="Picture 4">
            <a:extLst>
              <a:ext uri="{FF2B5EF4-FFF2-40B4-BE49-F238E27FC236}">
                <a16:creationId xmlns:a16="http://schemas.microsoft.com/office/drawing/2014/main" id="{9BB630AA-B0ED-3284-56BF-E7745D37B858}"/>
              </a:ext>
            </a:extLst>
          </p:cNvPr>
          <p:cNvPicPr>
            <a:picLocks noChangeAspect="1"/>
          </p:cNvPicPr>
          <p:nvPr/>
        </p:nvPicPr>
        <p:blipFill>
          <a:blip r:embed="rId4"/>
          <a:stretch>
            <a:fillRect/>
          </a:stretch>
        </p:blipFill>
        <p:spPr>
          <a:xfrm>
            <a:off x="6599592" y="1041102"/>
            <a:ext cx="4407126" cy="2476627"/>
          </a:xfrm>
          <a:prstGeom prst="rect">
            <a:avLst/>
          </a:prstGeom>
        </p:spPr>
      </p:pic>
    </p:spTree>
    <p:extLst>
      <p:ext uri="{BB962C8B-B14F-4D97-AF65-F5344CB8AC3E}">
        <p14:creationId xmlns:p14="http://schemas.microsoft.com/office/powerpoint/2010/main" val="119613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1A6E-8124-A239-1B1F-643DD8701ED2}"/>
              </a:ext>
            </a:extLst>
          </p:cNvPr>
          <p:cNvSpPr>
            <a:spLocks noGrp="1"/>
          </p:cNvSpPr>
          <p:nvPr>
            <p:ph type="title"/>
          </p:nvPr>
        </p:nvSpPr>
        <p:spPr>
          <a:xfrm>
            <a:off x="457199" y="359019"/>
            <a:ext cx="10515600" cy="1030537"/>
          </a:xfrm>
        </p:spPr>
        <p:txBody>
          <a:bodyPr/>
          <a:lstStyle/>
          <a:p>
            <a:r>
              <a:rPr lang="en-US" dirty="0"/>
              <a:t>Mining</a:t>
            </a:r>
          </a:p>
        </p:txBody>
      </p:sp>
      <p:pic>
        <p:nvPicPr>
          <p:cNvPr id="4" name="Picture 3">
            <a:extLst>
              <a:ext uri="{FF2B5EF4-FFF2-40B4-BE49-F238E27FC236}">
                <a16:creationId xmlns:a16="http://schemas.microsoft.com/office/drawing/2014/main" id="{D0BBF2D3-2BCE-C341-E9B6-40945B07E96F}"/>
              </a:ext>
            </a:extLst>
          </p:cNvPr>
          <p:cNvPicPr>
            <a:picLocks noChangeAspect="1"/>
          </p:cNvPicPr>
          <p:nvPr/>
        </p:nvPicPr>
        <p:blipFill>
          <a:blip r:embed="rId2"/>
          <a:stretch>
            <a:fillRect/>
          </a:stretch>
        </p:blipFill>
        <p:spPr>
          <a:xfrm>
            <a:off x="457199" y="1382910"/>
            <a:ext cx="4191000" cy="4879582"/>
          </a:xfrm>
          <a:prstGeom prst="rect">
            <a:avLst/>
          </a:prstGeom>
        </p:spPr>
      </p:pic>
      <p:sp>
        <p:nvSpPr>
          <p:cNvPr id="5" name="TextBox 4">
            <a:extLst>
              <a:ext uri="{FF2B5EF4-FFF2-40B4-BE49-F238E27FC236}">
                <a16:creationId xmlns:a16="http://schemas.microsoft.com/office/drawing/2014/main" id="{DD7774CB-80D3-AA2C-7987-AA8422001EDB}"/>
              </a:ext>
            </a:extLst>
          </p:cNvPr>
          <p:cNvSpPr txBox="1"/>
          <p:nvPr/>
        </p:nvSpPr>
        <p:spPr>
          <a:xfrm>
            <a:off x="4708584" y="1777224"/>
            <a:ext cx="6419492" cy="523220"/>
          </a:xfrm>
          <a:prstGeom prst="rect">
            <a:avLst/>
          </a:prstGeom>
          <a:noFill/>
          <a:ln w="12700">
            <a:solidFill>
              <a:schemeClr val="accent1"/>
            </a:solidFill>
          </a:ln>
        </p:spPr>
        <p:txBody>
          <a:bodyPr wrap="square" rtlCol="0">
            <a:spAutoFit/>
          </a:bodyPr>
          <a:lstStyle/>
          <a:p>
            <a:r>
              <a:rPr lang="en-US" sz="1400" b="1" dirty="0"/>
              <a:t>Block header 80 </a:t>
            </a:r>
            <a:r>
              <a:rPr lang="en-US" altLang="zh-CN" sz="1400" b="1" dirty="0"/>
              <a:t>bytes:</a:t>
            </a:r>
          </a:p>
          <a:p>
            <a:r>
              <a:rPr lang="en-US" sz="1400" dirty="0">
                <a:solidFill>
                  <a:schemeClr val="accent2"/>
                </a:solidFill>
              </a:rPr>
              <a:t>Versions</a:t>
            </a:r>
            <a:r>
              <a:rPr lang="en-US" sz="1400" dirty="0"/>
              <a:t> + </a:t>
            </a:r>
            <a:r>
              <a:rPr lang="en-US" sz="1400" dirty="0" err="1"/>
              <a:t>prev</a:t>
            </a:r>
            <a:r>
              <a:rPr lang="en-US" sz="1400" dirty="0"/>
              <a:t> block + </a:t>
            </a:r>
            <a:r>
              <a:rPr lang="en-US" sz="1400" dirty="0" err="1">
                <a:solidFill>
                  <a:schemeClr val="accent2"/>
                </a:solidFill>
              </a:rPr>
              <a:t>merkle</a:t>
            </a:r>
            <a:r>
              <a:rPr lang="en-US" sz="1400" dirty="0">
                <a:solidFill>
                  <a:schemeClr val="accent2"/>
                </a:solidFill>
              </a:rPr>
              <a:t> root </a:t>
            </a:r>
            <a:r>
              <a:rPr lang="en-US" sz="1400" dirty="0"/>
              <a:t>+ </a:t>
            </a:r>
            <a:r>
              <a:rPr lang="en-US" sz="1400" dirty="0" err="1">
                <a:solidFill>
                  <a:schemeClr val="accent2"/>
                </a:solidFill>
              </a:rPr>
              <a:t>ntime</a:t>
            </a:r>
            <a:r>
              <a:rPr lang="en-US" sz="1400" dirty="0"/>
              <a:t> + </a:t>
            </a:r>
            <a:r>
              <a:rPr lang="en-US" sz="1400" dirty="0" err="1"/>
              <a:t>nbits</a:t>
            </a:r>
            <a:r>
              <a:rPr lang="en-US" sz="1400" dirty="0"/>
              <a:t> + </a:t>
            </a:r>
            <a:r>
              <a:rPr lang="en-US" sz="1400" dirty="0">
                <a:solidFill>
                  <a:srgbClr val="FF0000"/>
                </a:solidFill>
              </a:rPr>
              <a:t>nonce(0x00000000 – 0xffffffff)</a:t>
            </a:r>
          </a:p>
        </p:txBody>
      </p:sp>
      <p:sp>
        <p:nvSpPr>
          <p:cNvPr id="10" name="TextBox 9">
            <a:extLst>
              <a:ext uri="{FF2B5EF4-FFF2-40B4-BE49-F238E27FC236}">
                <a16:creationId xmlns:a16="http://schemas.microsoft.com/office/drawing/2014/main" id="{C6EC9E51-6907-DB8E-A50F-765B8724F07F}"/>
              </a:ext>
            </a:extLst>
          </p:cNvPr>
          <p:cNvSpPr txBox="1"/>
          <p:nvPr/>
        </p:nvSpPr>
        <p:spPr>
          <a:xfrm>
            <a:off x="7435971" y="2601071"/>
            <a:ext cx="1242206" cy="276999"/>
          </a:xfrm>
          <a:prstGeom prst="rect">
            <a:avLst/>
          </a:prstGeom>
          <a:noFill/>
        </p:spPr>
        <p:txBody>
          <a:bodyPr wrap="square" rtlCol="0">
            <a:spAutoFit/>
          </a:bodyPr>
          <a:lstStyle/>
          <a:p>
            <a:r>
              <a:rPr lang="en-US" sz="1200" dirty="0"/>
              <a:t>Hash twice</a:t>
            </a:r>
          </a:p>
        </p:txBody>
      </p:sp>
      <p:sp>
        <p:nvSpPr>
          <p:cNvPr id="11" name="TextBox 10">
            <a:extLst>
              <a:ext uri="{FF2B5EF4-FFF2-40B4-BE49-F238E27FC236}">
                <a16:creationId xmlns:a16="http://schemas.microsoft.com/office/drawing/2014/main" id="{8FADF505-41E5-319E-FC60-744858CC6763}"/>
              </a:ext>
            </a:extLst>
          </p:cNvPr>
          <p:cNvSpPr txBox="1"/>
          <p:nvPr/>
        </p:nvSpPr>
        <p:spPr>
          <a:xfrm>
            <a:off x="5011947" y="4282675"/>
            <a:ext cx="1621767" cy="307777"/>
          </a:xfrm>
          <a:prstGeom prst="rect">
            <a:avLst/>
          </a:prstGeom>
          <a:noFill/>
          <a:ln w="12700">
            <a:solidFill>
              <a:schemeClr val="accent1"/>
            </a:solidFill>
          </a:ln>
        </p:spPr>
        <p:txBody>
          <a:bodyPr wrap="square" rtlCol="0">
            <a:spAutoFit/>
          </a:bodyPr>
          <a:lstStyle/>
          <a:p>
            <a:r>
              <a:rPr lang="en-US" sz="1400" dirty="0">
                <a:solidFill>
                  <a:schemeClr val="tx1">
                    <a:lumMod val="95000"/>
                    <a:lumOff val="5000"/>
                  </a:schemeClr>
                </a:solidFill>
              </a:rPr>
              <a:t>Get reward(bitcoin)</a:t>
            </a:r>
          </a:p>
        </p:txBody>
      </p:sp>
      <p:sp>
        <p:nvSpPr>
          <p:cNvPr id="12" name="TextBox 11">
            <a:extLst>
              <a:ext uri="{FF2B5EF4-FFF2-40B4-BE49-F238E27FC236}">
                <a16:creationId xmlns:a16="http://schemas.microsoft.com/office/drawing/2014/main" id="{5B61231C-00B4-C768-5FCB-0AA191B5FF51}"/>
              </a:ext>
            </a:extLst>
          </p:cNvPr>
          <p:cNvSpPr txBox="1"/>
          <p:nvPr/>
        </p:nvSpPr>
        <p:spPr>
          <a:xfrm>
            <a:off x="7733581" y="4300575"/>
            <a:ext cx="2911416" cy="738664"/>
          </a:xfrm>
          <a:prstGeom prst="rect">
            <a:avLst/>
          </a:prstGeom>
          <a:noFill/>
          <a:ln w="12700">
            <a:solidFill>
              <a:schemeClr val="accent1"/>
            </a:solidFill>
          </a:ln>
        </p:spPr>
        <p:txBody>
          <a:bodyPr wrap="square" rtlCol="0">
            <a:spAutoFit/>
          </a:bodyPr>
          <a:lstStyle/>
          <a:p>
            <a:r>
              <a:rPr lang="en-US" sz="1400" dirty="0">
                <a:solidFill>
                  <a:schemeClr val="tx1">
                    <a:lumMod val="95000"/>
                    <a:lumOff val="5000"/>
                  </a:schemeClr>
                </a:solidFill>
              </a:rPr>
              <a:t>Simply alter versions, </a:t>
            </a:r>
            <a:r>
              <a:rPr lang="en-US" sz="1400" dirty="0" err="1">
                <a:solidFill>
                  <a:schemeClr val="tx1">
                    <a:lumMod val="95000"/>
                    <a:lumOff val="5000"/>
                  </a:schemeClr>
                </a:solidFill>
              </a:rPr>
              <a:t>ntime</a:t>
            </a:r>
            <a:r>
              <a:rPr lang="en-US" sz="1400" dirty="0">
                <a:solidFill>
                  <a:schemeClr val="tx1">
                    <a:lumMod val="95000"/>
                    <a:lumOff val="5000"/>
                  </a:schemeClr>
                </a:solidFill>
              </a:rPr>
              <a:t>, even if </a:t>
            </a:r>
            <a:r>
              <a:rPr lang="en-US" sz="1400" dirty="0" err="1">
                <a:solidFill>
                  <a:schemeClr val="tx1">
                    <a:lumMod val="95000"/>
                    <a:lumOff val="5000"/>
                  </a:schemeClr>
                </a:solidFill>
              </a:rPr>
              <a:t>merkle</a:t>
            </a:r>
            <a:r>
              <a:rPr lang="en-US" sz="1400" dirty="0">
                <a:solidFill>
                  <a:schemeClr val="tx1">
                    <a:lumMod val="95000"/>
                    <a:lumOff val="5000"/>
                  </a:schemeClr>
                </a:solidFill>
              </a:rPr>
              <a:t> root hash(update sequence of transaction, re-generate </a:t>
            </a:r>
            <a:r>
              <a:rPr lang="en-US" sz="1400" dirty="0" err="1">
                <a:solidFill>
                  <a:schemeClr val="tx1">
                    <a:lumMod val="95000"/>
                    <a:lumOff val="5000"/>
                  </a:schemeClr>
                </a:solidFill>
              </a:rPr>
              <a:t>merkle</a:t>
            </a:r>
            <a:r>
              <a:rPr lang="en-US" sz="1400" dirty="0">
                <a:solidFill>
                  <a:schemeClr val="tx1">
                    <a:lumMod val="95000"/>
                    <a:lumOff val="5000"/>
                  </a:schemeClr>
                </a:solidFill>
              </a:rPr>
              <a:t> root)</a:t>
            </a:r>
          </a:p>
        </p:txBody>
      </p:sp>
      <p:sp>
        <p:nvSpPr>
          <p:cNvPr id="14" name="TextBox 13">
            <a:extLst>
              <a:ext uri="{FF2B5EF4-FFF2-40B4-BE49-F238E27FC236}">
                <a16:creationId xmlns:a16="http://schemas.microsoft.com/office/drawing/2014/main" id="{A698212E-B699-B991-ADC5-01BFADF15D4A}"/>
              </a:ext>
            </a:extLst>
          </p:cNvPr>
          <p:cNvSpPr txBox="1"/>
          <p:nvPr/>
        </p:nvSpPr>
        <p:spPr>
          <a:xfrm>
            <a:off x="6500004" y="3178698"/>
            <a:ext cx="2009955" cy="523220"/>
          </a:xfrm>
          <a:prstGeom prst="rect">
            <a:avLst/>
          </a:prstGeom>
          <a:noFill/>
          <a:ln w="12700">
            <a:solidFill>
              <a:schemeClr val="accent1"/>
            </a:solidFill>
          </a:ln>
        </p:spPr>
        <p:txBody>
          <a:bodyPr wrap="square" rtlCol="0">
            <a:spAutoFit/>
          </a:bodyPr>
          <a:lstStyle/>
          <a:p>
            <a:r>
              <a:rPr lang="en-US" sz="1400" dirty="0">
                <a:solidFill>
                  <a:schemeClr val="tx1">
                    <a:lumMod val="95000"/>
                    <a:lumOff val="5000"/>
                  </a:schemeClr>
                </a:solidFill>
              </a:rPr>
              <a:t>Get the hash value, compare with target bits</a:t>
            </a:r>
          </a:p>
        </p:txBody>
      </p:sp>
      <p:cxnSp>
        <p:nvCxnSpPr>
          <p:cNvPr id="16" name="Straight Arrow Connector 15">
            <a:extLst>
              <a:ext uri="{FF2B5EF4-FFF2-40B4-BE49-F238E27FC236}">
                <a16:creationId xmlns:a16="http://schemas.microsoft.com/office/drawing/2014/main" id="{2B75A806-D493-C5C3-4B8C-8414C143DF25}"/>
              </a:ext>
            </a:extLst>
          </p:cNvPr>
          <p:cNvCxnSpPr>
            <a:cxnSpLocks/>
          </p:cNvCxnSpPr>
          <p:nvPr/>
        </p:nvCxnSpPr>
        <p:spPr>
          <a:xfrm>
            <a:off x="7435971" y="2384311"/>
            <a:ext cx="0" cy="766931"/>
          </a:xfrm>
          <a:prstGeom prst="straightConnector1">
            <a:avLst/>
          </a:prstGeom>
          <a:ln w="88900">
            <a:tailEnd type="stealt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8256CA9-2D0E-145E-D126-9C0E80646930}"/>
              </a:ext>
            </a:extLst>
          </p:cNvPr>
          <p:cNvCxnSpPr>
            <a:cxnSpLocks/>
            <a:stCxn id="14" idx="1"/>
            <a:endCxn id="11" idx="0"/>
          </p:cNvCxnSpPr>
          <p:nvPr/>
        </p:nvCxnSpPr>
        <p:spPr>
          <a:xfrm rot="10800000" flipV="1">
            <a:off x="5822832" y="3440307"/>
            <a:ext cx="677173" cy="842367"/>
          </a:xfrm>
          <a:prstGeom prst="bentConnector2">
            <a:avLst/>
          </a:prstGeom>
          <a:ln w="88900">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1C6A725-A5CB-8993-97BD-05B2450C4623}"/>
              </a:ext>
            </a:extLst>
          </p:cNvPr>
          <p:cNvSpPr txBox="1"/>
          <p:nvPr/>
        </p:nvSpPr>
        <p:spPr>
          <a:xfrm>
            <a:off x="5052203" y="3151242"/>
            <a:ext cx="1242206" cy="276999"/>
          </a:xfrm>
          <a:prstGeom prst="rect">
            <a:avLst/>
          </a:prstGeom>
          <a:noFill/>
        </p:spPr>
        <p:txBody>
          <a:bodyPr wrap="square" rtlCol="0">
            <a:spAutoFit/>
          </a:bodyPr>
          <a:lstStyle/>
          <a:p>
            <a:r>
              <a:rPr lang="en-US" sz="1200" dirty="0"/>
              <a:t>Find valid nonce</a:t>
            </a:r>
          </a:p>
        </p:txBody>
      </p:sp>
      <p:cxnSp>
        <p:nvCxnSpPr>
          <p:cNvPr id="22" name="Connector: Elbow 21">
            <a:extLst>
              <a:ext uri="{FF2B5EF4-FFF2-40B4-BE49-F238E27FC236}">
                <a16:creationId xmlns:a16="http://schemas.microsoft.com/office/drawing/2014/main" id="{27D9DC30-9776-8BB3-D228-A942B1B46CA8}"/>
              </a:ext>
            </a:extLst>
          </p:cNvPr>
          <p:cNvCxnSpPr>
            <a:cxnSpLocks/>
            <a:stCxn id="14" idx="3"/>
          </p:cNvCxnSpPr>
          <p:nvPr/>
        </p:nvCxnSpPr>
        <p:spPr>
          <a:xfrm>
            <a:off x="8509959" y="3440308"/>
            <a:ext cx="595944" cy="840704"/>
          </a:xfrm>
          <a:prstGeom prst="bentConnector2">
            <a:avLst/>
          </a:prstGeom>
          <a:ln w="88900">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B725116-0759-9FFF-FA1E-E4FDE6E9508E}"/>
              </a:ext>
            </a:extLst>
          </p:cNvPr>
          <p:cNvSpPr txBox="1"/>
          <p:nvPr/>
        </p:nvSpPr>
        <p:spPr>
          <a:xfrm>
            <a:off x="8678177" y="3169937"/>
            <a:ext cx="1242206" cy="276999"/>
          </a:xfrm>
          <a:prstGeom prst="rect">
            <a:avLst/>
          </a:prstGeom>
          <a:noFill/>
        </p:spPr>
        <p:txBody>
          <a:bodyPr wrap="square" rtlCol="0">
            <a:spAutoFit/>
          </a:bodyPr>
          <a:lstStyle/>
          <a:p>
            <a:r>
              <a:rPr lang="en-US" sz="1200" dirty="0"/>
              <a:t>No valid nonce</a:t>
            </a:r>
          </a:p>
        </p:txBody>
      </p:sp>
      <p:cxnSp>
        <p:nvCxnSpPr>
          <p:cNvPr id="28" name="Connector: Elbow 27">
            <a:extLst>
              <a:ext uri="{FF2B5EF4-FFF2-40B4-BE49-F238E27FC236}">
                <a16:creationId xmlns:a16="http://schemas.microsoft.com/office/drawing/2014/main" id="{69B61D02-C420-F6CC-AA1B-237F2E54B8F7}"/>
              </a:ext>
            </a:extLst>
          </p:cNvPr>
          <p:cNvCxnSpPr>
            <a:cxnSpLocks/>
            <a:stCxn id="12" idx="3"/>
            <a:endCxn id="5" idx="3"/>
          </p:cNvCxnSpPr>
          <p:nvPr/>
        </p:nvCxnSpPr>
        <p:spPr>
          <a:xfrm flipV="1">
            <a:off x="10644997" y="2038834"/>
            <a:ext cx="483079" cy="2631073"/>
          </a:xfrm>
          <a:prstGeom prst="bentConnector3">
            <a:avLst>
              <a:gd name="adj1" fmla="val 202678"/>
            </a:avLst>
          </a:prstGeom>
          <a:ln w="88900">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506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8FA6-BD92-10B1-526D-773317B683F3}"/>
              </a:ext>
            </a:extLst>
          </p:cNvPr>
          <p:cNvSpPr>
            <a:spLocks noGrp="1"/>
          </p:cNvSpPr>
          <p:nvPr>
            <p:ph type="title"/>
          </p:nvPr>
        </p:nvSpPr>
        <p:spPr>
          <a:xfrm>
            <a:off x="519023" y="252981"/>
            <a:ext cx="10515600" cy="833947"/>
          </a:xfrm>
        </p:spPr>
        <p:txBody>
          <a:bodyPr/>
          <a:lstStyle/>
          <a:p>
            <a:r>
              <a:rPr lang="en-US" dirty="0"/>
              <a:t>Reward </a:t>
            </a:r>
          </a:p>
        </p:txBody>
      </p:sp>
      <p:sp>
        <p:nvSpPr>
          <p:cNvPr id="3" name="Content Placeholder 2">
            <a:extLst>
              <a:ext uri="{FF2B5EF4-FFF2-40B4-BE49-F238E27FC236}">
                <a16:creationId xmlns:a16="http://schemas.microsoft.com/office/drawing/2014/main" id="{AF3C2469-A56D-6409-8B01-25125396218F}"/>
              </a:ext>
            </a:extLst>
          </p:cNvPr>
          <p:cNvSpPr>
            <a:spLocks noGrp="1"/>
          </p:cNvSpPr>
          <p:nvPr>
            <p:ph idx="1"/>
          </p:nvPr>
        </p:nvSpPr>
        <p:spPr>
          <a:xfrm>
            <a:off x="398253" y="1302590"/>
            <a:ext cx="10515600" cy="2587924"/>
          </a:xfrm>
        </p:spPr>
        <p:txBody>
          <a:bodyPr>
            <a:normAutofit/>
          </a:bodyPr>
          <a:lstStyle/>
          <a:p>
            <a:r>
              <a:rPr lang="en-US" sz="2000" dirty="0"/>
              <a:t>The number of mining rewards is not fixed, and the rewards for every 210,000 blocks are halved</a:t>
            </a:r>
          </a:p>
          <a:p>
            <a:r>
              <a:rPr lang="en-US" sz="2000" dirty="0"/>
              <a:t>The maximum generation of Bitcoin blocks is about 10 minutes, and each generation of 210,000 blocks takes a maximum of ab</a:t>
            </a:r>
          </a:p>
          <a:p>
            <a:r>
              <a:rPr lang="en-US" sz="2000" dirty="0"/>
              <a:t>The reward from block 0 to block 209999 is 50 BTC, the reward from block 210,000 to block 419999 is 25 BTC, and the reward from block 420,000 The initial reward is 12.5BTC. As of now, the reward for each block dug is 6.75 bitcoins.</a:t>
            </a:r>
          </a:p>
          <a:p>
            <a:r>
              <a:rPr lang="en-US" sz="2000" dirty="0"/>
              <a:t>If all bitcoins are rewarded, a fee will be collected from each transaction to the miner.</a:t>
            </a:r>
          </a:p>
        </p:txBody>
      </p:sp>
    </p:spTree>
    <p:extLst>
      <p:ext uri="{BB962C8B-B14F-4D97-AF65-F5344CB8AC3E}">
        <p14:creationId xmlns:p14="http://schemas.microsoft.com/office/powerpoint/2010/main" val="86449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BD65-4ECA-60FC-5799-2D3BEDF8E175}"/>
              </a:ext>
            </a:extLst>
          </p:cNvPr>
          <p:cNvSpPr>
            <a:spLocks noGrp="1"/>
          </p:cNvSpPr>
          <p:nvPr>
            <p:ph type="title"/>
          </p:nvPr>
        </p:nvSpPr>
        <p:spPr>
          <a:xfrm>
            <a:off x="778248" y="336135"/>
            <a:ext cx="10515600" cy="488889"/>
          </a:xfrm>
        </p:spPr>
        <p:txBody>
          <a:bodyPr>
            <a:normAutofit fontScale="90000"/>
          </a:bodyPr>
          <a:lstStyle/>
          <a:p>
            <a:r>
              <a:rPr lang="en-US" dirty="0"/>
              <a:t>Overall </a:t>
            </a:r>
          </a:p>
        </p:txBody>
      </p:sp>
      <p:cxnSp>
        <p:nvCxnSpPr>
          <p:cNvPr id="11" name="Straight Connector 10">
            <a:extLst>
              <a:ext uri="{FF2B5EF4-FFF2-40B4-BE49-F238E27FC236}">
                <a16:creationId xmlns:a16="http://schemas.microsoft.com/office/drawing/2014/main" id="{AB0A40BE-2E2F-2BD7-C88E-E0156A981E53}"/>
              </a:ext>
            </a:extLst>
          </p:cNvPr>
          <p:cNvCxnSpPr>
            <a:cxnSpLocks/>
          </p:cNvCxnSpPr>
          <p:nvPr/>
        </p:nvCxnSpPr>
        <p:spPr>
          <a:xfrm>
            <a:off x="2104188" y="746185"/>
            <a:ext cx="0" cy="536563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0F3A498-1C6E-4AF8-182F-E9FD274DCCFE}"/>
              </a:ext>
            </a:extLst>
          </p:cNvPr>
          <p:cNvSpPr txBox="1"/>
          <p:nvPr/>
        </p:nvSpPr>
        <p:spPr>
          <a:xfrm>
            <a:off x="7746192" y="948733"/>
            <a:ext cx="3864630" cy="5355312"/>
          </a:xfrm>
          <a:prstGeom prst="rect">
            <a:avLst/>
          </a:prstGeom>
          <a:noFill/>
          <a:ln>
            <a:solidFill>
              <a:schemeClr val="tx1">
                <a:lumMod val="75000"/>
                <a:lumOff val="25000"/>
              </a:schemeClr>
            </a:solidFill>
          </a:ln>
        </p:spPr>
        <p:txBody>
          <a:bodyPr wrap="square" rtlCol="0">
            <a:spAutoFit/>
          </a:bodyPr>
          <a:lstStyle/>
          <a:p>
            <a:pPr marL="342900" indent="-342900">
              <a:buAutoNum type="arabicPeriod"/>
            </a:pPr>
            <a:r>
              <a:rPr lang="en-US" altLang="zh-CN" dirty="0"/>
              <a:t>Generate transaction, propagation to bitcoin network</a:t>
            </a:r>
          </a:p>
          <a:p>
            <a:pPr marL="342900" indent="-342900">
              <a:buAutoNum type="arabicPeriod"/>
            </a:pPr>
            <a:r>
              <a:rPr lang="en-US" dirty="0"/>
              <a:t>Miners validate the transaction, ensuring that Bob has sufficient funds, once validated, the transaction is included in a new block.  </a:t>
            </a:r>
          </a:p>
          <a:p>
            <a:pPr marL="342900" indent="-342900">
              <a:buAutoNum type="arabicPeriod"/>
            </a:pPr>
            <a:r>
              <a:rPr lang="en-US" dirty="0"/>
              <a:t>Miners start to find valid nonce value.</a:t>
            </a:r>
          </a:p>
          <a:p>
            <a:pPr marL="342900" indent="-342900">
              <a:buAutoNum type="arabicPeriod"/>
            </a:pPr>
            <a:r>
              <a:rPr lang="en-US" dirty="0"/>
              <a:t>Once one of these miners find a valid value, then propagation to all network</a:t>
            </a:r>
          </a:p>
          <a:p>
            <a:pPr marL="342900" indent="-342900">
              <a:buAutoNum type="arabicPeriod"/>
            </a:pPr>
            <a:r>
              <a:rPr lang="en-US" dirty="0"/>
              <a:t>Miner verify the nonce value is correct</a:t>
            </a:r>
          </a:p>
          <a:p>
            <a:pPr marL="342900" indent="-342900">
              <a:buAutoNum type="arabicPeriod"/>
            </a:pPr>
            <a:r>
              <a:rPr lang="en-US" dirty="0"/>
              <a:t>New block is confirmed.</a:t>
            </a:r>
          </a:p>
          <a:p>
            <a:pPr marL="342900" indent="-342900">
              <a:buAutoNum type="arabicPeriod"/>
            </a:pPr>
            <a:r>
              <a:rPr lang="en-US" dirty="0"/>
              <a:t>Propagation to network, include Bob</a:t>
            </a:r>
          </a:p>
          <a:p>
            <a:pPr marL="342900" indent="-342900">
              <a:buAutoNum type="arabicPeriod"/>
            </a:pPr>
            <a:r>
              <a:rPr lang="en-US" dirty="0"/>
              <a:t>Recipient get BTC and miner get reword.</a:t>
            </a:r>
          </a:p>
        </p:txBody>
      </p:sp>
      <p:sp>
        <p:nvSpPr>
          <p:cNvPr id="60" name="TextBox 59">
            <a:extLst>
              <a:ext uri="{FF2B5EF4-FFF2-40B4-BE49-F238E27FC236}">
                <a16:creationId xmlns:a16="http://schemas.microsoft.com/office/drawing/2014/main" id="{01E987E3-7DB2-E7B4-41B8-C95BFD51AF2E}"/>
              </a:ext>
            </a:extLst>
          </p:cNvPr>
          <p:cNvSpPr txBox="1"/>
          <p:nvPr/>
        </p:nvSpPr>
        <p:spPr>
          <a:xfrm>
            <a:off x="4071911" y="875145"/>
            <a:ext cx="1624646" cy="523220"/>
          </a:xfrm>
          <a:prstGeom prst="rect">
            <a:avLst/>
          </a:prstGeom>
          <a:noFill/>
        </p:spPr>
        <p:txBody>
          <a:bodyPr wrap="square" rtlCol="0">
            <a:spAutoFit/>
          </a:bodyPr>
          <a:lstStyle/>
          <a:p>
            <a:r>
              <a:rPr lang="en-US" sz="2800" dirty="0"/>
              <a:t>Miners</a:t>
            </a:r>
            <a:endParaRPr lang="en-US" dirty="0"/>
          </a:p>
        </p:txBody>
      </p:sp>
      <p:sp>
        <p:nvSpPr>
          <p:cNvPr id="4" name="Rectangle 1">
            <a:extLst>
              <a:ext uri="{FF2B5EF4-FFF2-40B4-BE49-F238E27FC236}">
                <a16:creationId xmlns:a16="http://schemas.microsoft.com/office/drawing/2014/main" id="{0F71E275-563B-A5BF-870C-32088B8F2D76}"/>
              </a:ext>
            </a:extLst>
          </p:cNvPr>
          <p:cNvSpPr>
            <a:spLocks noChangeArrowheads="1"/>
          </p:cNvSpPr>
          <p:nvPr/>
        </p:nvSpPr>
        <p:spPr bwMode="auto">
          <a:xfrm flipH="1">
            <a:off x="936917" y="965813"/>
            <a:ext cx="914400" cy="43088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mn-lt"/>
              </a:rPr>
              <a:t>Bob</a:t>
            </a:r>
            <a:endParaRPr lang="en-US" altLang="en-US" dirty="0">
              <a:latin typeface="+mn-lt"/>
            </a:endParaRPr>
          </a:p>
        </p:txBody>
      </p:sp>
      <p:sp>
        <p:nvSpPr>
          <p:cNvPr id="21" name="Rectangle: Folded Corner 20">
            <a:extLst>
              <a:ext uri="{FF2B5EF4-FFF2-40B4-BE49-F238E27FC236}">
                <a16:creationId xmlns:a16="http://schemas.microsoft.com/office/drawing/2014/main" id="{B58120F8-C908-9468-5D46-387B0A5D77EB}"/>
              </a:ext>
            </a:extLst>
          </p:cNvPr>
          <p:cNvSpPr/>
          <p:nvPr/>
        </p:nvSpPr>
        <p:spPr>
          <a:xfrm>
            <a:off x="811282" y="1827723"/>
            <a:ext cx="702191" cy="995681"/>
          </a:xfrm>
          <a:prstGeom prst="foldedCorner">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Trans</a:t>
            </a:r>
            <a:endParaRPr lang="en-US" sz="900" dirty="0">
              <a:solidFill>
                <a:schemeClr val="tx1"/>
              </a:solidFill>
            </a:endParaRPr>
          </a:p>
        </p:txBody>
      </p:sp>
      <p:sp>
        <p:nvSpPr>
          <p:cNvPr id="23" name="Arrow: Notched Right 22">
            <a:extLst>
              <a:ext uri="{FF2B5EF4-FFF2-40B4-BE49-F238E27FC236}">
                <a16:creationId xmlns:a16="http://schemas.microsoft.com/office/drawing/2014/main" id="{963BAD77-666C-D364-5128-4C7DB6DA5CD8}"/>
              </a:ext>
            </a:extLst>
          </p:cNvPr>
          <p:cNvSpPr/>
          <p:nvPr/>
        </p:nvSpPr>
        <p:spPr>
          <a:xfrm>
            <a:off x="1658840" y="2081574"/>
            <a:ext cx="914400" cy="3963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List outline">
            <a:extLst>
              <a:ext uri="{FF2B5EF4-FFF2-40B4-BE49-F238E27FC236}">
                <a16:creationId xmlns:a16="http://schemas.microsoft.com/office/drawing/2014/main" id="{D1572E31-718D-25B8-A8A3-24C8AE65D5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7800" y="1909004"/>
            <a:ext cx="914400" cy="914400"/>
          </a:xfrm>
          <a:prstGeom prst="rect">
            <a:avLst/>
          </a:prstGeom>
        </p:spPr>
      </p:pic>
      <p:pic>
        <p:nvPicPr>
          <p:cNvPr id="44" name="Graphic 43" descr="Checkmark outline">
            <a:extLst>
              <a:ext uri="{FF2B5EF4-FFF2-40B4-BE49-F238E27FC236}">
                <a16:creationId xmlns:a16="http://schemas.microsoft.com/office/drawing/2014/main" id="{65F3FF19-5A00-7808-F25B-1A97BC6933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8516" y="2147772"/>
            <a:ext cx="533400" cy="533400"/>
          </a:xfrm>
          <a:prstGeom prst="rect">
            <a:avLst/>
          </a:prstGeom>
        </p:spPr>
      </p:pic>
      <p:sp>
        <p:nvSpPr>
          <p:cNvPr id="45" name="Flowchart: Process 44">
            <a:extLst>
              <a:ext uri="{FF2B5EF4-FFF2-40B4-BE49-F238E27FC236}">
                <a16:creationId xmlns:a16="http://schemas.microsoft.com/office/drawing/2014/main" id="{FD58CBF1-0974-69C7-19ED-A241ED3D59AB}"/>
              </a:ext>
            </a:extLst>
          </p:cNvPr>
          <p:cNvSpPr/>
          <p:nvPr/>
        </p:nvSpPr>
        <p:spPr>
          <a:xfrm>
            <a:off x="4305184" y="1711288"/>
            <a:ext cx="719966" cy="1147686"/>
          </a:xfrm>
          <a:prstGeom prst="flowChartProcess">
            <a:avLst/>
          </a:prstGeom>
          <a:solidFill>
            <a:schemeClr val="accent6">
              <a:lumMod val="60000"/>
              <a:lumOff val="40000"/>
            </a:schemeClr>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a:t>
            </a:r>
            <a:endParaRPr lang="en-US" dirty="0">
              <a:solidFill>
                <a:schemeClr val="tx1"/>
              </a:solidFill>
            </a:endParaRPr>
          </a:p>
        </p:txBody>
      </p:sp>
      <p:sp>
        <p:nvSpPr>
          <p:cNvPr id="48" name="Arrow: Curved Up 47">
            <a:extLst>
              <a:ext uri="{FF2B5EF4-FFF2-40B4-BE49-F238E27FC236}">
                <a16:creationId xmlns:a16="http://schemas.microsoft.com/office/drawing/2014/main" id="{648F4972-947C-DDB5-09A8-5556CEEFC071}"/>
              </a:ext>
            </a:extLst>
          </p:cNvPr>
          <p:cNvSpPr/>
          <p:nvPr/>
        </p:nvSpPr>
        <p:spPr>
          <a:xfrm>
            <a:off x="3050304" y="2883288"/>
            <a:ext cx="1614863" cy="479650"/>
          </a:xfrm>
          <a:prstGeom prst="curvedUpArrow">
            <a:avLst>
              <a:gd name="adj1" fmla="val 25000"/>
              <a:gd name="adj2" fmla="val 50000"/>
              <a:gd name="adj3" fmla="val 39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Notched Right 48">
            <a:extLst>
              <a:ext uri="{FF2B5EF4-FFF2-40B4-BE49-F238E27FC236}">
                <a16:creationId xmlns:a16="http://schemas.microsoft.com/office/drawing/2014/main" id="{75B89847-E0B8-71DF-1A3B-09CD9B3D2D79}"/>
              </a:ext>
            </a:extLst>
          </p:cNvPr>
          <p:cNvSpPr/>
          <p:nvPr/>
        </p:nvSpPr>
        <p:spPr>
          <a:xfrm>
            <a:off x="5411650" y="2167068"/>
            <a:ext cx="914400" cy="3963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Labor outline">
            <a:extLst>
              <a:ext uri="{FF2B5EF4-FFF2-40B4-BE49-F238E27FC236}">
                <a16:creationId xmlns:a16="http://schemas.microsoft.com/office/drawing/2014/main" id="{65029ADA-C1D0-CD25-DA72-68B5F17EF0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3242" y="1844265"/>
            <a:ext cx="914400" cy="914400"/>
          </a:xfrm>
          <a:prstGeom prst="rect">
            <a:avLst/>
          </a:prstGeom>
        </p:spPr>
      </p:pic>
      <p:sp>
        <p:nvSpPr>
          <p:cNvPr id="53" name="Arrow: Notched Right 52">
            <a:extLst>
              <a:ext uri="{FF2B5EF4-FFF2-40B4-BE49-F238E27FC236}">
                <a16:creationId xmlns:a16="http://schemas.microsoft.com/office/drawing/2014/main" id="{CFE5DF93-FFFB-A221-3D62-882208E7F430}"/>
              </a:ext>
            </a:extLst>
          </p:cNvPr>
          <p:cNvSpPr/>
          <p:nvPr/>
        </p:nvSpPr>
        <p:spPr>
          <a:xfrm rot="10800000">
            <a:off x="5686450" y="4303084"/>
            <a:ext cx="914400" cy="3963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Award ribbon with star">
            <a:extLst>
              <a:ext uri="{FF2B5EF4-FFF2-40B4-BE49-F238E27FC236}">
                <a16:creationId xmlns:a16="http://schemas.microsoft.com/office/drawing/2014/main" id="{42C44933-B629-D4F6-4336-C691635091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10042" y="4002539"/>
            <a:ext cx="770626" cy="770626"/>
          </a:xfrm>
          <a:prstGeom prst="rect">
            <a:avLst/>
          </a:prstGeom>
        </p:spPr>
      </p:pic>
      <p:sp>
        <p:nvSpPr>
          <p:cNvPr id="55" name="Flowchart: Process 54">
            <a:extLst>
              <a:ext uri="{FF2B5EF4-FFF2-40B4-BE49-F238E27FC236}">
                <a16:creationId xmlns:a16="http://schemas.microsoft.com/office/drawing/2014/main" id="{C7C1A6DE-F4DA-C914-8701-4AB67830D141}"/>
              </a:ext>
            </a:extLst>
          </p:cNvPr>
          <p:cNvSpPr/>
          <p:nvPr/>
        </p:nvSpPr>
        <p:spPr>
          <a:xfrm>
            <a:off x="3105761" y="3927436"/>
            <a:ext cx="719966" cy="1147686"/>
          </a:xfrm>
          <a:prstGeom prst="flowChartProcess">
            <a:avLst/>
          </a:prstGeom>
          <a:solidFill>
            <a:srgbClr val="0070C0"/>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block</a:t>
            </a:r>
            <a:endParaRPr lang="en-US" dirty="0">
              <a:solidFill>
                <a:schemeClr val="tx1"/>
              </a:solidFill>
            </a:endParaRPr>
          </a:p>
        </p:txBody>
      </p:sp>
      <p:sp>
        <p:nvSpPr>
          <p:cNvPr id="56" name="Arrow: Notched Right 55">
            <a:extLst>
              <a:ext uri="{FF2B5EF4-FFF2-40B4-BE49-F238E27FC236}">
                <a16:creationId xmlns:a16="http://schemas.microsoft.com/office/drawing/2014/main" id="{7BCE7391-1C56-E0C6-632E-F29B4EE505CD}"/>
              </a:ext>
            </a:extLst>
          </p:cNvPr>
          <p:cNvSpPr/>
          <p:nvPr/>
        </p:nvSpPr>
        <p:spPr>
          <a:xfrm rot="5400000">
            <a:off x="6518904" y="3266061"/>
            <a:ext cx="682276" cy="39638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Notched Right 56">
            <a:extLst>
              <a:ext uri="{FF2B5EF4-FFF2-40B4-BE49-F238E27FC236}">
                <a16:creationId xmlns:a16="http://schemas.microsoft.com/office/drawing/2014/main" id="{0BBA7081-25C4-D8B8-32BD-7DF943A6FFA9}"/>
              </a:ext>
            </a:extLst>
          </p:cNvPr>
          <p:cNvSpPr/>
          <p:nvPr/>
        </p:nvSpPr>
        <p:spPr>
          <a:xfrm rot="10800000">
            <a:off x="3928033" y="4303084"/>
            <a:ext cx="914400" cy="3963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raphic 64" descr="List outline">
            <a:extLst>
              <a:ext uri="{FF2B5EF4-FFF2-40B4-BE49-F238E27FC236}">
                <a16:creationId xmlns:a16="http://schemas.microsoft.com/office/drawing/2014/main" id="{7C40EC9D-A764-FB69-88C6-9B047443BF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84234" y="4099498"/>
            <a:ext cx="914400" cy="905707"/>
          </a:xfrm>
          <a:prstGeom prst="rect">
            <a:avLst/>
          </a:prstGeom>
        </p:spPr>
      </p:pic>
      <p:pic>
        <p:nvPicPr>
          <p:cNvPr id="66" name="Graphic 65" descr="Checkmark outline">
            <a:extLst>
              <a:ext uri="{FF2B5EF4-FFF2-40B4-BE49-F238E27FC236}">
                <a16:creationId xmlns:a16="http://schemas.microsoft.com/office/drawing/2014/main" id="{8088715B-7728-42CC-DF4A-23FDB0584C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4950" y="4334644"/>
            <a:ext cx="533400" cy="528329"/>
          </a:xfrm>
          <a:prstGeom prst="rect">
            <a:avLst/>
          </a:prstGeom>
        </p:spPr>
      </p:pic>
      <p:sp>
        <p:nvSpPr>
          <p:cNvPr id="67" name="Arrow: Notched Right 66">
            <a:extLst>
              <a:ext uri="{FF2B5EF4-FFF2-40B4-BE49-F238E27FC236}">
                <a16:creationId xmlns:a16="http://schemas.microsoft.com/office/drawing/2014/main" id="{13ECE718-B517-0853-EB9B-C3657A1B1F99}"/>
              </a:ext>
            </a:extLst>
          </p:cNvPr>
          <p:cNvSpPr/>
          <p:nvPr/>
        </p:nvSpPr>
        <p:spPr>
          <a:xfrm rot="10800000">
            <a:off x="1646928" y="4248779"/>
            <a:ext cx="914400" cy="3963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93C7805-DC0C-FDFA-F553-1E1DAB030D4A}"/>
              </a:ext>
            </a:extLst>
          </p:cNvPr>
          <p:cNvSpPr/>
          <p:nvPr/>
        </p:nvSpPr>
        <p:spPr>
          <a:xfrm>
            <a:off x="732264" y="3950313"/>
            <a:ext cx="794379" cy="1077769"/>
          </a:xfrm>
          <a:prstGeom prst="rect">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  end</a:t>
            </a:r>
          </a:p>
        </p:txBody>
      </p:sp>
      <p:grpSp>
        <p:nvGrpSpPr>
          <p:cNvPr id="71" name="Group 70">
            <a:extLst>
              <a:ext uri="{FF2B5EF4-FFF2-40B4-BE49-F238E27FC236}">
                <a16:creationId xmlns:a16="http://schemas.microsoft.com/office/drawing/2014/main" id="{A4F4F9F9-E420-BDCE-E2D4-D6774EF1EB1A}"/>
              </a:ext>
            </a:extLst>
          </p:cNvPr>
          <p:cNvGrpSpPr/>
          <p:nvPr/>
        </p:nvGrpSpPr>
        <p:grpSpPr>
          <a:xfrm>
            <a:off x="4180958" y="3965312"/>
            <a:ext cx="368831" cy="369332"/>
            <a:chOff x="3867887" y="1289468"/>
            <a:chExt cx="368831" cy="369332"/>
          </a:xfrm>
        </p:grpSpPr>
        <p:sp>
          <p:nvSpPr>
            <p:cNvPr id="69" name="Oval 68">
              <a:extLst>
                <a:ext uri="{FF2B5EF4-FFF2-40B4-BE49-F238E27FC236}">
                  <a16:creationId xmlns:a16="http://schemas.microsoft.com/office/drawing/2014/main" id="{8DCD5E69-DEDE-BD2D-5B2D-AB0155C2D081}"/>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0904B345-2F33-A3F2-045D-A1C45A650307}"/>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6</a:t>
              </a:r>
            </a:p>
          </p:txBody>
        </p:sp>
      </p:grpSp>
      <p:grpSp>
        <p:nvGrpSpPr>
          <p:cNvPr id="72" name="Group 71">
            <a:extLst>
              <a:ext uri="{FF2B5EF4-FFF2-40B4-BE49-F238E27FC236}">
                <a16:creationId xmlns:a16="http://schemas.microsoft.com/office/drawing/2014/main" id="{125197CD-7149-A42B-0438-84C3582F52DE}"/>
              </a:ext>
            </a:extLst>
          </p:cNvPr>
          <p:cNvGrpSpPr/>
          <p:nvPr/>
        </p:nvGrpSpPr>
        <p:grpSpPr>
          <a:xfrm>
            <a:off x="5895327" y="3931300"/>
            <a:ext cx="368831" cy="369332"/>
            <a:chOff x="3867887" y="1289468"/>
            <a:chExt cx="368831" cy="369332"/>
          </a:xfrm>
        </p:grpSpPr>
        <p:sp>
          <p:nvSpPr>
            <p:cNvPr id="73" name="Oval 72">
              <a:extLst>
                <a:ext uri="{FF2B5EF4-FFF2-40B4-BE49-F238E27FC236}">
                  <a16:creationId xmlns:a16="http://schemas.microsoft.com/office/drawing/2014/main" id="{A9C5A7B1-441F-C536-F030-950963709630}"/>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9D0F6F9-0CEE-6574-0C12-188D6B0DFBBA}"/>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5</a:t>
              </a:r>
            </a:p>
          </p:txBody>
        </p:sp>
      </p:grpSp>
      <p:grpSp>
        <p:nvGrpSpPr>
          <p:cNvPr id="75" name="Group 74">
            <a:extLst>
              <a:ext uri="{FF2B5EF4-FFF2-40B4-BE49-F238E27FC236}">
                <a16:creationId xmlns:a16="http://schemas.microsoft.com/office/drawing/2014/main" id="{30A08AC8-D6DA-23A8-3A39-7D11AB67A5FF}"/>
              </a:ext>
            </a:extLst>
          </p:cNvPr>
          <p:cNvGrpSpPr/>
          <p:nvPr/>
        </p:nvGrpSpPr>
        <p:grpSpPr>
          <a:xfrm>
            <a:off x="6310789" y="3178272"/>
            <a:ext cx="368831" cy="369332"/>
            <a:chOff x="3867887" y="1289468"/>
            <a:chExt cx="368831" cy="369332"/>
          </a:xfrm>
        </p:grpSpPr>
        <p:sp>
          <p:nvSpPr>
            <p:cNvPr id="76" name="Oval 75">
              <a:extLst>
                <a:ext uri="{FF2B5EF4-FFF2-40B4-BE49-F238E27FC236}">
                  <a16:creationId xmlns:a16="http://schemas.microsoft.com/office/drawing/2014/main" id="{F7323A19-81AD-B1FC-339D-6BEC4FAE40F0}"/>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55DF13C7-EB80-2FD7-C8C8-E5BF1B32D5E1}"/>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4</a:t>
              </a:r>
            </a:p>
          </p:txBody>
        </p:sp>
      </p:grpSp>
      <p:grpSp>
        <p:nvGrpSpPr>
          <p:cNvPr id="78" name="Group 77">
            <a:extLst>
              <a:ext uri="{FF2B5EF4-FFF2-40B4-BE49-F238E27FC236}">
                <a16:creationId xmlns:a16="http://schemas.microsoft.com/office/drawing/2014/main" id="{2FB00DD8-39DF-EBD3-49BF-A25E84B9CEC3}"/>
              </a:ext>
            </a:extLst>
          </p:cNvPr>
          <p:cNvGrpSpPr/>
          <p:nvPr/>
        </p:nvGrpSpPr>
        <p:grpSpPr>
          <a:xfrm>
            <a:off x="5600701" y="1815291"/>
            <a:ext cx="368831" cy="369332"/>
            <a:chOff x="3867887" y="1289468"/>
            <a:chExt cx="368831" cy="369332"/>
          </a:xfrm>
        </p:grpSpPr>
        <p:sp>
          <p:nvSpPr>
            <p:cNvPr id="79" name="Oval 78">
              <a:extLst>
                <a:ext uri="{FF2B5EF4-FFF2-40B4-BE49-F238E27FC236}">
                  <a16:creationId xmlns:a16="http://schemas.microsoft.com/office/drawing/2014/main" id="{F24D8C72-F5B7-414E-50A7-480A5DD5C9C3}"/>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1304E38-9F71-1DE4-E19C-50D83003682B}"/>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3</a:t>
              </a:r>
            </a:p>
          </p:txBody>
        </p:sp>
      </p:grpSp>
      <p:grpSp>
        <p:nvGrpSpPr>
          <p:cNvPr id="81" name="Group 80">
            <a:extLst>
              <a:ext uri="{FF2B5EF4-FFF2-40B4-BE49-F238E27FC236}">
                <a16:creationId xmlns:a16="http://schemas.microsoft.com/office/drawing/2014/main" id="{61DC9533-8679-09C1-E6D5-F44F7D750A23}"/>
              </a:ext>
            </a:extLst>
          </p:cNvPr>
          <p:cNvGrpSpPr/>
          <p:nvPr/>
        </p:nvGrpSpPr>
        <p:grpSpPr>
          <a:xfrm>
            <a:off x="3671088" y="2903365"/>
            <a:ext cx="368831" cy="369332"/>
            <a:chOff x="3867887" y="1289468"/>
            <a:chExt cx="368831" cy="369332"/>
          </a:xfrm>
        </p:grpSpPr>
        <p:sp>
          <p:nvSpPr>
            <p:cNvPr id="82" name="Oval 81">
              <a:extLst>
                <a:ext uri="{FF2B5EF4-FFF2-40B4-BE49-F238E27FC236}">
                  <a16:creationId xmlns:a16="http://schemas.microsoft.com/office/drawing/2014/main" id="{B8EC7F59-36C4-B01C-BFC2-9E172FD988E4}"/>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64870A9-3354-2942-ED03-766979E451DE}"/>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2</a:t>
              </a:r>
            </a:p>
          </p:txBody>
        </p:sp>
      </p:grpSp>
      <p:grpSp>
        <p:nvGrpSpPr>
          <p:cNvPr id="84" name="Group 83">
            <a:extLst>
              <a:ext uri="{FF2B5EF4-FFF2-40B4-BE49-F238E27FC236}">
                <a16:creationId xmlns:a16="http://schemas.microsoft.com/office/drawing/2014/main" id="{CF03994D-3C55-BED1-E6A2-81EC011520BA}"/>
              </a:ext>
            </a:extLst>
          </p:cNvPr>
          <p:cNvGrpSpPr/>
          <p:nvPr/>
        </p:nvGrpSpPr>
        <p:grpSpPr>
          <a:xfrm>
            <a:off x="1898038" y="1712242"/>
            <a:ext cx="368831" cy="369332"/>
            <a:chOff x="3867887" y="1289468"/>
            <a:chExt cx="368831" cy="369332"/>
          </a:xfrm>
        </p:grpSpPr>
        <p:sp>
          <p:nvSpPr>
            <p:cNvPr id="85" name="Oval 84">
              <a:extLst>
                <a:ext uri="{FF2B5EF4-FFF2-40B4-BE49-F238E27FC236}">
                  <a16:creationId xmlns:a16="http://schemas.microsoft.com/office/drawing/2014/main" id="{4DAB0C7F-F1B7-613E-E120-5B63A62ADEBA}"/>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CCE27646-CC77-DA53-0584-A3B148175B41}"/>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1</a:t>
              </a:r>
            </a:p>
          </p:txBody>
        </p:sp>
      </p:grpSp>
      <p:grpSp>
        <p:nvGrpSpPr>
          <p:cNvPr id="87" name="Group 86">
            <a:extLst>
              <a:ext uri="{FF2B5EF4-FFF2-40B4-BE49-F238E27FC236}">
                <a16:creationId xmlns:a16="http://schemas.microsoft.com/office/drawing/2014/main" id="{589C7B77-4296-EEB5-BFA1-7D4B5536A65A}"/>
              </a:ext>
            </a:extLst>
          </p:cNvPr>
          <p:cNvGrpSpPr/>
          <p:nvPr/>
        </p:nvGrpSpPr>
        <p:grpSpPr>
          <a:xfrm>
            <a:off x="1919711" y="3803139"/>
            <a:ext cx="368831" cy="369332"/>
            <a:chOff x="3867887" y="1289468"/>
            <a:chExt cx="368831" cy="369332"/>
          </a:xfrm>
        </p:grpSpPr>
        <p:sp>
          <p:nvSpPr>
            <p:cNvPr id="88" name="Oval 87">
              <a:extLst>
                <a:ext uri="{FF2B5EF4-FFF2-40B4-BE49-F238E27FC236}">
                  <a16:creationId xmlns:a16="http://schemas.microsoft.com/office/drawing/2014/main" id="{1AE5A802-4A87-0658-F55F-2E7C0B4D52C2}"/>
                </a:ext>
              </a:extLst>
            </p:cNvPr>
            <p:cNvSpPr/>
            <p:nvPr/>
          </p:nvSpPr>
          <p:spPr>
            <a:xfrm>
              <a:off x="3867887" y="1299628"/>
              <a:ext cx="368831" cy="34517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2BDD057D-07C9-6CF7-96F1-CE63CCCD05C6}"/>
                </a:ext>
              </a:extLst>
            </p:cNvPr>
            <p:cNvSpPr txBox="1"/>
            <p:nvPr/>
          </p:nvSpPr>
          <p:spPr>
            <a:xfrm>
              <a:off x="3910055" y="1289468"/>
              <a:ext cx="305090" cy="369332"/>
            </a:xfrm>
            <a:prstGeom prst="rect">
              <a:avLst/>
            </a:prstGeom>
            <a:noFill/>
          </p:spPr>
          <p:txBody>
            <a:bodyPr wrap="square" rtlCol="0">
              <a:spAutoFit/>
            </a:bodyPr>
            <a:lstStyle/>
            <a:p>
              <a:r>
                <a:rPr lang="en-US" dirty="0">
                  <a:solidFill>
                    <a:schemeClr val="bg1"/>
                  </a:solidFill>
                </a:rPr>
                <a:t>7</a:t>
              </a:r>
            </a:p>
          </p:txBody>
        </p:sp>
      </p:grpSp>
    </p:spTree>
    <p:extLst>
      <p:ext uri="{BB962C8B-B14F-4D97-AF65-F5344CB8AC3E}">
        <p14:creationId xmlns:p14="http://schemas.microsoft.com/office/powerpoint/2010/main" val="234196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8D5805E-7314-0A5A-CD14-FC61FEB3D14A}"/>
              </a:ext>
            </a:extLst>
          </p:cNvPr>
          <p:cNvSpPr txBox="1">
            <a:spLocks/>
          </p:cNvSpPr>
          <p:nvPr/>
        </p:nvSpPr>
        <p:spPr>
          <a:xfrm>
            <a:off x="742543" y="364741"/>
            <a:ext cx="10515600" cy="833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altLang="en-US" sz="4400" b="0" i="0" u="none" strike="noStrike" cap="none" normalizeH="0" baseline="0" dirty="0">
                <a:ln>
                  <a:noFill/>
                </a:ln>
                <a:solidFill>
                  <a:srgbClr val="202124"/>
                </a:solidFill>
                <a:effectLst/>
                <a:latin typeface="Arial Unicode MS"/>
                <a:ea typeface="inherit"/>
              </a:rPr>
              <a:t>POW(</a:t>
            </a:r>
            <a:r>
              <a:rPr kumimoji="0" lang="zh-CN" altLang="en-US" sz="4400" b="0" i="0" u="none" strike="noStrike" cap="none" normalizeH="0" baseline="0" dirty="0">
                <a:ln>
                  <a:noFill/>
                </a:ln>
                <a:solidFill>
                  <a:srgbClr val="202124"/>
                </a:solidFill>
                <a:effectLst/>
                <a:latin typeface="Arial Unicode MS"/>
                <a:ea typeface="inherit"/>
              </a:rPr>
              <a:t>共识机制</a:t>
            </a:r>
            <a:r>
              <a:rPr kumimoji="0" lang="en-US" altLang="en-US" sz="4400" b="0" i="0" u="none" strike="noStrike" cap="none" normalizeH="0" baseline="0" dirty="0">
                <a:ln>
                  <a:noFill/>
                </a:ln>
                <a:solidFill>
                  <a:srgbClr val="202124"/>
                </a:solidFill>
                <a:effectLst/>
                <a:latin typeface="Arial Unicode MS"/>
                <a:ea typeface="inherit"/>
              </a:rPr>
              <a:t>) </a:t>
            </a:r>
            <a:endParaRPr lang="en-US" dirty="0"/>
          </a:p>
        </p:txBody>
      </p:sp>
      <p:sp>
        <p:nvSpPr>
          <p:cNvPr id="12" name="Rectangle 5">
            <a:extLst>
              <a:ext uri="{FF2B5EF4-FFF2-40B4-BE49-F238E27FC236}">
                <a16:creationId xmlns:a16="http://schemas.microsoft.com/office/drawing/2014/main" id="{5ABD7A59-F550-6ED5-BE08-242BFADCF85E}"/>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911BACE9-D85F-1548-1D5C-BF219351AAC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FF18788E-0908-FF46-EC37-4AE8B169D0D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01040370-ECAD-9617-6FD5-29CF78EB8103}"/>
              </a:ext>
            </a:extLst>
          </p:cNvPr>
          <p:cNvSpPr txBox="1">
            <a:spLocks/>
          </p:cNvSpPr>
          <p:nvPr/>
        </p:nvSpPr>
        <p:spPr>
          <a:xfrm>
            <a:off x="997652" y="2903795"/>
            <a:ext cx="10515600" cy="153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altLang="en-US" sz="1600" dirty="0">
              <a:solidFill>
                <a:srgbClr val="202124"/>
              </a:solidFill>
              <a:latin typeface="Arial Unicode MS"/>
            </a:endParaRPr>
          </a:p>
        </p:txBody>
      </p:sp>
      <p:sp>
        <p:nvSpPr>
          <p:cNvPr id="17" name="Rectangle 8">
            <a:extLst>
              <a:ext uri="{FF2B5EF4-FFF2-40B4-BE49-F238E27FC236}">
                <a16:creationId xmlns:a16="http://schemas.microsoft.com/office/drawing/2014/main" id="{F40ACEEF-7741-8684-2816-443290E1ABF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7B46D574-772C-E1E3-89B4-6158AAFDA87A}"/>
              </a:ext>
            </a:extLst>
          </p:cNvPr>
          <p:cNvPicPr>
            <a:picLocks noChangeAspect="1"/>
          </p:cNvPicPr>
          <p:nvPr/>
        </p:nvPicPr>
        <p:blipFill>
          <a:blip r:embed="rId2"/>
          <a:stretch>
            <a:fillRect/>
          </a:stretch>
        </p:blipFill>
        <p:spPr>
          <a:xfrm>
            <a:off x="1264099" y="1198688"/>
            <a:ext cx="7300781" cy="3269675"/>
          </a:xfrm>
          <a:prstGeom prst="rect">
            <a:avLst/>
          </a:prstGeom>
        </p:spPr>
      </p:pic>
      <p:sp>
        <p:nvSpPr>
          <p:cNvPr id="2" name="TextBox 1">
            <a:extLst>
              <a:ext uri="{FF2B5EF4-FFF2-40B4-BE49-F238E27FC236}">
                <a16:creationId xmlns:a16="http://schemas.microsoft.com/office/drawing/2014/main" id="{9D28D52B-6D42-E23F-8ED2-AA808F4E5163}"/>
              </a:ext>
            </a:extLst>
          </p:cNvPr>
          <p:cNvSpPr txBox="1"/>
          <p:nvPr/>
        </p:nvSpPr>
        <p:spPr>
          <a:xfrm>
            <a:off x="997652" y="4714240"/>
            <a:ext cx="10351068" cy="923330"/>
          </a:xfrm>
          <a:prstGeom prst="rect">
            <a:avLst/>
          </a:prstGeom>
          <a:noFill/>
        </p:spPr>
        <p:txBody>
          <a:bodyPr wrap="square" rtlCol="0">
            <a:spAutoFit/>
          </a:bodyPr>
          <a:lstStyle/>
          <a:p>
            <a:r>
              <a:rPr lang="zh-CN" altLang="en-US" dirty="0"/>
              <a:t>最简单的方法：投票</a:t>
            </a:r>
            <a:endParaRPr lang="en-US" altLang="zh-CN" dirty="0"/>
          </a:p>
          <a:p>
            <a:pPr lvl="1"/>
            <a:r>
              <a:rPr lang="zh-CN" altLang="en-US" dirty="0"/>
              <a:t>每个将军把自己的命令发给其他</a:t>
            </a:r>
            <a:r>
              <a:rPr lang="en-US" altLang="zh-CN" dirty="0"/>
              <a:t>8</a:t>
            </a:r>
            <a:r>
              <a:rPr lang="zh-CN" altLang="en-US" dirty="0"/>
              <a:t>个将军，然后每个将军会有</a:t>
            </a:r>
            <a:r>
              <a:rPr lang="en-US" altLang="zh-CN" dirty="0"/>
              <a:t>9</a:t>
            </a:r>
            <a:r>
              <a:rPr lang="zh-CN" altLang="en-US" dirty="0"/>
              <a:t>张命令，少数服从多数。</a:t>
            </a:r>
            <a:endParaRPr lang="en-US" altLang="zh-CN" dirty="0"/>
          </a:p>
          <a:p>
            <a:r>
              <a:rPr lang="zh-CN" altLang="en-US" dirty="0"/>
              <a:t>问题：如果将军中有叛徒怎么办？叛徒会给其他将军们发送不同的命令。</a:t>
            </a:r>
            <a:endParaRPr lang="en-US" dirty="0"/>
          </a:p>
        </p:txBody>
      </p:sp>
    </p:spTree>
    <p:extLst>
      <p:ext uri="{BB962C8B-B14F-4D97-AF65-F5344CB8AC3E}">
        <p14:creationId xmlns:p14="http://schemas.microsoft.com/office/powerpoint/2010/main" val="24468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D5CA51-17B5-851A-C78A-573C6FCD20DF}"/>
              </a:ext>
            </a:extLst>
          </p:cNvPr>
          <p:cNvSpPr txBox="1">
            <a:spLocks noGrp="1"/>
          </p:cNvSpPr>
          <p:nvPr>
            <p:ph type="title"/>
          </p:nvPr>
        </p:nvSpPr>
        <p:spPr>
          <a:xfrm>
            <a:off x="838200" y="365125"/>
            <a:ext cx="10515600" cy="793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altLang="en-US" sz="4400" b="0" i="0" u="none" strike="noStrike" cap="none" normalizeH="0" baseline="0" dirty="0">
                <a:ln>
                  <a:noFill/>
                </a:ln>
                <a:solidFill>
                  <a:srgbClr val="202124"/>
                </a:solidFill>
                <a:effectLst/>
                <a:latin typeface="Arial Unicode MS"/>
                <a:ea typeface="inherit"/>
              </a:rPr>
              <a:t>POW(</a:t>
            </a:r>
            <a:r>
              <a:rPr kumimoji="0" lang="zh-CN" altLang="en-US" sz="4400" b="0" i="0" u="none" strike="noStrike" cap="none" normalizeH="0" baseline="0" dirty="0">
                <a:ln>
                  <a:noFill/>
                </a:ln>
                <a:solidFill>
                  <a:srgbClr val="202124"/>
                </a:solidFill>
                <a:effectLst/>
                <a:latin typeface="Arial Unicode MS"/>
                <a:ea typeface="inherit"/>
              </a:rPr>
              <a:t>共识机制</a:t>
            </a:r>
            <a:r>
              <a:rPr kumimoji="0" lang="en-US" altLang="en-US" sz="4400" b="0" i="0" u="none" strike="noStrike" cap="none" normalizeH="0" baseline="0" dirty="0">
                <a:ln>
                  <a:noFill/>
                </a:ln>
                <a:solidFill>
                  <a:srgbClr val="202124"/>
                </a:solidFill>
                <a:effectLst/>
                <a:latin typeface="Arial Unicode MS"/>
                <a:ea typeface="inherit"/>
              </a:rPr>
              <a:t>) </a:t>
            </a:r>
            <a:endParaRPr lang="en-US" dirty="0"/>
          </a:p>
        </p:txBody>
      </p:sp>
      <p:sp>
        <p:nvSpPr>
          <p:cNvPr id="5" name="TextBox 4">
            <a:extLst>
              <a:ext uri="{FF2B5EF4-FFF2-40B4-BE49-F238E27FC236}">
                <a16:creationId xmlns:a16="http://schemas.microsoft.com/office/drawing/2014/main" id="{BDE1B866-9DCD-8B87-D778-4C2A3D0686CF}"/>
              </a:ext>
            </a:extLst>
          </p:cNvPr>
          <p:cNvSpPr txBox="1"/>
          <p:nvPr/>
        </p:nvSpPr>
        <p:spPr>
          <a:xfrm>
            <a:off x="838200" y="1158240"/>
            <a:ext cx="10351068" cy="1477328"/>
          </a:xfrm>
          <a:prstGeom prst="rect">
            <a:avLst/>
          </a:prstGeom>
          <a:noFill/>
        </p:spPr>
        <p:txBody>
          <a:bodyPr wrap="square" rtlCol="0">
            <a:spAutoFit/>
          </a:bodyPr>
          <a:lstStyle/>
          <a:p>
            <a:r>
              <a:rPr lang="zh-CN" altLang="en-US" dirty="0"/>
              <a:t>可行的方法</a:t>
            </a:r>
            <a:r>
              <a:rPr lang="en-US" altLang="zh-CN" dirty="0"/>
              <a:t>(PBFT)</a:t>
            </a:r>
            <a:r>
              <a:rPr lang="zh-CN" altLang="en-US" dirty="0"/>
              <a:t>：</a:t>
            </a:r>
            <a:endParaRPr lang="en-US" altLang="zh-CN" dirty="0"/>
          </a:p>
          <a:p>
            <a:pPr lvl="1"/>
            <a:r>
              <a:rPr lang="zh-CN" altLang="en-US" dirty="0"/>
              <a:t>每个将军把自己的命令发给其他</a:t>
            </a:r>
            <a:r>
              <a:rPr lang="en-US" altLang="zh-CN" dirty="0"/>
              <a:t>8</a:t>
            </a:r>
            <a:r>
              <a:rPr lang="zh-CN" altLang="en-US" dirty="0"/>
              <a:t>个将军，然后每个将军会有</a:t>
            </a:r>
            <a:r>
              <a:rPr lang="en-US" altLang="zh-CN" dirty="0"/>
              <a:t>9</a:t>
            </a:r>
            <a:r>
              <a:rPr lang="zh-CN" altLang="en-US" dirty="0"/>
              <a:t>张命令</a:t>
            </a:r>
            <a:r>
              <a:rPr lang="en-US" altLang="zh-CN" dirty="0"/>
              <a:t>(</a:t>
            </a:r>
            <a:r>
              <a:rPr lang="zh-CN" altLang="en-US" dirty="0"/>
              <a:t>包括自己</a:t>
            </a:r>
            <a:r>
              <a:rPr lang="en-US" altLang="zh-CN" dirty="0"/>
              <a:t>)</a:t>
            </a:r>
            <a:r>
              <a:rPr lang="zh-CN" altLang="en-US" dirty="0"/>
              <a:t>，但是将军不确定自己手上有没有叛徒发出的不一致的命令，所以他把自己手上的</a:t>
            </a:r>
            <a:r>
              <a:rPr lang="en-US" altLang="zh-CN" dirty="0"/>
              <a:t>9</a:t>
            </a:r>
            <a:r>
              <a:rPr lang="zh-CN" altLang="en-US" dirty="0"/>
              <a:t>张命令广播给所有人，确认是不是自己手上的和其他</a:t>
            </a:r>
            <a:r>
              <a:rPr lang="en-US" altLang="zh-CN" dirty="0"/>
              <a:t>8</a:t>
            </a:r>
            <a:r>
              <a:rPr lang="zh-CN" altLang="en-US" dirty="0"/>
              <a:t>个将军收到的命令是一模一样。</a:t>
            </a:r>
            <a:endParaRPr lang="en-US" altLang="zh-CN" dirty="0"/>
          </a:p>
          <a:p>
            <a:r>
              <a:rPr lang="zh-CN" altLang="en-US" dirty="0"/>
              <a:t>结论：叛徒不能多余三分之一，否则无解。</a:t>
            </a:r>
            <a:endParaRPr lang="en-US" altLang="zh-CN" dirty="0"/>
          </a:p>
        </p:txBody>
      </p:sp>
      <p:sp>
        <p:nvSpPr>
          <p:cNvPr id="6" name="TextBox 5">
            <a:extLst>
              <a:ext uri="{FF2B5EF4-FFF2-40B4-BE49-F238E27FC236}">
                <a16:creationId xmlns:a16="http://schemas.microsoft.com/office/drawing/2014/main" id="{AA8D1060-3C7E-FD1D-901C-6376A1316104}"/>
              </a:ext>
            </a:extLst>
          </p:cNvPr>
          <p:cNvSpPr txBox="1"/>
          <p:nvPr/>
        </p:nvSpPr>
        <p:spPr>
          <a:xfrm>
            <a:off x="838200" y="2980670"/>
            <a:ext cx="10351068" cy="1754326"/>
          </a:xfrm>
          <a:prstGeom prst="rect">
            <a:avLst/>
          </a:prstGeom>
          <a:noFill/>
        </p:spPr>
        <p:txBody>
          <a:bodyPr wrap="square" rtlCol="0">
            <a:spAutoFit/>
          </a:bodyPr>
          <a:lstStyle/>
          <a:p>
            <a:r>
              <a:rPr lang="en-US" altLang="zh-CN" dirty="0"/>
              <a:t>Bitcoin</a:t>
            </a:r>
            <a:r>
              <a:rPr lang="zh-CN" altLang="en-US" dirty="0"/>
              <a:t>的方法</a:t>
            </a:r>
            <a:r>
              <a:rPr lang="en-US" altLang="zh-CN" dirty="0"/>
              <a:t>(digital signature)</a:t>
            </a:r>
            <a:r>
              <a:rPr lang="zh-CN" altLang="en-US" dirty="0"/>
              <a:t>：</a:t>
            </a:r>
            <a:endParaRPr lang="en-US" altLang="zh-CN" dirty="0"/>
          </a:p>
          <a:p>
            <a:pPr lvl="1"/>
            <a:r>
              <a:rPr lang="zh-CN" altLang="en-US" dirty="0"/>
              <a:t>每个将军把自己的命令</a:t>
            </a:r>
            <a:r>
              <a:rPr lang="en-US" altLang="zh-CN" dirty="0"/>
              <a:t>(</a:t>
            </a:r>
            <a:r>
              <a:rPr lang="zh-CN" altLang="en-US" dirty="0"/>
              <a:t>含自己签名</a:t>
            </a:r>
            <a:r>
              <a:rPr lang="en-US" altLang="zh-CN" dirty="0"/>
              <a:t>)</a:t>
            </a:r>
            <a:r>
              <a:rPr lang="zh-CN" altLang="en-US" dirty="0"/>
              <a:t>发给其他</a:t>
            </a:r>
            <a:r>
              <a:rPr lang="en-US" altLang="zh-CN" dirty="0"/>
              <a:t>8</a:t>
            </a:r>
            <a:r>
              <a:rPr lang="zh-CN" altLang="en-US" dirty="0"/>
              <a:t>个将军，然后每个将军会有</a:t>
            </a:r>
            <a:r>
              <a:rPr lang="en-US" altLang="zh-CN" dirty="0"/>
              <a:t>9</a:t>
            </a:r>
            <a:r>
              <a:rPr lang="zh-CN" altLang="en-US" dirty="0"/>
              <a:t>张命令</a:t>
            </a:r>
            <a:r>
              <a:rPr lang="en-US" altLang="zh-CN" dirty="0"/>
              <a:t>(</a:t>
            </a:r>
            <a:r>
              <a:rPr lang="zh-CN" altLang="en-US" dirty="0"/>
              <a:t>包括自己</a:t>
            </a:r>
            <a:r>
              <a:rPr lang="en-US" altLang="zh-CN" dirty="0"/>
              <a:t>)</a:t>
            </a:r>
            <a:r>
              <a:rPr lang="zh-CN" altLang="en-US" dirty="0"/>
              <a:t>，然后每个将军把这个</a:t>
            </a:r>
            <a:r>
              <a:rPr lang="en-US" altLang="zh-CN" dirty="0"/>
              <a:t>9</a:t>
            </a:r>
            <a:r>
              <a:rPr lang="zh-CN" altLang="en-US" dirty="0"/>
              <a:t>张命令做成一个</a:t>
            </a:r>
            <a:r>
              <a:rPr lang="en-US" altLang="zh-CN" dirty="0"/>
              <a:t>chain</a:t>
            </a:r>
            <a:r>
              <a:rPr lang="zh-CN" altLang="en-US" dirty="0"/>
              <a:t>，再广播给所有人，所有人收到后再和自己本地的验证，就能确定是哪个将军是叛徒。</a:t>
            </a:r>
            <a:endParaRPr lang="en-US" altLang="zh-CN" dirty="0"/>
          </a:p>
          <a:p>
            <a:r>
              <a:rPr lang="zh-CN" altLang="en-US" dirty="0"/>
              <a:t>问题：</a:t>
            </a:r>
            <a:endParaRPr lang="en-US" altLang="zh-CN" dirty="0"/>
          </a:p>
          <a:p>
            <a:pPr lvl="1"/>
            <a:r>
              <a:rPr lang="zh-CN" altLang="en-US" dirty="0"/>
              <a:t>如果叛徒故意不回复，或者将军的消息在路上丢失。</a:t>
            </a:r>
            <a:endParaRPr lang="en-US" altLang="zh-CN" dirty="0"/>
          </a:p>
        </p:txBody>
      </p:sp>
      <p:sp>
        <p:nvSpPr>
          <p:cNvPr id="8" name="TextBox 7">
            <a:extLst>
              <a:ext uri="{FF2B5EF4-FFF2-40B4-BE49-F238E27FC236}">
                <a16:creationId xmlns:a16="http://schemas.microsoft.com/office/drawing/2014/main" id="{606BE3E1-E75A-8EB6-6894-4062E6774931}"/>
              </a:ext>
            </a:extLst>
          </p:cNvPr>
          <p:cNvSpPr txBox="1"/>
          <p:nvPr/>
        </p:nvSpPr>
        <p:spPr>
          <a:xfrm>
            <a:off x="838200" y="5323840"/>
            <a:ext cx="10713720" cy="584775"/>
          </a:xfrm>
          <a:prstGeom prst="rect">
            <a:avLst/>
          </a:prstGeom>
          <a:noFill/>
        </p:spPr>
        <p:txBody>
          <a:bodyPr wrap="square" rtlCol="0">
            <a:spAutoFit/>
          </a:bodyPr>
          <a:lstStyle/>
          <a:p>
            <a:r>
              <a:rPr lang="zh-CN" altLang="en-US" sz="3200" dirty="0"/>
              <a:t>解决</a:t>
            </a:r>
            <a:r>
              <a:rPr lang="zh-CN" altLang="en-US" sz="3200" dirty="0">
                <a:solidFill>
                  <a:srgbClr val="FF0000"/>
                </a:solidFill>
              </a:rPr>
              <a:t>不回复</a:t>
            </a:r>
            <a:r>
              <a:rPr lang="zh-CN" altLang="en-US" sz="3200" dirty="0"/>
              <a:t>的难度远远大于解决</a:t>
            </a:r>
            <a:r>
              <a:rPr lang="zh-CN" altLang="en-US" sz="3200" dirty="0">
                <a:solidFill>
                  <a:srgbClr val="FF0000"/>
                </a:solidFill>
              </a:rPr>
              <a:t>回复作假</a:t>
            </a:r>
            <a:r>
              <a:rPr lang="zh-CN" altLang="en-US" sz="3200" dirty="0"/>
              <a:t>的问题</a:t>
            </a:r>
            <a:endParaRPr lang="en-US" sz="3200" dirty="0"/>
          </a:p>
        </p:txBody>
      </p:sp>
    </p:spTree>
    <p:extLst>
      <p:ext uri="{BB962C8B-B14F-4D97-AF65-F5344CB8AC3E}">
        <p14:creationId xmlns:p14="http://schemas.microsoft.com/office/powerpoint/2010/main" val="98694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29AB1-41F1-D677-35BA-7D4A41E7E5FF}"/>
              </a:ext>
            </a:extLst>
          </p:cNvPr>
          <p:cNvSpPr>
            <a:spLocks noGrp="1"/>
          </p:cNvSpPr>
          <p:nvPr>
            <p:ph idx="1"/>
          </p:nvPr>
        </p:nvSpPr>
        <p:spPr>
          <a:xfrm>
            <a:off x="838200" y="1330960"/>
            <a:ext cx="10515600" cy="2098040"/>
          </a:xfrm>
        </p:spPr>
        <p:txBody>
          <a:bodyPr>
            <a:normAutofit/>
          </a:bodyPr>
          <a:lstStyle/>
          <a:p>
            <a:pPr marL="0" indent="0">
              <a:buNone/>
            </a:pPr>
            <a:r>
              <a:rPr lang="zh-CN" altLang="en-US" sz="2400" dirty="0"/>
              <a:t>挖矿</a:t>
            </a:r>
            <a:r>
              <a:rPr lang="en-US" altLang="zh-CN" sz="2400" dirty="0"/>
              <a:t>+</a:t>
            </a:r>
            <a:r>
              <a:rPr lang="zh-CN" altLang="en-US" sz="2400" dirty="0"/>
              <a:t>奖励机制：</a:t>
            </a:r>
            <a:endParaRPr lang="en-US" altLang="zh-CN" sz="2400" dirty="0"/>
          </a:p>
          <a:p>
            <a:pPr>
              <a:buFont typeface="Wingdings" panose="05000000000000000000" pitchFamily="2" charset="2"/>
              <a:buChar char="Ø"/>
            </a:pPr>
            <a:r>
              <a:rPr lang="zh-CN" altLang="en-US" sz="1800" dirty="0"/>
              <a:t>国王下令：每个将军可以在十分钟之内去挖矿，挖到了就广播给其他人并且如果其他人都确认你的工作，就可以得到奖励。</a:t>
            </a:r>
            <a:endParaRPr lang="en-US" altLang="zh-CN" sz="1800" dirty="0"/>
          </a:p>
          <a:p>
            <a:pPr>
              <a:buFont typeface="Wingdings" panose="05000000000000000000" pitchFamily="2" charset="2"/>
              <a:buChar char="Ø"/>
            </a:pPr>
            <a:r>
              <a:rPr lang="zh-CN" altLang="en-US" sz="1800" dirty="0"/>
              <a:t>挖矿本身这个工作并无意义，挖矿的目的是为了避免“不回复”的问题</a:t>
            </a:r>
            <a:endParaRPr lang="en-US" altLang="zh-CN" sz="1800" dirty="0"/>
          </a:p>
          <a:p>
            <a:pPr>
              <a:buFont typeface="Wingdings" panose="05000000000000000000" pitchFamily="2" charset="2"/>
              <a:buChar char="Ø"/>
            </a:pPr>
            <a:r>
              <a:rPr lang="zh-CN" altLang="en-US" sz="1800" dirty="0"/>
              <a:t>“劳动成本</a:t>
            </a:r>
            <a:r>
              <a:rPr lang="en-US" altLang="zh-CN" sz="1800" dirty="0"/>
              <a:t>+</a:t>
            </a:r>
            <a:r>
              <a:rPr lang="zh-CN" altLang="en-US" sz="1800" dirty="0"/>
              <a:t>竞争</a:t>
            </a:r>
            <a:r>
              <a:rPr lang="en-US" altLang="zh-CN" sz="1800" dirty="0"/>
              <a:t>+</a:t>
            </a:r>
            <a:r>
              <a:rPr lang="zh-CN" altLang="en-US" sz="1800" dirty="0"/>
              <a:t>激励”来鼓励所有人都忠诚的回复。</a:t>
            </a:r>
            <a:endParaRPr lang="en-US" altLang="zh-CN" sz="1800" dirty="0"/>
          </a:p>
          <a:p>
            <a:pPr marL="0" indent="0">
              <a:buNone/>
            </a:pPr>
            <a:endParaRPr lang="en-US" sz="1800" dirty="0"/>
          </a:p>
        </p:txBody>
      </p:sp>
      <p:sp>
        <p:nvSpPr>
          <p:cNvPr id="4" name="Title 1">
            <a:extLst>
              <a:ext uri="{FF2B5EF4-FFF2-40B4-BE49-F238E27FC236}">
                <a16:creationId xmlns:a16="http://schemas.microsoft.com/office/drawing/2014/main" id="{8EF6B421-3A8F-9507-27D8-1155889FB861}"/>
              </a:ext>
            </a:extLst>
          </p:cNvPr>
          <p:cNvSpPr txBox="1">
            <a:spLocks noGrp="1"/>
          </p:cNvSpPr>
          <p:nvPr>
            <p:ph type="title"/>
          </p:nvPr>
        </p:nvSpPr>
        <p:spPr>
          <a:xfrm>
            <a:off x="838200" y="365125"/>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altLang="en-US" sz="4400" b="0" i="0" u="none" strike="noStrike" cap="none" normalizeH="0" baseline="0" dirty="0">
                <a:ln>
                  <a:noFill/>
                </a:ln>
                <a:solidFill>
                  <a:srgbClr val="202124"/>
                </a:solidFill>
                <a:effectLst/>
                <a:latin typeface="Arial Unicode MS"/>
                <a:ea typeface="inherit"/>
              </a:rPr>
              <a:t>POW(</a:t>
            </a:r>
            <a:r>
              <a:rPr kumimoji="0" lang="zh-CN" altLang="en-US" sz="4400" b="0" i="0" u="none" strike="noStrike" cap="none" normalizeH="0" baseline="0" dirty="0">
                <a:ln>
                  <a:noFill/>
                </a:ln>
                <a:solidFill>
                  <a:srgbClr val="202124"/>
                </a:solidFill>
                <a:effectLst/>
                <a:latin typeface="Arial Unicode MS"/>
                <a:ea typeface="inherit"/>
              </a:rPr>
              <a:t>共识机制</a:t>
            </a:r>
            <a:r>
              <a:rPr kumimoji="0" lang="en-US" altLang="en-US" sz="4400" b="0" i="0" u="none" strike="noStrike" cap="none" normalizeH="0" baseline="0" dirty="0">
                <a:ln>
                  <a:noFill/>
                </a:ln>
                <a:solidFill>
                  <a:srgbClr val="202124"/>
                </a:solidFill>
                <a:effectLst/>
                <a:latin typeface="Arial Unicode MS"/>
                <a:ea typeface="inherit"/>
              </a:rPr>
              <a:t>) </a:t>
            </a:r>
            <a:endParaRPr lang="en-US" dirty="0"/>
          </a:p>
        </p:txBody>
      </p:sp>
    </p:spTree>
    <p:extLst>
      <p:ext uri="{BB962C8B-B14F-4D97-AF65-F5344CB8AC3E}">
        <p14:creationId xmlns:p14="http://schemas.microsoft.com/office/powerpoint/2010/main" val="156752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B690-5961-60D6-1600-7A036FBCE9D2}"/>
              </a:ext>
            </a:extLst>
          </p:cNvPr>
          <p:cNvSpPr>
            <a:spLocks noGrp="1"/>
          </p:cNvSpPr>
          <p:nvPr>
            <p:ph idx="1"/>
          </p:nvPr>
        </p:nvSpPr>
        <p:spPr>
          <a:xfrm>
            <a:off x="742543" y="1253331"/>
            <a:ext cx="10515600" cy="4351338"/>
          </a:xfrm>
        </p:spPr>
        <p:txBody>
          <a:bodyPr/>
          <a:lstStyle/>
          <a:p>
            <a:r>
              <a:rPr lang="zh-CN" altLang="en-US" sz="1800" b="0" i="0" dirty="0">
                <a:solidFill>
                  <a:srgbClr val="393939"/>
                </a:solidFill>
                <a:effectLst/>
                <a:latin typeface=".PingFangSC-Regular-Identity-H"/>
              </a:rPr>
              <a:t>工作量证明机制在社会中的应⽤用非常广泛。例例如：毕业证、学位证、律师证等证书都是⼯作量量证明，拥有证书即表明在过去付出了努⼒。</a:t>
            </a:r>
            <a:endParaRPr lang="en-US" altLang="zh-CN" sz="1800" b="0" i="0" dirty="0">
              <a:solidFill>
                <a:srgbClr val="393939"/>
              </a:solidFill>
              <a:effectLst/>
              <a:latin typeface=".PingFangSC-Regular-Identity-H"/>
            </a:endParaRPr>
          </a:p>
          <a:p>
            <a:pPr marL="0" indent="0">
              <a:buNone/>
            </a:pPr>
            <a:r>
              <a:rPr lang="en-US" altLang="zh-CN" sz="1800" dirty="0">
                <a:solidFill>
                  <a:srgbClr val="393939"/>
                </a:solidFill>
                <a:latin typeface=".PingFangSC-Regular-Identity-H"/>
              </a:rPr>
              <a:t>    </a:t>
            </a:r>
            <a:r>
              <a:rPr lang="zh-CN" altLang="en-US" sz="1800" dirty="0">
                <a:solidFill>
                  <a:srgbClr val="393939"/>
                </a:solidFill>
                <a:latin typeface=".PingFangSC-Regular-Identity-H"/>
              </a:rPr>
              <a:t> 试想一下，如果每个人都可以像学信网一样可以验证其他所有人证书的真假，那如何造假且让人相信？只有一种方法，就是让超过</a:t>
            </a:r>
            <a:r>
              <a:rPr lang="en-US" altLang="zh-CN" sz="1800" dirty="0">
                <a:solidFill>
                  <a:srgbClr val="393939"/>
                </a:solidFill>
                <a:latin typeface=".PingFangSC-Regular-Identity-H"/>
              </a:rPr>
              <a:t>%50</a:t>
            </a:r>
            <a:r>
              <a:rPr lang="zh-CN" altLang="en-US" sz="1800" dirty="0">
                <a:solidFill>
                  <a:srgbClr val="393939"/>
                </a:solidFill>
                <a:latin typeface=".PingFangSC-Regular-Identity-H"/>
              </a:rPr>
              <a:t>的人都认可假的。</a:t>
            </a:r>
            <a:endParaRPr lang="en-US" altLang="zh-CN" sz="1800" dirty="0">
              <a:solidFill>
                <a:srgbClr val="393939"/>
              </a:solidFill>
              <a:latin typeface=".PingFangSC-Regular-Identity-H"/>
            </a:endParaRPr>
          </a:p>
          <a:p>
            <a:pPr marL="0" indent="0">
              <a:buNone/>
            </a:pPr>
            <a:r>
              <a:rPr lang="en-US" altLang="zh-CN" sz="1800" dirty="0">
                <a:solidFill>
                  <a:srgbClr val="393939"/>
                </a:solidFill>
                <a:latin typeface=".PingFangSC-Regular-Identity-H"/>
              </a:rPr>
              <a:t>      </a:t>
            </a:r>
            <a:r>
              <a:rPr lang="zh-CN" altLang="en-US" sz="1800" dirty="0">
                <a:solidFill>
                  <a:srgbClr val="393939"/>
                </a:solidFill>
                <a:latin typeface=".PingFangSC-Regular-Identity-H"/>
              </a:rPr>
              <a:t>中本聪认为这根本不可能！</a:t>
            </a:r>
            <a:r>
              <a:rPr lang="zh-CN" altLang="en-US" dirty="0"/>
              <a:t> </a:t>
            </a:r>
            <a:br>
              <a:rPr lang="zh-CN" altLang="en-US" dirty="0"/>
            </a:br>
            <a:endParaRPr lang="en-US" dirty="0"/>
          </a:p>
        </p:txBody>
      </p:sp>
      <p:sp>
        <p:nvSpPr>
          <p:cNvPr id="4" name="Title 1">
            <a:extLst>
              <a:ext uri="{FF2B5EF4-FFF2-40B4-BE49-F238E27FC236}">
                <a16:creationId xmlns:a16="http://schemas.microsoft.com/office/drawing/2014/main" id="{91521062-11DF-40ED-FB74-AE7191A40EC0}"/>
              </a:ext>
            </a:extLst>
          </p:cNvPr>
          <p:cNvSpPr txBox="1">
            <a:spLocks/>
          </p:cNvSpPr>
          <p:nvPr/>
        </p:nvSpPr>
        <p:spPr>
          <a:xfrm>
            <a:off x="742543" y="364741"/>
            <a:ext cx="10515600" cy="833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altLang="en-US" sz="4400" b="0" i="0" u="none" strike="noStrike" cap="none" normalizeH="0" baseline="0" dirty="0">
                <a:ln>
                  <a:noFill/>
                </a:ln>
                <a:solidFill>
                  <a:srgbClr val="202124"/>
                </a:solidFill>
                <a:effectLst/>
                <a:latin typeface="Arial Unicode MS"/>
                <a:ea typeface="inherit"/>
              </a:rPr>
              <a:t>POW(</a:t>
            </a:r>
            <a:r>
              <a:rPr kumimoji="0" lang="zh-CN" altLang="en-US" sz="4400" b="0" i="0" u="none" strike="noStrike" cap="none" normalizeH="0" baseline="0" dirty="0">
                <a:ln>
                  <a:noFill/>
                </a:ln>
                <a:solidFill>
                  <a:srgbClr val="202124"/>
                </a:solidFill>
                <a:effectLst/>
                <a:latin typeface="Arial Unicode MS"/>
                <a:ea typeface="inherit"/>
              </a:rPr>
              <a:t>共识机制</a:t>
            </a:r>
            <a:r>
              <a:rPr kumimoji="0" lang="en-US" altLang="en-US" sz="4400" b="0" i="0" u="none" strike="noStrike" cap="none" normalizeH="0" baseline="0" dirty="0">
                <a:ln>
                  <a:noFill/>
                </a:ln>
                <a:solidFill>
                  <a:srgbClr val="202124"/>
                </a:solidFill>
                <a:effectLst/>
                <a:latin typeface="Arial Unicode MS"/>
                <a:ea typeface="inherit"/>
              </a:rPr>
              <a:t>) </a:t>
            </a:r>
            <a:endParaRPr lang="en-US" dirty="0"/>
          </a:p>
        </p:txBody>
      </p:sp>
    </p:spTree>
    <p:extLst>
      <p:ext uri="{BB962C8B-B14F-4D97-AF65-F5344CB8AC3E}">
        <p14:creationId xmlns:p14="http://schemas.microsoft.com/office/powerpoint/2010/main" val="193639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C550D88-BFC9-1F45-3022-ADC72572A7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6821F1A-1E2D-A411-2FD5-AC979910F01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A6B6DA2-F260-3850-DD83-65E846FA8DA2}"/>
              </a:ext>
            </a:extLst>
          </p:cNvPr>
          <p:cNvSpPr txBox="1"/>
          <p:nvPr/>
        </p:nvSpPr>
        <p:spPr>
          <a:xfrm>
            <a:off x="834991" y="1483705"/>
            <a:ext cx="6768967" cy="2862322"/>
          </a:xfrm>
          <a:prstGeom prst="rect">
            <a:avLst/>
          </a:prstGeom>
          <a:noFill/>
        </p:spPr>
        <p:txBody>
          <a:bodyPr wrap="square">
            <a:spAutoFit/>
          </a:bodyPr>
          <a:lstStyle/>
          <a:p>
            <a:r>
              <a:rPr lang="en-US" dirty="0">
                <a:latin typeface="微软雅黑" panose="020B0503020204020204" pitchFamily="34" charset="-122"/>
                <a:ea typeface="微软雅黑" panose="020B0503020204020204" pitchFamily="34" charset="-122"/>
              </a:rPr>
              <a:t>B</a:t>
            </a:r>
            <a:r>
              <a:rPr lang="en-US" altLang="zh-CN" dirty="0">
                <a:latin typeface="微软雅黑" panose="020B0503020204020204" pitchFamily="34" charset="-122"/>
                <a:ea typeface="微软雅黑" panose="020B0503020204020204" pitchFamily="34" charset="-122"/>
              </a:rPr>
              <a:t>itcoin explorer</a:t>
            </a:r>
            <a:endParaRPr lang="en-US" sz="1800" dirty="0">
              <a:latin typeface="微软雅黑" panose="020B0503020204020204" pitchFamily="34" charset="-122"/>
              <a:ea typeface="微软雅黑" panose="020B0503020204020204" pitchFamily="34" charset="-122"/>
            </a:endParaRPr>
          </a:p>
          <a:p>
            <a:pPr marL="0" indent="0">
              <a:buNone/>
            </a:pPr>
            <a:r>
              <a:rPr lang="en-US" sz="1800" dirty="0">
                <a:latin typeface="微软雅黑" panose="020B0503020204020204" pitchFamily="34" charset="-122"/>
                <a:ea typeface="微软雅黑" panose="020B0503020204020204" pitchFamily="34" charset="-122"/>
                <a:hlinkClick r:id="rId2"/>
              </a:rPr>
              <a:t>https://blockchain.info</a:t>
            </a:r>
            <a:endParaRPr lang="en-US" sz="1800" dirty="0">
              <a:latin typeface="微软雅黑" panose="020B0503020204020204" pitchFamily="34" charset="-122"/>
              <a:ea typeface="微软雅黑" panose="020B0503020204020204" pitchFamily="34" charset="-122"/>
            </a:endParaRPr>
          </a:p>
          <a:p>
            <a:pPr marL="0" indent="0">
              <a:buNone/>
            </a:pPr>
            <a:endParaRPr lang="en-US" sz="1800" dirty="0">
              <a:latin typeface="微软雅黑" panose="020B0503020204020204" pitchFamily="34" charset="-122"/>
              <a:ea typeface="微软雅黑" panose="020B0503020204020204" pitchFamily="34" charset="-122"/>
            </a:endParaRPr>
          </a:p>
          <a:p>
            <a:pPr marL="0" indent="0">
              <a:buNone/>
            </a:pPr>
            <a:endParaRPr lang="en-US" sz="18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Bitcoin wallet</a:t>
            </a:r>
            <a:endParaRPr lang="en-US" altLang="zh-CN" sz="1800" dirty="0">
              <a:latin typeface="微软雅黑" panose="020B0503020204020204" pitchFamily="34" charset="-122"/>
              <a:ea typeface="微软雅黑" panose="020B0503020204020204" pitchFamily="34" charset="-122"/>
            </a:endParaRPr>
          </a:p>
          <a:p>
            <a:pPr marL="0" indent="0">
              <a:buNone/>
            </a:pPr>
            <a:r>
              <a:rPr lang="en-US" sz="1800" dirty="0">
                <a:latin typeface="微软雅黑" panose="020B0503020204020204" pitchFamily="34" charset="-122"/>
                <a:ea typeface="微软雅黑" panose="020B0503020204020204" pitchFamily="34" charset="-122"/>
                <a:hlinkClick r:id="rId3"/>
              </a:rPr>
              <a:t>https://bitcoin.org</a:t>
            </a:r>
            <a:endParaRPr lang="en-US" sz="1800" dirty="0">
              <a:latin typeface="微软雅黑" panose="020B0503020204020204" pitchFamily="34" charset="-122"/>
              <a:ea typeface="微软雅黑" panose="020B0503020204020204" pitchFamily="34" charset="-122"/>
            </a:endParaRPr>
          </a:p>
          <a:p>
            <a:pPr marL="0" indent="0">
              <a:buNone/>
            </a:pPr>
            <a:endParaRPr lang="en-US" dirty="0">
              <a:latin typeface="微软雅黑" panose="020B0503020204020204" pitchFamily="34" charset="-122"/>
              <a:ea typeface="微软雅黑" panose="020B0503020204020204" pitchFamily="34" charset="-122"/>
            </a:endParaRPr>
          </a:p>
          <a:p>
            <a:pPr marL="0" indent="0">
              <a:buNone/>
            </a:pPr>
            <a:endParaRPr lang="en-US" sz="1800" dirty="0">
              <a:latin typeface="微软雅黑" panose="020B0503020204020204" pitchFamily="34" charset="-122"/>
              <a:ea typeface="微软雅黑" panose="020B0503020204020204" pitchFamily="34" charset="-122"/>
            </a:endParaRPr>
          </a:p>
          <a:p>
            <a:r>
              <a:rPr lang="en-US" altLang="zh-CN" kern="0" dirty="0">
                <a:latin typeface="微软雅黑" panose="020B0503020204020204" pitchFamily="34" charset="-122"/>
                <a:ea typeface="微软雅黑" panose="020B0503020204020204" pitchFamily="34" charset="-122"/>
              </a:rPr>
              <a:t>O</a:t>
            </a:r>
            <a:r>
              <a:rPr lang="en-US" altLang="zh-CN" sz="1800" kern="0" dirty="0">
                <a:latin typeface="微软雅黑" panose="020B0503020204020204" pitchFamily="34" charset="-122"/>
                <a:ea typeface="微软雅黑" panose="020B0503020204020204" pitchFamily="34" charset="-122"/>
              </a:rPr>
              <a:t>nline hash tool</a:t>
            </a:r>
          </a:p>
          <a:p>
            <a:r>
              <a:rPr lang="en-US" sz="1800" kern="0" dirty="0">
                <a:latin typeface="微软雅黑" panose="020B0503020204020204" pitchFamily="34" charset="-122"/>
                <a:ea typeface="微软雅黑" panose="020B0503020204020204" pitchFamily="34" charset="-122"/>
                <a:hlinkClick r:id="rId4"/>
              </a:rPr>
              <a:t>https://www.fileformat.info/tool/hash.htm</a:t>
            </a:r>
            <a:endParaRPr lang="en-US" sz="1800" kern="0" dirty="0">
              <a:latin typeface="微软雅黑" panose="020B0503020204020204" pitchFamily="34" charset="-122"/>
              <a:ea typeface="微软雅黑" panose="020B0503020204020204" pitchFamily="34" charset="-122"/>
            </a:endParaRPr>
          </a:p>
        </p:txBody>
      </p:sp>
      <p:sp>
        <p:nvSpPr>
          <p:cNvPr id="11" name="Title 1">
            <a:extLst>
              <a:ext uri="{FF2B5EF4-FFF2-40B4-BE49-F238E27FC236}">
                <a16:creationId xmlns:a16="http://schemas.microsoft.com/office/drawing/2014/main" id="{348101F9-B64A-FA7A-299C-DB7D304E54B9}"/>
              </a:ext>
            </a:extLst>
          </p:cNvPr>
          <p:cNvSpPr txBox="1">
            <a:spLocks/>
          </p:cNvSpPr>
          <p:nvPr/>
        </p:nvSpPr>
        <p:spPr>
          <a:xfrm>
            <a:off x="742543" y="364741"/>
            <a:ext cx="10515600" cy="833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Some reference website</a:t>
            </a:r>
            <a:endParaRPr lang="en-US" dirty="0"/>
          </a:p>
        </p:txBody>
      </p:sp>
    </p:spTree>
    <p:extLst>
      <p:ext uri="{BB962C8B-B14F-4D97-AF65-F5344CB8AC3E}">
        <p14:creationId xmlns:p14="http://schemas.microsoft.com/office/powerpoint/2010/main" val="38557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323F-C485-267A-C20A-6CD4F5C12144}"/>
              </a:ext>
            </a:extLst>
          </p:cNvPr>
          <p:cNvSpPr>
            <a:spLocks noGrp="1"/>
          </p:cNvSpPr>
          <p:nvPr>
            <p:ph type="title"/>
          </p:nvPr>
        </p:nvSpPr>
        <p:spPr>
          <a:xfrm>
            <a:off x="484975" y="145027"/>
            <a:ext cx="10515600" cy="791013"/>
          </a:xfrm>
        </p:spPr>
        <p:txBody>
          <a:bodyPr/>
          <a:lstStyle/>
          <a:p>
            <a:r>
              <a:rPr lang="en-US" dirty="0"/>
              <a:t>H</a:t>
            </a:r>
            <a:r>
              <a:rPr lang="en-US" altLang="zh-CN" dirty="0"/>
              <a:t>istory</a:t>
            </a:r>
            <a:endParaRPr lang="en-US" dirty="0"/>
          </a:p>
        </p:txBody>
      </p:sp>
      <p:sp>
        <p:nvSpPr>
          <p:cNvPr id="6" name="Arrow: Right 5">
            <a:extLst>
              <a:ext uri="{FF2B5EF4-FFF2-40B4-BE49-F238E27FC236}">
                <a16:creationId xmlns:a16="http://schemas.microsoft.com/office/drawing/2014/main" id="{57D4841E-431D-7BEF-8446-8E49490FB3B3}"/>
              </a:ext>
            </a:extLst>
          </p:cNvPr>
          <p:cNvSpPr/>
          <p:nvPr/>
        </p:nvSpPr>
        <p:spPr>
          <a:xfrm>
            <a:off x="962445" y="2622271"/>
            <a:ext cx="10515599" cy="79101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F3DC4976-4E63-975C-A1CF-88BAD31E85CE}"/>
              </a:ext>
            </a:extLst>
          </p:cNvPr>
          <p:cNvSpPr>
            <a:spLocks noChangeArrowheads="1"/>
          </p:cNvSpPr>
          <p:nvPr/>
        </p:nvSpPr>
        <p:spPr bwMode="auto">
          <a:xfrm>
            <a:off x="556673" y="4018876"/>
            <a:ext cx="4200759" cy="80535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124"/>
                </a:solidFill>
                <a:latin typeface="Arial Unicode MS"/>
              </a:rPr>
              <a:t>Satoshi Nakamoto(</a:t>
            </a:r>
            <a:r>
              <a:rPr lang="zh-CN" altLang="en-US" dirty="0">
                <a:solidFill>
                  <a:srgbClr val="202124"/>
                </a:solidFill>
                <a:latin typeface="Arial Unicode MS"/>
              </a:rPr>
              <a:t>中本聪</a:t>
            </a:r>
            <a:r>
              <a:rPr lang="en-US" altLang="en-US" dirty="0">
                <a:solidFill>
                  <a:srgbClr val="202124"/>
                </a:solidFill>
                <a:latin typeface="Arial Unicode MS"/>
              </a:rPr>
              <a:t>) published the paper "Bitcoin: a peer to peer electronic cash system" </a:t>
            </a:r>
          </a:p>
        </p:txBody>
      </p:sp>
      <p:sp>
        <p:nvSpPr>
          <p:cNvPr id="8" name="Arrow: Notched Right 7">
            <a:extLst>
              <a:ext uri="{FF2B5EF4-FFF2-40B4-BE49-F238E27FC236}">
                <a16:creationId xmlns:a16="http://schemas.microsoft.com/office/drawing/2014/main" id="{DF013C89-E4A6-7145-98E6-D9E3FEEE2875}"/>
              </a:ext>
            </a:extLst>
          </p:cNvPr>
          <p:cNvSpPr/>
          <p:nvPr/>
        </p:nvSpPr>
        <p:spPr>
          <a:xfrm rot="16200000">
            <a:off x="1797272" y="3433155"/>
            <a:ext cx="662151" cy="38888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Notched Right 8">
            <a:extLst>
              <a:ext uri="{FF2B5EF4-FFF2-40B4-BE49-F238E27FC236}">
                <a16:creationId xmlns:a16="http://schemas.microsoft.com/office/drawing/2014/main" id="{84671972-717B-B055-308C-B159DB90F62F}"/>
              </a:ext>
            </a:extLst>
          </p:cNvPr>
          <p:cNvSpPr/>
          <p:nvPr/>
        </p:nvSpPr>
        <p:spPr>
          <a:xfrm rot="5400000">
            <a:off x="2942899" y="2216860"/>
            <a:ext cx="662151" cy="38888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DBFA87C-27F3-6083-BA71-01D8E5D17107}"/>
              </a:ext>
            </a:extLst>
          </p:cNvPr>
          <p:cNvSpPr>
            <a:spLocks noChangeArrowheads="1"/>
          </p:cNvSpPr>
          <p:nvPr/>
        </p:nvSpPr>
        <p:spPr bwMode="auto">
          <a:xfrm>
            <a:off x="2040135" y="1153843"/>
            <a:ext cx="4004440" cy="80535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Arial Unicode MS"/>
                <a:ea typeface="inherit"/>
              </a:rPr>
              <a:t>Satoshi Nakamoto released the first bitcoin mining software and performed the first mining in human history.</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3D0703B0-0A5B-F3C3-DA20-D07FB84E387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DA42074-E5EB-66B7-9785-56D62D3E2AB5}"/>
              </a:ext>
            </a:extLst>
          </p:cNvPr>
          <p:cNvSpPr txBox="1"/>
          <p:nvPr/>
        </p:nvSpPr>
        <p:spPr>
          <a:xfrm>
            <a:off x="2286003" y="3438513"/>
            <a:ext cx="987971" cy="369332"/>
          </a:xfrm>
          <a:prstGeom prst="rect">
            <a:avLst/>
          </a:prstGeom>
          <a:noFill/>
        </p:spPr>
        <p:txBody>
          <a:bodyPr wrap="square" rtlCol="0">
            <a:spAutoFit/>
          </a:bodyPr>
          <a:lstStyle/>
          <a:p>
            <a:r>
              <a:rPr lang="en-US" dirty="0"/>
              <a:t>2008.10</a:t>
            </a:r>
          </a:p>
        </p:txBody>
      </p:sp>
      <p:sp>
        <p:nvSpPr>
          <p:cNvPr id="13" name="TextBox 12">
            <a:extLst>
              <a:ext uri="{FF2B5EF4-FFF2-40B4-BE49-F238E27FC236}">
                <a16:creationId xmlns:a16="http://schemas.microsoft.com/office/drawing/2014/main" id="{B22E3781-293B-E273-0FD2-F9AC90109E0C}"/>
              </a:ext>
            </a:extLst>
          </p:cNvPr>
          <p:cNvSpPr txBox="1"/>
          <p:nvPr/>
        </p:nvSpPr>
        <p:spPr>
          <a:xfrm>
            <a:off x="3468417" y="2177266"/>
            <a:ext cx="1147876" cy="369332"/>
          </a:xfrm>
          <a:prstGeom prst="rect">
            <a:avLst/>
          </a:prstGeom>
          <a:noFill/>
        </p:spPr>
        <p:txBody>
          <a:bodyPr wrap="square" rtlCol="0">
            <a:spAutoFit/>
          </a:bodyPr>
          <a:lstStyle/>
          <a:p>
            <a:r>
              <a:rPr lang="en-US" dirty="0"/>
              <a:t>2009.1.3</a:t>
            </a:r>
          </a:p>
        </p:txBody>
      </p:sp>
      <p:sp>
        <p:nvSpPr>
          <p:cNvPr id="14" name="Rectangle 3">
            <a:extLst>
              <a:ext uri="{FF2B5EF4-FFF2-40B4-BE49-F238E27FC236}">
                <a16:creationId xmlns:a16="http://schemas.microsoft.com/office/drawing/2014/main" id="{9B473DCD-EF88-B4C0-4D2B-8107B025481D}"/>
              </a:ext>
            </a:extLst>
          </p:cNvPr>
          <p:cNvSpPr>
            <a:spLocks noChangeArrowheads="1"/>
          </p:cNvSpPr>
          <p:nvPr/>
        </p:nvSpPr>
        <p:spPr bwMode="auto">
          <a:xfrm>
            <a:off x="5281933" y="4023242"/>
            <a:ext cx="3954514" cy="85152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124"/>
                </a:solidFill>
                <a:latin typeface="Arial Unicode MS"/>
              </a:rPr>
              <a:t>The</a:t>
            </a:r>
            <a:r>
              <a:rPr kumimoji="0" lang="en-US" altLang="en-US" sz="2100" b="0" i="0" u="none" strike="noStrike" cap="none" normalizeH="0" baseline="0" dirty="0">
                <a:ln>
                  <a:noFill/>
                </a:ln>
                <a:solidFill>
                  <a:srgbClr val="202124"/>
                </a:solidFill>
                <a:effectLst/>
                <a:latin typeface="Arial Unicode MS"/>
                <a:ea typeface="inherit"/>
              </a:rPr>
              <a:t> </a:t>
            </a:r>
            <a:r>
              <a:rPr lang="en-US" altLang="en-US" dirty="0">
                <a:solidFill>
                  <a:srgbClr val="202124"/>
                </a:solidFill>
                <a:latin typeface="Arial Unicode MS"/>
              </a:rPr>
              <a:t>first bitcoin block was dug out and Satoshi Nakamoto received a reward of 50 bitcoins. </a:t>
            </a:r>
          </a:p>
        </p:txBody>
      </p:sp>
      <p:sp>
        <p:nvSpPr>
          <p:cNvPr id="15" name="Arrow: Notched Right 14">
            <a:extLst>
              <a:ext uri="{FF2B5EF4-FFF2-40B4-BE49-F238E27FC236}">
                <a16:creationId xmlns:a16="http://schemas.microsoft.com/office/drawing/2014/main" id="{2796D9F5-363B-FDD9-0660-2DF4C4FCC29A}"/>
              </a:ext>
            </a:extLst>
          </p:cNvPr>
          <p:cNvSpPr/>
          <p:nvPr/>
        </p:nvSpPr>
        <p:spPr>
          <a:xfrm rot="16200000">
            <a:off x="5713499" y="3417096"/>
            <a:ext cx="662151" cy="38888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60D92F6-9129-E1F1-1440-01AFB6ABD1F6}"/>
              </a:ext>
            </a:extLst>
          </p:cNvPr>
          <p:cNvSpPr txBox="1"/>
          <p:nvPr/>
        </p:nvSpPr>
        <p:spPr>
          <a:xfrm>
            <a:off x="6096000" y="3450270"/>
            <a:ext cx="2724150" cy="369332"/>
          </a:xfrm>
          <a:prstGeom prst="rect">
            <a:avLst/>
          </a:prstGeom>
          <a:noFill/>
        </p:spPr>
        <p:txBody>
          <a:bodyPr wrap="square">
            <a:spAutoFit/>
          </a:bodyPr>
          <a:lstStyle/>
          <a:p>
            <a:r>
              <a:rPr lang="en-US" dirty="0"/>
              <a:t>2009.1.3 18:15:05 PM</a:t>
            </a:r>
          </a:p>
        </p:txBody>
      </p:sp>
      <p:sp>
        <p:nvSpPr>
          <p:cNvPr id="18" name="Arrow: Notched Right 17">
            <a:extLst>
              <a:ext uri="{FF2B5EF4-FFF2-40B4-BE49-F238E27FC236}">
                <a16:creationId xmlns:a16="http://schemas.microsoft.com/office/drawing/2014/main" id="{D1D02858-7A5F-A6A1-5B2C-7B9F7A045B8E}"/>
              </a:ext>
            </a:extLst>
          </p:cNvPr>
          <p:cNvSpPr/>
          <p:nvPr/>
        </p:nvSpPr>
        <p:spPr>
          <a:xfrm rot="5400000">
            <a:off x="8985991" y="2148878"/>
            <a:ext cx="662151" cy="38888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D82309E-14ED-FA6D-79CD-F03043DEF1A5}"/>
              </a:ext>
            </a:extLst>
          </p:cNvPr>
          <p:cNvSpPr txBox="1"/>
          <p:nvPr/>
        </p:nvSpPr>
        <p:spPr>
          <a:xfrm>
            <a:off x="7544927" y="871487"/>
            <a:ext cx="3709775" cy="1077218"/>
          </a:xfrm>
          <a:prstGeom prst="rect">
            <a:avLst/>
          </a:prstGeom>
          <a:noFill/>
        </p:spPr>
        <p:txBody>
          <a:bodyPr wrap="square">
            <a:spAutoFit/>
          </a:bodyPr>
          <a:lstStyle/>
          <a:p>
            <a:r>
              <a:rPr lang="en-US" sz="1600" b="0" i="0" dirty="0">
                <a:solidFill>
                  <a:srgbClr val="202124"/>
                </a:solidFill>
                <a:effectLst/>
                <a:latin typeface="arial" panose="020B0604020202020204" pitchFamily="34" charset="0"/>
              </a:rPr>
              <a:t>An American software engineer (</a:t>
            </a:r>
            <a:r>
              <a:rPr lang="en-US" sz="1600" b="0" i="0" dirty="0" err="1">
                <a:solidFill>
                  <a:srgbClr val="202124"/>
                </a:solidFill>
                <a:effectLst/>
                <a:latin typeface="arial" panose="020B0604020202020204" pitchFamily="34" charset="0"/>
              </a:rPr>
              <a:t>Laszler</a:t>
            </a:r>
            <a:r>
              <a:rPr lang="en-US" sz="1600" b="0" i="0" dirty="0">
                <a:solidFill>
                  <a:srgbClr val="202124"/>
                </a:solidFill>
                <a:effectLst/>
                <a:latin typeface="arial" panose="020B0604020202020204" pitchFamily="34" charset="0"/>
              </a:rPr>
              <a:t>) paid 10,000 bitcoins for a $25 pizza. Since then, May 22 has been called Bitcoin Pizza Day</a:t>
            </a:r>
            <a:endParaRPr lang="en-US" sz="1600" dirty="0"/>
          </a:p>
        </p:txBody>
      </p:sp>
      <p:sp>
        <p:nvSpPr>
          <p:cNvPr id="21" name="TextBox 20">
            <a:extLst>
              <a:ext uri="{FF2B5EF4-FFF2-40B4-BE49-F238E27FC236}">
                <a16:creationId xmlns:a16="http://schemas.microsoft.com/office/drawing/2014/main" id="{36AE00E4-1572-398B-EE84-5EACBAEC477E}"/>
              </a:ext>
            </a:extLst>
          </p:cNvPr>
          <p:cNvSpPr txBox="1"/>
          <p:nvPr/>
        </p:nvSpPr>
        <p:spPr>
          <a:xfrm>
            <a:off x="8022793" y="2164902"/>
            <a:ext cx="1488716" cy="369332"/>
          </a:xfrm>
          <a:prstGeom prst="rect">
            <a:avLst/>
          </a:prstGeom>
          <a:noFill/>
        </p:spPr>
        <p:txBody>
          <a:bodyPr wrap="square">
            <a:spAutoFit/>
          </a:bodyPr>
          <a:lstStyle/>
          <a:p>
            <a:r>
              <a:rPr lang="en-US" dirty="0"/>
              <a:t>2010.5.22</a:t>
            </a:r>
          </a:p>
        </p:txBody>
      </p:sp>
      <p:sp>
        <p:nvSpPr>
          <p:cNvPr id="22" name="TextBox 21">
            <a:extLst>
              <a:ext uri="{FF2B5EF4-FFF2-40B4-BE49-F238E27FC236}">
                <a16:creationId xmlns:a16="http://schemas.microsoft.com/office/drawing/2014/main" id="{E3AB704C-FCEE-3984-D882-F301C92E5E85}"/>
              </a:ext>
            </a:extLst>
          </p:cNvPr>
          <p:cNvSpPr txBox="1"/>
          <p:nvPr/>
        </p:nvSpPr>
        <p:spPr>
          <a:xfrm>
            <a:off x="393760" y="5027960"/>
            <a:ext cx="10698029" cy="1446550"/>
          </a:xfrm>
          <a:prstGeom prst="rect">
            <a:avLst/>
          </a:prstGeom>
          <a:noFill/>
        </p:spPr>
        <p:txBody>
          <a:bodyPr wrap="square" rtlCol="0">
            <a:spAutoFit/>
          </a:bodyPr>
          <a:lstStyle/>
          <a:p>
            <a:r>
              <a:rPr lang="en-US" altLang="zh-CN" sz="2800" dirty="0">
                <a:solidFill>
                  <a:schemeClr val="accent2">
                    <a:lumMod val="75000"/>
                  </a:schemeClr>
                </a:solidFill>
              </a:rPr>
              <a:t>Who is Satoshi Nakamoto???</a:t>
            </a:r>
          </a:p>
          <a:p>
            <a:pPr lvl="1"/>
            <a:r>
              <a:rPr lang="en-US" sz="2000" b="1" i="0" dirty="0">
                <a:solidFill>
                  <a:srgbClr val="000000"/>
                </a:solidFill>
                <a:effectLst/>
                <a:latin typeface="Arial" panose="020B0604020202020204" pitchFamily="34" charset="0"/>
              </a:rPr>
              <a:t>Hal Finney? Dorian Nakamoto? Nick Szabo?</a:t>
            </a:r>
          </a:p>
          <a:p>
            <a:pPr lvl="1"/>
            <a:r>
              <a:rPr lang="zh-CN" altLang="en-US" sz="2000" b="1" dirty="0">
                <a:solidFill>
                  <a:srgbClr val="202122"/>
                </a:solidFill>
                <a:latin typeface="Arial" panose="020B0604020202020204" pitchFamily="34" charset="0"/>
                <a:hlinkClick r:id="rId2" tooltip="三星电子">
                  <a:extLst>
                    <a:ext uri="{A12FA001-AC4F-418D-AE19-62706E023703}">
                      <ahyp:hlinkClr xmlns:ahyp="http://schemas.microsoft.com/office/drawing/2018/hyperlinkcolor" val="tx"/>
                    </a:ext>
                  </a:extLst>
                </a:hlinkClick>
              </a:rPr>
              <a:t>三星</a:t>
            </a:r>
            <a:r>
              <a:rPr lang="en-US" altLang="zh-CN" sz="2000" b="1" dirty="0">
                <a:solidFill>
                  <a:srgbClr val="202122"/>
                </a:solidFill>
                <a:latin typeface="Arial" panose="020B0604020202020204" pitchFamily="34" charset="0"/>
              </a:rPr>
              <a:t>(</a:t>
            </a:r>
            <a:r>
              <a:rPr lang="en-US" sz="2000" b="1" dirty="0">
                <a:solidFill>
                  <a:srgbClr val="202122"/>
                </a:solidFill>
                <a:latin typeface="Arial" panose="020B0604020202020204" pitchFamily="34" charset="0"/>
              </a:rPr>
              <a:t>Samsung) </a:t>
            </a:r>
            <a:r>
              <a:rPr lang="zh-CN" altLang="en-US" sz="2000" b="1" dirty="0">
                <a:solidFill>
                  <a:srgbClr val="202122"/>
                </a:solidFill>
                <a:latin typeface="Arial" panose="020B0604020202020204" pitchFamily="34" charset="0"/>
                <a:hlinkClick r:id="rId3" tooltip="东芝">
                  <a:extLst>
                    <a:ext uri="{A12FA001-AC4F-418D-AE19-62706E023703}">
                      <ahyp:hlinkClr xmlns:ahyp="http://schemas.microsoft.com/office/drawing/2018/hyperlinkcolor" val="tx"/>
                    </a:ext>
                  </a:extLst>
                </a:hlinkClick>
              </a:rPr>
              <a:t>东芝</a:t>
            </a:r>
            <a:r>
              <a:rPr lang="en-US" altLang="zh-CN" sz="2000" b="1" dirty="0">
                <a:solidFill>
                  <a:srgbClr val="202122"/>
                </a:solidFill>
                <a:latin typeface="Arial" panose="020B0604020202020204" pitchFamily="34" charset="0"/>
              </a:rPr>
              <a:t>(</a:t>
            </a:r>
            <a:r>
              <a:rPr lang="en-US" sz="2000" b="1" dirty="0">
                <a:solidFill>
                  <a:srgbClr val="202122"/>
                </a:solidFill>
                <a:latin typeface="Arial" panose="020B0604020202020204" pitchFamily="34" charset="0"/>
              </a:rPr>
              <a:t>Toshiba) </a:t>
            </a:r>
            <a:r>
              <a:rPr lang="zh-CN" altLang="en-US" sz="2000" b="1" dirty="0">
                <a:solidFill>
                  <a:srgbClr val="202122"/>
                </a:solidFill>
                <a:latin typeface="Arial" panose="020B0604020202020204" pitchFamily="34" charset="0"/>
                <a:hlinkClick r:id="rId4" tooltip="Nakamichi">
                  <a:extLst>
                    <a:ext uri="{A12FA001-AC4F-418D-AE19-62706E023703}">
                      <ahyp:hlinkClr xmlns:ahyp="http://schemas.microsoft.com/office/drawing/2018/hyperlinkcolor" val="tx"/>
                    </a:ext>
                  </a:extLst>
                </a:hlinkClick>
              </a:rPr>
              <a:t>中道</a:t>
            </a:r>
            <a:r>
              <a:rPr lang="en-US" altLang="zh-CN" sz="2000" b="1" dirty="0">
                <a:solidFill>
                  <a:srgbClr val="202122"/>
                </a:solidFill>
                <a:latin typeface="Arial" panose="020B0604020202020204" pitchFamily="34" charset="0"/>
              </a:rPr>
              <a:t>(</a:t>
            </a:r>
            <a:r>
              <a:rPr lang="en-US" sz="2000" b="1" dirty="0" err="1">
                <a:solidFill>
                  <a:srgbClr val="202122"/>
                </a:solidFill>
                <a:latin typeface="Arial" panose="020B0604020202020204" pitchFamily="34" charset="0"/>
              </a:rPr>
              <a:t>Nakamichi</a:t>
            </a:r>
            <a:r>
              <a:rPr lang="en-US" sz="2000" b="1" dirty="0">
                <a:solidFill>
                  <a:srgbClr val="202122"/>
                </a:solidFill>
                <a:latin typeface="Arial" panose="020B0604020202020204" pitchFamily="34" charset="0"/>
              </a:rPr>
              <a:t>)</a:t>
            </a:r>
            <a:r>
              <a:rPr lang="zh-CN" altLang="en-US" sz="2000" b="1" dirty="0">
                <a:solidFill>
                  <a:srgbClr val="202122"/>
                </a:solidFill>
                <a:latin typeface="Arial" panose="020B0604020202020204" pitchFamily="34" charset="0"/>
              </a:rPr>
              <a:t>  </a:t>
            </a:r>
            <a:r>
              <a:rPr lang="zh-CN" altLang="en-US" sz="2000" b="1" dirty="0">
                <a:solidFill>
                  <a:srgbClr val="202122"/>
                </a:solidFill>
                <a:latin typeface="Arial" panose="020B0604020202020204" pitchFamily="34" charset="0"/>
                <a:hlinkClick r:id="rId5" tooltip="摩托罗拉">
                  <a:extLst>
                    <a:ext uri="{A12FA001-AC4F-418D-AE19-62706E023703}">
                      <ahyp:hlinkClr xmlns:ahyp="http://schemas.microsoft.com/office/drawing/2018/hyperlinkcolor" val="tx"/>
                    </a:ext>
                  </a:extLst>
                </a:hlinkClick>
              </a:rPr>
              <a:t>摩托罗拉</a:t>
            </a:r>
            <a:r>
              <a:rPr lang="en-US" altLang="zh-CN" sz="2000" b="1" dirty="0">
                <a:solidFill>
                  <a:srgbClr val="202122"/>
                </a:solidFill>
                <a:latin typeface="Arial" panose="020B0604020202020204" pitchFamily="34" charset="0"/>
              </a:rPr>
              <a:t>(</a:t>
            </a:r>
            <a:r>
              <a:rPr lang="en-US" sz="2000" b="1" dirty="0">
                <a:solidFill>
                  <a:srgbClr val="202122"/>
                </a:solidFill>
                <a:latin typeface="Arial" panose="020B0604020202020204" pitchFamily="34" charset="0"/>
              </a:rPr>
              <a:t>Motorola</a:t>
            </a:r>
            <a:r>
              <a:rPr lang="en-US" sz="2000" b="0" i="0" dirty="0">
                <a:solidFill>
                  <a:srgbClr val="202122"/>
                </a:solidFill>
                <a:effectLst/>
                <a:latin typeface="Arial" panose="020B0604020202020204" pitchFamily="34" charset="0"/>
              </a:rPr>
              <a:t>)</a:t>
            </a:r>
            <a:r>
              <a:rPr lang="en-US" sz="2000" b="1" i="0" dirty="0">
                <a:solidFill>
                  <a:srgbClr val="000000"/>
                </a:solidFill>
                <a:effectLst/>
                <a:latin typeface="Arial" panose="020B0604020202020204" pitchFamily="34" charset="0"/>
              </a:rPr>
              <a:t>?</a:t>
            </a:r>
            <a:endParaRPr lang="en-US" sz="2000" b="1" i="0" dirty="0">
              <a:solidFill>
                <a:schemeClr val="accent2">
                  <a:lumMod val="75000"/>
                </a:schemeClr>
              </a:solidFill>
              <a:effectLst/>
              <a:latin typeface="Arial" panose="020B0604020202020204" pitchFamily="34" charset="0"/>
            </a:endParaRPr>
          </a:p>
          <a:p>
            <a:pPr lvl="1"/>
            <a:r>
              <a:rPr lang="en-US" altLang="en-US" sz="2000" dirty="0">
                <a:solidFill>
                  <a:srgbClr val="202124"/>
                </a:solidFill>
                <a:latin typeface="Arial Unicode MS"/>
                <a:ea typeface="inherit"/>
              </a:rPr>
              <a:t>N</a:t>
            </a:r>
            <a:r>
              <a:rPr kumimoji="0" lang="en-US" altLang="en-US" sz="2000" b="0" i="0" u="none" strike="noStrike" cap="none" normalizeH="0" baseline="0" dirty="0">
                <a:ln>
                  <a:noFill/>
                </a:ln>
                <a:solidFill>
                  <a:srgbClr val="202124"/>
                </a:solidFill>
                <a:effectLst/>
                <a:latin typeface="Arial Unicode MS"/>
                <a:ea typeface="inherit"/>
              </a:rPr>
              <a:t>o one knows except himself</a:t>
            </a:r>
            <a:r>
              <a:rPr kumimoji="0" lang="en-US" altLang="en-US" sz="700" b="0" i="0" u="none" strike="noStrike" cap="none" normalizeH="0" baseline="0" dirty="0">
                <a:ln>
                  <a:noFill/>
                </a:ln>
                <a:solidFill>
                  <a:schemeClr val="tx1"/>
                </a:solidFill>
                <a:effectLst/>
              </a:rPr>
              <a:t> </a:t>
            </a:r>
            <a:endParaRPr lang="en-US" sz="2000" b="0" i="0" dirty="0">
              <a:solidFill>
                <a:srgbClr val="202122"/>
              </a:solidFill>
              <a:effectLst/>
              <a:latin typeface="Arial" panose="020B0604020202020204" pitchFamily="34" charset="0"/>
            </a:endParaRPr>
          </a:p>
        </p:txBody>
      </p:sp>
      <p:sp>
        <p:nvSpPr>
          <p:cNvPr id="3" name="Rectangle 1">
            <a:extLst>
              <a:ext uri="{FF2B5EF4-FFF2-40B4-BE49-F238E27FC236}">
                <a16:creationId xmlns:a16="http://schemas.microsoft.com/office/drawing/2014/main" id="{F506D939-4FF9-21D0-071D-14C3C591D09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426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CF168-9975-8753-B8A0-1E53515EBC8D}"/>
              </a:ext>
            </a:extLst>
          </p:cNvPr>
          <p:cNvSpPr>
            <a:spLocks noGrp="1"/>
          </p:cNvSpPr>
          <p:nvPr>
            <p:ph idx="1"/>
          </p:nvPr>
        </p:nvSpPr>
        <p:spPr>
          <a:xfrm>
            <a:off x="838200" y="1099260"/>
            <a:ext cx="10515600" cy="4993621"/>
          </a:xfrm>
        </p:spPr>
        <p:txBody>
          <a:bodyPr>
            <a:normAutofit fontScale="77500" lnSpcReduction="20000"/>
          </a:bodyPr>
          <a:lstStyle/>
          <a:p>
            <a:pPr>
              <a:lnSpc>
                <a:spcPct val="120000"/>
              </a:lnSpc>
            </a:pPr>
            <a:r>
              <a:rPr lang="en-US" dirty="0"/>
              <a:t>De-centralize</a:t>
            </a:r>
          </a:p>
          <a:p>
            <a:pPr>
              <a:lnSpc>
                <a:spcPct val="120000"/>
              </a:lnSpc>
            </a:pPr>
            <a:r>
              <a:rPr lang="en-US" dirty="0"/>
              <a:t>Anonymous</a:t>
            </a:r>
          </a:p>
          <a:p>
            <a:pPr>
              <a:lnSpc>
                <a:spcPct val="120000"/>
              </a:lnSpc>
            </a:pPr>
            <a:r>
              <a:rPr lang="en-US" dirty="0"/>
              <a:t>Encryption </a:t>
            </a:r>
            <a:r>
              <a:rPr lang="en-US" altLang="zh-CN" dirty="0"/>
              <a:t>digital currency</a:t>
            </a:r>
          </a:p>
          <a:p>
            <a:pPr>
              <a:lnSpc>
                <a:spcPct val="120000"/>
              </a:lnSpc>
            </a:pPr>
            <a:r>
              <a:rPr lang="en-US" altLang="zh-CN" dirty="0"/>
              <a:t>Only 21 million bitcoin in market,  no inflation</a:t>
            </a:r>
          </a:p>
          <a:p>
            <a:pPr>
              <a:lnSpc>
                <a:spcPct val="120000"/>
              </a:lnSpc>
            </a:pPr>
            <a:r>
              <a:rPr lang="en-US" altLang="zh-CN" dirty="0"/>
              <a:t>Safety and easy to use</a:t>
            </a:r>
            <a:r>
              <a:rPr lang="en-US" dirty="0"/>
              <a:t>(only need private key) </a:t>
            </a:r>
            <a:endParaRPr lang="en-US" altLang="zh-CN" dirty="0"/>
          </a:p>
          <a:p>
            <a:pPr lvl="1">
              <a:lnSpc>
                <a:spcPct val="120000"/>
              </a:lnSpc>
              <a:buFont typeface="Wingdings" panose="05000000000000000000" pitchFamily="2" charset="2"/>
              <a:buChar char="Ø"/>
            </a:pPr>
            <a:r>
              <a:rPr lang="en-US" altLang="en-US" dirty="0"/>
              <a:t>immutable and traceable, so it is possible to quickly and reliably verify that the trade exist.</a:t>
            </a:r>
          </a:p>
          <a:p>
            <a:pPr lvl="1" eaLnBrk="0" fontAlgn="base" hangingPunct="0">
              <a:lnSpc>
                <a:spcPct val="120000"/>
              </a:lnSpc>
              <a:spcBef>
                <a:spcPct val="0"/>
              </a:spcBef>
              <a:spcAft>
                <a:spcPct val="0"/>
              </a:spcAft>
              <a:buFont typeface="Wingdings" panose="05000000000000000000" pitchFamily="2" charset="2"/>
              <a:buChar char="Ø"/>
            </a:pPr>
            <a:r>
              <a:rPr lang="en-US" altLang="en-US" dirty="0"/>
              <a:t>Every transaction and address has a completely unique identifier, and it is public for quick verification. </a:t>
            </a:r>
          </a:p>
          <a:p>
            <a:pPr lvl="1" eaLnBrk="0" fontAlgn="base" hangingPunct="0">
              <a:lnSpc>
                <a:spcPct val="120000"/>
              </a:lnSpc>
              <a:spcBef>
                <a:spcPct val="0"/>
              </a:spcBef>
              <a:spcAft>
                <a:spcPct val="0"/>
              </a:spcAft>
              <a:buFont typeface="Wingdings" panose="05000000000000000000" pitchFamily="2" charset="2"/>
              <a:buChar char="Ø"/>
            </a:pPr>
            <a:r>
              <a:rPr lang="en-US" altLang="en-US" dirty="0"/>
              <a:t>Although the transaction information is open and transparent, but without any other personal information.</a:t>
            </a:r>
            <a:endParaRPr lang="en-US" altLang="zh-CN" dirty="0"/>
          </a:p>
          <a:p>
            <a:pPr>
              <a:lnSpc>
                <a:spcPct val="120000"/>
              </a:lnSpc>
            </a:pPr>
            <a:r>
              <a:rPr lang="en-US" dirty="0"/>
              <a:t>Easy to pay(the smallest unit: one Satoshi = </a:t>
            </a:r>
            <a:r>
              <a:rPr lang="en-US" b="0" i="0" dirty="0">
                <a:solidFill>
                  <a:srgbClr val="222222"/>
                </a:solidFill>
                <a:effectLst/>
                <a:latin typeface="Arial" panose="020B0604020202020204" pitchFamily="34" charset="0"/>
              </a:rPr>
              <a:t>0.00000001 BTC</a:t>
            </a:r>
            <a:r>
              <a:rPr lang="en-US" dirty="0"/>
              <a:t>)</a:t>
            </a:r>
          </a:p>
          <a:p>
            <a:pPr>
              <a:lnSpc>
                <a:spcPct val="120000"/>
              </a:lnSpc>
            </a:pPr>
            <a:r>
              <a:rPr lang="en-US" dirty="0"/>
              <a:t>B</a:t>
            </a:r>
            <a:r>
              <a:rPr lang="en-US" altLang="zh-CN" dirty="0"/>
              <a:t>asic on network,</a:t>
            </a:r>
            <a:r>
              <a:rPr lang="zh-CN" altLang="en-US" dirty="0"/>
              <a:t> </a:t>
            </a:r>
            <a:r>
              <a:rPr lang="en-US" altLang="zh-CN" dirty="0"/>
              <a:t>no government restriction</a:t>
            </a:r>
            <a:endParaRPr lang="en-US" dirty="0"/>
          </a:p>
        </p:txBody>
      </p:sp>
      <p:sp>
        <p:nvSpPr>
          <p:cNvPr id="4" name="Title 1">
            <a:extLst>
              <a:ext uri="{FF2B5EF4-FFF2-40B4-BE49-F238E27FC236}">
                <a16:creationId xmlns:a16="http://schemas.microsoft.com/office/drawing/2014/main" id="{C272068F-A209-E2A5-4663-A541D68E277B}"/>
              </a:ext>
            </a:extLst>
          </p:cNvPr>
          <p:cNvSpPr>
            <a:spLocks noGrp="1"/>
          </p:cNvSpPr>
          <p:nvPr>
            <p:ph type="title"/>
          </p:nvPr>
        </p:nvSpPr>
        <p:spPr>
          <a:xfrm>
            <a:off x="838200" y="281044"/>
            <a:ext cx="10515600" cy="818216"/>
          </a:xfrm>
        </p:spPr>
        <p:txBody>
          <a:bodyPr/>
          <a:lstStyle/>
          <a:p>
            <a:r>
              <a:rPr lang="en-US" dirty="0"/>
              <a:t>Bitcoin</a:t>
            </a:r>
          </a:p>
        </p:txBody>
      </p:sp>
      <p:sp>
        <p:nvSpPr>
          <p:cNvPr id="2" name="Rectangle 1">
            <a:extLst>
              <a:ext uri="{FF2B5EF4-FFF2-40B4-BE49-F238E27FC236}">
                <a16:creationId xmlns:a16="http://schemas.microsoft.com/office/drawing/2014/main" id="{2C8A44CC-BB80-C702-449C-A59C48052A1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F2B8585-AA34-DB66-070E-A71BCB621DD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680DB7A-20AE-9090-B0B1-09C52C033FE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C559D8F-29AE-226D-4D09-2C283EC46C5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71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712-9282-D7E4-828C-A9F427BA085C}"/>
              </a:ext>
            </a:extLst>
          </p:cNvPr>
          <p:cNvSpPr>
            <a:spLocks noGrp="1"/>
          </p:cNvSpPr>
          <p:nvPr>
            <p:ph type="title"/>
          </p:nvPr>
        </p:nvSpPr>
        <p:spPr>
          <a:xfrm>
            <a:off x="444701" y="326808"/>
            <a:ext cx="6564852" cy="948667"/>
          </a:xfrm>
        </p:spPr>
        <p:txBody>
          <a:bodyPr>
            <a:normAutofit/>
          </a:bodyPr>
          <a:lstStyle/>
          <a:p>
            <a:r>
              <a:rPr lang="en-US" b="1" dirty="0"/>
              <a:t>No Need Bank anymore</a:t>
            </a:r>
            <a:r>
              <a:rPr lang="en-US" dirty="0"/>
              <a:t> </a:t>
            </a:r>
          </a:p>
        </p:txBody>
      </p:sp>
      <p:sp>
        <p:nvSpPr>
          <p:cNvPr id="8" name="Graphic 6" descr="Office worker female outline">
            <a:extLst>
              <a:ext uri="{FF2B5EF4-FFF2-40B4-BE49-F238E27FC236}">
                <a16:creationId xmlns:a16="http://schemas.microsoft.com/office/drawing/2014/main" id="{D4DDF28F-FA81-CE3F-1B22-41D2FD2FE7B5}"/>
              </a:ext>
            </a:extLst>
          </p:cNvPr>
          <p:cNvSpPr/>
          <p:nvPr/>
        </p:nvSpPr>
        <p:spPr>
          <a:xfrm>
            <a:off x="4726074" y="4499506"/>
            <a:ext cx="571500" cy="752510"/>
          </a:xfrm>
          <a:custGeom>
            <a:avLst/>
            <a:gdLst>
              <a:gd name="connsiteX0" fmla="*/ 571500 w 571500"/>
              <a:gd name="connsiteY0" fmla="*/ 542961 h 752510"/>
              <a:gd name="connsiteX1" fmla="*/ 539115 w 571500"/>
              <a:gd name="connsiteY1" fmla="*/ 479143 h 752510"/>
              <a:gd name="connsiteX2" fmla="*/ 430530 w 571500"/>
              <a:gd name="connsiteY2" fmla="*/ 418183 h 752510"/>
              <a:gd name="connsiteX3" fmla="*/ 481013 w 571500"/>
              <a:gd name="connsiteY3" fmla="*/ 396276 h 752510"/>
              <a:gd name="connsiteX4" fmla="*/ 485775 w 571500"/>
              <a:gd name="connsiteY4" fmla="*/ 389608 h 752510"/>
              <a:gd name="connsiteX5" fmla="*/ 482917 w 571500"/>
              <a:gd name="connsiteY5" fmla="*/ 381988 h 752510"/>
              <a:gd name="connsiteX6" fmla="*/ 450533 w 571500"/>
              <a:gd name="connsiteY6" fmla="*/ 322933 h 752510"/>
              <a:gd name="connsiteX7" fmla="*/ 460058 w 571500"/>
              <a:gd name="connsiteY7" fmla="*/ 257211 h 752510"/>
              <a:gd name="connsiteX8" fmla="*/ 474345 w 571500"/>
              <a:gd name="connsiteY8" fmla="*/ 149578 h 752510"/>
              <a:gd name="connsiteX9" fmla="*/ 431483 w 571500"/>
              <a:gd name="connsiteY9" fmla="*/ 59091 h 752510"/>
              <a:gd name="connsiteX10" fmla="*/ 383858 w 571500"/>
              <a:gd name="connsiteY10" fmla="*/ 56233 h 752510"/>
              <a:gd name="connsiteX11" fmla="*/ 306705 w 571500"/>
              <a:gd name="connsiteY11" fmla="*/ 6703 h 752510"/>
              <a:gd name="connsiteX12" fmla="*/ 158115 w 571500"/>
              <a:gd name="connsiteY12" fmla="*/ 25753 h 752510"/>
              <a:gd name="connsiteX13" fmla="*/ 100013 w 571500"/>
              <a:gd name="connsiteY13" fmla="*/ 169581 h 752510"/>
              <a:gd name="connsiteX14" fmla="*/ 103823 w 571500"/>
              <a:gd name="connsiteY14" fmla="*/ 267688 h 752510"/>
              <a:gd name="connsiteX15" fmla="*/ 104775 w 571500"/>
              <a:gd name="connsiteY15" fmla="*/ 342936 h 752510"/>
              <a:gd name="connsiteX16" fmla="*/ 83820 w 571500"/>
              <a:gd name="connsiteY16" fmla="*/ 387703 h 752510"/>
              <a:gd name="connsiteX17" fmla="*/ 81915 w 571500"/>
              <a:gd name="connsiteY17" fmla="*/ 395323 h 752510"/>
              <a:gd name="connsiteX18" fmla="*/ 86678 w 571500"/>
              <a:gd name="connsiteY18" fmla="*/ 401991 h 752510"/>
              <a:gd name="connsiteX19" fmla="*/ 136208 w 571500"/>
              <a:gd name="connsiteY19" fmla="*/ 420088 h 752510"/>
              <a:gd name="connsiteX20" fmla="*/ 30480 w 571500"/>
              <a:gd name="connsiteY20" fmla="*/ 479143 h 752510"/>
              <a:gd name="connsiteX21" fmla="*/ 0 w 571500"/>
              <a:gd name="connsiteY21" fmla="*/ 542961 h 752510"/>
              <a:gd name="connsiteX22" fmla="*/ 0 w 571500"/>
              <a:gd name="connsiteY22" fmla="*/ 704886 h 752510"/>
              <a:gd name="connsiteX23" fmla="*/ 3810 w 571500"/>
              <a:gd name="connsiteY23" fmla="*/ 707743 h 752510"/>
              <a:gd name="connsiteX24" fmla="*/ 288608 w 571500"/>
              <a:gd name="connsiteY24" fmla="*/ 752511 h 752510"/>
              <a:gd name="connsiteX25" fmla="*/ 567690 w 571500"/>
              <a:gd name="connsiteY25" fmla="*/ 707743 h 752510"/>
              <a:gd name="connsiteX26" fmla="*/ 571500 w 571500"/>
              <a:gd name="connsiteY26" fmla="*/ 704886 h 752510"/>
              <a:gd name="connsiteX27" fmla="*/ 571500 w 571500"/>
              <a:gd name="connsiteY27" fmla="*/ 542961 h 752510"/>
              <a:gd name="connsiteX28" fmla="*/ 179070 w 571500"/>
              <a:gd name="connsiteY28" fmla="*/ 422946 h 752510"/>
              <a:gd name="connsiteX29" fmla="*/ 195263 w 571500"/>
              <a:gd name="connsiteY29" fmla="*/ 416278 h 752510"/>
              <a:gd name="connsiteX30" fmla="*/ 198120 w 571500"/>
              <a:gd name="connsiteY30" fmla="*/ 415326 h 752510"/>
              <a:gd name="connsiteX31" fmla="*/ 200025 w 571500"/>
              <a:gd name="connsiteY31" fmla="*/ 414373 h 752510"/>
              <a:gd name="connsiteX32" fmla="*/ 200025 w 571500"/>
              <a:gd name="connsiteY32" fmla="*/ 414373 h 752510"/>
              <a:gd name="connsiteX33" fmla="*/ 219075 w 571500"/>
              <a:gd name="connsiteY33" fmla="*/ 381036 h 752510"/>
              <a:gd name="connsiteX34" fmla="*/ 219075 w 571500"/>
              <a:gd name="connsiteY34" fmla="*/ 363891 h 752510"/>
              <a:gd name="connsiteX35" fmla="*/ 285750 w 571500"/>
              <a:gd name="connsiteY35" fmla="*/ 380083 h 752510"/>
              <a:gd name="connsiteX36" fmla="*/ 352425 w 571500"/>
              <a:gd name="connsiteY36" fmla="*/ 363891 h 752510"/>
              <a:gd name="connsiteX37" fmla="*/ 352425 w 571500"/>
              <a:gd name="connsiteY37" fmla="*/ 381036 h 752510"/>
              <a:gd name="connsiteX38" fmla="*/ 372428 w 571500"/>
              <a:gd name="connsiteY38" fmla="*/ 414373 h 752510"/>
              <a:gd name="connsiteX39" fmla="*/ 372428 w 571500"/>
              <a:gd name="connsiteY39" fmla="*/ 414373 h 752510"/>
              <a:gd name="connsiteX40" fmla="*/ 373380 w 571500"/>
              <a:gd name="connsiteY40" fmla="*/ 414373 h 752510"/>
              <a:gd name="connsiteX41" fmla="*/ 376238 w 571500"/>
              <a:gd name="connsiteY41" fmla="*/ 416278 h 752510"/>
              <a:gd name="connsiteX42" fmla="*/ 392430 w 571500"/>
              <a:gd name="connsiteY42" fmla="*/ 422946 h 752510"/>
              <a:gd name="connsiteX43" fmla="*/ 390525 w 571500"/>
              <a:gd name="connsiteY43" fmla="*/ 430566 h 752510"/>
              <a:gd name="connsiteX44" fmla="*/ 285750 w 571500"/>
              <a:gd name="connsiteY44" fmla="*/ 457236 h 752510"/>
              <a:gd name="connsiteX45" fmla="*/ 180975 w 571500"/>
              <a:gd name="connsiteY45" fmla="*/ 430566 h 752510"/>
              <a:gd name="connsiteX46" fmla="*/ 179070 w 571500"/>
              <a:gd name="connsiteY46" fmla="*/ 422946 h 752510"/>
              <a:gd name="connsiteX47" fmla="*/ 285750 w 571500"/>
              <a:gd name="connsiteY47" fmla="*/ 361986 h 752510"/>
              <a:gd name="connsiteX48" fmla="*/ 161925 w 571500"/>
              <a:gd name="connsiteY48" fmla="*/ 238161 h 752510"/>
              <a:gd name="connsiteX49" fmla="*/ 161925 w 571500"/>
              <a:gd name="connsiteY49" fmla="*/ 200061 h 752510"/>
              <a:gd name="connsiteX50" fmla="*/ 281940 w 571500"/>
              <a:gd name="connsiteY50" fmla="*/ 171486 h 752510"/>
              <a:gd name="connsiteX51" fmla="*/ 291465 w 571500"/>
              <a:gd name="connsiteY51" fmla="*/ 166723 h 752510"/>
              <a:gd name="connsiteX52" fmla="*/ 362903 w 571500"/>
              <a:gd name="connsiteY52" fmla="*/ 120051 h 752510"/>
              <a:gd name="connsiteX53" fmla="*/ 379095 w 571500"/>
              <a:gd name="connsiteY53" fmla="*/ 184821 h 752510"/>
              <a:gd name="connsiteX54" fmla="*/ 405765 w 571500"/>
              <a:gd name="connsiteY54" fmla="*/ 213396 h 752510"/>
              <a:gd name="connsiteX55" fmla="*/ 408623 w 571500"/>
              <a:gd name="connsiteY55" fmla="*/ 215301 h 752510"/>
              <a:gd name="connsiteX56" fmla="*/ 408623 w 571500"/>
              <a:gd name="connsiteY56" fmla="*/ 238161 h 752510"/>
              <a:gd name="connsiteX57" fmla="*/ 285750 w 571500"/>
              <a:gd name="connsiteY57" fmla="*/ 361986 h 752510"/>
              <a:gd name="connsiteX58" fmla="*/ 428625 w 571500"/>
              <a:gd name="connsiteY58" fmla="*/ 209586 h 752510"/>
              <a:gd name="connsiteX59" fmla="*/ 425768 w 571500"/>
              <a:gd name="connsiteY59" fmla="*/ 202918 h 752510"/>
              <a:gd name="connsiteX60" fmla="*/ 417195 w 571500"/>
              <a:gd name="connsiteY60" fmla="*/ 196251 h 752510"/>
              <a:gd name="connsiteX61" fmla="*/ 396240 w 571500"/>
              <a:gd name="connsiteY61" fmla="*/ 174343 h 752510"/>
              <a:gd name="connsiteX62" fmla="*/ 381953 w 571500"/>
              <a:gd name="connsiteY62" fmla="*/ 116241 h 752510"/>
              <a:gd name="connsiteX63" fmla="*/ 377190 w 571500"/>
              <a:gd name="connsiteY63" fmla="*/ 105763 h 752510"/>
              <a:gd name="connsiteX64" fmla="*/ 363855 w 571500"/>
              <a:gd name="connsiteY64" fmla="*/ 100048 h 752510"/>
              <a:gd name="connsiteX65" fmla="*/ 363855 w 571500"/>
              <a:gd name="connsiteY65" fmla="*/ 100048 h 752510"/>
              <a:gd name="connsiteX66" fmla="*/ 351473 w 571500"/>
              <a:gd name="connsiteY66" fmla="*/ 104811 h 752510"/>
              <a:gd name="connsiteX67" fmla="*/ 283845 w 571500"/>
              <a:gd name="connsiteY67" fmla="*/ 147673 h 752510"/>
              <a:gd name="connsiteX68" fmla="*/ 274320 w 571500"/>
              <a:gd name="connsiteY68" fmla="*/ 152436 h 752510"/>
              <a:gd name="connsiteX69" fmla="*/ 152400 w 571500"/>
              <a:gd name="connsiteY69" fmla="*/ 180058 h 752510"/>
              <a:gd name="connsiteX70" fmla="*/ 142875 w 571500"/>
              <a:gd name="connsiteY70" fmla="*/ 189583 h 752510"/>
              <a:gd name="connsiteX71" fmla="*/ 142875 w 571500"/>
              <a:gd name="connsiteY71" fmla="*/ 189583 h 752510"/>
              <a:gd name="connsiteX72" fmla="*/ 142875 w 571500"/>
              <a:gd name="connsiteY72" fmla="*/ 189583 h 752510"/>
              <a:gd name="connsiteX73" fmla="*/ 142875 w 571500"/>
              <a:gd name="connsiteY73" fmla="*/ 237208 h 752510"/>
              <a:gd name="connsiteX74" fmla="*/ 200025 w 571500"/>
              <a:gd name="connsiteY74" fmla="*/ 351508 h 752510"/>
              <a:gd name="connsiteX75" fmla="*/ 200025 w 571500"/>
              <a:gd name="connsiteY75" fmla="*/ 381036 h 752510"/>
              <a:gd name="connsiteX76" fmla="*/ 188595 w 571500"/>
              <a:gd name="connsiteY76" fmla="*/ 398181 h 752510"/>
              <a:gd name="connsiteX77" fmla="*/ 107632 w 571500"/>
              <a:gd name="connsiteY77" fmla="*/ 388656 h 752510"/>
              <a:gd name="connsiteX78" fmla="*/ 125730 w 571500"/>
              <a:gd name="connsiteY78" fmla="*/ 344841 h 752510"/>
              <a:gd name="connsiteX79" fmla="*/ 124778 w 571500"/>
              <a:gd name="connsiteY79" fmla="*/ 265783 h 752510"/>
              <a:gd name="connsiteX80" fmla="*/ 120968 w 571500"/>
              <a:gd name="connsiteY80" fmla="*/ 168628 h 752510"/>
              <a:gd name="connsiteX81" fmla="*/ 169545 w 571500"/>
              <a:gd name="connsiteY81" fmla="*/ 41946 h 752510"/>
              <a:gd name="connsiteX82" fmla="*/ 302895 w 571500"/>
              <a:gd name="connsiteY82" fmla="*/ 24801 h 752510"/>
              <a:gd name="connsiteX83" fmla="*/ 372428 w 571500"/>
              <a:gd name="connsiteY83" fmla="*/ 70521 h 752510"/>
              <a:gd name="connsiteX84" fmla="*/ 382905 w 571500"/>
              <a:gd name="connsiteY84" fmla="*/ 75283 h 752510"/>
              <a:gd name="connsiteX85" fmla="*/ 423863 w 571500"/>
              <a:gd name="connsiteY85" fmla="*/ 75283 h 752510"/>
              <a:gd name="connsiteX86" fmla="*/ 457200 w 571500"/>
              <a:gd name="connsiteY86" fmla="*/ 148626 h 752510"/>
              <a:gd name="connsiteX87" fmla="*/ 442913 w 571500"/>
              <a:gd name="connsiteY87" fmla="*/ 252448 h 752510"/>
              <a:gd name="connsiteX88" fmla="*/ 433388 w 571500"/>
              <a:gd name="connsiteY88" fmla="*/ 323886 h 752510"/>
              <a:gd name="connsiteX89" fmla="*/ 462915 w 571500"/>
              <a:gd name="connsiteY89" fmla="*/ 386751 h 752510"/>
              <a:gd name="connsiteX90" fmla="*/ 383858 w 571500"/>
              <a:gd name="connsiteY90" fmla="*/ 399133 h 752510"/>
              <a:gd name="connsiteX91" fmla="*/ 373380 w 571500"/>
              <a:gd name="connsiteY91" fmla="*/ 381988 h 752510"/>
              <a:gd name="connsiteX92" fmla="*/ 373380 w 571500"/>
              <a:gd name="connsiteY92" fmla="*/ 352461 h 752510"/>
              <a:gd name="connsiteX93" fmla="*/ 430530 w 571500"/>
              <a:gd name="connsiteY93" fmla="*/ 238161 h 752510"/>
              <a:gd name="connsiteX94" fmla="*/ 428625 w 571500"/>
              <a:gd name="connsiteY94" fmla="*/ 209586 h 752510"/>
              <a:gd name="connsiteX95" fmla="*/ 19050 w 571500"/>
              <a:gd name="connsiteY95" fmla="*/ 542961 h 752510"/>
              <a:gd name="connsiteX96" fmla="*/ 43815 w 571500"/>
              <a:gd name="connsiteY96" fmla="*/ 492478 h 752510"/>
              <a:gd name="connsiteX97" fmla="*/ 160973 w 571500"/>
              <a:gd name="connsiteY97" fmla="*/ 429613 h 752510"/>
              <a:gd name="connsiteX98" fmla="*/ 244793 w 571500"/>
              <a:gd name="connsiteY98" fmla="*/ 733461 h 752510"/>
              <a:gd name="connsiteX99" fmla="*/ 19050 w 571500"/>
              <a:gd name="connsiteY99" fmla="*/ 695361 h 752510"/>
              <a:gd name="connsiteX100" fmla="*/ 19050 w 571500"/>
              <a:gd name="connsiteY100" fmla="*/ 542961 h 752510"/>
              <a:gd name="connsiteX101" fmla="*/ 264795 w 571500"/>
              <a:gd name="connsiteY101" fmla="*/ 733461 h 752510"/>
              <a:gd name="connsiteX102" fmla="*/ 188595 w 571500"/>
              <a:gd name="connsiteY102" fmla="*/ 457236 h 752510"/>
              <a:gd name="connsiteX103" fmla="*/ 285750 w 571500"/>
              <a:gd name="connsiteY103" fmla="*/ 476286 h 752510"/>
              <a:gd name="connsiteX104" fmla="*/ 382905 w 571500"/>
              <a:gd name="connsiteY104" fmla="*/ 457236 h 752510"/>
              <a:gd name="connsiteX105" fmla="*/ 306705 w 571500"/>
              <a:gd name="connsiteY105" fmla="*/ 733461 h 752510"/>
              <a:gd name="connsiteX106" fmla="*/ 264795 w 571500"/>
              <a:gd name="connsiteY106" fmla="*/ 733461 h 752510"/>
              <a:gd name="connsiteX107" fmla="*/ 326708 w 571500"/>
              <a:gd name="connsiteY107" fmla="*/ 733461 h 752510"/>
              <a:gd name="connsiteX108" fmla="*/ 410528 w 571500"/>
              <a:gd name="connsiteY108" fmla="*/ 430566 h 752510"/>
              <a:gd name="connsiteX109" fmla="*/ 527685 w 571500"/>
              <a:gd name="connsiteY109" fmla="*/ 493431 h 752510"/>
              <a:gd name="connsiteX110" fmla="*/ 552450 w 571500"/>
              <a:gd name="connsiteY110" fmla="*/ 542961 h 752510"/>
              <a:gd name="connsiteX111" fmla="*/ 552450 w 571500"/>
              <a:gd name="connsiteY111" fmla="*/ 695361 h 752510"/>
              <a:gd name="connsiteX112" fmla="*/ 326708 w 571500"/>
              <a:gd name="connsiteY112" fmla="*/ 733461 h 75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71500" h="752510">
                <a:moveTo>
                  <a:pt x="571500" y="542961"/>
                </a:moveTo>
                <a:cubicBezTo>
                  <a:pt x="570548" y="519148"/>
                  <a:pt x="559118" y="495336"/>
                  <a:pt x="539115" y="479143"/>
                </a:cubicBezTo>
                <a:cubicBezTo>
                  <a:pt x="513398" y="457236"/>
                  <a:pt x="478155" y="437233"/>
                  <a:pt x="430530" y="418183"/>
                </a:cubicBezTo>
                <a:cubicBezTo>
                  <a:pt x="457200" y="411516"/>
                  <a:pt x="480060" y="397228"/>
                  <a:pt x="481013" y="396276"/>
                </a:cubicBezTo>
                <a:cubicBezTo>
                  <a:pt x="483870" y="394371"/>
                  <a:pt x="484823" y="392466"/>
                  <a:pt x="485775" y="389608"/>
                </a:cubicBezTo>
                <a:cubicBezTo>
                  <a:pt x="485775" y="386751"/>
                  <a:pt x="484823" y="383893"/>
                  <a:pt x="482917" y="381988"/>
                </a:cubicBezTo>
                <a:cubicBezTo>
                  <a:pt x="482917" y="381988"/>
                  <a:pt x="453390" y="353413"/>
                  <a:pt x="450533" y="322933"/>
                </a:cubicBezTo>
                <a:cubicBezTo>
                  <a:pt x="449580" y="310551"/>
                  <a:pt x="454342" y="284833"/>
                  <a:pt x="460058" y="257211"/>
                </a:cubicBezTo>
                <a:cubicBezTo>
                  <a:pt x="466725" y="221968"/>
                  <a:pt x="474345" y="181963"/>
                  <a:pt x="474345" y="149578"/>
                </a:cubicBezTo>
                <a:cubicBezTo>
                  <a:pt x="474345" y="102906"/>
                  <a:pt x="461963" y="77188"/>
                  <a:pt x="431483" y="59091"/>
                </a:cubicBezTo>
                <a:cubicBezTo>
                  <a:pt x="418148" y="51471"/>
                  <a:pt x="395288" y="54328"/>
                  <a:pt x="383858" y="56233"/>
                </a:cubicBezTo>
                <a:cubicBezTo>
                  <a:pt x="375285" y="44803"/>
                  <a:pt x="353378" y="21943"/>
                  <a:pt x="306705" y="6703"/>
                </a:cubicBezTo>
                <a:cubicBezTo>
                  <a:pt x="256223" y="-6632"/>
                  <a:pt x="203835" y="36"/>
                  <a:pt x="158115" y="25753"/>
                </a:cubicBezTo>
                <a:cubicBezTo>
                  <a:pt x="117157" y="52423"/>
                  <a:pt x="100013" y="94333"/>
                  <a:pt x="100013" y="169581"/>
                </a:cubicBezTo>
                <a:cubicBezTo>
                  <a:pt x="100013" y="206728"/>
                  <a:pt x="101918" y="239113"/>
                  <a:pt x="103823" y="267688"/>
                </a:cubicBezTo>
                <a:cubicBezTo>
                  <a:pt x="105728" y="300073"/>
                  <a:pt x="107632" y="325791"/>
                  <a:pt x="104775" y="342936"/>
                </a:cubicBezTo>
                <a:cubicBezTo>
                  <a:pt x="102870" y="360081"/>
                  <a:pt x="93345" y="375321"/>
                  <a:pt x="83820" y="387703"/>
                </a:cubicBezTo>
                <a:cubicBezTo>
                  <a:pt x="81915" y="389608"/>
                  <a:pt x="81915" y="392466"/>
                  <a:pt x="81915" y="395323"/>
                </a:cubicBezTo>
                <a:cubicBezTo>
                  <a:pt x="81915" y="398181"/>
                  <a:pt x="83820" y="400086"/>
                  <a:pt x="86678" y="401991"/>
                </a:cubicBezTo>
                <a:cubicBezTo>
                  <a:pt x="88582" y="402943"/>
                  <a:pt x="109538" y="414373"/>
                  <a:pt x="136208" y="420088"/>
                </a:cubicBezTo>
                <a:cubicBezTo>
                  <a:pt x="89535" y="438186"/>
                  <a:pt x="55245" y="458188"/>
                  <a:pt x="30480" y="479143"/>
                </a:cubicBezTo>
                <a:cubicBezTo>
                  <a:pt x="12382" y="495336"/>
                  <a:pt x="953" y="519148"/>
                  <a:pt x="0" y="542961"/>
                </a:cubicBezTo>
                <a:lnTo>
                  <a:pt x="0" y="704886"/>
                </a:lnTo>
                <a:lnTo>
                  <a:pt x="3810" y="707743"/>
                </a:lnTo>
                <a:cubicBezTo>
                  <a:pt x="48578" y="737271"/>
                  <a:pt x="168593" y="752511"/>
                  <a:pt x="288608" y="752511"/>
                </a:cubicBezTo>
                <a:cubicBezTo>
                  <a:pt x="408623" y="752511"/>
                  <a:pt x="527685" y="737271"/>
                  <a:pt x="567690" y="707743"/>
                </a:cubicBezTo>
                <a:lnTo>
                  <a:pt x="571500" y="704886"/>
                </a:lnTo>
                <a:lnTo>
                  <a:pt x="571500" y="542961"/>
                </a:lnTo>
                <a:close/>
                <a:moveTo>
                  <a:pt x="179070" y="422946"/>
                </a:moveTo>
                <a:lnTo>
                  <a:pt x="195263" y="416278"/>
                </a:lnTo>
                <a:cubicBezTo>
                  <a:pt x="196215" y="416278"/>
                  <a:pt x="197168" y="415326"/>
                  <a:pt x="198120" y="415326"/>
                </a:cubicBezTo>
                <a:cubicBezTo>
                  <a:pt x="199073" y="415326"/>
                  <a:pt x="199073" y="415326"/>
                  <a:pt x="200025" y="414373"/>
                </a:cubicBezTo>
                <a:lnTo>
                  <a:pt x="200025" y="414373"/>
                </a:lnTo>
                <a:cubicBezTo>
                  <a:pt x="212408" y="407706"/>
                  <a:pt x="219075" y="395323"/>
                  <a:pt x="219075" y="381036"/>
                </a:cubicBezTo>
                <a:lnTo>
                  <a:pt x="219075" y="363891"/>
                </a:lnTo>
                <a:cubicBezTo>
                  <a:pt x="239077" y="374368"/>
                  <a:pt x="261938" y="380083"/>
                  <a:pt x="285750" y="380083"/>
                </a:cubicBezTo>
                <a:cubicBezTo>
                  <a:pt x="309563" y="380083"/>
                  <a:pt x="332423" y="374368"/>
                  <a:pt x="352425" y="363891"/>
                </a:cubicBezTo>
                <a:lnTo>
                  <a:pt x="352425" y="381036"/>
                </a:lnTo>
                <a:cubicBezTo>
                  <a:pt x="352425" y="395323"/>
                  <a:pt x="360045" y="407706"/>
                  <a:pt x="372428" y="414373"/>
                </a:cubicBezTo>
                <a:lnTo>
                  <a:pt x="372428" y="414373"/>
                </a:lnTo>
                <a:cubicBezTo>
                  <a:pt x="372428" y="414373"/>
                  <a:pt x="373380" y="414373"/>
                  <a:pt x="373380" y="414373"/>
                </a:cubicBezTo>
                <a:cubicBezTo>
                  <a:pt x="374333" y="415326"/>
                  <a:pt x="375285" y="415326"/>
                  <a:pt x="376238" y="416278"/>
                </a:cubicBezTo>
                <a:lnTo>
                  <a:pt x="392430" y="422946"/>
                </a:lnTo>
                <a:lnTo>
                  <a:pt x="390525" y="430566"/>
                </a:lnTo>
                <a:cubicBezTo>
                  <a:pt x="369570" y="446758"/>
                  <a:pt x="329565" y="457236"/>
                  <a:pt x="285750" y="457236"/>
                </a:cubicBezTo>
                <a:cubicBezTo>
                  <a:pt x="241935" y="457236"/>
                  <a:pt x="200977" y="446758"/>
                  <a:pt x="180975" y="430566"/>
                </a:cubicBezTo>
                <a:lnTo>
                  <a:pt x="179070" y="422946"/>
                </a:lnTo>
                <a:close/>
                <a:moveTo>
                  <a:pt x="285750" y="361986"/>
                </a:moveTo>
                <a:cubicBezTo>
                  <a:pt x="217170" y="361986"/>
                  <a:pt x="161925" y="306741"/>
                  <a:pt x="161925" y="238161"/>
                </a:cubicBezTo>
                <a:lnTo>
                  <a:pt x="161925" y="200061"/>
                </a:lnTo>
                <a:cubicBezTo>
                  <a:pt x="200025" y="198156"/>
                  <a:pt x="252413" y="183868"/>
                  <a:pt x="281940" y="171486"/>
                </a:cubicBezTo>
                <a:lnTo>
                  <a:pt x="291465" y="166723"/>
                </a:lnTo>
                <a:cubicBezTo>
                  <a:pt x="319088" y="152436"/>
                  <a:pt x="338138" y="143863"/>
                  <a:pt x="362903" y="120051"/>
                </a:cubicBezTo>
                <a:cubicBezTo>
                  <a:pt x="364808" y="131481"/>
                  <a:pt x="370523" y="168628"/>
                  <a:pt x="379095" y="184821"/>
                </a:cubicBezTo>
                <a:cubicBezTo>
                  <a:pt x="388620" y="201013"/>
                  <a:pt x="399098" y="208633"/>
                  <a:pt x="405765" y="213396"/>
                </a:cubicBezTo>
                <a:cubicBezTo>
                  <a:pt x="406718" y="214348"/>
                  <a:pt x="407670" y="214348"/>
                  <a:pt x="408623" y="215301"/>
                </a:cubicBezTo>
                <a:lnTo>
                  <a:pt x="408623" y="238161"/>
                </a:lnTo>
                <a:cubicBezTo>
                  <a:pt x="409575" y="306741"/>
                  <a:pt x="354330" y="361986"/>
                  <a:pt x="285750" y="361986"/>
                </a:cubicBezTo>
                <a:close/>
                <a:moveTo>
                  <a:pt x="428625" y="209586"/>
                </a:moveTo>
                <a:cubicBezTo>
                  <a:pt x="428625" y="207681"/>
                  <a:pt x="427673" y="204823"/>
                  <a:pt x="425768" y="202918"/>
                </a:cubicBezTo>
                <a:cubicBezTo>
                  <a:pt x="423863" y="200061"/>
                  <a:pt x="420053" y="198156"/>
                  <a:pt x="417195" y="196251"/>
                </a:cubicBezTo>
                <a:cubicBezTo>
                  <a:pt x="410528" y="192441"/>
                  <a:pt x="402908" y="186726"/>
                  <a:pt x="396240" y="174343"/>
                </a:cubicBezTo>
                <a:cubicBezTo>
                  <a:pt x="390525" y="164818"/>
                  <a:pt x="384810" y="138148"/>
                  <a:pt x="381953" y="116241"/>
                </a:cubicBezTo>
                <a:cubicBezTo>
                  <a:pt x="381000" y="112431"/>
                  <a:pt x="379095" y="108621"/>
                  <a:pt x="377190" y="105763"/>
                </a:cubicBezTo>
                <a:cubicBezTo>
                  <a:pt x="373380" y="101953"/>
                  <a:pt x="368618" y="100048"/>
                  <a:pt x="363855" y="100048"/>
                </a:cubicBezTo>
                <a:cubicBezTo>
                  <a:pt x="363855" y="100048"/>
                  <a:pt x="363855" y="100048"/>
                  <a:pt x="363855" y="100048"/>
                </a:cubicBezTo>
                <a:cubicBezTo>
                  <a:pt x="359093" y="100048"/>
                  <a:pt x="354330" y="101953"/>
                  <a:pt x="351473" y="104811"/>
                </a:cubicBezTo>
                <a:cubicBezTo>
                  <a:pt x="327660" y="125766"/>
                  <a:pt x="311468" y="134338"/>
                  <a:pt x="283845" y="147673"/>
                </a:cubicBezTo>
                <a:lnTo>
                  <a:pt x="274320" y="152436"/>
                </a:lnTo>
                <a:cubicBezTo>
                  <a:pt x="244793" y="165771"/>
                  <a:pt x="188595" y="180058"/>
                  <a:pt x="152400" y="180058"/>
                </a:cubicBezTo>
                <a:cubicBezTo>
                  <a:pt x="146685" y="180058"/>
                  <a:pt x="142875" y="183868"/>
                  <a:pt x="142875" y="189583"/>
                </a:cubicBezTo>
                <a:cubicBezTo>
                  <a:pt x="142875" y="189583"/>
                  <a:pt x="142875" y="189583"/>
                  <a:pt x="142875" y="189583"/>
                </a:cubicBezTo>
                <a:lnTo>
                  <a:pt x="142875" y="189583"/>
                </a:lnTo>
                <a:lnTo>
                  <a:pt x="142875" y="237208"/>
                </a:lnTo>
                <a:cubicBezTo>
                  <a:pt x="142875" y="283881"/>
                  <a:pt x="165735" y="324838"/>
                  <a:pt x="200025" y="351508"/>
                </a:cubicBezTo>
                <a:lnTo>
                  <a:pt x="200025" y="381036"/>
                </a:lnTo>
                <a:cubicBezTo>
                  <a:pt x="200025" y="388656"/>
                  <a:pt x="195263" y="395323"/>
                  <a:pt x="188595" y="398181"/>
                </a:cubicBezTo>
                <a:cubicBezTo>
                  <a:pt x="162877" y="409611"/>
                  <a:pt x="124778" y="396276"/>
                  <a:pt x="107632" y="388656"/>
                </a:cubicBezTo>
                <a:cubicBezTo>
                  <a:pt x="116205" y="376273"/>
                  <a:pt x="122873" y="361986"/>
                  <a:pt x="125730" y="344841"/>
                </a:cubicBezTo>
                <a:cubicBezTo>
                  <a:pt x="128588" y="325791"/>
                  <a:pt x="126682" y="299121"/>
                  <a:pt x="124778" y="265783"/>
                </a:cubicBezTo>
                <a:cubicBezTo>
                  <a:pt x="122873" y="237208"/>
                  <a:pt x="120968" y="205776"/>
                  <a:pt x="120968" y="168628"/>
                </a:cubicBezTo>
                <a:cubicBezTo>
                  <a:pt x="120968" y="101001"/>
                  <a:pt x="135255" y="63853"/>
                  <a:pt x="169545" y="41946"/>
                </a:cubicBezTo>
                <a:cubicBezTo>
                  <a:pt x="210502" y="19086"/>
                  <a:pt x="257175" y="12418"/>
                  <a:pt x="302895" y="24801"/>
                </a:cubicBezTo>
                <a:cubicBezTo>
                  <a:pt x="355283" y="40993"/>
                  <a:pt x="372428" y="70521"/>
                  <a:pt x="372428" y="70521"/>
                </a:cubicBezTo>
                <a:cubicBezTo>
                  <a:pt x="374333" y="74331"/>
                  <a:pt x="379095" y="76236"/>
                  <a:pt x="382905" y="75283"/>
                </a:cubicBezTo>
                <a:cubicBezTo>
                  <a:pt x="395288" y="72426"/>
                  <a:pt x="416243" y="70521"/>
                  <a:pt x="423863" y="75283"/>
                </a:cubicBezTo>
                <a:cubicBezTo>
                  <a:pt x="444817" y="86713"/>
                  <a:pt x="457200" y="102906"/>
                  <a:pt x="457200" y="148626"/>
                </a:cubicBezTo>
                <a:cubicBezTo>
                  <a:pt x="457200" y="179106"/>
                  <a:pt x="449580" y="218158"/>
                  <a:pt x="442913" y="252448"/>
                </a:cubicBezTo>
                <a:cubicBezTo>
                  <a:pt x="437198" y="282928"/>
                  <a:pt x="432435" y="308646"/>
                  <a:pt x="433388" y="323886"/>
                </a:cubicBezTo>
                <a:cubicBezTo>
                  <a:pt x="435293" y="350556"/>
                  <a:pt x="452438" y="374368"/>
                  <a:pt x="462915" y="386751"/>
                </a:cubicBezTo>
                <a:cubicBezTo>
                  <a:pt x="445770" y="395323"/>
                  <a:pt x="409575" y="411516"/>
                  <a:pt x="383858" y="399133"/>
                </a:cubicBezTo>
                <a:cubicBezTo>
                  <a:pt x="377190" y="396276"/>
                  <a:pt x="373380" y="389608"/>
                  <a:pt x="373380" y="381988"/>
                </a:cubicBezTo>
                <a:lnTo>
                  <a:pt x="373380" y="352461"/>
                </a:lnTo>
                <a:cubicBezTo>
                  <a:pt x="407670" y="326743"/>
                  <a:pt x="430530" y="284833"/>
                  <a:pt x="430530" y="238161"/>
                </a:cubicBezTo>
                <a:lnTo>
                  <a:pt x="428625" y="209586"/>
                </a:lnTo>
                <a:close/>
                <a:moveTo>
                  <a:pt x="19050" y="542961"/>
                </a:moveTo>
                <a:cubicBezTo>
                  <a:pt x="19050" y="523911"/>
                  <a:pt x="28575" y="506766"/>
                  <a:pt x="43815" y="492478"/>
                </a:cubicBezTo>
                <a:cubicBezTo>
                  <a:pt x="70485" y="469618"/>
                  <a:pt x="108585" y="449616"/>
                  <a:pt x="160973" y="429613"/>
                </a:cubicBezTo>
                <a:lnTo>
                  <a:pt x="244793" y="733461"/>
                </a:lnTo>
                <a:cubicBezTo>
                  <a:pt x="148590" y="730603"/>
                  <a:pt x="58103" y="717268"/>
                  <a:pt x="19050" y="695361"/>
                </a:cubicBezTo>
                <a:lnTo>
                  <a:pt x="19050" y="542961"/>
                </a:lnTo>
                <a:close/>
                <a:moveTo>
                  <a:pt x="264795" y="733461"/>
                </a:moveTo>
                <a:lnTo>
                  <a:pt x="188595" y="457236"/>
                </a:lnTo>
                <a:cubicBezTo>
                  <a:pt x="213360" y="469618"/>
                  <a:pt x="248602" y="476286"/>
                  <a:pt x="285750" y="476286"/>
                </a:cubicBezTo>
                <a:cubicBezTo>
                  <a:pt x="322898" y="476286"/>
                  <a:pt x="358140" y="469618"/>
                  <a:pt x="382905" y="457236"/>
                </a:cubicBezTo>
                <a:lnTo>
                  <a:pt x="306705" y="733461"/>
                </a:lnTo>
                <a:cubicBezTo>
                  <a:pt x="292418" y="734413"/>
                  <a:pt x="279083" y="733461"/>
                  <a:pt x="264795" y="733461"/>
                </a:cubicBezTo>
                <a:close/>
                <a:moveTo>
                  <a:pt x="326708" y="733461"/>
                </a:moveTo>
                <a:lnTo>
                  <a:pt x="410528" y="430566"/>
                </a:lnTo>
                <a:cubicBezTo>
                  <a:pt x="462915" y="450568"/>
                  <a:pt x="501015" y="470571"/>
                  <a:pt x="527685" y="493431"/>
                </a:cubicBezTo>
                <a:cubicBezTo>
                  <a:pt x="542925" y="506766"/>
                  <a:pt x="552450" y="523911"/>
                  <a:pt x="552450" y="542961"/>
                </a:cubicBezTo>
                <a:lnTo>
                  <a:pt x="552450" y="695361"/>
                </a:lnTo>
                <a:cubicBezTo>
                  <a:pt x="516255" y="718221"/>
                  <a:pt x="424815" y="730603"/>
                  <a:pt x="326708" y="733461"/>
                </a:cubicBezTo>
                <a:close/>
              </a:path>
            </a:pathLst>
          </a:custGeom>
          <a:solidFill>
            <a:srgbClr val="000000"/>
          </a:solidFill>
          <a:ln w="9525" cap="flat">
            <a:noFill/>
            <a:prstDash val="solid"/>
            <a:miter/>
          </a:ln>
        </p:spPr>
        <p:txBody>
          <a:bodyPr rtlCol="0" anchor="ctr"/>
          <a:lstStyle/>
          <a:p>
            <a:endParaRPr lang="en-US"/>
          </a:p>
        </p:txBody>
      </p:sp>
      <p:pic>
        <p:nvPicPr>
          <p:cNvPr id="10" name="Graphic 9" descr="School boy outline">
            <a:extLst>
              <a:ext uri="{FF2B5EF4-FFF2-40B4-BE49-F238E27FC236}">
                <a16:creationId xmlns:a16="http://schemas.microsoft.com/office/drawing/2014/main" id="{05FEEE90-64B3-5DFC-403F-569D37FD1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915" y="4484565"/>
            <a:ext cx="914400" cy="914400"/>
          </a:xfrm>
          <a:prstGeom prst="rect">
            <a:avLst/>
          </a:prstGeom>
        </p:spPr>
      </p:pic>
      <p:pic>
        <p:nvPicPr>
          <p:cNvPr id="11" name="Graphic 10" descr="Bank outline">
            <a:extLst>
              <a:ext uri="{FF2B5EF4-FFF2-40B4-BE49-F238E27FC236}">
                <a16:creationId xmlns:a16="http://schemas.microsoft.com/office/drawing/2014/main" id="{34D28698-92CA-5447-225C-64517FC091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8492" y="1758221"/>
            <a:ext cx="914400" cy="914400"/>
          </a:xfrm>
          <a:prstGeom prst="rect">
            <a:avLst/>
          </a:prstGeom>
        </p:spPr>
      </p:pic>
      <p:cxnSp>
        <p:nvCxnSpPr>
          <p:cNvPr id="13" name="Straight Arrow Connector 12">
            <a:extLst>
              <a:ext uri="{FF2B5EF4-FFF2-40B4-BE49-F238E27FC236}">
                <a16:creationId xmlns:a16="http://schemas.microsoft.com/office/drawing/2014/main" id="{E7A8C249-EB68-1BB9-A121-C88AD7A24AE3}"/>
              </a:ext>
            </a:extLst>
          </p:cNvPr>
          <p:cNvCxnSpPr>
            <a:endCxn id="10" idx="3"/>
          </p:cNvCxnSpPr>
          <p:nvPr/>
        </p:nvCxnSpPr>
        <p:spPr>
          <a:xfrm flipH="1">
            <a:off x="1602315" y="4941765"/>
            <a:ext cx="3042746"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9F6CBC-977A-FAE3-0D6E-7BC083CB9B65}"/>
              </a:ext>
            </a:extLst>
          </p:cNvPr>
          <p:cNvCxnSpPr/>
          <p:nvPr/>
        </p:nvCxnSpPr>
        <p:spPr>
          <a:xfrm flipV="1">
            <a:off x="5011824" y="3673495"/>
            <a:ext cx="0" cy="744081"/>
          </a:xfrm>
          <a:prstGeom prst="straightConnector1">
            <a:avLst/>
          </a:prstGeom>
          <a:ln w="22225">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58E661-7A6B-86A9-B306-EC08302BF062}"/>
              </a:ext>
            </a:extLst>
          </p:cNvPr>
          <p:cNvCxnSpPr>
            <a:cxnSpLocks/>
          </p:cNvCxnSpPr>
          <p:nvPr/>
        </p:nvCxnSpPr>
        <p:spPr>
          <a:xfrm flipH="1">
            <a:off x="1219560" y="3673495"/>
            <a:ext cx="3792264" cy="0"/>
          </a:xfrm>
          <a:prstGeom prst="straightConnector1">
            <a:avLst/>
          </a:prstGeom>
          <a:ln w="22225">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C8B65BA-8879-A293-1063-C1A489BEC13A}"/>
              </a:ext>
            </a:extLst>
          </p:cNvPr>
          <p:cNvCxnSpPr/>
          <p:nvPr/>
        </p:nvCxnSpPr>
        <p:spPr>
          <a:xfrm flipV="1">
            <a:off x="1219560" y="3673494"/>
            <a:ext cx="0" cy="744081"/>
          </a:xfrm>
          <a:prstGeom prst="straightConnector1">
            <a:avLst/>
          </a:prstGeom>
          <a:ln w="22225">
            <a:headEnd type="arrow"/>
            <a:tailEnd type="none"/>
          </a:ln>
        </p:spPr>
        <p:style>
          <a:lnRef idx="1">
            <a:schemeClr val="accent1"/>
          </a:lnRef>
          <a:fillRef idx="0">
            <a:schemeClr val="accent1"/>
          </a:fillRef>
          <a:effectRef idx="0">
            <a:schemeClr val="accent1"/>
          </a:effectRef>
          <a:fontRef idx="minor">
            <a:schemeClr val="tx1"/>
          </a:fontRef>
        </p:style>
      </p:cxnSp>
      <p:sp>
        <p:nvSpPr>
          <p:cNvPr id="20" name="Rectangle: Folded Corner 19">
            <a:extLst>
              <a:ext uri="{FF2B5EF4-FFF2-40B4-BE49-F238E27FC236}">
                <a16:creationId xmlns:a16="http://schemas.microsoft.com/office/drawing/2014/main" id="{83547390-AD0D-A2B7-2704-A807DC55507F}"/>
              </a:ext>
            </a:extLst>
          </p:cNvPr>
          <p:cNvSpPr/>
          <p:nvPr/>
        </p:nvSpPr>
        <p:spPr>
          <a:xfrm>
            <a:off x="3663813" y="1599651"/>
            <a:ext cx="838852" cy="1115172"/>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75000"/>
                  </a:schemeClr>
                </a:solidFill>
              </a:rPr>
              <a:t>Amy: -10</a:t>
            </a:r>
          </a:p>
          <a:p>
            <a:pPr algn="ctr"/>
            <a:r>
              <a:rPr lang="en-US" sz="1400" dirty="0">
                <a:solidFill>
                  <a:schemeClr val="accent1">
                    <a:lumMod val="75000"/>
                  </a:schemeClr>
                </a:solidFill>
              </a:rPr>
              <a:t>Bob: +10</a:t>
            </a:r>
          </a:p>
        </p:txBody>
      </p:sp>
      <p:cxnSp>
        <p:nvCxnSpPr>
          <p:cNvPr id="22" name="Straight Arrow Connector 21">
            <a:extLst>
              <a:ext uri="{FF2B5EF4-FFF2-40B4-BE49-F238E27FC236}">
                <a16:creationId xmlns:a16="http://schemas.microsoft.com/office/drawing/2014/main" id="{7F0C33A8-66D9-A765-D249-AFB82FCF1ACE}"/>
              </a:ext>
            </a:extLst>
          </p:cNvPr>
          <p:cNvCxnSpPr>
            <a:cxnSpLocks/>
            <a:endCxn id="11" idx="2"/>
          </p:cNvCxnSpPr>
          <p:nvPr/>
        </p:nvCxnSpPr>
        <p:spPr>
          <a:xfrm flipV="1">
            <a:off x="3115692" y="2672621"/>
            <a:ext cx="0" cy="100087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4" name="Rectangle 1">
            <a:extLst>
              <a:ext uri="{FF2B5EF4-FFF2-40B4-BE49-F238E27FC236}">
                <a16:creationId xmlns:a16="http://schemas.microsoft.com/office/drawing/2014/main" id="{02614619-9575-EDFF-3289-3C9609ABF437}"/>
              </a:ext>
            </a:extLst>
          </p:cNvPr>
          <p:cNvSpPr>
            <a:spLocks noChangeArrowheads="1"/>
          </p:cNvSpPr>
          <p:nvPr/>
        </p:nvSpPr>
        <p:spPr bwMode="auto">
          <a:xfrm flipH="1">
            <a:off x="4740526" y="5368297"/>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Amy</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25" name="Rectangle 1">
            <a:extLst>
              <a:ext uri="{FF2B5EF4-FFF2-40B4-BE49-F238E27FC236}">
                <a16:creationId xmlns:a16="http://schemas.microsoft.com/office/drawing/2014/main" id="{F09C4C45-C2F9-D453-91B7-BC29E0D10D83}"/>
              </a:ext>
            </a:extLst>
          </p:cNvPr>
          <p:cNvSpPr>
            <a:spLocks noChangeArrowheads="1"/>
          </p:cNvSpPr>
          <p:nvPr/>
        </p:nvSpPr>
        <p:spPr bwMode="auto">
          <a:xfrm flipH="1">
            <a:off x="887612" y="5368297"/>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Bob</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28" name="Rectangle: Rounded Corners 27">
            <a:extLst>
              <a:ext uri="{FF2B5EF4-FFF2-40B4-BE49-F238E27FC236}">
                <a16:creationId xmlns:a16="http://schemas.microsoft.com/office/drawing/2014/main" id="{E2E71A53-57F6-90AE-404A-A53F23100E06}"/>
              </a:ext>
            </a:extLst>
          </p:cNvPr>
          <p:cNvSpPr/>
          <p:nvPr/>
        </p:nvSpPr>
        <p:spPr>
          <a:xfrm>
            <a:off x="563983" y="3017482"/>
            <a:ext cx="2356942" cy="4282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75000"/>
                  </a:schemeClr>
                </a:solidFill>
              </a:rPr>
              <a:t>Message: Bob give Amy $10</a:t>
            </a:r>
          </a:p>
        </p:txBody>
      </p:sp>
      <p:sp>
        <p:nvSpPr>
          <p:cNvPr id="29" name="Rectangle: Rounded Corners 28">
            <a:extLst>
              <a:ext uri="{FF2B5EF4-FFF2-40B4-BE49-F238E27FC236}">
                <a16:creationId xmlns:a16="http://schemas.microsoft.com/office/drawing/2014/main" id="{39CCA990-D113-9C32-4528-B4BC2937278F}"/>
              </a:ext>
            </a:extLst>
          </p:cNvPr>
          <p:cNvSpPr/>
          <p:nvPr/>
        </p:nvSpPr>
        <p:spPr>
          <a:xfrm>
            <a:off x="2654223" y="5192239"/>
            <a:ext cx="914400" cy="3591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75000"/>
                  </a:schemeClr>
                </a:solidFill>
              </a:rPr>
              <a:t>A Sheep</a:t>
            </a:r>
          </a:p>
        </p:txBody>
      </p:sp>
      <p:sp>
        <p:nvSpPr>
          <p:cNvPr id="30" name="Rectangle: Rounded Corners 29">
            <a:extLst>
              <a:ext uri="{FF2B5EF4-FFF2-40B4-BE49-F238E27FC236}">
                <a16:creationId xmlns:a16="http://schemas.microsoft.com/office/drawing/2014/main" id="{0F14FB71-5B0C-B6EA-8110-56E56BB57BED}"/>
              </a:ext>
            </a:extLst>
          </p:cNvPr>
          <p:cNvSpPr/>
          <p:nvPr/>
        </p:nvSpPr>
        <p:spPr>
          <a:xfrm>
            <a:off x="3297984" y="3001560"/>
            <a:ext cx="1713838" cy="4282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75000"/>
                  </a:schemeClr>
                </a:solidFill>
              </a:rPr>
              <a:t>Message: Pay finish</a:t>
            </a:r>
          </a:p>
        </p:txBody>
      </p:sp>
      <p:sp>
        <p:nvSpPr>
          <p:cNvPr id="31" name="TextBox 30">
            <a:extLst>
              <a:ext uri="{FF2B5EF4-FFF2-40B4-BE49-F238E27FC236}">
                <a16:creationId xmlns:a16="http://schemas.microsoft.com/office/drawing/2014/main" id="{149C6C2A-480C-DE38-6C7F-A0327A5F839A}"/>
              </a:ext>
            </a:extLst>
          </p:cNvPr>
          <p:cNvSpPr txBox="1"/>
          <p:nvPr/>
        </p:nvSpPr>
        <p:spPr>
          <a:xfrm>
            <a:off x="3806912" y="1301578"/>
            <a:ext cx="695982" cy="369332"/>
          </a:xfrm>
          <a:prstGeom prst="rect">
            <a:avLst/>
          </a:prstGeom>
          <a:noFill/>
        </p:spPr>
        <p:txBody>
          <a:bodyPr wrap="square" rtlCol="0">
            <a:spAutoFit/>
          </a:bodyPr>
          <a:lstStyle/>
          <a:p>
            <a:r>
              <a:rPr lang="en-US" dirty="0"/>
              <a:t>Bill</a:t>
            </a:r>
          </a:p>
        </p:txBody>
      </p:sp>
      <p:sp>
        <p:nvSpPr>
          <p:cNvPr id="32" name="Graphic 6" descr="Office worker female outline">
            <a:extLst>
              <a:ext uri="{FF2B5EF4-FFF2-40B4-BE49-F238E27FC236}">
                <a16:creationId xmlns:a16="http://schemas.microsoft.com/office/drawing/2014/main" id="{3A17CDDB-E6FA-B39E-D25D-B6A3FC95C434}"/>
              </a:ext>
            </a:extLst>
          </p:cNvPr>
          <p:cNvSpPr/>
          <p:nvPr/>
        </p:nvSpPr>
        <p:spPr>
          <a:xfrm>
            <a:off x="10781453" y="4751260"/>
            <a:ext cx="571500" cy="752510"/>
          </a:xfrm>
          <a:custGeom>
            <a:avLst/>
            <a:gdLst>
              <a:gd name="connsiteX0" fmla="*/ 571500 w 571500"/>
              <a:gd name="connsiteY0" fmla="*/ 542961 h 752510"/>
              <a:gd name="connsiteX1" fmla="*/ 539115 w 571500"/>
              <a:gd name="connsiteY1" fmla="*/ 479143 h 752510"/>
              <a:gd name="connsiteX2" fmla="*/ 430530 w 571500"/>
              <a:gd name="connsiteY2" fmla="*/ 418183 h 752510"/>
              <a:gd name="connsiteX3" fmla="*/ 481013 w 571500"/>
              <a:gd name="connsiteY3" fmla="*/ 396276 h 752510"/>
              <a:gd name="connsiteX4" fmla="*/ 485775 w 571500"/>
              <a:gd name="connsiteY4" fmla="*/ 389608 h 752510"/>
              <a:gd name="connsiteX5" fmla="*/ 482917 w 571500"/>
              <a:gd name="connsiteY5" fmla="*/ 381988 h 752510"/>
              <a:gd name="connsiteX6" fmla="*/ 450533 w 571500"/>
              <a:gd name="connsiteY6" fmla="*/ 322933 h 752510"/>
              <a:gd name="connsiteX7" fmla="*/ 460058 w 571500"/>
              <a:gd name="connsiteY7" fmla="*/ 257211 h 752510"/>
              <a:gd name="connsiteX8" fmla="*/ 474345 w 571500"/>
              <a:gd name="connsiteY8" fmla="*/ 149578 h 752510"/>
              <a:gd name="connsiteX9" fmla="*/ 431483 w 571500"/>
              <a:gd name="connsiteY9" fmla="*/ 59091 h 752510"/>
              <a:gd name="connsiteX10" fmla="*/ 383858 w 571500"/>
              <a:gd name="connsiteY10" fmla="*/ 56233 h 752510"/>
              <a:gd name="connsiteX11" fmla="*/ 306705 w 571500"/>
              <a:gd name="connsiteY11" fmla="*/ 6703 h 752510"/>
              <a:gd name="connsiteX12" fmla="*/ 158115 w 571500"/>
              <a:gd name="connsiteY12" fmla="*/ 25753 h 752510"/>
              <a:gd name="connsiteX13" fmla="*/ 100013 w 571500"/>
              <a:gd name="connsiteY13" fmla="*/ 169581 h 752510"/>
              <a:gd name="connsiteX14" fmla="*/ 103823 w 571500"/>
              <a:gd name="connsiteY14" fmla="*/ 267688 h 752510"/>
              <a:gd name="connsiteX15" fmla="*/ 104775 w 571500"/>
              <a:gd name="connsiteY15" fmla="*/ 342936 h 752510"/>
              <a:gd name="connsiteX16" fmla="*/ 83820 w 571500"/>
              <a:gd name="connsiteY16" fmla="*/ 387703 h 752510"/>
              <a:gd name="connsiteX17" fmla="*/ 81915 w 571500"/>
              <a:gd name="connsiteY17" fmla="*/ 395323 h 752510"/>
              <a:gd name="connsiteX18" fmla="*/ 86678 w 571500"/>
              <a:gd name="connsiteY18" fmla="*/ 401991 h 752510"/>
              <a:gd name="connsiteX19" fmla="*/ 136208 w 571500"/>
              <a:gd name="connsiteY19" fmla="*/ 420088 h 752510"/>
              <a:gd name="connsiteX20" fmla="*/ 30480 w 571500"/>
              <a:gd name="connsiteY20" fmla="*/ 479143 h 752510"/>
              <a:gd name="connsiteX21" fmla="*/ 0 w 571500"/>
              <a:gd name="connsiteY21" fmla="*/ 542961 h 752510"/>
              <a:gd name="connsiteX22" fmla="*/ 0 w 571500"/>
              <a:gd name="connsiteY22" fmla="*/ 704886 h 752510"/>
              <a:gd name="connsiteX23" fmla="*/ 3810 w 571500"/>
              <a:gd name="connsiteY23" fmla="*/ 707743 h 752510"/>
              <a:gd name="connsiteX24" fmla="*/ 288608 w 571500"/>
              <a:gd name="connsiteY24" fmla="*/ 752511 h 752510"/>
              <a:gd name="connsiteX25" fmla="*/ 567690 w 571500"/>
              <a:gd name="connsiteY25" fmla="*/ 707743 h 752510"/>
              <a:gd name="connsiteX26" fmla="*/ 571500 w 571500"/>
              <a:gd name="connsiteY26" fmla="*/ 704886 h 752510"/>
              <a:gd name="connsiteX27" fmla="*/ 571500 w 571500"/>
              <a:gd name="connsiteY27" fmla="*/ 542961 h 752510"/>
              <a:gd name="connsiteX28" fmla="*/ 179070 w 571500"/>
              <a:gd name="connsiteY28" fmla="*/ 422946 h 752510"/>
              <a:gd name="connsiteX29" fmla="*/ 195263 w 571500"/>
              <a:gd name="connsiteY29" fmla="*/ 416278 h 752510"/>
              <a:gd name="connsiteX30" fmla="*/ 198120 w 571500"/>
              <a:gd name="connsiteY30" fmla="*/ 415326 h 752510"/>
              <a:gd name="connsiteX31" fmla="*/ 200025 w 571500"/>
              <a:gd name="connsiteY31" fmla="*/ 414373 h 752510"/>
              <a:gd name="connsiteX32" fmla="*/ 200025 w 571500"/>
              <a:gd name="connsiteY32" fmla="*/ 414373 h 752510"/>
              <a:gd name="connsiteX33" fmla="*/ 219075 w 571500"/>
              <a:gd name="connsiteY33" fmla="*/ 381036 h 752510"/>
              <a:gd name="connsiteX34" fmla="*/ 219075 w 571500"/>
              <a:gd name="connsiteY34" fmla="*/ 363891 h 752510"/>
              <a:gd name="connsiteX35" fmla="*/ 285750 w 571500"/>
              <a:gd name="connsiteY35" fmla="*/ 380083 h 752510"/>
              <a:gd name="connsiteX36" fmla="*/ 352425 w 571500"/>
              <a:gd name="connsiteY36" fmla="*/ 363891 h 752510"/>
              <a:gd name="connsiteX37" fmla="*/ 352425 w 571500"/>
              <a:gd name="connsiteY37" fmla="*/ 381036 h 752510"/>
              <a:gd name="connsiteX38" fmla="*/ 372428 w 571500"/>
              <a:gd name="connsiteY38" fmla="*/ 414373 h 752510"/>
              <a:gd name="connsiteX39" fmla="*/ 372428 w 571500"/>
              <a:gd name="connsiteY39" fmla="*/ 414373 h 752510"/>
              <a:gd name="connsiteX40" fmla="*/ 373380 w 571500"/>
              <a:gd name="connsiteY40" fmla="*/ 414373 h 752510"/>
              <a:gd name="connsiteX41" fmla="*/ 376238 w 571500"/>
              <a:gd name="connsiteY41" fmla="*/ 416278 h 752510"/>
              <a:gd name="connsiteX42" fmla="*/ 392430 w 571500"/>
              <a:gd name="connsiteY42" fmla="*/ 422946 h 752510"/>
              <a:gd name="connsiteX43" fmla="*/ 390525 w 571500"/>
              <a:gd name="connsiteY43" fmla="*/ 430566 h 752510"/>
              <a:gd name="connsiteX44" fmla="*/ 285750 w 571500"/>
              <a:gd name="connsiteY44" fmla="*/ 457236 h 752510"/>
              <a:gd name="connsiteX45" fmla="*/ 180975 w 571500"/>
              <a:gd name="connsiteY45" fmla="*/ 430566 h 752510"/>
              <a:gd name="connsiteX46" fmla="*/ 179070 w 571500"/>
              <a:gd name="connsiteY46" fmla="*/ 422946 h 752510"/>
              <a:gd name="connsiteX47" fmla="*/ 285750 w 571500"/>
              <a:gd name="connsiteY47" fmla="*/ 361986 h 752510"/>
              <a:gd name="connsiteX48" fmla="*/ 161925 w 571500"/>
              <a:gd name="connsiteY48" fmla="*/ 238161 h 752510"/>
              <a:gd name="connsiteX49" fmla="*/ 161925 w 571500"/>
              <a:gd name="connsiteY49" fmla="*/ 200061 h 752510"/>
              <a:gd name="connsiteX50" fmla="*/ 281940 w 571500"/>
              <a:gd name="connsiteY50" fmla="*/ 171486 h 752510"/>
              <a:gd name="connsiteX51" fmla="*/ 291465 w 571500"/>
              <a:gd name="connsiteY51" fmla="*/ 166723 h 752510"/>
              <a:gd name="connsiteX52" fmla="*/ 362903 w 571500"/>
              <a:gd name="connsiteY52" fmla="*/ 120051 h 752510"/>
              <a:gd name="connsiteX53" fmla="*/ 379095 w 571500"/>
              <a:gd name="connsiteY53" fmla="*/ 184821 h 752510"/>
              <a:gd name="connsiteX54" fmla="*/ 405765 w 571500"/>
              <a:gd name="connsiteY54" fmla="*/ 213396 h 752510"/>
              <a:gd name="connsiteX55" fmla="*/ 408623 w 571500"/>
              <a:gd name="connsiteY55" fmla="*/ 215301 h 752510"/>
              <a:gd name="connsiteX56" fmla="*/ 408623 w 571500"/>
              <a:gd name="connsiteY56" fmla="*/ 238161 h 752510"/>
              <a:gd name="connsiteX57" fmla="*/ 285750 w 571500"/>
              <a:gd name="connsiteY57" fmla="*/ 361986 h 752510"/>
              <a:gd name="connsiteX58" fmla="*/ 428625 w 571500"/>
              <a:gd name="connsiteY58" fmla="*/ 209586 h 752510"/>
              <a:gd name="connsiteX59" fmla="*/ 425768 w 571500"/>
              <a:gd name="connsiteY59" fmla="*/ 202918 h 752510"/>
              <a:gd name="connsiteX60" fmla="*/ 417195 w 571500"/>
              <a:gd name="connsiteY60" fmla="*/ 196251 h 752510"/>
              <a:gd name="connsiteX61" fmla="*/ 396240 w 571500"/>
              <a:gd name="connsiteY61" fmla="*/ 174343 h 752510"/>
              <a:gd name="connsiteX62" fmla="*/ 381953 w 571500"/>
              <a:gd name="connsiteY62" fmla="*/ 116241 h 752510"/>
              <a:gd name="connsiteX63" fmla="*/ 377190 w 571500"/>
              <a:gd name="connsiteY63" fmla="*/ 105763 h 752510"/>
              <a:gd name="connsiteX64" fmla="*/ 363855 w 571500"/>
              <a:gd name="connsiteY64" fmla="*/ 100048 h 752510"/>
              <a:gd name="connsiteX65" fmla="*/ 363855 w 571500"/>
              <a:gd name="connsiteY65" fmla="*/ 100048 h 752510"/>
              <a:gd name="connsiteX66" fmla="*/ 351473 w 571500"/>
              <a:gd name="connsiteY66" fmla="*/ 104811 h 752510"/>
              <a:gd name="connsiteX67" fmla="*/ 283845 w 571500"/>
              <a:gd name="connsiteY67" fmla="*/ 147673 h 752510"/>
              <a:gd name="connsiteX68" fmla="*/ 274320 w 571500"/>
              <a:gd name="connsiteY68" fmla="*/ 152436 h 752510"/>
              <a:gd name="connsiteX69" fmla="*/ 152400 w 571500"/>
              <a:gd name="connsiteY69" fmla="*/ 180058 h 752510"/>
              <a:gd name="connsiteX70" fmla="*/ 142875 w 571500"/>
              <a:gd name="connsiteY70" fmla="*/ 189583 h 752510"/>
              <a:gd name="connsiteX71" fmla="*/ 142875 w 571500"/>
              <a:gd name="connsiteY71" fmla="*/ 189583 h 752510"/>
              <a:gd name="connsiteX72" fmla="*/ 142875 w 571500"/>
              <a:gd name="connsiteY72" fmla="*/ 189583 h 752510"/>
              <a:gd name="connsiteX73" fmla="*/ 142875 w 571500"/>
              <a:gd name="connsiteY73" fmla="*/ 237208 h 752510"/>
              <a:gd name="connsiteX74" fmla="*/ 200025 w 571500"/>
              <a:gd name="connsiteY74" fmla="*/ 351508 h 752510"/>
              <a:gd name="connsiteX75" fmla="*/ 200025 w 571500"/>
              <a:gd name="connsiteY75" fmla="*/ 381036 h 752510"/>
              <a:gd name="connsiteX76" fmla="*/ 188595 w 571500"/>
              <a:gd name="connsiteY76" fmla="*/ 398181 h 752510"/>
              <a:gd name="connsiteX77" fmla="*/ 107632 w 571500"/>
              <a:gd name="connsiteY77" fmla="*/ 388656 h 752510"/>
              <a:gd name="connsiteX78" fmla="*/ 125730 w 571500"/>
              <a:gd name="connsiteY78" fmla="*/ 344841 h 752510"/>
              <a:gd name="connsiteX79" fmla="*/ 124778 w 571500"/>
              <a:gd name="connsiteY79" fmla="*/ 265783 h 752510"/>
              <a:gd name="connsiteX80" fmla="*/ 120968 w 571500"/>
              <a:gd name="connsiteY80" fmla="*/ 168628 h 752510"/>
              <a:gd name="connsiteX81" fmla="*/ 169545 w 571500"/>
              <a:gd name="connsiteY81" fmla="*/ 41946 h 752510"/>
              <a:gd name="connsiteX82" fmla="*/ 302895 w 571500"/>
              <a:gd name="connsiteY82" fmla="*/ 24801 h 752510"/>
              <a:gd name="connsiteX83" fmla="*/ 372428 w 571500"/>
              <a:gd name="connsiteY83" fmla="*/ 70521 h 752510"/>
              <a:gd name="connsiteX84" fmla="*/ 382905 w 571500"/>
              <a:gd name="connsiteY84" fmla="*/ 75283 h 752510"/>
              <a:gd name="connsiteX85" fmla="*/ 423863 w 571500"/>
              <a:gd name="connsiteY85" fmla="*/ 75283 h 752510"/>
              <a:gd name="connsiteX86" fmla="*/ 457200 w 571500"/>
              <a:gd name="connsiteY86" fmla="*/ 148626 h 752510"/>
              <a:gd name="connsiteX87" fmla="*/ 442913 w 571500"/>
              <a:gd name="connsiteY87" fmla="*/ 252448 h 752510"/>
              <a:gd name="connsiteX88" fmla="*/ 433388 w 571500"/>
              <a:gd name="connsiteY88" fmla="*/ 323886 h 752510"/>
              <a:gd name="connsiteX89" fmla="*/ 462915 w 571500"/>
              <a:gd name="connsiteY89" fmla="*/ 386751 h 752510"/>
              <a:gd name="connsiteX90" fmla="*/ 383858 w 571500"/>
              <a:gd name="connsiteY90" fmla="*/ 399133 h 752510"/>
              <a:gd name="connsiteX91" fmla="*/ 373380 w 571500"/>
              <a:gd name="connsiteY91" fmla="*/ 381988 h 752510"/>
              <a:gd name="connsiteX92" fmla="*/ 373380 w 571500"/>
              <a:gd name="connsiteY92" fmla="*/ 352461 h 752510"/>
              <a:gd name="connsiteX93" fmla="*/ 430530 w 571500"/>
              <a:gd name="connsiteY93" fmla="*/ 238161 h 752510"/>
              <a:gd name="connsiteX94" fmla="*/ 428625 w 571500"/>
              <a:gd name="connsiteY94" fmla="*/ 209586 h 752510"/>
              <a:gd name="connsiteX95" fmla="*/ 19050 w 571500"/>
              <a:gd name="connsiteY95" fmla="*/ 542961 h 752510"/>
              <a:gd name="connsiteX96" fmla="*/ 43815 w 571500"/>
              <a:gd name="connsiteY96" fmla="*/ 492478 h 752510"/>
              <a:gd name="connsiteX97" fmla="*/ 160973 w 571500"/>
              <a:gd name="connsiteY97" fmla="*/ 429613 h 752510"/>
              <a:gd name="connsiteX98" fmla="*/ 244793 w 571500"/>
              <a:gd name="connsiteY98" fmla="*/ 733461 h 752510"/>
              <a:gd name="connsiteX99" fmla="*/ 19050 w 571500"/>
              <a:gd name="connsiteY99" fmla="*/ 695361 h 752510"/>
              <a:gd name="connsiteX100" fmla="*/ 19050 w 571500"/>
              <a:gd name="connsiteY100" fmla="*/ 542961 h 752510"/>
              <a:gd name="connsiteX101" fmla="*/ 264795 w 571500"/>
              <a:gd name="connsiteY101" fmla="*/ 733461 h 752510"/>
              <a:gd name="connsiteX102" fmla="*/ 188595 w 571500"/>
              <a:gd name="connsiteY102" fmla="*/ 457236 h 752510"/>
              <a:gd name="connsiteX103" fmla="*/ 285750 w 571500"/>
              <a:gd name="connsiteY103" fmla="*/ 476286 h 752510"/>
              <a:gd name="connsiteX104" fmla="*/ 382905 w 571500"/>
              <a:gd name="connsiteY104" fmla="*/ 457236 h 752510"/>
              <a:gd name="connsiteX105" fmla="*/ 306705 w 571500"/>
              <a:gd name="connsiteY105" fmla="*/ 733461 h 752510"/>
              <a:gd name="connsiteX106" fmla="*/ 264795 w 571500"/>
              <a:gd name="connsiteY106" fmla="*/ 733461 h 752510"/>
              <a:gd name="connsiteX107" fmla="*/ 326708 w 571500"/>
              <a:gd name="connsiteY107" fmla="*/ 733461 h 752510"/>
              <a:gd name="connsiteX108" fmla="*/ 410528 w 571500"/>
              <a:gd name="connsiteY108" fmla="*/ 430566 h 752510"/>
              <a:gd name="connsiteX109" fmla="*/ 527685 w 571500"/>
              <a:gd name="connsiteY109" fmla="*/ 493431 h 752510"/>
              <a:gd name="connsiteX110" fmla="*/ 552450 w 571500"/>
              <a:gd name="connsiteY110" fmla="*/ 542961 h 752510"/>
              <a:gd name="connsiteX111" fmla="*/ 552450 w 571500"/>
              <a:gd name="connsiteY111" fmla="*/ 695361 h 752510"/>
              <a:gd name="connsiteX112" fmla="*/ 326708 w 571500"/>
              <a:gd name="connsiteY112" fmla="*/ 733461 h 75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71500" h="752510">
                <a:moveTo>
                  <a:pt x="571500" y="542961"/>
                </a:moveTo>
                <a:cubicBezTo>
                  <a:pt x="570548" y="519148"/>
                  <a:pt x="559118" y="495336"/>
                  <a:pt x="539115" y="479143"/>
                </a:cubicBezTo>
                <a:cubicBezTo>
                  <a:pt x="513398" y="457236"/>
                  <a:pt x="478155" y="437233"/>
                  <a:pt x="430530" y="418183"/>
                </a:cubicBezTo>
                <a:cubicBezTo>
                  <a:pt x="457200" y="411516"/>
                  <a:pt x="480060" y="397228"/>
                  <a:pt x="481013" y="396276"/>
                </a:cubicBezTo>
                <a:cubicBezTo>
                  <a:pt x="483870" y="394371"/>
                  <a:pt x="484823" y="392466"/>
                  <a:pt x="485775" y="389608"/>
                </a:cubicBezTo>
                <a:cubicBezTo>
                  <a:pt x="485775" y="386751"/>
                  <a:pt x="484823" y="383893"/>
                  <a:pt x="482917" y="381988"/>
                </a:cubicBezTo>
                <a:cubicBezTo>
                  <a:pt x="482917" y="381988"/>
                  <a:pt x="453390" y="353413"/>
                  <a:pt x="450533" y="322933"/>
                </a:cubicBezTo>
                <a:cubicBezTo>
                  <a:pt x="449580" y="310551"/>
                  <a:pt x="454342" y="284833"/>
                  <a:pt x="460058" y="257211"/>
                </a:cubicBezTo>
                <a:cubicBezTo>
                  <a:pt x="466725" y="221968"/>
                  <a:pt x="474345" y="181963"/>
                  <a:pt x="474345" y="149578"/>
                </a:cubicBezTo>
                <a:cubicBezTo>
                  <a:pt x="474345" y="102906"/>
                  <a:pt x="461963" y="77188"/>
                  <a:pt x="431483" y="59091"/>
                </a:cubicBezTo>
                <a:cubicBezTo>
                  <a:pt x="418148" y="51471"/>
                  <a:pt x="395288" y="54328"/>
                  <a:pt x="383858" y="56233"/>
                </a:cubicBezTo>
                <a:cubicBezTo>
                  <a:pt x="375285" y="44803"/>
                  <a:pt x="353378" y="21943"/>
                  <a:pt x="306705" y="6703"/>
                </a:cubicBezTo>
                <a:cubicBezTo>
                  <a:pt x="256223" y="-6632"/>
                  <a:pt x="203835" y="36"/>
                  <a:pt x="158115" y="25753"/>
                </a:cubicBezTo>
                <a:cubicBezTo>
                  <a:pt x="117157" y="52423"/>
                  <a:pt x="100013" y="94333"/>
                  <a:pt x="100013" y="169581"/>
                </a:cubicBezTo>
                <a:cubicBezTo>
                  <a:pt x="100013" y="206728"/>
                  <a:pt x="101918" y="239113"/>
                  <a:pt x="103823" y="267688"/>
                </a:cubicBezTo>
                <a:cubicBezTo>
                  <a:pt x="105728" y="300073"/>
                  <a:pt x="107632" y="325791"/>
                  <a:pt x="104775" y="342936"/>
                </a:cubicBezTo>
                <a:cubicBezTo>
                  <a:pt x="102870" y="360081"/>
                  <a:pt x="93345" y="375321"/>
                  <a:pt x="83820" y="387703"/>
                </a:cubicBezTo>
                <a:cubicBezTo>
                  <a:pt x="81915" y="389608"/>
                  <a:pt x="81915" y="392466"/>
                  <a:pt x="81915" y="395323"/>
                </a:cubicBezTo>
                <a:cubicBezTo>
                  <a:pt x="81915" y="398181"/>
                  <a:pt x="83820" y="400086"/>
                  <a:pt x="86678" y="401991"/>
                </a:cubicBezTo>
                <a:cubicBezTo>
                  <a:pt x="88582" y="402943"/>
                  <a:pt x="109538" y="414373"/>
                  <a:pt x="136208" y="420088"/>
                </a:cubicBezTo>
                <a:cubicBezTo>
                  <a:pt x="89535" y="438186"/>
                  <a:pt x="55245" y="458188"/>
                  <a:pt x="30480" y="479143"/>
                </a:cubicBezTo>
                <a:cubicBezTo>
                  <a:pt x="12382" y="495336"/>
                  <a:pt x="953" y="519148"/>
                  <a:pt x="0" y="542961"/>
                </a:cubicBezTo>
                <a:lnTo>
                  <a:pt x="0" y="704886"/>
                </a:lnTo>
                <a:lnTo>
                  <a:pt x="3810" y="707743"/>
                </a:lnTo>
                <a:cubicBezTo>
                  <a:pt x="48578" y="737271"/>
                  <a:pt x="168593" y="752511"/>
                  <a:pt x="288608" y="752511"/>
                </a:cubicBezTo>
                <a:cubicBezTo>
                  <a:pt x="408623" y="752511"/>
                  <a:pt x="527685" y="737271"/>
                  <a:pt x="567690" y="707743"/>
                </a:cubicBezTo>
                <a:lnTo>
                  <a:pt x="571500" y="704886"/>
                </a:lnTo>
                <a:lnTo>
                  <a:pt x="571500" y="542961"/>
                </a:lnTo>
                <a:close/>
                <a:moveTo>
                  <a:pt x="179070" y="422946"/>
                </a:moveTo>
                <a:lnTo>
                  <a:pt x="195263" y="416278"/>
                </a:lnTo>
                <a:cubicBezTo>
                  <a:pt x="196215" y="416278"/>
                  <a:pt x="197168" y="415326"/>
                  <a:pt x="198120" y="415326"/>
                </a:cubicBezTo>
                <a:cubicBezTo>
                  <a:pt x="199073" y="415326"/>
                  <a:pt x="199073" y="415326"/>
                  <a:pt x="200025" y="414373"/>
                </a:cubicBezTo>
                <a:lnTo>
                  <a:pt x="200025" y="414373"/>
                </a:lnTo>
                <a:cubicBezTo>
                  <a:pt x="212408" y="407706"/>
                  <a:pt x="219075" y="395323"/>
                  <a:pt x="219075" y="381036"/>
                </a:cubicBezTo>
                <a:lnTo>
                  <a:pt x="219075" y="363891"/>
                </a:lnTo>
                <a:cubicBezTo>
                  <a:pt x="239077" y="374368"/>
                  <a:pt x="261938" y="380083"/>
                  <a:pt x="285750" y="380083"/>
                </a:cubicBezTo>
                <a:cubicBezTo>
                  <a:pt x="309563" y="380083"/>
                  <a:pt x="332423" y="374368"/>
                  <a:pt x="352425" y="363891"/>
                </a:cubicBezTo>
                <a:lnTo>
                  <a:pt x="352425" y="381036"/>
                </a:lnTo>
                <a:cubicBezTo>
                  <a:pt x="352425" y="395323"/>
                  <a:pt x="360045" y="407706"/>
                  <a:pt x="372428" y="414373"/>
                </a:cubicBezTo>
                <a:lnTo>
                  <a:pt x="372428" y="414373"/>
                </a:lnTo>
                <a:cubicBezTo>
                  <a:pt x="372428" y="414373"/>
                  <a:pt x="373380" y="414373"/>
                  <a:pt x="373380" y="414373"/>
                </a:cubicBezTo>
                <a:cubicBezTo>
                  <a:pt x="374333" y="415326"/>
                  <a:pt x="375285" y="415326"/>
                  <a:pt x="376238" y="416278"/>
                </a:cubicBezTo>
                <a:lnTo>
                  <a:pt x="392430" y="422946"/>
                </a:lnTo>
                <a:lnTo>
                  <a:pt x="390525" y="430566"/>
                </a:lnTo>
                <a:cubicBezTo>
                  <a:pt x="369570" y="446758"/>
                  <a:pt x="329565" y="457236"/>
                  <a:pt x="285750" y="457236"/>
                </a:cubicBezTo>
                <a:cubicBezTo>
                  <a:pt x="241935" y="457236"/>
                  <a:pt x="200977" y="446758"/>
                  <a:pt x="180975" y="430566"/>
                </a:cubicBezTo>
                <a:lnTo>
                  <a:pt x="179070" y="422946"/>
                </a:lnTo>
                <a:close/>
                <a:moveTo>
                  <a:pt x="285750" y="361986"/>
                </a:moveTo>
                <a:cubicBezTo>
                  <a:pt x="217170" y="361986"/>
                  <a:pt x="161925" y="306741"/>
                  <a:pt x="161925" y="238161"/>
                </a:cubicBezTo>
                <a:lnTo>
                  <a:pt x="161925" y="200061"/>
                </a:lnTo>
                <a:cubicBezTo>
                  <a:pt x="200025" y="198156"/>
                  <a:pt x="252413" y="183868"/>
                  <a:pt x="281940" y="171486"/>
                </a:cubicBezTo>
                <a:lnTo>
                  <a:pt x="291465" y="166723"/>
                </a:lnTo>
                <a:cubicBezTo>
                  <a:pt x="319088" y="152436"/>
                  <a:pt x="338138" y="143863"/>
                  <a:pt x="362903" y="120051"/>
                </a:cubicBezTo>
                <a:cubicBezTo>
                  <a:pt x="364808" y="131481"/>
                  <a:pt x="370523" y="168628"/>
                  <a:pt x="379095" y="184821"/>
                </a:cubicBezTo>
                <a:cubicBezTo>
                  <a:pt x="388620" y="201013"/>
                  <a:pt x="399098" y="208633"/>
                  <a:pt x="405765" y="213396"/>
                </a:cubicBezTo>
                <a:cubicBezTo>
                  <a:pt x="406718" y="214348"/>
                  <a:pt x="407670" y="214348"/>
                  <a:pt x="408623" y="215301"/>
                </a:cubicBezTo>
                <a:lnTo>
                  <a:pt x="408623" y="238161"/>
                </a:lnTo>
                <a:cubicBezTo>
                  <a:pt x="409575" y="306741"/>
                  <a:pt x="354330" y="361986"/>
                  <a:pt x="285750" y="361986"/>
                </a:cubicBezTo>
                <a:close/>
                <a:moveTo>
                  <a:pt x="428625" y="209586"/>
                </a:moveTo>
                <a:cubicBezTo>
                  <a:pt x="428625" y="207681"/>
                  <a:pt x="427673" y="204823"/>
                  <a:pt x="425768" y="202918"/>
                </a:cubicBezTo>
                <a:cubicBezTo>
                  <a:pt x="423863" y="200061"/>
                  <a:pt x="420053" y="198156"/>
                  <a:pt x="417195" y="196251"/>
                </a:cubicBezTo>
                <a:cubicBezTo>
                  <a:pt x="410528" y="192441"/>
                  <a:pt x="402908" y="186726"/>
                  <a:pt x="396240" y="174343"/>
                </a:cubicBezTo>
                <a:cubicBezTo>
                  <a:pt x="390525" y="164818"/>
                  <a:pt x="384810" y="138148"/>
                  <a:pt x="381953" y="116241"/>
                </a:cubicBezTo>
                <a:cubicBezTo>
                  <a:pt x="381000" y="112431"/>
                  <a:pt x="379095" y="108621"/>
                  <a:pt x="377190" y="105763"/>
                </a:cubicBezTo>
                <a:cubicBezTo>
                  <a:pt x="373380" y="101953"/>
                  <a:pt x="368618" y="100048"/>
                  <a:pt x="363855" y="100048"/>
                </a:cubicBezTo>
                <a:cubicBezTo>
                  <a:pt x="363855" y="100048"/>
                  <a:pt x="363855" y="100048"/>
                  <a:pt x="363855" y="100048"/>
                </a:cubicBezTo>
                <a:cubicBezTo>
                  <a:pt x="359093" y="100048"/>
                  <a:pt x="354330" y="101953"/>
                  <a:pt x="351473" y="104811"/>
                </a:cubicBezTo>
                <a:cubicBezTo>
                  <a:pt x="327660" y="125766"/>
                  <a:pt x="311468" y="134338"/>
                  <a:pt x="283845" y="147673"/>
                </a:cubicBezTo>
                <a:lnTo>
                  <a:pt x="274320" y="152436"/>
                </a:lnTo>
                <a:cubicBezTo>
                  <a:pt x="244793" y="165771"/>
                  <a:pt x="188595" y="180058"/>
                  <a:pt x="152400" y="180058"/>
                </a:cubicBezTo>
                <a:cubicBezTo>
                  <a:pt x="146685" y="180058"/>
                  <a:pt x="142875" y="183868"/>
                  <a:pt x="142875" y="189583"/>
                </a:cubicBezTo>
                <a:cubicBezTo>
                  <a:pt x="142875" y="189583"/>
                  <a:pt x="142875" y="189583"/>
                  <a:pt x="142875" y="189583"/>
                </a:cubicBezTo>
                <a:lnTo>
                  <a:pt x="142875" y="189583"/>
                </a:lnTo>
                <a:lnTo>
                  <a:pt x="142875" y="237208"/>
                </a:lnTo>
                <a:cubicBezTo>
                  <a:pt x="142875" y="283881"/>
                  <a:pt x="165735" y="324838"/>
                  <a:pt x="200025" y="351508"/>
                </a:cubicBezTo>
                <a:lnTo>
                  <a:pt x="200025" y="381036"/>
                </a:lnTo>
                <a:cubicBezTo>
                  <a:pt x="200025" y="388656"/>
                  <a:pt x="195263" y="395323"/>
                  <a:pt x="188595" y="398181"/>
                </a:cubicBezTo>
                <a:cubicBezTo>
                  <a:pt x="162877" y="409611"/>
                  <a:pt x="124778" y="396276"/>
                  <a:pt x="107632" y="388656"/>
                </a:cubicBezTo>
                <a:cubicBezTo>
                  <a:pt x="116205" y="376273"/>
                  <a:pt x="122873" y="361986"/>
                  <a:pt x="125730" y="344841"/>
                </a:cubicBezTo>
                <a:cubicBezTo>
                  <a:pt x="128588" y="325791"/>
                  <a:pt x="126682" y="299121"/>
                  <a:pt x="124778" y="265783"/>
                </a:cubicBezTo>
                <a:cubicBezTo>
                  <a:pt x="122873" y="237208"/>
                  <a:pt x="120968" y="205776"/>
                  <a:pt x="120968" y="168628"/>
                </a:cubicBezTo>
                <a:cubicBezTo>
                  <a:pt x="120968" y="101001"/>
                  <a:pt x="135255" y="63853"/>
                  <a:pt x="169545" y="41946"/>
                </a:cubicBezTo>
                <a:cubicBezTo>
                  <a:pt x="210502" y="19086"/>
                  <a:pt x="257175" y="12418"/>
                  <a:pt x="302895" y="24801"/>
                </a:cubicBezTo>
                <a:cubicBezTo>
                  <a:pt x="355283" y="40993"/>
                  <a:pt x="372428" y="70521"/>
                  <a:pt x="372428" y="70521"/>
                </a:cubicBezTo>
                <a:cubicBezTo>
                  <a:pt x="374333" y="74331"/>
                  <a:pt x="379095" y="76236"/>
                  <a:pt x="382905" y="75283"/>
                </a:cubicBezTo>
                <a:cubicBezTo>
                  <a:pt x="395288" y="72426"/>
                  <a:pt x="416243" y="70521"/>
                  <a:pt x="423863" y="75283"/>
                </a:cubicBezTo>
                <a:cubicBezTo>
                  <a:pt x="444817" y="86713"/>
                  <a:pt x="457200" y="102906"/>
                  <a:pt x="457200" y="148626"/>
                </a:cubicBezTo>
                <a:cubicBezTo>
                  <a:pt x="457200" y="179106"/>
                  <a:pt x="449580" y="218158"/>
                  <a:pt x="442913" y="252448"/>
                </a:cubicBezTo>
                <a:cubicBezTo>
                  <a:pt x="437198" y="282928"/>
                  <a:pt x="432435" y="308646"/>
                  <a:pt x="433388" y="323886"/>
                </a:cubicBezTo>
                <a:cubicBezTo>
                  <a:pt x="435293" y="350556"/>
                  <a:pt x="452438" y="374368"/>
                  <a:pt x="462915" y="386751"/>
                </a:cubicBezTo>
                <a:cubicBezTo>
                  <a:pt x="445770" y="395323"/>
                  <a:pt x="409575" y="411516"/>
                  <a:pt x="383858" y="399133"/>
                </a:cubicBezTo>
                <a:cubicBezTo>
                  <a:pt x="377190" y="396276"/>
                  <a:pt x="373380" y="389608"/>
                  <a:pt x="373380" y="381988"/>
                </a:cubicBezTo>
                <a:lnTo>
                  <a:pt x="373380" y="352461"/>
                </a:lnTo>
                <a:cubicBezTo>
                  <a:pt x="407670" y="326743"/>
                  <a:pt x="430530" y="284833"/>
                  <a:pt x="430530" y="238161"/>
                </a:cubicBezTo>
                <a:lnTo>
                  <a:pt x="428625" y="209586"/>
                </a:lnTo>
                <a:close/>
                <a:moveTo>
                  <a:pt x="19050" y="542961"/>
                </a:moveTo>
                <a:cubicBezTo>
                  <a:pt x="19050" y="523911"/>
                  <a:pt x="28575" y="506766"/>
                  <a:pt x="43815" y="492478"/>
                </a:cubicBezTo>
                <a:cubicBezTo>
                  <a:pt x="70485" y="469618"/>
                  <a:pt x="108585" y="449616"/>
                  <a:pt x="160973" y="429613"/>
                </a:cubicBezTo>
                <a:lnTo>
                  <a:pt x="244793" y="733461"/>
                </a:lnTo>
                <a:cubicBezTo>
                  <a:pt x="148590" y="730603"/>
                  <a:pt x="58103" y="717268"/>
                  <a:pt x="19050" y="695361"/>
                </a:cubicBezTo>
                <a:lnTo>
                  <a:pt x="19050" y="542961"/>
                </a:lnTo>
                <a:close/>
                <a:moveTo>
                  <a:pt x="264795" y="733461"/>
                </a:moveTo>
                <a:lnTo>
                  <a:pt x="188595" y="457236"/>
                </a:lnTo>
                <a:cubicBezTo>
                  <a:pt x="213360" y="469618"/>
                  <a:pt x="248602" y="476286"/>
                  <a:pt x="285750" y="476286"/>
                </a:cubicBezTo>
                <a:cubicBezTo>
                  <a:pt x="322898" y="476286"/>
                  <a:pt x="358140" y="469618"/>
                  <a:pt x="382905" y="457236"/>
                </a:cubicBezTo>
                <a:lnTo>
                  <a:pt x="306705" y="733461"/>
                </a:lnTo>
                <a:cubicBezTo>
                  <a:pt x="292418" y="734413"/>
                  <a:pt x="279083" y="733461"/>
                  <a:pt x="264795" y="733461"/>
                </a:cubicBezTo>
                <a:close/>
                <a:moveTo>
                  <a:pt x="326708" y="733461"/>
                </a:moveTo>
                <a:lnTo>
                  <a:pt x="410528" y="430566"/>
                </a:lnTo>
                <a:cubicBezTo>
                  <a:pt x="462915" y="450568"/>
                  <a:pt x="501015" y="470571"/>
                  <a:pt x="527685" y="493431"/>
                </a:cubicBezTo>
                <a:cubicBezTo>
                  <a:pt x="542925" y="506766"/>
                  <a:pt x="552450" y="523911"/>
                  <a:pt x="552450" y="542961"/>
                </a:cubicBezTo>
                <a:lnTo>
                  <a:pt x="552450" y="695361"/>
                </a:lnTo>
                <a:cubicBezTo>
                  <a:pt x="516255" y="718221"/>
                  <a:pt x="424815" y="730603"/>
                  <a:pt x="326708" y="733461"/>
                </a:cubicBezTo>
                <a:close/>
              </a:path>
            </a:pathLst>
          </a:custGeom>
          <a:solidFill>
            <a:srgbClr val="000000"/>
          </a:solidFill>
          <a:ln w="9525" cap="flat">
            <a:noFill/>
            <a:prstDash val="solid"/>
            <a:miter/>
          </a:ln>
        </p:spPr>
        <p:txBody>
          <a:bodyPr rtlCol="0" anchor="ctr"/>
          <a:lstStyle/>
          <a:p>
            <a:endParaRPr lang="en-US"/>
          </a:p>
        </p:txBody>
      </p:sp>
      <p:pic>
        <p:nvPicPr>
          <p:cNvPr id="33" name="Graphic 32" descr="School boy outline">
            <a:extLst>
              <a:ext uri="{FF2B5EF4-FFF2-40B4-BE49-F238E27FC236}">
                <a16:creationId xmlns:a16="http://schemas.microsoft.com/office/drawing/2014/main" id="{238BB5A0-3D88-393D-7634-48B651E198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856" y="4652414"/>
            <a:ext cx="914400" cy="914400"/>
          </a:xfrm>
          <a:prstGeom prst="rect">
            <a:avLst/>
          </a:prstGeom>
        </p:spPr>
      </p:pic>
      <p:cxnSp>
        <p:nvCxnSpPr>
          <p:cNvPr id="35" name="Straight Arrow Connector 34">
            <a:extLst>
              <a:ext uri="{FF2B5EF4-FFF2-40B4-BE49-F238E27FC236}">
                <a16:creationId xmlns:a16="http://schemas.microsoft.com/office/drawing/2014/main" id="{ECAF1519-A916-D53D-EA3F-AC51E8AE077D}"/>
              </a:ext>
            </a:extLst>
          </p:cNvPr>
          <p:cNvCxnSpPr>
            <a:cxnSpLocks/>
          </p:cNvCxnSpPr>
          <p:nvPr/>
        </p:nvCxnSpPr>
        <p:spPr>
          <a:xfrm flipH="1">
            <a:off x="7578867" y="5127515"/>
            <a:ext cx="3042746"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F373D39-8E6E-7AF2-F5A9-23F15331C093}"/>
              </a:ext>
            </a:extLst>
          </p:cNvPr>
          <p:cNvCxnSpPr>
            <a:cxnSpLocks/>
          </p:cNvCxnSpPr>
          <p:nvPr/>
        </p:nvCxnSpPr>
        <p:spPr>
          <a:xfrm flipV="1">
            <a:off x="10884694" y="3345011"/>
            <a:ext cx="0" cy="638222"/>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89671EE-5E31-11AC-42FD-A73333EF2F0C}"/>
              </a:ext>
            </a:extLst>
          </p:cNvPr>
          <p:cNvCxnSpPr>
            <a:cxnSpLocks/>
          </p:cNvCxnSpPr>
          <p:nvPr/>
        </p:nvCxnSpPr>
        <p:spPr>
          <a:xfrm flipV="1">
            <a:off x="7448609" y="3358657"/>
            <a:ext cx="0" cy="600269"/>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sp>
        <p:nvSpPr>
          <p:cNvPr id="39" name="Rectangle: Folded Corner 38">
            <a:extLst>
              <a:ext uri="{FF2B5EF4-FFF2-40B4-BE49-F238E27FC236}">
                <a16:creationId xmlns:a16="http://schemas.microsoft.com/office/drawing/2014/main" id="{AD4B12FA-B812-E069-B95A-1427E2CDAFE6}"/>
              </a:ext>
            </a:extLst>
          </p:cNvPr>
          <p:cNvSpPr/>
          <p:nvPr/>
        </p:nvSpPr>
        <p:spPr>
          <a:xfrm>
            <a:off x="7030990" y="2375099"/>
            <a:ext cx="746235" cy="91439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Amy: -10</a:t>
            </a:r>
          </a:p>
          <a:p>
            <a:pPr algn="ctr"/>
            <a:r>
              <a:rPr lang="en-US" sz="1200" dirty="0">
                <a:solidFill>
                  <a:schemeClr val="accent1">
                    <a:lumMod val="75000"/>
                  </a:schemeClr>
                </a:solidFill>
              </a:rPr>
              <a:t>Bob: +10</a:t>
            </a:r>
          </a:p>
        </p:txBody>
      </p:sp>
      <p:sp>
        <p:nvSpPr>
          <p:cNvPr id="41" name="Rectangle 1">
            <a:extLst>
              <a:ext uri="{FF2B5EF4-FFF2-40B4-BE49-F238E27FC236}">
                <a16:creationId xmlns:a16="http://schemas.microsoft.com/office/drawing/2014/main" id="{39066555-5E03-AC7D-139A-039787B7D406}"/>
              </a:ext>
            </a:extLst>
          </p:cNvPr>
          <p:cNvSpPr>
            <a:spLocks noChangeArrowheads="1"/>
          </p:cNvSpPr>
          <p:nvPr/>
        </p:nvSpPr>
        <p:spPr bwMode="auto">
          <a:xfrm flipH="1">
            <a:off x="10848014" y="5544073"/>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Amy</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42" name="Rectangle 1">
            <a:extLst>
              <a:ext uri="{FF2B5EF4-FFF2-40B4-BE49-F238E27FC236}">
                <a16:creationId xmlns:a16="http://schemas.microsoft.com/office/drawing/2014/main" id="{4D7A633A-2049-351A-FD55-C562DAC1AD17}"/>
              </a:ext>
            </a:extLst>
          </p:cNvPr>
          <p:cNvSpPr>
            <a:spLocks noChangeArrowheads="1"/>
          </p:cNvSpPr>
          <p:nvPr/>
        </p:nvSpPr>
        <p:spPr bwMode="auto">
          <a:xfrm flipH="1">
            <a:off x="7009553" y="5536146"/>
            <a:ext cx="914400" cy="3231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Arial Unicode MS"/>
                <a:ea typeface="inherit"/>
                <a:cs typeface="Arial" panose="020B0604020202020204" pitchFamily="34" charset="0"/>
              </a:rPr>
              <a:t>Bob</a:t>
            </a:r>
            <a:endParaRPr kumimoji="0" lang="en-US" altLang="en-US"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
        <p:nvSpPr>
          <p:cNvPr id="44" name="Rectangle: Rounded Corners 43">
            <a:extLst>
              <a:ext uri="{FF2B5EF4-FFF2-40B4-BE49-F238E27FC236}">
                <a16:creationId xmlns:a16="http://schemas.microsoft.com/office/drawing/2014/main" id="{17F379CA-CC96-218C-2F01-A54B573EBCC8}"/>
              </a:ext>
            </a:extLst>
          </p:cNvPr>
          <p:cNvSpPr/>
          <p:nvPr/>
        </p:nvSpPr>
        <p:spPr>
          <a:xfrm>
            <a:off x="8776164" y="5360088"/>
            <a:ext cx="914400" cy="3591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75000"/>
                  </a:schemeClr>
                </a:solidFill>
              </a:rPr>
              <a:t>A Sheep</a:t>
            </a:r>
          </a:p>
        </p:txBody>
      </p:sp>
      <p:pic>
        <p:nvPicPr>
          <p:cNvPr id="50" name="Graphic 49" descr="School boy outline">
            <a:extLst>
              <a:ext uri="{FF2B5EF4-FFF2-40B4-BE49-F238E27FC236}">
                <a16:creationId xmlns:a16="http://schemas.microsoft.com/office/drawing/2014/main" id="{93F8C18B-D545-C8C0-F344-7A22B1014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3189" y="2488276"/>
            <a:ext cx="838851" cy="838851"/>
          </a:xfrm>
          <a:prstGeom prst="rect">
            <a:avLst/>
          </a:prstGeom>
        </p:spPr>
      </p:pic>
      <p:sp>
        <p:nvSpPr>
          <p:cNvPr id="52" name="Rectangle: Folded Corner 51">
            <a:extLst>
              <a:ext uri="{FF2B5EF4-FFF2-40B4-BE49-F238E27FC236}">
                <a16:creationId xmlns:a16="http://schemas.microsoft.com/office/drawing/2014/main" id="{B4D1DB25-9242-32BC-B0DD-E247DB852240}"/>
              </a:ext>
            </a:extLst>
          </p:cNvPr>
          <p:cNvSpPr/>
          <p:nvPr/>
        </p:nvSpPr>
        <p:spPr>
          <a:xfrm>
            <a:off x="7867466" y="1332023"/>
            <a:ext cx="746235" cy="91439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Amy: -10</a:t>
            </a:r>
          </a:p>
          <a:p>
            <a:pPr algn="ctr"/>
            <a:r>
              <a:rPr lang="en-US" sz="1200" dirty="0">
                <a:solidFill>
                  <a:schemeClr val="accent1">
                    <a:lumMod val="75000"/>
                  </a:schemeClr>
                </a:solidFill>
              </a:rPr>
              <a:t>Bob: +10</a:t>
            </a:r>
          </a:p>
        </p:txBody>
      </p:sp>
      <p:pic>
        <p:nvPicPr>
          <p:cNvPr id="53" name="Graphic 52" descr="School boy outline">
            <a:extLst>
              <a:ext uri="{FF2B5EF4-FFF2-40B4-BE49-F238E27FC236}">
                <a16:creationId xmlns:a16="http://schemas.microsoft.com/office/drawing/2014/main" id="{934B1235-4747-AF6F-2EDF-05FE149A2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9805" y="1408664"/>
            <a:ext cx="754451" cy="754451"/>
          </a:xfrm>
          <a:prstGeom prst="rect">
            <a:avLst/>
          </a:prstGeom>
        </p:spPr>
      </p:pic>
      <p:sp>
        <p:nvSpPr>
          <p:cNvPr id="55" name="Rectangle: Folded Corner 54">
            <a:extLst>
              <a:ext uri="{FF2B5EF4-FFF2-40B4-BE49-F238E27FC236}">
                <a16:creationId xmlns:a16="http://schemas.microsoft.com/office/drawing/2014/main" id="{3A2260AB-36CF-1BD2-9969-8FF9161010C2}"/>
              </a:ext>
            </a:extLst>
          </p:cNvPr>
          <p:cNvSpPr/>
          <p:nvPr/>
        </p:nvSpPr>
        <p:spPr>
          <a:xfrm>
            <a:off x="10474897" y="1326197"/>
            <a:ext cx="746235" cy="91439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Amy: -10</a:t>
            </a:r>
          </a:p>
          <a:p>
            <a:pPr algn="ctr"/>
            <a:r>
              <a:rPr lang="en-US" sz="1200" dirty="0">
                <a:solidFill>
                  <a:schemeClr val="accent1">
                    <a:lumMod val="75000"/>
                  </a:schemeClr>
                </a:solidFill>
              </a:rPr>
              <a:t>Bob: +10</a:t>
            </a:r>
          </a:p>
        </p:txBody>
      </p:sp>
      <p:pic>
        <p:nvPicPr>
          <p:cNvPr id="56" name="Graphic 55" descr="School boy outline">
            <a:extLst>
              <a:ext uri="{FF2B5EF4-FFF2-40B4-BE49-F238E27FC236}">
                <a16:creationId xmlns:a16="http://schemas.microsoft.com/office/drawing/2014/main" id="{60949A11-C7AC-83B7-48C0-2F97F5567D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8107" y="1454594"/>
            <a:ext cx="746235" cy="746235"/>
          </a:xfrm>
          <a:prstGeom prst="rect">
            <a:avLst/>
          </a:prstGeom>
        </p:spPr>
      </p:pic>
      <p:sp>
        <p:nvSpPr>
          <p:cNvPr id="58" name="Rectangle: Folded Corner 57">
            <a:extLst>
              <a:ext uri="{FF2B5EF4-FFF2-40B4-BE49-F238E27FC236}">
                <a16:creationId xmlns:a16="http://schemas.microsoft.com/office/drawing/2014/main" id="{D370ED65-B9B5-7602-EF49-75CF2A02DF29}"/>
              </a:ext>
            </a:extLst>
          </p:cNvPr>
          <p:cNvSpPr/>
          <p:nvPr/>
        </p:nvSpPr>
        <p:spPr>
          <a:xfrm>
            <a:off x="11133765" y="2581533"/>
            <a:ext cx="746235" cy="914390"/>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Amy: -10</a:t>
            </a:r>
          </a:p>
          <a:p>
            <a:pPr algn="ctr"/>
            <a:r>
              <a:rPr lang="en-US" sz="1200" dirty="0">
                <a:solidFill>
                  <a:schemeClr val="accent1">
                    <a:lumMod val="75000"/>
                  </a:schemeClr>
                </a:solidFill>
              </a:rPr>
              <a:t>Bob: +10</a:t>
            </a:r>
          </a:p>
        </p:txBody>
      </p:sp>
      <p:pic>
        <p:nvPicPr>
          <p:cNvPr id="59" name="Graphic 58" descr="School boy outline">
            <a:extLst>
              <a:ext uri="{FF2B5EF4-FFF2-40B4-BE49-F238E27FC236}">
                <a16:creationId xmlns:a16="http://schemas.microsoft.com/office/drawing/2014/main" id="{7BFA50E3-8A23-3713-C1C4-C912A62D6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81259" y="2648561"/>
            <a:ext cx="752506" cy="752506"/>
          </a:xfrm>
          <a:prstGeom prst="rect">
            <a:avLst/>
          </a:prstGeom>
        </p:spPr>
      </p:pic>
      <p:cxnSp>
        <p:nvCxnSpPr>
          <p:cNvPr id="63" name="Straight Arrow Connector 62">
            <a:extLst>
              <a:ext uri="{FF2B5EF4-FFF2-40B4-BE49-F238E27FC236}">
                <a16:creationId xmlns:a16="http://schemas.microsoft.com/office/drawing/2014/main" id="{F6F0C651-4122-4C09-E340-4A3F8C014EB8}"/>
              </a:ext>
            </a:extLst>
          </p:cNvPr>
          <p:cNvCxnSpPr>
            <a:cxnSpLocks/>
          </p:cNvCxnSpPr>
          <p:nvPr/>
        </p:nvCxnSpPr>
        <p:spPr>
          <a:xfrm flipH="1" flipV="1">
            <a:off x="8236088" y="2246413"/>
            <a:ext cx="14484" cy="1736820"/>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7A15976-4E61-D80A-A620-08F538B87DA9}"/>
              </a:ext>
            </a:extLst>
          </p:cNvPr>
          <p:cNvCxnSpPr>
            <a:cxnSpLocks/>
          </p:cNvCxnSpPr>
          <p:nvPr/>
        </p:nvCxnSpPr>
        <p:spPr>
          <a:xfrm flipV="1">
            <a:off x="10189773" y="2240587"/>
            <a:ext cx="0" cy="1742646"/>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78A95E5-00A5-6C96-F366-4D4990F2DDD4}"/>
              </a:ext>
            </a:extLst>
          </p:cNvPr>
          <p:cNvCxnSpPr/>
          <p:nvPr/>
        </p:nvCxnSpPr>
        <p:spPr>
          <a:xfrm flipV="1">
            <a:off x="11050406" y="3983234"/>
            <a:ext cx="0" cy="744081"/>
          </a:xfrm>
          <a:prstGeom prst="straightConnector1">
            <a:avLst/>
          </a:prstGeom>
          <a:ln w="22225">
            <a:headEnd type="arrow"/>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874EC-3B20-354B-38E3-B5255B3904EA}"/>
              </a:ext>
            </a:extLst>
          </p:cNvPr>
          <p:cNvCxnSpPr>
            <a:cxnSpLocks/>
          </p:cNvCxnSpPr>
          <p:nvPr/>
        </p:nvCxnSpPr>
        <p:spPr>
          <a:xfrm flipH="1">
            <a:off x="7258142" y="3983234"/>
            <a:ext cx="3792264" cy="0"/>
          </a:xfrm>
          <a:prstGeom prst="straightConnector1">
            <a:avLst/>
          </a:prstGeom>
          <a:ln w="22225">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6FFFE0D-F245-E626-A71B-510DEF1C4333}"/>
              </a:ext>
            </a:extLst>
          </p:cNvPr>
          <p:cNvCxnSpPr/>
          <p:nvPr/>
        </p:nvCxnSpPr>
        <p:spPr>
          <a:xfrm flipV="1">
            <a:off x="7258142" y="3983233"/>
            <a:ext cx="0" cy="744081"/>
          </a:xfrm>
          <a:prstGeom prst="straightConnector1">
            <a:avLst/>
          </a:prstGeom>
          <a:ln w="22225">
            <a:headEnd type="arrow"/>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83927C-1D28-F7A3-C2FF-F5CE809698E5}"/>
              </a:ext>
            </a:extLst>
          </p:cNvPr>
          <p:cNvCxnSpPr>
            <a:cxnSpLocks/>
          </p:cNvCxnSpPr>
          <p:nvPr/>
        </p:nvCxnSpPr>
        <p:spPr>
          <a:xfrm flipV="1">
            <a:off x="9298150" y="2214654"/>
            <a:ext cx="0" cy="1742646"/>
          </a:xfrm>
          <a:prstGeom prst="straightConnector1">
            <a:avLst/>
          </a:prstGeom>
          <a:ln w="22225">
            <a:headEnd type="none"/>
            <a:tailEnd type="arrow"/>
          </a:ln>
        </p:spPr>
        <p:style>
          <a:lnRef idx="1">
            <a:schemeClr val="accent1"/>
          </a:lnRef>
          <a:fillRef idx="0">
            <a:schemeClr val="accent1"/>
          </a:fillRef>
          <a:effectRef idx="0">
            <a:schemeClr val="accent1"/>
          </a:effectRef>
          <a:fontRef idx="minor">
            <a:schemeClr val="tx1"/>
          </a:fontRef>
        </p:style>
      </p:cxnSp>
      <p:pic>
        <p:nvPicPr>
          <p:cNvPr id="86" name="Graphic 85" descr="Group of men outline">
            <a:extLst>
              <a:ext uri="{FF2B5EF4-FFF2-40B4-BE49-F238E27FC236}">
                <a16:creationId xmlns:a16="http://schemas.microsoft.com/office/drawing/2014/main" id="{3581C6E0-F050-2F86-AB16-AC52218A2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34022" y="1648237"/>
            <a:ext cx="550668" cy="550668"/>
          </a:xfrm>
          <a:prstGeom prst="rect">
            <a:avLst/>
          </a:prstGeom>
        </p:spPr>
      </p:pic>
    </p:spTree>
    <p:extLst>
      <p:ext uri="{BB962C8B-B14F-4D97-AF65-F5344CB8AC3E}">
        <p14:creationId xmlns:p14="http://schemas.microsoft.com/office/powerpoint/2010/main" val="391638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58ABE41-EC77-0226-52D8-24D9029FA032}"/>
              </a:ext>
            </a:extLst>
          </p:cNvPr>
          <p:cNvSpPr>
            <a:spLocks noGrp="1"/>
          </p:cNvSpPr>
          <p:nvPr>
            <p:ph type="title"/>
          </p:nvPr>
        </p:nvSpPr>
        <p:spPr>
          <a:xfrm>
            <a:off x="838200" y="365123"/>
            <a:ext cx="5393361" cy="1080903"/>
          </a:xfrm>
        </p:spPr>
        <p:txBody>
          <a:bodyPr>
            <a:normAutofit/>
          </a:bodyPr>
          <a:lstStyle/>
          <a:p>
            <a:r>
              <a:rPr lang="en-US" dirty="0"/>
              <a:t>What’s the bill??</a:t>
            </a:r>
          </a:p>
        </p:txBody>
      </p:sp>
      <p:sp>
        <p:nvSpPr>
          <p:cNvPr id="13" name="Freeform: Shape 1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13CEE9-66D2-FD03-18E0-24C1AE7372DD}"/>
              </a:ext>
            </a:extLst>
          </p:cNvPr>
          <p:cNvSpPr>
            <a:spLocks noGrp="1"/>
          </p:cNvSpPr>
          <p:nvPr>
            <p:ph idx="1"/>
          </p:nvPr>
        </p:nvSpPr>
        <p:spPr>
          <a:xfrm>
            <a:off x="838200" y="1446027"/>
            <a:ext cx="5393361" cy="3614881"/>
          </a:xfrm>
        </p:spPr>
        <p:txBody>
          <a:bodyPr>
            <a:normAutofit/>
          </a:bodyPr>
          <a:lstStyle/>
          <a:p>
            <a:r>
              <a:rPr lang="en-US" dirty="0"/>
              <a:t>Only store transaction information.</a:t>
            </a:r>
          </a:p>
          <a:p>
            <a:endParaRPr lang="en-US" dirty="0"/>
          </a:p>
          <a:p>
            <a:r>
              <a:rPr lang="en-US" altLang="en-US" dirty="0"/>
              <a:t>The </a:t>
            </a:r>
            <a:r>
              <a:rPr lang="en-US" altLang="zh-CN" dirty="0"/>
              <a:t>bill </a:t>
            </a:r>
            <a:r>
              <a:rPr lang="en-US" altLang="en-US" dirty="0"/>
              <a:t>is public. If there is any other need, the current complete bill can be obtained. The bill records all transaction records from the creation to the current. </a:t>
            </a:r>
          </a:p>
          <a:p>
            <a:endParaRPr lang="en-US" dirty="0"/>
          </a:p>
        </p:txBody>
      </p:sp>
      <p:sp>
        <p:nvSpPr>
          <p:cNvPr id="15" name="Oval 1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ngry face outline with solid fill">
            <a:extLst>
              <a:ext uri="{FF2B5EF4-FFF2-40B4-BE49-F238E27FC236}">
                <a16:creationId xmlns:a16="http://schemas.microsoft.com/office/drawing/2014/main" id="{AD283797-1238-4E8C-F0A3-BD50FE6A2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7122" y="1584515"/>
            <a:ext cx="3476394" cy="347639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Rectangle 1">
            <a:extLst>
              <a:ext uri="{FF2B5EF4-FFF2-40B4-BE49-F238E27FC236}">
                <a16:creationId xmlns:a16="http://schemas.microsoft.com/office/drawing/2014/main" id="{21AC04E4-C01C-3E85-0C23-4329524D471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4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73944-7BD1-C082-6F10-B0EDFA33B88D}"/>
              </a:ext>
            </a:extLst>
          </p:cNvPr>
          <p:cNvSpPr>
            <a:spLocks noGrp="1"/>
          </p:cNvSpPr>
          <p:nvPr>
            <p:ph idx="1"/>
          </p:nvPr>
        </p:nvSpPr>
        <p:spPr>
          <a:xfrm>
            <a:off x="838200" y="1345324"/>
            <a:ext cx="10515600" cy="1734207"/>
          </a:xfrm>
        </p:spPr>
        <p:txBody>
          <a:bodyPr/>
          <a:lstStyle/>
          <a:p>
            <a:r>
              <a:rPr lang="en-US" dirty="0"/>
              <a:t>Hash</a:t>
            </a:r>
          </a:p>
        </p:txBody>
      </p:sp>
      <p:sp>
        <p:nvSpPr>
          <p:cNvPr id="4" name="Rectangle 1">
            <a:extLst>
              <a:ext uri="{FF2B5EF4-FFF2-40B4-BE49-F238E27FC236}">
                <a16:creationId xmlns:a16="http://schemas.microsoft.com/office/drawing/2014/main" id="{0B35C3BF-1DF5-3DE4-22CF-86D30C9A1D89}"/>
              </a:ext>
            </a:extLst>
          </p:cNvPr>
          <p:cNvSpPr>
            <a:spLocks noGrp="1" noChangeArrowheads="1"/>
          </p:cNvSpPr>
          <p:nvPr>
            <p:ph type="title"/>
          </p:nvPr>
        </p:nvSpPr>
        <p:spPr bwMode="auto">
          <a:xfrm>
            <a:off x="838200" y="544482"/>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0161BD7D-070C-5BFC-631C-A776C7710AD3}"/>
              </a:ext>
            </a:extLst>
          </p:cNvPr>
          <p:cNvSpPr txBox="1">
            <a:spLocks/>
          </p:cNvSpPr>
          <p:nvPr/>
        </p:nvSpPr>
        <p:spPr>
          <a:xfrm>
            <a:off x="515007" y="272227"/>
            <a:ext cx="7509514" cy="1080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Basic concept: H</a:t>
            </a:r>
            <a:r>
              <a:rPr lang="en-US" altLang="zh-CN" sz="3600" dirty="0"/>
              <a:t>ash and Encryption</a:t>
            </a:r>
            <a:endParaRPr lang="en-US" altLang="en-US" sz="3600" dirty="0"/>
          </a:p>
        </p:txBody>
      </p:sp>
      <p:sp>
        <p:nvSpPr>
          <p:cNvPr id="8" name="Rectangle 3">
            <a:extLst>
              <a:ext uri="{FF2B5EF4-FFF2-40B4-BE49-F238E27FC236}">
                <a16:creationId xmlns:a16="http://schemas.microsoft.com/office/drawing/2014/main" id="{E41F9CD1-0B5B-396D-CC50-1C536D1E8817}"/>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a:extLst>
              <a:ext uri="{FF2B5EF4-FFF2-40B4-BE49-F238E27FC236}">
                <a16:creationId xmlns:a16="http://schemas.microsoft.com/office/drawing/2014/main" id="{BEC7499A-91F7-D1AF-56D2-9B9E90304BFE}"/>
              </a:ext>
            </a:extLst>
          </p:cNvPr>
          <p:cNvSpPr/>
          <p:nvPr/>
        </p:nvSpPr>
        <p:spPr>
          <a:xfrm>
            <a:off x="1629103" y="1893029"/>
            <a:ext cx="1114096" cy="9354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altLang="zh-CN" dirty="0"/>
              <a:t>arget text</a:t>
            </a:r>
            <a:endParaRPr lang="en-US" dirty="0"/>
          </a:p>
        </p:txBody>
      </p:sp>
      <p:sp>
        <p:nvSpPr>
          <p:cNvPr id="10" name="Arrow: Right 9">
            <a:extLst>
              <a:ext uri="{FF2B5EF4-FFF2-40B4-BE49-F238E27FC236}">
                <a16:creationId xmlns:a16="http://schemas.microsoft.com/office/drawing/2014/main" id="{5C838B38-B2A4-89E4-EEC6-F86515863972}"/>
              </a:ext>
            </a:extLst>
          </p:cNvPr>
          <p:cNvSpPr/>
          <p:nvPr/>
        </p:nvSpPr>
        <p:spPr>
          <a:xfrm>
            <a:off x="2857502" y="2125086"/>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33D3EC4-0FAF-1345-D4EB-D9BC24035920}"/>
              </a:ext>
            </a:extLst>
          </p:cNvPr>
          <p:cNvSpPr/>
          <p:nvPr/>
        </p:nvSpPr>
        <p:spPr>
          <a:xfrm>
            <a:off x="3906323" y="1856219"/>
            <a:ext cx="1943340" cy="935420"/>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altLang="zh-CN" dirty="0"/>
              <a:t>ash function</a:t>
            </a:r>
            <a:endParaRPr lang="en-US" dirty="0"/>
          </a:p>
        </p:txBody>
      </p:sp>
      <p:sp>
        <p:nvSpPr>
          <p:cNvPr id="12" name="Arrow: Right 11">
            <a:extLst>
              <a:ext uri="{FF2B5EF4-FFF2-40B4-BE49-F238E27FC236}">
                <a16:creationId xmlns:a16="http://schemas.microsoft.com/office/drawing/2014/main" id="{AD9A0E0A-9F99-FF7D-F69D-62827056D4DA}"/>
              </a:ext>
            </a:extLst>
          </p:cNvPr>
          <p:cNvSpPr/>
          <p:nvPr/>
        </p:nvSpPr>
        <p:spPr>
          <a:xfrm>
            <a:off x="6015412" y="2125086"/>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1F2560F-E22A-B5E9-16F8-7D81B8ABF169}"/>
              </a:ext>
            </a:extLst>
          </p:cNvPr>
          <p:cNvSpPr/>
          <p:nvPr/>
        </p:nvSpPr>
        <p:spPr>
          <a:xfrm>
            <a:off x="7078591" y="1874481"/>
            <a:ext cx="1430962" cy="998482"/>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Random string</a:t>
            </a:r>
            <a:endParaRPr lang="en-US" dirty="0"/>
          </a:p>
        </p:txBody>
      </p:sp>
      <p:sp>
        <p:nvSpPr>
          <p:cNvPr id="14" name="Rectangle 4">
            <a:extLst>
              <a:ext uri="{FF2B5EF4-FFF2-40B4-BE49-F238E27FC236}">
                <a16:creationId xmlns:a16="http://schemas.microsoft.com/office/drawing/2014/main" id="{3028398D-10CF-D4CB-7EF2-2FF0F992E08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25B4C331-E881-A3F3-5AD5-D20E8785C6A2}"/>
              </a:ext>
            </a:extLst>
          </p:cNvPr>
          <p:cNvSpPr txBox="1">
            <a:spLocks/>
          </p:cNvSpPr>
          <p:nvPr/>
        </p:nvSpPr>
        <p:spPr>
          <a:xfrm>
            <a:off x="838200" y="3121785"/>
            <a:ext cx="10515600" cy="561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t>
            </a:r>
            <a:r>
              <a:rPr lang="en-US" altLang="zh-CN" dirty="0"/>
              <a:t>ncrypt</a:t>
            </a:r>
            <a:endParaRPr lang="en-US" dirty="0"/>
          </a:p>
        </p:txBody>
      </p:sp>
      <p:sp>
        <p:nvSpPr>
          <p:cNvPr id="16" name="Oval 15">
            <a:extLst>
              <a:ext uri="{FF2B5EF4-FFF2-40B4-BE49-F238E27FC236}">
                <a16:creationId xmlns:a16="http://schemas.microsoft.com/office/drawing/2014/main" id="{463BA7C8-9660-7942-502E-E1107C800341}"/>
              </a:ext>
            </a:extLst>
          </p:cNvPr>
          <p:cNvSpPr/>
          <p:nvPr/>
        </p:nvSpPr>
        <p:spPr>
          <a:xfrm>
            <a:off x="515007" y="5068910"/>
            <a:ext cx="1114096" cy="9354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Clear text</a:t>
            </a:r>
            <a:endParaRPr lang="en-US" dirty="0"/>
          </a:p>
        </p:txBody>
      </p:sp>
      <p:sp>
        <p:nvSpPr>
          <p:cNvPr id="17" name="Arrow: Right 16">
            <a:extLst>
              <a:ext uri="{FF2B5EF4-FFF2-40B4-BE49-F238E27FC236}">
                <a16:creationId xmlns:a16="http://schemas.microsoft.com/office/drawing/2014/main" id="{120B777B-CAC3-9814-970A-BA90E7DD2FBA}"/>
              </a:ext>
            </a:extLst>
          </p:cNvPr>
          <p:cNvSpPr/>
          <p:nvPr/>
        </p:nvSpPr>
        <p:spPr>
          <a:xfrm>
            <a:off x="1712849" y="5293145"/>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D86DAFB-B705-2F7F-25EA-FA888358B0C7}"/>
              </a:ext>
            </a:extLst>
          </p:cNvPr>
          <p:cNvSpPr/>
          <p:nvPr/>
        </p:nvSpPr>
        <p:spPr>
          <a:xfrm>
            <a:off x="2718604" y="5068910"/>
            <a:ext cx="1776247" cy="935420"/>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Encryption function</a:t>
            </a:r>
            <a:endParaRPr lang="en-US" dirty="0"/>
          </a:p>
        </p:txBody>
      </p:sp>
      <p:sp>
        <p:nvSpPr>
          <p:cNvPr id="19" name="Parallelogram 18">
            <a:extLst>
              <a:ext uri="{FF2B5EF4-FFF2-40B4-BE49-F238E27FC236}">
                <a16:creationId xmlns:a16="http://schemas.microsoft.com/office/drawing/2014/main" id="{0962D4ED-D815-0475-ED4C-6E6EF9D8FED7}"/>
              </a:ext>
            </a:extLst>
          </p:cNvPr>
          <p:cNvSpPr/>
          <p:nvPr/>
        </p:nvSpPr>
        <p:spPr>
          <a:xfrm>
            <a:off x="2743199" y="3637526"/>
            <a:ext cx="1728415" cy="76054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Encryption key</a:t>
            </a:r>
            <a:endParaRPr lang="en-US" dirty="0"/>
          </a:p>
        </p:txBody>
      </p:sp>
      <p:sp>
        <p:nvSpPr>
          <p:cNvPr id="20" name="Rectangle 5">
            <a:extLst>
              <a:ext uri="{FF2B5EF4-FFF2-40B4-BE49-F238E27FC236}">
                <a16:creationId xmlns:a16="http://schemas.microsoft.com/office/drawing/2014/main" id="{46D7F302-F18A-F3E0-FF55-EE380578B3F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Arrow: Right 20">
            <a:extLst>
              <a:ext uri="{FF2B5EF4-FFF2-40B4-BE49-F238E27FC236}">
                <a16:creationId xmlns:a16="http://schemas.microsoft.com/office/drawing/2014/main" id="{10E7DB5E-9B2C-50D3-4DB6-E975908F0C00}"/>
              </a:ext>
            </a:extLst>
          </p:cNvPr>
          <p:cNvSpPr/>
          <p:nvPr/>
        </p:nvSpPr>
        <p:spPr>
          <a:xfrm rot="5400000">
            <a:off x="3230079" y="4519525"/>
            <a:ext cx="609601"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24B06DF-947F-1E9C-BDAD-09BC0878980B}"/>
              </a:ext>
            </a:extLst>
          </p:cNvPr>
          <p:cNvSpPr/>
          <p:nvPr/>
        </p:nvSpPr>
        <p:spPr>
          <a:xfrm>
            <a:off x="5544205" y="5005848"/>
            <a:ext cx="1430962" cy="998482"/>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ciphertext</a:t>
            </a:r>
            <a:endParaRPr lang="en-US" dirty="0"/>
          </a:p>
        </p:txBody>
      </p:sp>
      <p:sp>
        <p:nvSpPr>
          <p:cNvPr id="23" name="Arrow: Right 22">
            <a:extLst>
              <a:ext uri="{FF2B5EF4-FFF2-40B4-BE49-F238E27FC236}">
                <a16:creationId xmlns:a16="http://schemas.microsoft.com/office/drawing/2014/main" id="{6CF0AF92-CF2B-D438-9B9F-96E62CF3CA05}"/>
              </a:ext>
            </a:extLst>
          </p:cNvPr>
          <p:cNvSpPr/>
          <p:nvPr/>
        </p:nvSpPr>
        <p:spPr>
          <a:xfrm>
            <a:off x="4554676" y="5293145"/>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1D121D7-F192-E0ED-8596-B2D5B774F36A}"/>
              </a:ext>
            </a:extLst>
          </p:cNvPr>
          <p:cNvSpPr/>
          <p:nvPr/>
        </p:nvSpPr>
        <p:spPr>
          <a:xfrm>
            <a:off x="8073021" y="5068910"/>
            <a:ext cx="1776247" cy="935420"/>
          </a:xfrm>
          <a:prstGeom prst="round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Decryption function</a:t>
            </a:r>
            <a:endParaRPr lang="en-US" dirty="0"/>
          </a:p>
        </p:txBody>
      </p:sp>
      <p:sp>
        <p:nvSpPr>
          <p:cNvPr id="25" name="Arrow: Right 24">
            <a:extLst>
              <a:ext uri="{FF2B5EF4-FFF2-40B4-BE49-F238E27FC236}">
                <a16:creationId xmlns:a16="http://schemas.microsoft.com/office/drawing/2014/main" id="{CEAB2773-DFBE-D41E-0BCE-BBFD2748AF37}"/>
              </a:ext>
            </a:extLst>
          </p:cNvPr>
          <p:cNvSpPr/>
          <p:nvPr/>
        </p:nvSpPr>
        <p:spPr>
          <a:xfrm>
            <a:off x="7078591" y="5284663"/>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a:extLst>
              <a:ext uri="{FF2B5EF4-FFF2-40B4-BE49-F238E27FC236}">
                <a16:creationId xmlns:a16="http://schemas.microsoft.com/office/drawing/2014/main" id="{56E5D34E-C803-6D94-763F-3462BF327E96}"/>
              </a:ext>
            </a:extLst>
          </p:cNvPr>
          <p:cNvSpPr/>
          <p:nvPr/>
        </p:nvSpPr>
        <p:spPr>
          <a:xfrm>
            <a:off x="8203323" y="3619430"/>
            <a:ext cx="1728415" cy="76054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Decryption key</a:t>
            </a:r>
            <a:endParaRPr lang="en-US" dirty="0"/>
          </a:p>
        </p:txBody>
      </p:sp>
      <p:sp>
        <p:nvSpPr>
          <p:cNvPr id="27" name="Arrow: Right 26">
            <a:extLst>
              <a:ext uri="{FF2B5EF4-FFF2-40B4-BE49-F238E27FC236}">
                <a16:creationId xmlns:a16="http://schemas.microsoft.com/office/drawing/2014/main" id="{521ED889-3A16-648E-37F4-821E13D9740A}"/>
              </a:ext>
            </a:extLst>
          </p:cNvPr>
          <p:cNvSpPr/>
          <p:nvPr/>
        </p:nvSpPr>
        <p:spPr>
          <a:xfrm rot="5400000">
            <a:off x="8690203" y="4501429"/>
            <a:ext cx="609601"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B70CD41-FF15-75FD-8FC6-5D9F6DBB9209}"/>
              </a:ext>
            </a:extLst>
          </p:cNvPr>
          <p:cNvSpPr/>
          <p:nvPr/>
        </p:nvSpPr>
        <p:spPr>
          <a:xfrm>
            <a:off x="10856577" y="5037379"/>
            <a:ext cx="1114096" cy="9354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Clear text</a:t>
            </a:r>
            <a:endParaRPr lang="en-US" dirty="0"/>
          </a:p>
        </p:txBody>
      </p:sp>
      <p:sp>
        <p:nvSpPr>
          <p:cNvPr id="29" name="Arrow: Right 28">
            <a:extLst>
              <a:ext uri="{FF2B5EF4-FFF2-40B4-BE49-F238E27FC236}">
                <a16:creationId xmlns:a16="http://schemas.microsoft.com/office/drawing/2014/main" id="{E1D8AD80-20DC-C640-6C09-83BAB4D35F40}"/>
              </a:ext>
            </a:extLst>
          </p:cNvPr>
          <p:cNvSpPr/>
          <p:nvPr/>
        </p:nvSpPr>
        <p:spPr>
          <a:xfrm>
            <a:off x="9897768" y="5293145"/>
            <a:ext cx="945930" cy="44085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83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10C7D4-4324-E971-7179-6A8292BB7C05}"/>
              </a:ext>
            </a:extLst>
          </p:cNvPr>
          <p:cNvSpPr txBox="1">
            <a:spLocks/>
          </p:cNvSpPr>
          <p:nvPr/>
        </p:nvSpPr>
        <p:spPr>
          <a:xfrm>
            <a:off x="702639" y="296454"/>
            <a:ext cx="8316233" cy="1080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Basic concept: Asymmetric Cryptography</a:t>
            </a:r>
          </a:p>
        </p:txBody>
      </p:sp>
      <p:sp>
        <p:nvSpPr>
          <p:cNvPr id="7" name="Rectangle 1">
            <a:extLst>
              <a:ext uri="{FF2B5EF4-FFF2-40B4-BE49-F238E27FC236}">
                <a16:creationId xmlns:a16="http://schemas.microsoft.com/office/drawing/2014/main" id="{2E9C0E40-B18E-02AF-7D43-45FCC97F1A2A}"/>
              </a:ext>
            </a:extLst>
          </p:cNvPr>
          <p:cNvSpPr>
            <a:spLocks noGrp="1" noChangeArrowheads="1"/>
          </p:cNvSpPr>
          <p:nvPr>
            <p:ph idx="1"/>
          </p:nvPr>
        </p:nvSpPr>
        <p:spPr bwMode="auto">
          <a:xfrm>
            <a:off x="702639" y="1377357"/>
            <a:ext cx="10040937" cy="139730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spcBef>
                <a:spcPts val="1000"/>
              </a:spcBef>
              <a:spcAft>
                <a:spcPct val="0"/>
              </a:spcAft>
              <a:buClrTx/>
              <a:buSzTx/>
              <a:tabLst/>
            </a:pPr>
            <a:r>
              <a:rPr lang="en-US" altLang="en-US" sz="2400" dirty="0">
                <a:latin typeface="+mn-lt"/>
              </a:rPr>
              <a:t>The ciphertext obtained by encrypting the plaintext with one of the keys can only be decrypted with the corresponding other key to obtain the original plaintext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64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C989B5-DD97-87B9-52A7-1AA8DB3CAFA8}"/>
              </a:ext>
            </a:extLst>
          </p:cNvPr>
          <p:cNvSpPr txBox="1">
            <a:spLocks/>
          </p:cNvSpPr>
          <p:nvPr/>
        </p:nvSpPr>
        <p:spPr>
          <a:xfrm>
            <a:off x="501715" y="68640"/>
            <a:ext cx="6375337" cy="1080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t>Basic concept: Digital Signature</a:t>
            </a:r>
          </a:p>
        </p:txBody>
      </p:sp>
      <p:sp>
        <p:nvSpPr>
          <p:cNvPr id="5" name="Rectangle: Folded Corner 4">
            <a:extLst>
              <a:ext uri="{FF2B5EF4-FFF2-40B4-BE49-F238E27FC236}">
                <a16:creationId xmlns:a16="http://schemas.microsoft.com/office/drawing/2014/main" id="{47710AAE-FEA3-8AB5-43E6-EAC0A70F78A0}"/>
              </a:ext>
            </a:extLst>
          </p:cNvPr>
          <p:cNvSpPr/>
          <p:nvPr/>
        </p:nvSpPr>
        <p:spPr>
          <a:xfrm>
            <a:off x="1324303" y="1149543"/>
            <a:ext cx="914400" cy="127175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sp>
        <p:nvSpPr>
          <p:cNvPr id="6" name="Arrow: Right 5">
            <a:extLst>
              <a:ext uri="{FF2B5EF4-FFF2-40B4-BE49-F238E27FC236}">
                <a16:creationId xmlns:a16="http://schemas.microsoft.com/office/drawing/2014/main" id="{471008A8-29ED-4480-9D69-16246558B8CF}"/>
              </a:ext>
            </a:extLst>
          </p:cNvPr>
          <p:cNvSpPr/>
          <p:nvPr/>
        </p:nvSpPr>
        <p:spPr>
          <a:xfrm>
            <a:off x="2437088" y="1592301"/>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C60409-5AC9-8012-55F0-E197203FAF8E}"/>
              </a:ext>
            </a:extLst>
          </p:cNvPr>
          <p:cNvSpPr txBox="1"/>
          <p:nvPr/>
        </p:nvSpPr>
        <p:spPr>
          <a:xfrm>
            <a:off x="2567030" y="1853270"/>
            <a:ext cx="776844" cy="307777"/>
          </a:xfrm>
          <a:prstGeom prst="rect">
            <a:avLst/>
          </a:prstGeom>
          <a:noFill/>
        </p:spPr>
        <p:txBody>
          <a:bodyPr wrap="square" rtlCol="0">
            <a:spAutoFit/>
          </a:bodyPr>
          <a:lstStyle/>
          <a:p>
            <a:r>
              <a:rPr lang="en-US" sz="1400" dirty="0"/>
              <a:t>Hash</a:t>
            </a:r>
          </a:p>
        </p:txBody>
      </p:sp>
      <p:sp>
        <p:nvSpPr>
          <p:cNvPr id="8" name="Rectangle: Folded Corner 7">
            <a:extLst>
              <a:ext uri="{FF2B5EF4-FFF2-40B4-BE49-F238E27FC236}">
                <a16:creationId xmlns:a16="http://schemas.microsoft.com/office/drawing/2014/main" id="{99202C1E-85F6-3151-3187-89C1228FF9E7}"/>
              </a:ext>
            </a:extLst>
          </p:cNvPr>
          <p:cNvSpPr/>
          <p:nvPr/>
        </p:nvSpPr>
        <p:spPr>
          <a:xfrm>
            <a:off x="3575486" y="1467481"/>
            <a:ext cx="539969" cy="635876"/>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5EAC4F1-539B-125B-B0B7-81934A084690}"/>
              </a:ext>
            </a:extLst>
          </p:cNvPr>
          <p:cNvSpPr txBox="1"/>
          <p:nvPr/>
        </p:nvSpPr>
        <p:spPr>
          <a:xfrm>
            <a:off x="3236093" y="1103678"/>
            <a:ext cx="1424929" cy="307777"/>
          </a:xfrm>
          <a:prstGeom prst="rect">
            <a:avLst/>
          </a:prstGeom>
          <a:noFill/>
        </p:spPr>
        <p:txBody>
          <a:bodyPr wrap="square" rtlCol="0">
            <a:spAutoFit/>
          </a:bodyPr>
          <a:lstStyle/>
          <a:p>
            <a:r>
              <a:rPr lang="en-US" sz="1400" dirty="0"/>
              <a:t>Digital Digest</a:t>
            </a:r>
          </a:p>
        </p:txBody>
      </p:sp>
      <p:sp>
        <p:nvSpPr>
          <p:cNvPr id="10" name="Arrow: Right 9">
            <a:extLst>
              <a:ext uri="{FF2B5EF4-FFF2-40B4-BE49-F238E27FC236}">
                <a16:creationId xmlns:a16="http://schemas.microsoft.com/office/drawing/2014/main" id="{9BEDBF30-0BF9-56A7-5C13-1B0DE685D782}"/>
              </a:ext>
            </a:extLst>
          </p:cNvPr>
          <p:cNvSpPr/>
          <p:nvPr/>
        </p:nvSpPr>
        <p:spPr>
          <a:xfrm>
            <a:off x="4443782" y="1564189"/>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61C5C0-0820-22D2-E317-B0431937C1CC}"/>
              </a:ext>
            </a:extLst>
          </p:cNvPr>
          <p:cNvSpPr txBox="1"/>
          <p:nvPr/>
        </p:nvSpPr>
        <p:spPr>
          <a:xfrm>
            <a:off x="4221025" y="1853270"/>
            <a:ext cx="1734086" cy="307777"/>
          </a:xfrm>
          <a:prstGeom prst="rect">
            <a:avLst/>
          </a:prstGeom>
          <a:noFill/>
        </p:spPr>
        <p:txBody>
          <a:bodyPr wrap="square">
            <a:spAutoFit/>
          </a:bodyPr>
          <a:lstStyle/>
          <a:p>
            <a:r>
              <a:rPr lang="en-US" altLang="en-US" sz="1400" dirty="0">
                <a:solidFill>
                  <a:srgbClr val="FF0000"/>
                </a:solidFill>
                <a:latin typeface="+mn-lt"/>
              </a:rPr>
              <a:t>Private key </a:t>
            </a:r>
            <a:r>
              <a:rPr lang="en-US" altLang="en-US" sz="1400" dirty="0">
                <a:latin typeface="+mn-lt"/>
              </a:rPr>
              <a:t>encrypt </a:t>
            </a:r>
            <a:endParaRPr lang="en-US" sz="1400" dirty="0"/>
          </a:p>
        </p:txBody>
      </p:sp>
      <p:pic>
        <p:nvPicPr>
          <p:cNvPr id="14" name="Graphic 13" descr="Bank check outline">
            <a:extLst>
              <a:ext uri="{FF2B5EF4-FFF2-40B4-BE49-F238E27FC236}">
                <a16:creationId xmlns:a16="http://schemas.microsoft.com/office/drawing/2014/main" id="{95BBC029-C1CD-28D4-28A3-3B6F37B37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8413" y="1286766"/>
            <a:ext cx="914400" cy="914400"/>
          </a:xfrm>
          <a:prstGeom prst="rect">
            <a:avLst/>
          </a:prstGeom>
        </p:spPr>
      </p:pic>
      <p:sp>
        <p:nvSpPr>
          <p:cNvPr id="15" name="Arrow: Right 14">
            <a:extLst>
              <a:ext uri="{FF2B5EF4-FFF2-40B4-BE49-F238E27FC236}">
                <a16:creationId xmlns:a16="http://schemas.microsoft.com/office/drawing/2014/main" id="{0668958E-CA2C-BDD3-437F-0DD19CB54E8F}"/>
              </a:ext>
            </a:extLst>
          </p:cNvPr>
          <p:cNvSpPr/>
          <p:nvPr/>
        </p:nvSpPr>
        <p:spPr>
          <a:xfrm>
            <a:off x="6877052" y="1586311"/>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A0E7513-C6CC-4E5B-F0D5-F729F9CA2B61}"/>
              </a:ext>
            </a:extLst>
          </p:cNvPr>
          <p:cNvSpPr txBox="1"/>
          <p:nvPr/>
        </p:nvSpPr>
        <p:spPr>
          <a:xfrm>
            <a:off x="5411810" y="1166770"/>
            <a:ext cx="1424929" cy="307777"/>
          </a:xfrm>
          <a:prstGeom prst="rect">
            <a:avLst/>
          </a:prstGeom>
          <a:noFill/>
        </p:spPr>
        <p:txBody>
          <a:bodyPr wrap="square" rtlCol="0">
            <a:spAutoFit/>
          </a:bodyPr>
          <a:lstStyle/>
          <a:p>
            <a:r>
              <a:rPr lang="en-US" sz="1400" dirty="0"/>
              <a:t>Digital signature</a:t>
            </a:r>
          </a:p>
        </p:txBody>
      </p:sp>
      <p:sp>
        <p:nvSpPr>
          <p:cNvPr id="17" name="Rectangle: Folded Corner 16">
            <a:extLst>
              <a:ext uri="{FF2B5EF4-FFF2-40B4-BE49-F238E27FC236}">
                <a16:creationId xmlns:a16="http://schemas.microsoft.com/office/drawing/2014/main" id="{9F606332-9329-5268-3E68-38042E71EF51}"/>
              </a:ext>
            </a:extLst>
          </p:cNvPr>
          <p:cNvSpPr/>
          <p:nvPr/>
        </p:nvSpPr>
        <p:spPr>
          <a:xfrm>
            <a:off x="8010201" y="1149543"/>
            <a:ext cx="914400" cy="127175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pic>
        <p:nvPicPr>
          <p:cNvPr id="18" name="Graphic 17" descr="Bank check outline">
            <a:extLst>
              <a:ext uri="{FF2B5EF4-FFF2-40B4-BE49-F238E27FC236}">
                <a16:creationId xmlns:a16="http://schemas.microsoft.com/office/drawing/2014/main" id="{B6E065AE-72EF-E097-CDFF-08AE5F1F8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1723" y="1968543"/>
            <a:ext cx="451356" cy="451356"/>
          </a:xfrm>
          <a:prstGeom prst="rect">
            <a:avLst/>
          </a:prstGeom>
        </p:spPr>
      </p:pic>
      <p:sp>
        <p:nvSpPr>
          <p:cNvPr id="19" name="Arrow: Curved Down 18">
            <a:extLst>
              <a:ext uri="{FF2B5EF4-FFF2-40B4-BE49-F238E27FC236}">
                <a16:creationId xmlns:a16="http://schemas.microsoft.com/office/drawing/2014/main" id="{BF0205EE-4B19-C536-4086-4D0EA3A5AAA2}"/>
              </a:ext>
            </a:extLst>
          </p:cNvPr>
          <p:cNvSpPr/>
          <p:nvPr/>
        </p:nvSpPr>
        <p:spPr>
          <a:xfrm>
            <a:off x="9239067" y="1626018"/>
            <a:ext cx="1355361" cy="750901"/>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2C6E30B0-BD75-054D-76BB-8B6C786066EB}"/>
              </a:ext>
            </a:extLst>
          </p:cNvPr>
          <p:cNvSpPr/>
          <p:nvPr/>
        </p:nvSpPr>
        <p:spPr>
          <a:xfrm>
            <a:off x="9696267" y="2537804"/>
            <a:ext cx="1573265" cy="1072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1" name="Arrow: Curved Down 20">
            <a:extLst>
              <a:ext uri="{FF2B5EF4-FFF2-40B4-BE49-F238E27FC236}">
                <a16:creationId xmlns:a16="http://schemas.microsoft.com/office/drawing/2014/main" id="{F922EC4E-8261-91A8-AEF2-52F7746DEBC8}"/>
              </a:ext>
            </a:extLst>
          </p:cNvPr>
          <p:cNvSpPr/>
          <p:nvPr/>
        </p:nvSpPr>
        <p:spPr>
          <a:xfrm rot="5400000">
            <a:off x="9585689" y="4142491"/>
            <a:ext cx="1355361" cy="750901"/>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1B11716-44C7-3D80-CA1C-C49C383BA5AF}"/>
              </a:ext>
            </a:extLst>
          </p:cNvPr>
          <p:cNvSpPr txBox="1"/>
          <p:nvPr/>
        </p:nvSpPr>
        <p:spPr>
          <a:xfrm>
            <a:off x="8145755" y="829631"/>
            <a:ext cx="883655" cy="307777"/>
          </a:xfrm>
          <a:prstGeom prst="rect">
            <a:avLst/>
          </a:prstGeom>
          <a:noFill/>
        </p:spPr>
        <p:txBody>
          <a:bodyPr wrap="square" rtlCol="0">
            <a:spAutoFit/>
          </a:bodyPr>
          <a:lstStyle/>
          <a:p>
            <a:r>
              <a:rPr lang="en-US" sz="1400" dirty="0"/>
              <a:t>Merge</a:t>
            </a:r>
          </a:p>
        </p:txBody>
      </p:sp>
      <p:sp>
        <p:nvSpPr>
          <p:cNvPr id="23" name="TextBox 22">
            <a:extLst>
              <a:ext uri="{FF2B5EF4-FFF2-40B4-BE49-F238E27FC236}">
                <a16:creationId xmlns:a16="http://schemas.microsoft.com/office/drawing/2014/main" id="{FD349ED0-8443-7E1A-4376-0082A2DFFDA8}"/>
              </a:ext>
            </a:extLst>
          </p:cNvPr>
          <p:cNvSpPr txBox="1"/>
          <p:nvPr/>
        </p:nvSpPr>
        <p:spPr>
          <a:xfrm>
            <a:off x="9527845" y="1334969"/>
            <a:ext cx="883655" cy="307777"/>
          </a:xfrm>
          <a:prstGeom prst="rect">
            <a:avLst/>
          </a:prstGeom>
          <a:noFill/>
        </p:spPr>
        <p:txBody>
          <a:bodyPr wrap="square" rtlCol="0">
            <a:spAutoFit/>
          </a:bodyPr>
          <a:lstStyle/>
          <a:p>
            <a:r>
              <a:rPr lang="en-US" sz="1400" dirty="0"/>
              <a:t>Send</a:t>
            </a:r>
          </a:p>
        </p:txBody>
      </p:sp>
      <p:sp>
        <p:nvSpPr>
          <p:cNvPr id="24" name="Rectangle: Folded Corner 23">
            <a:extLst>
              <a:ext uri="{FF2B5EF4-FFF2-40B4-BE49-F238E27FC236}">
                <a16:creationId xmlns:a16="http://schemas.microsoft.com/office/drawing/2014/main" id="{E9A3E044-4F5E-418B-0D3D-74C75EDD10E3}"/>
              </a:ext>
            </a:extLst>
          </p:cNvPr>
          <p:cNvSpPr/>
          <p:nvPr/>
        </p:nvSpPr>
        <p:spPr>
          <a:xfrm>
            <a:off x="8781867" y="4137816"/>
            <a:ext cx="914400" cy="1201211"/>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pic>
        <p:nvPicPr>
          <p:cNvPr id="25" name="Graphic 24" descr="Bank check outline">
            <a:extLst>
              <a:ext uri="{FF2B5EF4-FFF2-40B4-BE49-F238E27FC236}">
                <a16:creationId xmlns:a16="http://schemas.microsoft.com/office/drawing/2014/main" id="{4998CF5A-B798-B937-8C6A-50F3FB10B0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7941" y="3662954"/>
            <a:ext cx="1077884" cy="1077884"/>
          </a:xfrm>
          <a:prstGeom prst="rect">
            <a:avLst/>
          </a:prstGeom>
        </p:spPr>
      </p:pic>
      <p:sp>
        <p:nvSpPr>
          <p:cNvPr id="26" name="Arrow: Right 25">
            <a:extLst>
              <a:ext uri="{FF2B5EF4-FFF2-40B4-BE49-F238E27FC236}">
                <a16:creationId xmlns:a16="http://schemas.microsoft.com/office/drawing/2014/main" id="{F0FC5A78-A76E-B056-279C-B1D2A113B939}"/>
              </a:ext>
            </a:extLst>
          </p:cNvPr>
          <p:cNvSpPr/>
          <p:nvPr/>
        </p:nvSpPr>
        <p:spPr>
          <a:xfrm rot="10800000">
            <a:off x="5209875" y="4120939"/>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FBB6B00-C3ED-9492-6DE2-98FE25CAA6E7}"/>
              </a:ext>
            </a:extLst>
          </p:cNvPr>
          <p:cNvSpPr txBox="1"/>
          <p:nvPr/>
        </p:nvSpPr>
        <p:spPr>
          <a:xfrm>
            <a:off x="4972616" y="3768519"/>
            <a:ext cx="1734086" cy="307777"/>
          </a:xfrm>
          <a:prstGeom prst="rect">
            <a:avLst/>
          </a:prstGeom>
          <a:noFill/>
        </p:spPr>
        <p:txBody>
          <a:bodyPr wrap="square">
            <a:spAutoFit/>
          </a:bodyPr>
          <a:lstStyle/>
          <a:p>
            <a:r>
              <a:rPr lang="en-US" altLang="en-US" sz="1400" dirty="0">
                <a:solidFill>
                  <a:srgbClr val="FF0000"/>
                </a:solidFill>
              </a:rPr>
              <a:t>Public</a:t>
            </a:r>
            <a:r>
              <a:rPr lang="en-US" altLang="en-US" sz="1400" dirty="0">
                <a:solidFill>
                  <a:srgbClr val="FF0000"/>
                </a:solidFill>
                <a:latin typeface="+mn-lt"/>
              </a:rPr>
              <a:t> key </a:t>
            </a:r>
            <a:r>
              <a:rPr lang="en-US" altLang="en-US" sz="1400" dirty="0">
                <a:latin typeface="+mn-lt"/>
              </a:rPr>
              <a:t>decrypt </a:t>
            </a:r>
            <a:endParaRPr lang="en-US" sz="1400" dirty="0"/>
          </a:p>
        </p:txBody>
      </p:sp>
      <p:sp>
        <p:nvSpPr>
          <p:cNvPr id="28" name="Rectangle: Folded Corner 27">
            <a:extLst>
              <a:ext uri="{FF2B5EF4-FFF2-40B4-BE49-F238E27FC236}">
                <a16:creationId xmlns:a16="http://schemas.microsoft.com/office/drawing/2014/main" id="{750E277C-AA91-A263-F58E-F8900C25E81D}"/>
              </a:ext>
            </a:extLst>
          </p:cNvPr>
          <p:cNvSpPr/>
          <p:nvPr/>
        </p:nvSpPr>
        <p:spPr>
          <a:xfrm>
            <a:off x="4313927" y="3883958"/>
            <a:ext cx="539969" cy="635876"/>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F52BD80C-BB01-891D-0A24-A22C02ED3FC4}"/>
              </a:ext>
            </a:extLst>
          </p:cNvPr>
          <p:cNvSpPr/>
          <p:nvPr/>
        </p:nvSpPr>
        <p:spPr>
          <a:xfrm rot="10800000">
            <a:off x="5222657" y="5265865"/>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74223B-7EE5-8143-0496-2FC27A0B920A}"/>
              </a:ext>
            </a:extLst>
          </p:cNvPr>
          <p:cNvSpPr txBox="1"/>
          <p:nvPr/>
        </p:nvSpPr>
        <p:spPr>
          <a:xfrm>
            <a:off x="5426432" y="5602470"/>
            <a:ext cx="1178470" cy="307777"/>
          </a:xfrm>
          <a:prstGeom prst="rect">
            <a:avLst/>
          </a:prstGeom>
          <a:noFill/>
        </p:spPr>
        <p:txBody>
          <a:bodyPr wrap="square" rtlCol="0">
            <a:spAutoFit/>
          </a:bodyPr>
          <a:lstStyle/>
          <a:p>
            <a:r>
              <a:rPr lang="en-US" sz="1400" dirty="0"/>
              <a:t>Hash</a:t>
            </a:r>
          </a:p>
        </p:txBody>
      </p:sp>
      <p:sp>
        <p:nvSpPr>
          <p:cNvPr id="31" name="Rectangle: Folded Corner 30">
            <a:extLst>
              <a:ext uri="{FF2B5EF4-FFF2-40B4-BE49-F238E27FC236}">
                <a16:creationId xmlns:a16="http://schemas.microsoft.com/office/drawing/2014/main" id="{78686B71-D804-25D7-C30E-33FC0723B82C}"/>
              </a:ext>
            </a:extLst>
          </p:cNvPr>
          <p:cNvSpPr/>
          <p:nvPr/>
        </p:nvSpPr>
        <p:spPr>
          <a:xfrm>
            <a:off x="4313097" y="5145882"/>
            <a:ext cx="539969" cy="6358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Graphic 32" descr="Help outline">
            <a:extLst>
              <a:ext uri="{FF2B5EF4-FFF2-40B4-BE49-F238E27FC236}">
                <a16:creationId xmlns:a16="http://schemas.microsoft.com/office/drawing/2014/main" id="{D50A8169-E8E6-71E3-ED3E-E877995310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8853" y="4382322"/>
            <a:ext cx="914400" cy="914400"/>
          </a:xfrm>
          <a:prstGeom prst="rect">
            <a:avLst/>
          </a:prstGeom>
        </p:spPr>
      </p:pic>
      <p:sp>
        <p:nvSpPr>
          <p:cNvPr id="34" name="Arrow: Right 33">
            <a:extLst>
              <a:ext uri="{FF2B5EF4-FFF2-40B4-BE49-F238E27FC236}">
                <a16:creationId xmlns:a16="http://schemas.microsoft.com/office/drawing/2014/main" id="{AB66A6F8-1276-4D2C-FE79-D036F5AEA7FB}"/>
              </a:ext>
            </a:extLst>
          </p:cNvPr>
          <p:cNvSpPr/>
          <p:nvPr/>
        </p:nvSpPr>
        <p:spPr>
          <a:xfrm rot="10800000">
            <a:off x="1889799" y="4076296"/>
            <a:ext cx="914400" cy="4045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37C53807-4A4F-1FAD-98D1-5CAAF26372B9}"/>
              </a:ext>
            </a:extLst>
          </p:cNvPr>
          <p:cNvSpPr/>
          <p:nvPr/>
        </p:nvSpPr>
        <p:spPr>
          <a:xfrm rot="10800000">
            <a:off x="1889799" y="5298097"/>
            <a:ext cx="914400" cy="4045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B34AA81-D69C-452C-8A84-E01B32EFCA2D}"/>
              </a:ext>
            </a:extLst>
          </p:cNvPr>
          <p:cNvSpPr txBox="1"/>
          <p:nvPr/>
        </p:nvSpPr>
        <p:spPr>
          <a:xfrm>
            <a:off x="2082785" y="3882781"/>
            <a:ext cx="776844" cy="307777"/>
          </a:xfrm>
          <a:prstGeom prst="rect">
            <a:avLst/>
          </a:prstGeom>
          <a:noFill/>
        </p:spPr>
        <p:txBody>
          <a:bodyPr wrap="square">
            <a:spAutoFit/>
          </a:bodyPr>
          <a:lstStyle/>
          <a:p>
            <a:r>
              <a:rPr lang="en-US" altLang="en-US" sz="1400" dirty="0"/>
              <a:t>Same</a:t>
            </a:r>
            <a:endParaRPr lang="en-US" sz="1400" dirty="0"/>
          </a:p>
        </p:txBody>
      </p:sp>
      <p:sp>
        <p:nvSpPr>
          <p:cNvPr id="37" name="TextBox 36">
            <a:extLst>
              <a:ext uri="{FF2B5EF4-FFF2-40B4-BE49-F238E27FC236}">
                <a16:creationId xmlns:a16="http://schemas.microsoft.com/office/drawing/2014/main" id="{3365B785-26CD-32AE-0E3B-AFDA15F1006D}"/>
              </a:ext>
            </a:extLst>
          </p:cNvPr>
          <p:cNvSpPr txBox="1"/>
          <p:nvPr/>
        </p:nvSpPr>
        <p:spPr>
          <a:xfrm>
            <a:off x="1976553" y="5084253"/>
            <a:ext cx="943589" cy="307777"/>
          </a:xfrm>
          <a:prstGeom prst="rect">
            <a:avLst/>
          </a:prstGeom>
          <a:noFill/>
        </p:spPr>
        <p:txBody>
          <a:bodyPr wrap="square">
            <a:spAutoFit/>
          </a:bodyPr>
          <a:lstStyle/>
          <a:p>
            <a:r>
              <a:rPr lang="en-US" altLang="en-US" sz="1400" dirty="0"/>
              <a:t>Not same</a:t>
            </a:r>
            <a:endParaRPr lang="en-US" sz="1400" dirty="0"/>
          </a:p>
        </p:txBody>
      </p:sp>
      <p:pic>
        <p:nvPicPr>
          <p:cNvPr id="41" name="Graphic 40" descr="Loudly crying face outline outline">
            <a:extLst>
              <a:ext uri="{FF2B5EF4-FFF2-40B4-BE49-F238E27FC236}">
                <a16:creationId xmlns:a16="http://schemas.microsoft.com/office/drawing/2014/main" id="{6458EDD5-90C9-6195-83B0-CFFA8D3D60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0238" y="5071014"/>
            <a:ext cx="914400" cy="914400"/>
          </a:xfrm>
          <a:prstGeom prst="rect">
            <a:avLst/>
          </a:prstGeom>
        </p:spPr>
      </p:pic>
      <p:pic>
        <p:nvPicPr>
          <p:cNvPr id="47" name="Graphic 46" descr="Angel face outline with solid fill">
            <a:extLst>
              <a:ext uri="{FF2B5EF4-FFF2-40B4-BE49-F238E27FC236}">
                <a16:creationId xmlns:a16="http://schemas.microsoft.com/office/drawing/2014/main" id="{9CFD4814-5B8B-49B6-7B4B-D9FC952F4B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2833" y="3816727"/>
            <a:ext cx="914400" cy="914400"/>
          </a:xfrm>
          <a:prstGeom prst="rect">
            <a:avLst/>
          </a:prstGeom>
        </p:spPr>
      </p:pic>
      <p:sp>
        <p:nvSpPr>
          <p:cNvPr id="48" name="Rectangle: Folded Corner 47">
            <a:extLst>
              <a:ext uri="{FF2B5EF4-FFF2-40B4-BE49-F238E27FC236}">
                <a16:creationId xmlns:a16="http://schemas.microsoft.com/office/drawing/2014/main" id="{888A3035-B2C0-D4A0-8176-BE66CE122A28}"/>
              </a:ext>
            </a:extLst>
          </p:cNvPr>
          <p:cNvSpPr/>
          <p:nvPr/>
        </p:nvSpPr>
        <p:spPr>
          <a:xfrm>
            <a:off x="6471216" y="4822914"/>
            <a:ext cx="914400" cy="1201211"/>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sp>
        <p:nvSpPr>
          <p:cNvPr id="49" name="Arrow: Right 48">
            <a:extLst>
              <a:ext uri="{FF2B5EF4-FFF2-40B4-BE49-F238E27FC236}">
                <a16:creationId xmlns:a16="http://schemas.microsoft.com/office/drawing/2014/main" id="{34761CA7-6629-80CD-D217-05D09A925B0E}"/>
              </a:ext>
            </a:extLst>
          </p:cNvPr>
          <p:cNvSpPr/>
          <p:nvPr/>
        </p:nvSpPr>
        <p:spPr>
          <a:xfrm rot="10800000">
            <a:off x="7591969" y="4044241"/>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8FA2357D-1735-C966-830D-7843878D8B9A}"/>
              </a:ext>
            </a:extLst>
          </p:cNvPr>
          <p:cNvSpPr/>
          <p:nvPr/>
        </p:nvSpPr>
        <p:spPr>
          <a:xfrm rot="10800000">
            <a:off x="7591969" y="5195622"/>
            <a:ext cx="914400" cy="3153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Bank check outline">
            <a:extLst>
              <a:ext uri="{FF2B5EF4-FFF2-40B4-BE49-F238E27FC236}">
                <a16:creationId xmlns:a16="http://schemas.microsoft.com/office/drawing/2014/main" id="{056E8C83-FB4C-9C65-D0C9-DFCA5424D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410" y="4890079"/>
            <a:ext cx="451356" cy="451356"/>
          </a:xfrm>
          <a:prstGeom prst="rect">
            <a:avLst/>
          </a:prstGeom>
        </p:spPr>
      </p:pic>
      <p:sp>
        <p:nvSpPr>
          <p:cNvPr id="53" name="TextBox 52">
            <a:extLst>
              <a:ext uri="{FF2B5EF4-FFF2-40B4-BE49-F238E27FC236}">
                <a16:creationId xmlns:a16="http://schemas.microsoft.com/office/drawing/2014/main" id="{D6495C75-F0D6-6CE4-B650-65D121D49FB9}"/>
              </a:ext>
            </a:extLst>
          </p:cNvPr>
          <p:cNvSpPr txBox="1"/>
          <p:nvPr/>
        </p:nvSpPr>
        <p:spPr>
          <a:xfrm>
            <a:off x="9016470" y="5394870"/>
            <a:ext cx="883655" cy="307777"/>
          </a:xfrm>
          <a:prstGeom prst="rect">
            <a:avLst/>
          </a:prstGeom>
          <a:noFill/>
        </p:spPr>
        <p:txBody>
          <a:bodyPr wrap="square" rtlCol="0">
            <a:spAutoFit/>
          </a:bodyPr>
          <a:lstStyle/>
          <a:p>
            <a:r>
              <a:rPr lang="en-US" sz="1400" dirty="0"/>
              <a:t>Split</a:t>
            </a:r>
          </a:p>
        </p:txBody>
      </p:sp>
      <p:sp>
        <p:nvSpPr>
          <p:cNvPr id="54" name="TextBox 53">
            <a:extLst>
              <a:ext uri="{FF2B5EF4-FFF2-40B4-BE49-F238E27FC236}">
                <a16:creationId xmlns:a16="http://schemas.microsoft.com/office/drawing/2014/main" id="{3E253B56-23D5-AA0E-94DD-80ED11DFCC05}"/>
              </a:ext>
            </a:extLst>
          </p:cNvPr>
          <p:cNvSpPr txBox="1"/>
          <p:nvPr/>
        </p:nvSpPr>
        <p:spPr>
          <a:xfrm>
            <a:off x="3933253" y="5781758"/>
            <a:ext cx="1424929" cy="307777"/>
          </a:xfrm>
          <a:prstGeom prst="rect">
            <a:avLst/>
          </a:prstGeom>
          <a:noFill/>
        </p:spPr>
        <p:txBody>
          <a:bodyPr wrap="square" rtlCol="0">
            <a:spAutoFit/>
          </a:bodyPr>
          <a:lstStyle/>
          <a:p>
            <a:r>
              <a:rPr lang="en-US" sz="1400" dirty="0"/>
              <a:t>Digital Digest</a:t>
            </a:r>
          </a:p>
        </p:txBody>
      </p:sp>
    </p:spTree>
    <p:extLst>
      <p:ext uri="{BB962C8B-B14F-4D97-AF65-F5344CB8AC3E}">
        <p14:creationId xmlns:p14="http://schemas.microsoft.com/office/powerpoint/2010/main" val="250594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1850</Words>
  <Application>Microsoft Office PowerPoint</Application>
  <PresentationFormat>Widescreen</PresentationFormat>
  <Paragraphs>273</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.PingFangSC-Regular-Identity-H</vt:lpstr>
      <vt:lpstr>Arial Unicode MS</vt:lpstr>
      <vt:lpstr>Inter var</vt:lpstr>
      <vt:lpstr>微软雅黑</vt:lpstr>
      <vt:lpstr>Arial</vt:lpstr>
      <vt:lpstr>Arial</vt:lpstr>
      <vt:lpstr>Calibri</vt:lpstr>
      <vt:lpstr>Calibri Light</vt:lpstr>
      <vt:lpstr>Wingdings</vt:lpstr>
      <vt:lpstr>Office Theme</vt:lpstr>
      <vt:lpstr>Contents</vt:lpstr>
      <vt:lpstr>Current(cash, pay online, e-cash)</vt:lpstr>
      <vt:lpstr>History</vt:lpstr>
      <vt:lpstr>Bitcoin</vt:lpstr>
      <vt:lpstr>No Need Bank anymore </vt:lpstr>
      <vt:lpstr>What’s the bill??</vt:lpstr>
      <vt:lpstr> </vt:lpstr>
      <vt:lpstr>PowerPoint Presentation</vt:lpstr>
      <vt:lpstr>PowerPoint Presentation</vt:lpstr>
      <vt:lpstr>Transaction – Bitcoin account</vt:lpstr>
      <vt:lpstr>Transaction</vt:lpstr>
      <vt:lpstr>Transaction</vt:lpstr>
      <vt:lpstr>Block</vt:lpstr>
      <vt:lpstr>Block</vt:lpstr>
      <vt:lpstr>Block -- Transaction</vt:lpstr>
      <vt:lpstr>PowerPoint Presentation</vt:lpstr>
      <vt:lpstr>Merkle Root</vt:lpstr>
      <vt:lpstr>Target Bits</vt:lpstr>
      <vt:lpstr>Mining</vt:lpstr>
      <vt:lpstr>Mining</vt:lpstr>
      <vt:lpstr>Reward </vt:lpstr>
      <vt:lpstr>Overall </vt:lpstr>
      <vt:lpstr>PowerPoint Presentation</vt:lpstr>
      <vt:lpstr>POW(共识机制) </vt:lpstr>
      <vt:lpstr>POW(共识机制)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Jingfei</dc:creator>
  <cp:lastModifiedBy>Gu, Jingfei</cp:lastModifiedBy>
  <cp:revision>22</cp:revision>
  <dcterms:created xsi:type="dcterms:W3CDTF">2023-07-04T01:57:47Z</dcterms:created>
  <dcterms:modified xsi:type="dcterms:W3CDTF">2023-07-10T02:23:00Z</dcterms:modified>
</cp:coreProperties>
</file>