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61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4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38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3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6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4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9944-3517-445A-B5CC-D7CE12EF9C8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7429F-FE81-4E8D-9DF2-A9CE558FB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8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9873" y="2184689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Random Forest Analysis of Company Sales Data: Insights &amp; Predictions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53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74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 Importance Ranking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801" y="2416753"/>
            <a:ext cx="7252855" cy="2219902"/>
          </a:xfrm>
        </p:spPr>
        <p:txBody>
          <a:bodyPr/>
          <a:lstStyle/>
          <a:p>
            <a:r>
              <a:rPr lang="en-US" sz="2000" dirty="0" smtClean="0">
                <a:latin typeface="+mj-lt"/>
              </a:rPr>
              <a:t>From the Random Forest model:</a:t>
            </a:r>
          </a:p>
          <a:p>
            <a:pPr lvl="1"/>
            <a:r>
              <a:rPr lang="en-US" sz="2000" b="1" dirty="0" err="1" smtClean="0">
                <a:latin typeface="+mj-lt"/>
              </a:rPr>
              <a:t>ShelveLoc</a:t>
            </a:r>
            <a:r>
              <a:rPr lang="en-US" sz="2000" dirty="0" smtClean="0">
                <a:latin typeface="+mj-lt"/>
              </a:rPr>
              <a:t> (shelf location) — most impactful</a:t>
            </a:r>
          </a:p>
          <a:p>
            <a:pPr lvl="1"/>
            <a:r>
              <a:rPr lang="en-US" sz="2000" b="1" dirty="0" smtClean="0">
                <a:latin typeface="+mj-lt"/>
              </a:rPr>
              <a:t>Price</a:t>
            </a:r>
            <a:r>
              <a:rPr lang="en-US" sz="2000" dirty="0" smtClean="0">
                <a:latin typeface="+mj-lt"/>
              </a:rPr>
              <a:t> — strongly influences sales</a:t>
            </a:r>
          </a:p>
          <a:p>
            <a:pPr lvl="1"/>
            <a:r>
              <a:rPr lang="en-US" sz="2000" b="1" dirty="0" smtClean="0">
                <a:latin typeface="+mj-lt"/>
              </a:rPr>
              <a:t>Advertising</a:t>
            </a:r>
            <a:r>
              <a:rPr lang="en-US" sz="2000" dirty="0" smtClean="0">
                <a:latin typeface="+mj-lt"/>
              </a:rPr>
              <a:t> — higher budgets increase sales</a:t>
            </a:r>
          </a:p>
          <a:p>
            <a:pPr lvl="1"/>
            <a:r>
              <a:rPr lang="en-US" sz="2000" b="1" dirty="0" err="1" smtClean="0">
                <a:latin typeface="+mj-lt"/>
              </a:rPr>
              <a:t>CompPrice</a:t>
            </a:r>
            <a:r>
              <a:rPr lang="en-US" sz="2000" dirty="0" smtClean="0">
                <a:latin typeface="+mj-lt"/>
              </a:rPr>
              <a:t> and </a:t>
            </a:r>
            <a:r>
              <a:rPr lang="en-US" sz="2000" b="1" dirty="0" smtClean="0">
                <a:latin typeface="+mj-lt"/>
              </a:rPr>
              <a:t>Income</a:t>
            </a:r>
            <a:r>
              <a:rPr lang="en-US" sz="2000" dirty="0" smtClean="0">
                <a:latin typeface="+mj-lt"/>
              </a:rPr>
              <a:t> — also moderately important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7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7582" y="2638425"/>
            <a:ext cx="9506527" cy="2081357"/>
          </a:xfrm>
        </p:spPr>
        <p:txBody>
          <a:bodyPr/>
          <a:lstStyle/>
          <a:p>
            <a:r>
              <a:rPr lang="en-US" sz="2000" b="1" dirty="0" smtClean="0">
                <a:latin typeface="+mj-lt"/>
              </a:rPr>
              <a:t>Shelf Placement</a:t>
            </a:r>
            <a:r>
              <a:rPr lang="en-US" sz="2000" dirty="0" smtClean="0">
                <a:latin typeface="+mj-lt"/>
              </a:rPr>
              <a:t> is the most powerful driver of sales. Improving shelf visibility can significantly increase revenue.</a:t>
            </a:r>
          </a:p>
          <a:p>
            <a:r>
              <a:rPr lang="en-US" sz="2000" b="1" dirty="0" smtClean="0">
                <a:latin typeface="+mj-lt"/>
              </a:rPr>
              <a:t>Lowering Prices</a:t>
            </a:r>
            <a:r>
              <a:rPr lang="en-US" sz="2000" dirty="0" smtClean="0">
                <a:latin typeface="+mj-lt"/>
              </a:rPr>
              <a:t> and </a:t>
            </a:r>
            <a:r>
              <a:rPr lang="en-US" sz="2000" b="1" dirty="0" smtClean="0">
                <a:latin typeface="+mj-lt"/>
              </a:rPr>
              <a:t>Boosting Advertising</a:t>
            </a:r>
            <a:r>
              <a:rPr lang="en-US" sz="2000" dirty="0" smtClean="0">
                <a:latin typeface="+mj-lt"/>
              </a:rPr>
              <a:t> are effective levers for increasing sales.</a:t>
            </a:r>
          </a:p>
          <a:p>
            <a:r>
              <a:rPr lang="en-US" sz="2000" dirty="0" smtClean="0">
                <a:latin typeface="+mj-lt"/>
              </a:rPr>
              <a:t>The Random Forest model is effective but can be further improved with feature engineering or more granular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understand the factors influencing product sales and build a predictive model using Random Forest to estimate sales based on various company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3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849579"/>
            <a:ext cx="10790382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 entries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400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 variable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Sales (Continuous)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Numerical Features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CompPrice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Income, Advertising, Population, Price, Age,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Categorical Features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ShelveLoc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Urban,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Statistical Insights (Sales)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7.50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 Deviation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2.82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0 to 16.27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25%-75% Range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[5.39, 9.32] — middle 50% of sale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27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Plot for Sales Distribution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731" y="1825625"/>
            <a:ext cx="69565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Box Plot for Sales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5" y="2282031"/>
            <a:ext cx="7143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1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 for Comp Price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275" y="2234406"/>
            <a:ext cx="7029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5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72" y="1825625"/>
            <a:ext cx="5132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73509" cy="455670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+mj-lt"/>
              </a:rPr>
              <a:t>Sales Distribution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1"/>
            <a:r>
              <a:rPr lang="en-US" sz="2000" dirty="0" smtClean="0">
                <a:latin typeface="+mj-lt"/>
              </a:rPr>
              <a:t>Sales range from 0 to ~16 units.</a:t>
            </a:r>
          </a:p>
          <a:p>
            <a:pPr lvl="1"/>
            <a:r>
              <a:rPr lang="en-US" sz="2000" dirty="0" smtClean="0">
                <a:latin typeface="+mj-lt"/>
              </a:rPr>
              <a:t>The distribution is slightly right-skewed, with a peak around 7–9 units.</a:t>
            </a:r>
          </a:p>
          <a:p>
            <a:r>
              <a:rPr lang="en-US" sz="2000" b="1" dirty="0" smtClean="0">
                <a:latin typeface="+mj-lt"/>
              </a:rPr>
              <a:t>Key Correlations</a:t>
            </a:r>
            <a:r>
              <a:rPr lang="en-US" sz="2000" dirty="0" smtClean="0">
                <a:latin typeface="+mj-lt"/>
              </a:rPr>
              <a:t>:</a:t>
            </a:r>
          </a:p>
          <a:p>
            <a:pPr lvl="1"/>
            <a:r>
              <a:rPr lang="en-US" sz="2000" b="1" dirty="0" smtClean="0">
                <a:latin typeface="+mj-lt"/>
              </a:rPr>
              <a:t>Price</a:t>
            </a:r>
            <a:r>
              <a:rPr lang="en-US" sz="2000" dirty="0" smtClean="0">
                <a:latin typeface="+mj-lt"/>
              </a:rPr>
              <a:t> and </a:t>
            </a:r>
            <a:r>
              <a:rPr lang="en-US" sz="2000" b="1" dirty="0" err="1" smtClean="0">
                <a:latin typeface="+mj-lt"/>
              </a:rPr>
              <a:t>CompPrice</a:t>
            </a:r>
            <a:r>
              <a:rPr lang="en-US" sz="2000" dirty="0" smtClean="0">
                <a:latin typeface="+mj-lt"/>
              </a:rPr>
              <a:t> show a moderate negative correlation with sales — lower prices tend to increase sales.</a:t>
            </a:r>
          </a:p>
          <a:p>
            <a:pPr lvl="1"/>
            <a:r>
              <a:rPr lang="en-US" sz="2000" b="1" dirty="0" smtClean="0">
                <a:latin typeface="+mj-lt"/>
              </a:rPr>
              <a:t>Advertising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b="1" dirty="0" smtClean="0">
                <a:latin typeface="+mj-lt"/>
              </a:rPr>
              <a:t>Income</a:t>
            </a:r>
            <a:r>
              <a:rPr lang="en-US" sz="2000" dirty="0" smtClean="0">
                <a:latin typeface="+mj-lt"/>
              </a:rPr>
              <a:t>, and </a:t>
            </a:r>
            <a:r>
              <a:rPr lang="en-US" sz="2000" b="1" dirty="0" err="1" smtClean="0">
                <a:latin typeface="+mj-lt"/>
              </a:rPr>
              <a:t>ShelveLoc</a:t>
            </a:r>
            <a:r>
              <a:rPr lang="en-US" sz="2000" dirty="0" smtClean="0">
                <a:latin typeface="+mj-lt"/>
              </a:rPr>
              <a:t> appear to have some positive impact.</a:t>
            </a:r>
          </a:p>
          <a:p>
            <a:r>
              <a:rPr lang="en-US" sz="2000" b="1" dirty="0" smtClean="0">
                <a:latin typeface="+mj-lt"/>
              </a:rPr>
              <a:t>Boxplots</a:t>
            </a:r>
            <a:r>
              <a:rPr lang="en-US" sz="2000" dirty="0" smtClean="0">
                <a:latin typeface="+mj-lt"/>
              </a:rPr>
              <a:t> revealed:</a:t>
            </a:r>
          </a:p>
          <a:p>
            <a:pPr lvl="1"/>
            <a:r>
              <a:rPr lang="en-US" sz="2000" dirty="0" smtClean="0">
                <a:latin typeface="+mj-lt"/>
              </a:rPr>
              <a:t>Some features like </a:t>
            </a:r>
            <a:r>
              <a:rPr lang="en-US" sz="2000" b="1" dirty="0" smtClean="0">
                <a:latin typeface="+mj-lt"/>
              </a:rPr>
              <a:t>Advertising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b="1" dirty="0" smtClean="0">
                <a:latin typeface="+mj-lt"/>
              </a:rPr>
              <a:t>Population</a:t>
            </a:r>
            <a:r>
              <a:rPr lang="en-US" sz="2000" dirty="0" smtClean="0">
                <a:latin typeface="+mj-lt"/>
              </a:rPr>
              <a:t>, and </a:t>
            </a:r>
            <a:r>
              <a:rPr lang="en-US" sz="2000" b="1" dirty="0" smtClean="0">
                <a:latin typeface="+mj-lt"/>
              </a:rPr>
              <a:t>Income</a:t>
            </a:r>
            <a:r>
              <a:rPr lang="en-US" sz="2000" dirty="0" smtClean="0">
                <a:latin typeface="+mj-lt"/>
              </a:rPr>
              <a:t> have potential outliers.</a:t>
            </a:r>
          </a:p>
          <a:p>
            <a:pPr lvl="1"/>
            <a:r>
              <a:rPr lang="en-US" sz="2000" b="1" dirty="0" err="1" smtClean="0">
                <a:latin typeface="+mj-lt"/>
              </a:rPr>
              <a:t>ShelveLoc</a:t>
            </a:r>
            <a:r>
              <a:rPr lang="en-US" sz="2000" dirty="0" smtClean="0">
                <a:latin typeface="+mj-lt"/>
              </a:rPr>
              <a:t> has a strong visual effect on sales, especially with "Good" shelf locations.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6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Random Forest Prediction Insights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53837" y="2541603"/>
            <a:ext cx="825961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Forest Regression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R² Score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0.683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The model explains approximately 68.3% of the variation in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MAE (Mean Absolute Error)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1.44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On average, predictions are off by about 1.44 units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RMSE (Root Mean Squared Error)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1.77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Reflects moderate prediction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7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313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Random Forest Analysis of Company Sales Data: Insights &amp; Predictions</vt:lpstr>
      <vt:lpstr>Business Objective</vt:lpstr>
      <vt:lpstr>Dataset Overview</vt:lpstr>
      <vt:lpstr>Plot for Sales Distribution</vt:lpstr>
      <vt:lpstr>Box Plot for Sales</vt:lpstr>
      <vt:lpstr>Box Plot for Comp Price</vt:lpstr>
      <vt:lpstr>Heat Map</vt:lpstr>
      <vt:lpstr>EDA Insights</vt:lpstr>
      <vt:lpstr>Random Forest Prediction Insights</vt:lpstr>
      <vt:lpstr>Feature Importance Chart</vt:lpstr>
      <vt:lpstr>Feature Importance Ranking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Analysis of Company Sales Data: Insights &amp; Predictions</dc:title>
  <dc:creator>HP</dc:creator>
  <cp:lastModifiedBy>HP</cp:lastModifiedBy>
  <cp:revision>5</cp:revision>
  <dcterms:created xsi:type="dcterms:W3CDTF">2025-05-31T17:27:45Z</dcterms:created>
  <dcterms:modified xsi:type="dcterms:W3CDTF">2025-05-31T17:50:42Z</dcterms:modified>
</cp:coreProperties>
</file>