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Gill Sans" panose="020B0502020104020203" pitchFamily="34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oDKCScd56qcXtDIrkySQxlYf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602a0533d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b602a0533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INFO 5100 Utility Management 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824"/>
              </a:spcBef>
              <a:spcAft>
                <a:spcPts val="0"/>
              </a:spcAft>
              <a:buSzPct val="43514"/>
              <a:buNone/>
            </a:pPr>
            <a:r>
              <a:rPr lang="en-US" sz="3382"/>
              <a:t>Thomas Addaquay(002983788)/Angie Liu(002706821)/Vatsal Kapadia(002747692)</a:t>
            </a:r>
            <a:endParaRPr sz="1742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2" name="Google Shape;282;p1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11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pic>
        <p:nvPicPr>
          <p:cNvPr id="286" name="Google Shape;286;p11" descr="Digital Number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AA09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AAA09E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928670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15144" algn="just" rtl="0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◼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</a:rPr>
              <a:t>This application is a software system for managing personal &amp; financial information between banks, utility companies, local governments &amp; digital wallet.</a:t>
            </a:r>
            <a:endParaRPr/>
          </a:p>
          <a:p>
            <a:pPr marL="306000" lvl="0" indent="-30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3D3D3D"/>
                </a:solidFill>
                <a:highlight>
                  <a:srgbClr val="FFFFFF"/>
                </a:highlight>
              </a:rPr>
              <a:t>The purpose of this application is to help connect and maintain personal information across different organizations so that each individual’s information will be updated in different organizations.</a:t>
            </a:r>
            <a:endParaRPr>
              <a:solidFill>
                <a:srgbClr val="3D3D3D"/>
              </a:solidFill>
              <a:highlight>
                <a:srgbClr val="FFFFFF"/>
              </a:highlight>
            </a:endParaRPr>
          </a:p>
          <a:p>
            <a:pPr marL="306000" lvl="0" indent="-306000" algn="just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project leverages what has been learned in 5100 classrooms: UML, system design, packaging, database, etc. </a:t>
            </a:r>
            <a:endParaRPr/>
          </a:p>
          <a:p>
            <a:pPr marL="306000" lvl="0" indent="-315144" algn="just" rtl="0">
              <a:spcBef>
                <a:spcPts val="960"/>
              </a:spcBef>
              <a:spcAft>
                <a:spcPts val="0"/>
              </a:spcAft>
              <a:buSzPts val="1800"/>
              <a:buFont typeface="Gill Sans"/>
              <a:buChar char="◼"/>
            </a:pPr>
            <a:r>
              <a:rPr lang="en-US"/>
              <a:t>The project ensure the independence of functions in the file and reduce the coupling between the components. Independent management of administrators and teachers is realized.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58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SYSTEM UML CLASS DIAGRAM</a:t>
            </a:r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EBB6115-DB11-16A1-E328-705463A7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40" y="1786533"/>
            <a:ext cx="7727950" cy="50714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02a0533d_0_6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SYSTEM UML SEQUENCE DIAGRAM</a:t>
            </a:r>
            <a:endParaRPr/>
          </a:p>
        </p:txBody>
      </p:sp>
      <p:pic>
        <p:nvPicPr>
          <p:cNvPr id="127" name="Google Shape;127;g1b602a0533d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825" y="1943475"/>
            <a:ext cx="6254249" cy="48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TECH STACK</a:t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1485163" y="2870200"/>
            <a:ext cx="3425722" cy="558800"/>
            <a:chOff x="1980481" y="4530725"/>
            <a:chExt cx="3425722" cy="558800"/>
          </a:xfrm>
        </p:grpSpPr>
        <p:sp>
          <p:nvSpPr>
            <p:cNvPr id="137" name="Google Shape;137;p4"/>
            <p:cNvSpPr/>
            <p:nvPr/>
          </p:nvSpPr>
          <p:spPr>
            <a:xfrm>
              <a:off x="1980481" y="4530725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ECD9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91449" y="4642050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498775" y="4625459"/>
              <a:ext cx="2907428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OOD</a:t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485163" y="2103627"/>
            <a:ext cx="3144720" cy="724448"/>
            <a:chOff x="3675921" y="3680884"/>
            <a:chExt cx="3144720" cy="724448"/>
          </a:xfrm>
        </p:grpSpPr>
        <p:sp>
          <p:nvSpPr>
            <p:cNvPr id="141" name="Google Shape;141;p4"/>
            <p:cNvSpPr/>
            <p:nvPr/>
          </p:nvSpPr>
          <p:spPr>
            <a:xfrm>
              <a:off x="3675921" y="3680884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AAA0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786889" y="3792209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202558" y="3760172"/>
              <a:ext cx="2536190" cy="645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 </a:t>
              </a:r>
              <a:r>
                <a:rPr lang="en-US" sz="1800">
                  <a:solidFill>
                    <a:schemeClr val="lt1"/>
                  </a:solidFill>
                </a:rPr>
                <a:t>pattern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1485163" y="1350300"/>
            <a:ext cx="3144720" cy="558800"/>
            <a:chOff x="5371361" y="2831042"/>
            <a:chExt cx="3144720" cy="558800"/>
          </a:xfrm>
        </p:grpSpPr>
        <p:sp>
          <p:nvSpPr>
            <p:cNvPr id="145" name="Google Shape;145;p4"/>
            <p:cNvSpPr/>
            <p:nvPr/>
          </p:nvSpPr>
          <p:spPr>
            <a:xfrm>
              <a:off x="5371361" y="2831042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BDC8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482329" y="2942367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904180" y="2928952"/>
              <a:ext cx="1972310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Java Swing</a:t>
              </a:r>
              <a:endParaRPr/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1485163" y="597653"/>
            <a:ext cx="3144720" cy="558800"/>
            <a:chOff x="7066800" y="1981200"/>
            <a:chExt cx="3144720" cy="558800"/>
          </a:xfrm>
        </p:grpSpPr>
        <p:sp>
          <p:nvSpPr>
            <p:cNvPr id="149" name="Google Shape;149;p4"/>
            <p:cNvSpPr/>
            <p:nvPr/>
          </p:nvSpPr>
          <p:spPr>
            <a:xfrm>
              <a:off x="7066800" y="1981200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C6B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177768" y="2092525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667137" y="2075934"/>
              <a:ext cx="954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SQLite</a:t>
              </a:r>
              <a:endParaRPr/>
            </a:p>
          </p:txBody>
        </p:sp>
      </p:grpSp>
      <p:sp>
        <p:nvSpPr>
          <p:cNvPr id="152" name="Google Shape;152;p4"/>
          <p:cNvSpPr/>
          <p:nvPr/>
        </p:nvSpPr>
        <p:spPr>
          <a:xfrm>
            <a:off x="5446565" y="662341"/>
            <a:ext cx="5894016" cy="3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 </a:t>
            </a:r>
            <a:r>
              <a:rPr lang="en-US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store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data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1485163" y="4471467"/>
            <a:ext cx="3144720" cy="732678"/>
            <a:chOff x="3675921" y="3680884"/>
            <a:chExt cx="3144720" cy="732678"/>
          </a:xfrm>
        </p:grpSpPr>
        <p:sp>
          <p:nvSpPr>
            <p:cNvPr id="154" name="Google Shape;154;p4"/>
            <p:cNvSpPr/>
            <p:nvPr/>
          </p:nvSpPr>
          <p:spPr>
            <a:xfrm>
              <a:off x="3675921" y="3680884"/>
              <a:ext cx="3144720" cy="558800"/>
            </a:xfrm>
            <a:prstGeom prst="roundRect">
              <a:avLst>
                <a:gd name="adj" fmla="val 0"/>
              </a:avLst>
            </a:prstGeom>
            <a:solidFill>
              <a:srgbClr val="AAA0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786889" y="3792209"/>
              <a:ext cx="336150" cy="3361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206155" y="3767231"/>
              <a:ext cx="23355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Exception Handling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4"/>
          <p:cNvSpPr/>
          <p:nvPr/>
        </p:nvSpPr>
        <p:spPr>
          <a:xfrm>
            <a:off x="5463175" y="1335850"/>
            <a:ext cx="5894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user interface to better interact with users with  GUI component Swing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5446565" y="2059824"/>
            <a:ext cx="5894016" cy="58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UML: 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visual representation of a system's major roles, actions, and classes in order to enhance understanding, alter and maintain it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5463163" y="2908751"/>
            <a:ext cx="5894016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Using inheritance, encapsulation, polymorphism, etc., and follow OOD design principles.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5426020" y="3811806"/>
            <a:ext cx="589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Team collaboration and version control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5483358" y="4597514"/>
            <a:ext cx="5894016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Exception handling for program runtime</a:t>
            </a: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1488760" y="3705049"/>
            <a:ext cx="3144600" cy="558900"/>
            <a:chOff x="5371361" y="2831042"/>
            <a:chExt cx="3144600" cy="558900"/>
          </a:xfrm>
        </p:grpSpPr>
        <p:sp>
          <p:nvSpPr>
            <p:cNvPr id="163" name="Google Shape;163;p4"/>
            <p:cNvSpPr/>
            <p:nvPr/>
          </p:nvSpPr>
          <p:spPr>
            <a:xfrm>
              <a:off x="5371361" y="2831042"/>
              <a:ext cx="3144600" cy="558900"/>
            </a:xfrm>
            <a:prstGeom prst="roundRect">
              <a:avLst>
                <a:gd name="adj" fmla="val 0"/>
              </a:avLst>
            </a:prstGeom>
            <a:solidFill>
              <a:srgbClr val="BDC8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482329" y="2942367"/>
              <a:ext cx="336300" cy="33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889655" y="2939538"/>
              <a:ext cx="18594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Github/Git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SYSTEM STRUCTURE</a:t>
            </a:r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257027" y="732217"/>
            <a:ext cx="5664806" cy="4356467"/>
            <a:chOff x="1009327" y="0"/>
            <a:chExt cx="5664806" cy="4356467"/>
          </a:xfrm>
        </p:grpSpPr>
        <p:sp>
          <p:nvSpPr>
            <p:cNvPr id="175" name="Google Shape;175;p5"/>
            <p:cNvSpPr/>
            <p:nvPr/>
          </p:nvSpPr>
          <p:spPr>
            <a:xfrm>
              <a:off x="1009327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Bank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09327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Bank Account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009327" y="1652498"/>
              <a:ext cx="203100" cy="203100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Bank Service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Bank Manager</a:t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Bank Admin</a:t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  <a:latin typeface="Gill Sans"/>
                  <a:ea typeface="Gill Sans"/>
                  <a:cs typeface="Gill Sans"/>
                  <a:sym typeface="Gill Sans"/>
                </a:rPr>
                <a:t>Bank Customer Service</a:t>
              </a: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Customer</a:t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910833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Utility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910833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Billing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910833" y="1652498"/>
              <a:ext cx="203100" cy="203100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maintenance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Utilities Admin</a:t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Utilities Manager</a:t>
              </a: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6190202" y="732267"/>
            <a:ext cx="5664806" cy="4356467"/>
            <a:chOff x="1009327" y="0"/>
            <a:chExt cx="5664806" cy="4356467"/>
          </a:xfrm>
        </p:grpSpPr>
        <p:sp>
          <p:nvSpPr>
            <p:cNvPr id="210" name="Google Shape;210;p5"/>
            <p:cNvSpPr/>
            <p:nvPr/>
          </p:nvSpPr>
          <p:spPr>
            <a:xfrm>
              <a:off x="1009327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1009327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Citizen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09327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1202761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Citizen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1202761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Citizen Admin</a:t>
              </a:r>
              <a:endPara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1202761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Citizen Manager</a:t>
              </a:r>
              <a:endPara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1202761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1202761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1202761" y="3410174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202761" y="3883367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910833" y="584013"/>
              <a:ext cx="2763300" cy="325200"/>
            </a:xfrm>
            <a:prstGeom prst="rect">
              <a:avLst/>
            </a:prstGeom>
            <a:solidFill>
              <a:srgbClr val="173160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3910833" y="0"/>
              <a:ext cx="2763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ill Sans"/>
                <a:buNone/>
              </a:pPr>
              <a:r>
                <a:rPr lang="en-US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Housing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910833" y="1179305"/>
              <a:ext cx="203100" cy="203100"/>
            </a:xfrm>
            <a:prstGeom prst="rect">
              <a:avLst/>
            </a:prstGeom>
            <a:solidFill>
              <a:schemeClr val="lt1"/>
            </a:solidFill>
            <a:ln w="22225" cap="rnd" cmpd="sng">
              <a:solidFill>
                <a:srgbClr val="1731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4104267" y="1044209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Housing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4104267" y="1517402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888888"/>
                  </a:solidFill>
                </a:rPr>
                <a:t>Housing Admin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4104267" y="1990595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rgbClr val="A5A5A5"/>
                  </a:solidFill>
                </a:rPr>
                <a:t>Housing Admin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4104267" y="2463788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>
              <a:off x="4104267" y="2936981"/>
              <a:ext cx="25698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000"/>
                <a:buFont typeface="Arial"/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8" name="Google Shape;248;p7" descr="Digital Numbers"/>
          <p:cNvPicPr preferRelativeResize="0"/>
          <p:nvPr/>
        </p:nvPicPr>
        <p:blipFill rotWithShape="1">
          <a:blip r:embed="rId3">
            <a:alphaModFix/>
          </a:blip>
          <a:srcRect t="10681" r="9091" b="12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7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50" name="Google Shape;250;p7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 txBox="1"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3-RD PARTY PACKAGE</a:t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>
            <a:off x="-2984514" y="1579857"/>
            <a:ext cx="10558332" cy="4800732"/>
            <a:chOff x="-3704085" y="-618397"/>
            <a:chExt cx="10558332" cy="4800732"/>
          </a:xfrm>
        </p:grpSpPr>
        <p:sp>
          <p:nvSpPr>
            <p:cNvPr id="255" name="Google Shape;255;p7"/>
            <p:cNvSpPr/>
            <p:nvPr/>
          </p:nvSpPr>
          <p:spPr>
            <a:xfrm>
              <a:off x="-3704085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065423" y="929630"/>
              <a:ext cx="5788824" cy="170467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1065423" y="929630"/>
              <a:ext cx="5788824" cy="170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4425" tIns="40625" rIns="40625" bIns="40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SQLite</a:t>
              </a:r>
              <a:endParaRPr sz="1800"/>
            </a:p>
            <a:p>
              <a:pPr marL="114300" marR="0" lvl="1" indent="-13970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ill Sans"/>
                <a:buChar char="•"/>
              </a:pPr>
              <a:r>
                <a:rPr lang="en-US" sz="1600">
                  <a:solidFill>
                    <a:schemeClr val="lt1"/>
                  </a:solidFill>
                </a:rPr>
                <a:t>Database created, tables defined, rows inserted and changed, queries run, and SQLite database files managed with this program.</a:t>
              </a:r>
              <a:endParaRPr sz="1600">
                <a:solidFill>
                  <a:schemeClr val="lt1"/>
                </a:solidFill>
              </a:endParaRPr>
            </a:p>
            <a:p>
              <a:pPr marL="91440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0" y="716545"/>
              <a:ext cx="2130847" cy="2130847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CONTRIBUTION</a:t>
            </a:r>
            <a:endParaRPr/>
          </a:p>
        </p:txBody>
      </p:sp>
      <p:cxnSp>
        <p:nvCxnSpPr>
          <p:cNvPr id="264" name="Google Shape;264;p9"/>
          <p:cNvCxnSpPr/>
          <p:nvPr/>
        </p:nvCxnSpPr>
        <p:spPr>
          <a:xfrm>
            <a:off x="647065" y="1910715"/>
            <a:ext cx="11130280" cy="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9"/>
          <p:cNvSpPr/>
          <p:nvPr/>
        </p:nvSpPr>
        <p:spPr>
          <a:xfrm>
            <a:off x="54566" y="3304116"/>
            <a:ext cx="2044065" cy="50609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06" y="1910715"/>
            <a:ext cx="7898352" cy="483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9"/>
          <p:cNvSpPr txBox="1"/>
          <p:nvPr/>
        </p:nvSpPr>
        <p:spPr>
          <a:xfrm>
            <a:off x="4726563" y="6043050"/>
            <a:ext cx="184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Angie Liu: Create UML diagrams and PTT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474522" y="1940879"/>
            <a:ext cx="9520800" cy="4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https://docs.oracle.com/en/java/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2.https://docs.oracle.com/javase/7/docs/api/java/awt/package-summary.html3.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https://expressjs.com/en/5x/api.html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4.https://www.javatpoint.com/java-swing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5.https://brew.sh/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6.https://stackify.com/solid-design-principles/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7.https://developer.mozilla.org/en-US/docs/Glossary/MVC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8.https://docs.github.com/en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9https://blog.bytebytego.com/p/ep28-the-payments-ecosystem-also?utm_source=profile&amp;utm_medium=reader2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10.https://www.baeldung.com/java-csv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https://www.sqlite.org/index.html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12.https://www.baeldung.com/opencsv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13.https://www.simplilearn.com/tutorials/java-tutorial/thread-in-java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15.https://www.edureka.co/blog/java-jframe/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16.https://www.digitalocean.com/community/conceptual-articles/s-o-l-i-d-the-first-five-principles-of-object-oriented-design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17.https://www.collinsdictionary.com/us/dictionary/english/ood18.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19.https://www.geeksforgeeks.org/runnable-interface-in-java/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20.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https://docs.oracle.com/javase/tutorial/java/javaOO/lambdaexpressions.html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Arial</vt:lpstr>
      <vt:lpstr>Cambria</vt:lpstr>
      <vt:lpstr>Gill Sans</vt:lpstr>
      <vt:lpstr>Calibri</vt:lpstr>
      <vt:lpstr>Dividend</vt:lpstr>
      <vt:lpstr>INFO 5100 Utility Management </vt:lpstr>
      <vt:lpstr>INTRODUCTION</vt:lpstr>
      <vt:lpstr>SYSTEM UML CLASS DIAGRAM</vt:lpstr>
      <vt:lpstr>SYSTEM UML SEQUENCE DIAGRAM</vt:lpstr>
      <vt:lpstr>TECH STACK</vt:lpstr>
      <vt:lpstr>SYSTEM STRUCTURE</vt:lpstr>
      <vt:lpstr>3-RD PARTY PACKAGE</vt:lpstr>
      <vt:lpstr>CONTRIBUTION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Utility Management </dc:title>
  <dc:creator>Hubert Hu</dc:creator>
  <cp:lastModifiedBy>Thomas Addaquay</cp:lastModifiedBy>
  <cp:revision>1</cp:revision>
  <dcterms:created xsi:type="dcterms:W3CDTF">2022-12-10T15:34:15Z</dcterms:created>
  <dcterms:modified xsi:type="dcterms:W3CDTF">2022-12-13T18:34:20Z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0x010100033749EB52514E49AB26EAE99B67BC20</vt:lpwstr>
  </property>
</Properties>
</file>