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5" r:id="rId4"/>
    <p:sldId id="266" r:id="rId5"/>
    <p:sldId id="267" r:id="rId6"/>
    <p:sldId id="268" r:id="rId7"/>
    <p:sldId id="287" r:id="rId8"/>
    <p:sldId id="270" r:id="rId9"/>
    <p:sldId id="269" r:id="rId10"/>
    <p:sldId id="281" r:id="rId11"/>
    <p:sldId id="272" r:id="rId12"/>
    <p:sldId id="286" r:id="rId13"/>
    <p:sldId id="271" r:id="rId14"/>
    <p:sldId id="273" r:id="rId15"/>
    <p:sldId id="257" r:id="rId16"/>
    <p:sldId id="276" r:id="rId17"/>
    <p:sldId id="265" r:id="rId18"/>
    <p:sldId id="284" r:id="rId19"/>
    <p:sldId id="259" r:id="rId20"/>
    <p:sldId id="282" r:id="rId21"/>
    <p:sldId id="260" r:id="rId22"/>
    <p:sldId id="258" r:id="rId23"/>
    <p:sldId id="283" r:id="rId24"/>
    <p:sldId id="261" r:id="rId25"/>
    <p:sldId id="278" r:id="rId26"/>
    <p:sldId id="262" r:id="rId27"/>
    <p:sldId id="263" r:id="rId28"/>
    <p:sldId id="264" r:id="rId29"/>
    <p:sldId id="274" r:id="rId30"/>
    <p:sldId id="279" r:id="rId31"/>
    <p:sldId id="275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3CB9-6948-8F2A-B68A-AF3327A92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8B1E7-D060-1213-AFA1-F32A6376C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69262-7E96-6761-5F2E-A6CD0150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EF6E3-9429-1CC0-DD8D-F8D13253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D6989-91B5-C969-5515-826E6A18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73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B8EA-290C-48F3-DA2C-7EFB2F00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8C6C2-4628-4E70-FFF7-CDB415F60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C519-6C21-3D3E-A163-A7679F62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27548-0E8B-5E1B-E14B-4C6C6721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2B01-5027-399C-3EB6-64A352A6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96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0A62F-FCDA-903B-5B6B-0D3C4D05F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5B9A7-373C-BCAF-2243-2EABD027E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6105-99D3-3AC5-413A-DB02CF60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E0E23-AED2-993D-19CD-D2C1732A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20046-DE00-2B12-22FE-ED876BBD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5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31EB-1910-7C41-69B6-F21C6772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68F4-179C-1F15-6650-36403D9B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341C1-9380-0263-2CAB-627BAAD5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4E480-E2F7-D7A6-D93F-68A890DB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3CA9F-E090-D710-A392-0B3CB11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24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0B5B-2D7F-3FF7-91BA-86C01550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F588E-5B4E-6C3B-7DA8-63889EED6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11F9B-CB3D-8D9F-7EB3-7784BF4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D9C8E-69E4-1091-0860-779089A4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BE2A4-7A14-2010-DDC1-59F01EFF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5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2D5B-56C9-E380-A6C3-CFDF0716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8A71F-36C9-2D4F-1B9F-18C169436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F85DD-F7E5-3AA2-B8B0-B8485AB05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9B3F2-F3F8-4FBD-B767-D9BF92D3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5F717-D129-76DB-7508-1A7405FA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DC5CA-797E-47DD-2C58-18222B8A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2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C111-B7FB-9F5A-57B5-39B5D73D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FAFC-C7F7-581B-7084-0E96B8798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0F5A6-6461-3A24-4664-9A7C71BC0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F6694-E30C-A0DF-214F-01C2E8A20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E806A-FB68-94D9-1542-70CA136FC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E48A7-0F49-7FC3-35CC-3C8A15D8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32F28-6B13-2EC1-5383-57AE941C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75D25-D56E-8905-61ED-7CAAF38F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93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AADB-321F-9A99-1CB8-BEC30B72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D112F-6AA7-4372-3A64-D2F46684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B6581-D551-E287-7FBB-F6B28091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7C57D-8D6C-E6C7-82D9-32E3C842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59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77913-05AF-C221-EEED-B6400A9F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47C67-F191-E281-C8E7-22A74B5D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7B174-9D40-90C7-3CF6-6B10FC28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58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9272-1304-C9F5-805C-34EF6259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6237-C8B4-D07F-BA1D-E314A928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2AA43-CF22-3B8E-CFF9-EF0EADA9C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A3868-1484-6AC1-53EE-A8DF5066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D8454-6071-5515-1516-CAE7E299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9329A-C58E-6B97-CDBA-BCFDDD7F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40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F74E-7BE4-0EEE-7FF1-69AF7C86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280C2-9DFB-C0AC-EB92-75DA87AB4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EF1C0-A3E8-ECD2-FA27-B1799C03F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5FC32-7988-43A8-25F8-C98FD8B0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19FE5-A07E-170A-D172-2EC89C8B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02393-ACD3-1C76-197C-D0836413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08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D40C3-094D-CAB8-8312-FF355B7E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7CACE-F7D4-B8FF-F629-9B9BBE3C9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C8391-AD3E-C37D-65B0-6F3D87931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7B38-61D2-4403-B8A7-99815DEB4B90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A380-0EE4-C65B-8E7D-5E627A61C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1987-D214-BC40-2AF3-73B23DAE4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2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mazon.fr/Jeanne-Boyarsky/e/B00PF6JTQK/ref=dp_byline_cont_book_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DDF-A277-0626-200A-E2B60EB93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274" y="564777"/>
            <a:ext cx="10534650" cy="3354480"/>
          </a:xfrm>
        </p:spPr>
        <p:txBody>
          <a:bodyPr>
            <a:normAutofit fontScale="90000"/>
          </a:bodyPr>
          <a:lstStyle/>
          <a:p>
            <a:r>
              <a:rPr lang="fr-FR" dirty="0"/>
              <a:t>Fondamentaux de Java</a:t>
            </a:r>
            <a:br>
              <a:rPr lang="fr-FR" dirty="0"/>
            </a:br>
            <a:br>
              <a:rPr lang="fr-FR" dirty="0"/>
            </a:br>
            <a:r>
              <a:rPr lang="fr-FR" dirty="0"/>
              <a:t>Subtilités pouvant entraîner des comportements trompeurs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ED669-40F2-2EF0-309F-25835488F3FF}"/>
              </a:ext>
            </a:extLst>
          </p:cNvPr>
          <p:cNvSpPr txBox="1"/>
          <p:nvPr/>
        </p:nvSpPr>
        <p:spPr>
          <a:xfrm>
            <a:off x="3733800" y="5743575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Auteur : Olivier van Pradelles</a:t>
            </a:r>
          </a:p>
        </p:txBody>
      </p:sp>
    </p:spTree>
    <p:extLst>
      <p:ext uri="{BB962C8B-B14F-4D97-AF65-F5344CB8AC3E}">
        <p14:creationId xmlns:p14="http://schemas.microsoft.com/office/powerpoint/2010/main" val="412100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4E27-F99E-9298-CCD8-E20821D2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421"/>
            <a:ext cx="10515600" cy="1325563"/>
          </a:xfrm>
        </p:spPr>
        <p:txBody>
          <a:bodyPr/>
          <a:lstStyle/>
          <a:p>
            <a:r>
              <a:rPr lang="fr-FR" dirty="0"/>
              <a:t>1.2 Préférez les entiers pour les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7DFF-68BC-EAF2-0B1E-DD0A9DBE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104" y="2268900"/>
            <a:ext cx="3186896" cy="422397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Utilisez des </a:t>
            </a:r>
            <a:r>
              <a:rPr lang="fr-FR" dirty="0" err="1">
                <a:solidFill>
                  <a:srgbClr val="0070C0"/>
                </a:solidFill>
              </a:rPr>
              <a:t>int</a:t>
            </a:r>
            <a:r>
              <a:rPr lang="fr-FR" dirty="0">
                <a:solidFill>
                  <a:srgbClr val="0070C0"/>
                </a:solidFill>
              </a:rPr>
              <a:t>, long (en centimes ou millimes si nécessaire) ou au pire </a:t>
            </a:r>
            <a:r>
              <a:rPr lang="fr-FR" dirty="0" err="1">
                <a:solidFill>
                  <a:srgbClr val="0070C0"/>
                </a:solidFill>
              </a:rPr>
              <a:t>BigDecimal</a:t>
            </a:r>
            <a:r>
              <a:rPr lang="fr-FR" dirty="0">
                <a:solidFill>
                  <a:srgbClr val="0070C0"/>
                </a:solidFill>
              </a:rPr>
              <a:t> (moins pratique et performant mais juste). 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B1B9F-16DB-E18F-7416-5731FD51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4" y="1129897"/>
            <a:ext cx="8420650" cy="558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7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4460-1A83-8F3F-FF30-25563F3B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830"/>
          </a:xfrm>
        </p:spPr>
        <p:txBody>
          <a:bodyPr/>
          <a:lstStyle/>
          <a:p>
            <a:r>
              <a:rPr lang="fr-FR" dirty="0"/>
              <a:t>1. 2 Gestion de l’infini par les </a:t>
            </a:r>
            <a:r>
              <a:rPr lang="fr-FR" dirty="0" err="1"/>
              <a:t>float</a:t>
            </a:r>
            <a:r>
              <a:rPr lang="fr-FR" dirty="0"/>
              <a:t> / 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BB17-A14F-0CA9-6B3C-0BB69711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712"/>
            <a:ext cx="10515600" cy="4351338"/>
          </a:xfrm>
        </p:spPr>
        <p:txBody>
          <a:bodyPr/>
          <a:lstStyle/>
          <a:p>
            <a:r>
              <a:rPr lang="fr-FR" dirty="0"/>
              <a:t>5 valeurs : NaN, -</a:t>
            </a:r>
            <a:r>
              <a:rPr lang="fr-FR" dirty="0" err="1"/>
              <a:t>Infinity</a:t>
            </a:r>
            <a:r>
              <a:rPr lang="fr-FR" dirty="0"/>
              <a:t>, -0, 0, </a:t>
            </a:r>
            <a:r>
              <a:rPr lang="fr-FR" dirty="0" err="1"/>
              <a:t>Infinity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962997-D7AB-7805-F2D4-77F8F1D6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02" y="4282339"/>
            <a:ext cx="5821451" cy="24622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CBB094-5837-5949-9AAD-75960F7A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02" y="1643651"/>
            <a:ext cx="7448664" cy="18525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47B152-785D-1937-3592-6D34B7CB7C01}"/>
              </a:ext>
            </a:extLst>
          </p:cNvPr>
          <p:cNvSpPr txBox="1">
            <a:spLocks/>
          </p:cNvSpPr>
          <p:nvPr/>
        </p:nvSpPr>
        <p:spPr>
          <a:xfrm>
            <a:off x="838200" y="3694030"/>
            <a:ext cx="10515600" cy="100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Comparaison :</a:t>
            </a:r>
          </a:p>
        </p:txBody>
      </p:sp>
    </p:spTree>
    <p:extLst>
      <p:ext uri="{BB962C8B-B14F-4D97-AF65-F5344CB8AC3E}">
        <p14:creationId xmlns:p14="http://schemas.microsoft.com/office/powerpoint/2010/main" val="185673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B5AA-A75F-DF82-5EE9-0B11036A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67" y="365126"/>
            <a:ext cx="11902633" cy="867578"/>
          </a:xfrm>
        </p:spPr>
        <p:txBody>
          <a:bodyPr/>
          <a:lstStyle/>
          <a:p>
            <a:r>
              <a:rPr lang="fr-FR" dirty="0"/>
              <a:t>Cast des nombres :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Narrowing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Primitive conversion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1863-89AE-CE14-DFCF-A45B2A12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44" y="2402897"/>
            <a:ext cx="10515600" cy="491124"/>
          </a:xfrm>
        </p:spPr>
        <p:txBody>
          <a:bodyPr/>
          <a:lstStyle/>
          <a:p>
            <a:r>
              <a:rPr lang="fr-FR" dirty="0"/>
              <a:t>Perte de précision entre entiers et virgule flottante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F70DF-568F-981D-1919-26B0D5D1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80" y="2831318"/>
            <a:ext cx="7171338" cy="7085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C177F6-B3EA-72D7-552C-FF28F566AC57}"/>
              </a:ext>
            </a:extLst>
          </p:cNvPr>
          <p:cNvSpPr txBox="1">
            <a:spLocks/>
          </p:cNvSpPr>
          <p:nvPr/>
        </p:nvSpPr>
        <p:spPr>
          <a:xfrm>
            <a:off x="687244" y="1232704"/>
            <a:ext cx="11106873" cy="708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Entre entiers : </a:t>
            </a:r>
            <a:r>
              <a:rPr lang="fr-FR" sz="2400" b="0" i="0" u="none" strike="noStrike" baseline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simply</a:t>
            </a:r>
            <a:r>
              <a:rPr lang="fr-FR" sz="24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fr-FR" sz="2400" b="0" i="0" u="none" strike="noStrike" baseline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discards</a:t>
            </a:r>
            <a:r>
              <a:rPr lang="fr-FR" sz="24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all but the </a:t>
            </a:r>
            <a:r>
              <a:rPr lang="en-US" sz="24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n </a:t>
            </a:r>
            <a:r>
              <a:rPr lang="en-US" sz="24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lowest order bits</a:t>
            </a: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1335DD-C01E-582F-DCFE-B479B7717484}"/>
              </a:ext>
            </a:extLst>
          </p:cNvPr>
          <p:cNvSpPr txBox="1">
            <a:spLocks/>
          </p:cNvSpPr>
          <p:nvPr/>
        </p:nvSpPr>
        <p:spPr>
          <a:xfrm>
            <a:off x="687244" y="3722118"/>
            <a:ext cx="11106873" cy="1223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Virgule flottante =&gt; entier (T)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Conversion vers long si (T) long, vers </a:t>
            </a:r>
            <a:r>
              <a:rPr lang="fr-FR" dirty="0" err="1"/>
              <a:t>int</a:t>
            </a:r>
            <a:r>
              <a:rPr lang="fr-FR" dirty="0"/>
              <a:t> si (T) d’un autre type. Si le résultat est trop grand ou trop petit on prend la valeur max ou min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Si (T) byte, short ou char, alors une 2e conversion est effectuée depuis </a:t>
            </a:r>
            <a:r>
              <a:rPr lang="fr-FR" dirty="0" err="1"/>
              <a:t>l’int</a:t>
            </a:r>
            <a:r>
              <a:rPr lang="fr-FR" dirty="0"/>
              <a:t> =&gt; (T)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D5F38F-8847-BCE6-A7EB-1F123E18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80" y="-366002"/>
            <a:ext cx="10515599" cy="27215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0A1CCC-2DAB-EDFB-069F-E76618659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880" y="4906424"/>
            <a:ext cx="9637859" cy="181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0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AF0B-8038-1F00-94C5-BFAA53F6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Division par zéro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E8289-5EB2-0719-E2BE-53A0C1021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fr-FR" dirty="0"/>
              <a:t>Pour les entiers : exception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les </a:t>
            </a:r>
            <a:r>
              <a:rPr lang="fr-FR" dirty="0" err="1"/>
              <a:t>floating</a:t>
            </a:r>
            <a:r>
              <a:rPr lang="fr-FR" dirty="0"/>
              <a:t> </a:t>
            </a:r>
            <a:r>
              <a:rPr lang="fr-FR" dirty="0" err="1"/>
              <a:t>literal</a:t>
            </a:r>
            <a:r>
              <a:rPr lang="fr-FR" dirty="0"/>
              <a:t> : Infini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6E7D2F-4C43-E20E-55B5-D736FBD9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60" y="1995743"/>
            <a:ext cx="7358957" cy="1940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C7AAF1-E45B-F397-2E6B-B654EE0D6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60" y="4553789"/>
            <a:ext cx="6205008" cy="178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5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9D1E-989F-3C4A-44DB-28CB331F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Division par zéro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0F24-CE8A-13D5-21EC-FCE75EED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472566"/>
            <a:ext cx="10515600" cy="1120164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0070C0"/>
                </a:solidFill>
              </a:rPr>
              <a:t>ne pas changer des entiers en </a:t>
            </a:r>
            <a:r>
              <a:rPr lang="fr-FR" dirty="0" err="1">
                <a:solidFill>
                  <a:srgbClr val="0070C0"/>
                </a:solidFill>
              </a:rPr>
              <a:t>floating</a:t>
            </a:r>
            <a:r>
              <a:rPr lang="fr-FR" dirty="0">
                <a:solidFill>
                  <a:srgbClr val="0070C0"/>
                </a:solidFill>
              </a:rPr>
              <a:t> (ou inversement) si on ne maitrise pas les appelants</a:t>
            </a:r>
          </a:p>
          <a:p>
            <a:r>
              <a:rPr lang="fr-FR" dirty="0">
                <a:solidFill>
                  <a:srgbClr val="0070C0"/>
                </a:solidFill>
              </a:rPr>
              <a:t>Ne pas s’appuyer sur les exceptions pour les divisions par 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261E78-AC02-C078-AD89-5E87B910888F}"/>
              </a:ext>
            </a:extLst>
          </p:cNvPr>
          <p:cNvSpPr txBox="1">
            <a:spLocks/>
          </p:cNvSpPr>
          <p:nvPr/>
        </p:nvSpPr>
        <p:spPr>
          <a:xfrm>
            <a:off x="838200" y="1472565"/>
            <a:ext cx="10515600" cy="1605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A9A623-C3C1-7398-511B-AF3521016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071" y="2592730"/>
            <a:ext cx="4393557" cy="42580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B58039-DDBF-4AF2-078B-4FBB7FF64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92730"/>
            <a:ext cx="4393557" cy="420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2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70A2-01F6-1439-CE4D-E7856FAF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fr-FR" dirty="0"/>
              <a:t>. 2 Les opérateurs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2A3E56-7ACF-20EF-1205-9D7BAB44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479" y="1179007"/>
            <a:ext cx="4945546" cy="55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89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A0D3-0173-9E09-23FC-C52C89C4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2.1 </a:t>
            </a:r>
            <a:r>
              <a:rPr lang="fr-FR" dirty="0" err="1"/>
              <a:t>Assignment</a:t>
            </a:r>
            <a:r>
              <a:rPr lang="fr-FR" dirty="0"/>
              <a:t> </a:t>
            </a:r>
            <a:r>
              <a:rPr lang="fr-FR" dirty="0" err="1"/>
              <a:t>operator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C88F-B49B-942A-6536-D707F4AA7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295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Une affectation renvoie la valeur affectée</a:t>
            </a:r>
          </a:p>
          <a:p>
            <a:pPr lvl="1"/>
            <a:endParaRPr lang="fr-FR" dirty="0">
              <a:solidFill>
                <a:srgbClr val="0070C0"/>
              </a:solidFill>
            </a:endParaRPr>
          </a:p>
          <a:p>
            <a:pPr lvl="1"/>
            <a:endParaRPr lang="fr-FR" dirty="0">
              <a:solidFill>
                <a:srgbClr val="0070C0"/>
              </a:solidFill>
            </a:endParaRPr>
          </a:p>
          <a:p>
            <a:pPr lvl="1"/>
            <a:endParaRPr lang="fr-FR" dirty="0">
              <a:solidFill>
                <a:srgbClr val="0070C0"/>
              </a:solidFill>
            </a:endParaRPr>
          </a:p>
          <a:p>
            <a:pPr lvl="1"/>
            <a:endParaRPr lang="fr-FR" dirty="0">
              <a:solidFill>
                <a:srgbClr val="0070C0"/>
              </a:solidFill>
            </a:endParaRPr>
          </a:p>
          <a:p>
            <a:pPr lvl="1"/>
            <a:endParaRPr lang="fr-FR" dirty="0">
              <a:solidFill>
                <a:srgbClr val="0070C0"/>
              </a:solidFill>
            </a:endParaRPr>
          </a:p>
          <a:p>
            <a:pPr lvl="1"/>
            <a:endParaRPr lang="fr-FR" dirty="0">
              <a:solidFill>
                <a:srgbClr val="0070C0"/>
              </a:solidFill>
            </a:endParaRPr>
          </a:p>
          <a:p>
            <a:pPr lvl="1"/>
            <a:endParaRPr lang="fr-FR" dirty="0">
              <a:solidFill>
                <a:srgbClr val="0070C0"/>
              </a:solidFill>
            </a:endParaRPr>
          </a:p>
          <a:p>
            <a:pPr lvl="1"/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661E9C-0BCE-E3CB-E8D3-F06F7762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2" y="2285859"/>
            <a:ext cx="9277285" cy="228628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90682E-B55B-7C88-4786-DE24BA7ECEAD}"/>
              </a:ext>
            </a:extLst>
          </p:cNvPr>
          <p:cNvSpPr txBox="1">
            <a:spLocks/>
          </p:cNvSpPr>
          <p:nvPr/>
        </p:nvSpPr>
        <p:spPr>
          <a:xfrm>
            <a:off x="403220" y="4704080"/>
            <a:ext cx="11636379" cy="1452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900" dirty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rgbClr val="0070C0"/>
                </a:solidFill>
              </a:rPr>
              <a:t>Testez directement les </a:t>
            </a:r>
            <a:r>
              <a:rPr lang="fr-FR" sz="1900" dirty="0" err="1">
                <a:solidFill>
                  <a:srgbClr val="0070C0"/>
                </a:solidFill>
              </a:rPr>
              <a:t>boolean</a:t>
            </a:r>
            <a:r>
              <a:rPr lang="fr-FR" sz="1900" dirty="0">
                <a:solidFill>
                  <a:srgbClr val="0070C0"/>
                </a:solidFill>
              </a:rPr>
              <a:t> (sans == </a:t>
            </a:r>
            <a:r>
              <a:rPr lang="fr-FR" sz="1900" dirty="0" err="1">
                <a:solidFill>
                  <a:srgbClr val="0070C0"/>
                </a:solidFill>
              </a:rPr>
              <a:t>true</a:t>
            </a:r>
            <a:r>
              <a:rPr lang="fr-FR" sz="1900" dirty="0">
                <a:solidFill>
                  <a:srgbClr val="0070C0"/>
                </a:solidFill>
              </a:rPr>
              <a:t> ni false)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rgbClr val="0070C0"/>
                </a:solidFill>
              </a:rPr>
              <a:t>N’utilisez pas la valeur retournée par l’affectation : une instruction par ligne</a:t>
            </a:r>
          </a:p>
        </p:txBody>
      </p:sp>
    </p:spTree>
    <p:extLst>
      <p:ext uri="{BB962C8B-B14F-4D97-AF65-F5344CB8AC3E}">
        <p14:creationId xmlns:p14="http://schemas.microsoft.com/office/powerpoint/2010/main" val="410998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2FD9-FF3B-C8BD-D278-588DE6F6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2.2 Opérateur 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AF41-25DA-73B1-AA2C-97FA6B11D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724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3 utilisations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Unaire : à quoi </a:t>
            </a:r>
            <a:r>
              <a:rPr lang="fr-FR" dirty="0" err="1"/>
              <a:t>sert-il</a:t>
            </a:r>
            <a:r>
              <a:rPr lang="fr-FR" dirty="0"/>
              <a:t> ? =&gt; </a:t>
            </a:r>
            <a:r>
              <a:rPr lang="fr-FR" dirty="0">
                <a:solidFill>
                  <a:srgbClr val="FF0000"/>
                </a:solidFill>
              </a:rPr>
              <a:t>à effectuer la promotion numérique !</a:t>
            </a:r>
            <a:r>
              <a:rPr lang="fr-FR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Addition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Concaténation de String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Règles de détermination de l’opérateur binaire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Addition : si entre 2 nombres (ou </a:t>
            </a:r>
            <a:r>
              <a:rPr lang="fr-FR" dirty="0" err="1"/>
              <a:t>Wrappers</a:t>
            </a:r>
            <a:r>
              <a:rPr lang="fr-FR" dirty="0"/>
              <a:t>) -&gt; renvoie un nombre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Concaténation : si 1 des arguments est String -&gt; renvoie un String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Les arguments sont évalués de gauche à droite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CACFB-1F7B-2824-2207-E3F461C447CB}"/>
              </a:ext>
            </a:extLst>
          </p:cNvPr>
          <p:cNvSpPr txBox="1"/>
          <p:nvPr/>
        </p:nvSpPr>
        <p:spPr>
          <a:xfrm>
            <a:off x="838200" y="5699760"/>
            <a:ext cx="1152652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D97372-9A8B-0E30-E68F-6CA43966C76C}"/>
              </a:ext>
            </a:extLst>
          </p:cNvPr>
          <p:cNvSpPr txBox="1">
            <a:spLocks/>
          </p:cNvSpPr>
          <p:nvPr/>
        </p:nvSpPr>
        <p:spPr>
          <a:xfrm>
            <a:off x="838200" y="4931729"/>
            <a:ext cx="10515600" cy="199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Utilisez la concaténation plutôt que le </a:t>
            </a:r>
            <a:r>
              <a:rPr lang="fr-FR" dirty="0" err="1">
                <a:solidFill>
                  <a:srgbClr val="0070C0"/>
                </a:solidFill>
              </a:rPr>
              <a:t>StringBuilder</a:t>
            </a:r>
            <a:r>
              <a:rPr lang="fr-FR" dirty="0">
                <a:solidFill>
                  <a:srgbClr val="0070C0"/>
                </a:solidFill>
              </a:rPr>
              <a:t> pour la lisibilité</a:t>
            </a: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Si boucle =&gt; le </a:t>
            </a:r>
            <a:r>
              <a:rPr lang="fr-FR" dirty="0" err="1">
                <a:solidFill>
                  <a:srgbClr val="0070C0"/>
                </a:solidFill>
              </a:rPr>
              <a:t>StringBuilder</a:t>
            </a:r>
            <a:r>
              <a:rPr lang="fr-FR" dirty="0">
                <a:solidFill>
                  <a:srgbClr val="0070C0"/>
                </a:solidFill>
              </a:rPr>
              <a:t> est obligatoire !</a:t>
            </a:r>
          </a:p>
        </p:txBody>
      </p:sp>
    </p:spTree>
    <p:extLst>
      <p:ext uri="{BB962C8B-B14F-4D97-AF65-F5344CB8AC3E}">
        <p14:creationId xmlns:p14="http://schemas.microsoft.com/office/powerpoint/2010/main" val="15557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DE2FC1D-394E-C8E5-F183-E9B5E21B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25" y="212108"/>
            <a:ext cx="10456149" cy="64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9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448F-A1E2-F314-2339-19D6E7B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2.3 </a:t>
            </a:r>
            <a:r>
              <a:rPr lang="fr-FR" dirty="0" err="1"/>
              <a:t>Bitwise</a:t>
            </a:r>
            <a:r>
              <a:rPr lang="fr-FR" dirty="0"/>
              <a:t> </a:t>
            </a:r>
            <a:r>
              <a:rPr lang="fr-FR" dirty="0" err="1"/>
              <a:t>operators</a:t>
            </a:r>
            <a:r>
              <a:rPr lang="fr-FR" dirty="0"/>
              <a:t> : &amp; ^ |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EAEFC-E1DB-D5FB-C601-821B447C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fr-FR" dirty="0"/>
              <a:t>Lorsqu’ils sont appliqués sur des entiers, les </a:t>
            </a:r>
            <a:r>
              <a:rPr lang="fr-FR" dirty="0" err="1"/>
              <a:t>logical</a:t>
            </a:r>
            <a:r>
              <a:rPr lang="fr-FR" dirty="0"/>
              <a:t> </a:t>
            </a:r>
            <a:r>
              <a:rPr lang="fr-FR" dirty="0" err="1"/>
              <a:t>operators</a:t>
            </a:r>
            <a:r>
              <a:rPr lang="fr-FR" dirty="0"/>
              <a:t> sont des </a:t>
            </a:r>
            <a:r>
              <a:rPr lang="fr-FR" dirty="0" err="1"/>
              <a:t>bitwise</a:t>
            </a:r>
            <a:r>
              <a:rPr lang="fr-FR" dirty="0"/>
              <a:t> </a:t>
            </a:r>
            <a:r>
              <a:rPr lang="fr-FR" dirty="0" err="1"/>
              <a:t>operator</a:t>
            </a:r>
            <a:r>
              <a:rPr lang="fr-FR" dirty="0"/>
              <a:t> =&gt; </a:t>
            </a:r>
            <a:r>
              <a:rPr lang="fr-FR" i="1" dirty="0">
                <a:solidFill>
                  <a:srgbClr val="0070C0"/>
                </a:solidFill>
              </a:rPr>
              <a:t>à ne pas utiliser si vous ne voulez pas perdre vos lecteurs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Exemple du </a:t>
            </a:r>
            <a:r>
              <a:rPr lang="fr-FR" dirty="0" err="1"/>
              <a:t>jdk</a:t>
            </a:r>
            <a:r>
              <a:rPr lang="fr-FR" dirty="0"/>
              <a:t> : n &amp; 3 </a:t>
            </a:r>
            <a:r>
              <a:rPr lang="fr-FR" dirty="0">
                <a:sym typeface="Wingdings" panose="05000000000000000000" pitchFamily="2" charset="2"/>
              </a:rPr>
              <a:t> n % 4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CF71B-5AD8-868E-881A-85704A8D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69" y="5379456"/>
            <a:ext cx="11003862" cy="123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0F5C05-8059-D601-0FCA-4DEFD5C52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54" y="2785791"/>
            <a:ext cx="2967475" cy="1854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52487-414A-F2C0-19B7-3A88ACF74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582" y="2785791"/>
            <a:ext cx="4004029" cy="11179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A2DBC0-5D51-1365-F6D6-92515964B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603" y="4648300"/>
            <a:ext cx="4252328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2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62A6-A688-B494-685B-F7C039BD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98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BD9F-4C12-4C00-C65C-BE3DA7DA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2519"/>
            <a:ext cx="4497729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Les primitives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Nombres entiers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Nombres en virgule flottante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opérateurs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/>
              <a:t>Assignment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+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Short-circuit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/>
              <a:t>Bitwise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 err="1"/>
              <a:t>Logical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 err="1"/>
              <a:t>Arithmetic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 err="1"/>
              <a:t>Increment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Compound </a:t>
            </a:r>
            <a:r>
              <a:rPr lang="fr-FR" dirty="0" err="1"/>
              <a:t>Assignment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3FA4FB-7769-0BD8-FFA9-9F4CD77A5E93}"/>
              </a:ext>
            </a:extLst>
          </p:cNvPr>
          <p:cNvSpPr txBox="1">
            <a:spLocks/>
          </p:cNvSpPr>
          <p:nvPr/>
        </p:nvSpPr>
        <p:spPr>
          <a:xfrm>
            <a:off x="5589495" y="1825625"/>
            <a:ext cx="56163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 startAt="3"/>
            </a:pPr>
            <a:r>
              <a:rPr lang="fr-FR" dirty="0"/>
              <a:t>String Pool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fr-FR" dirty="0"/>
              <a:t>Integer Pool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fr-FR" dirty="0" err="1"/>
              <a:t>Overloading</a:t>
            </a:r>
            <a:r>
              <a:rPr lang="fr-FR" dirty="0"/>
              <a:t> / </a:t>
            </a:r>
            <a:r>
              <a:rPr lang="fr-FR" dirty="0" err="1"/>
              <a:t>Overriding</a:t>
            </a:r>
            <a:r>
              <a:rPr lang="fr-FR" dirty="0"/>
              <a:t> / </a:t>
            </a:r>
            <a:r>
              <a:rPr lang="fr-FR" dirty="0" err="1"/>
              <a:t>hiding</a:t>
            </a:r>
            <a:endParaRPr lang="fr-FR" dirty="0"/>
          </a:p>
          <a:p>
            <a:pPr marL="914400" lvl="1" indent="-457200">
              <a:buFont typeface="+mj-lt"/>
              <a:buAutoNum type="arabicPeriod" startAt="3"/>
            </a:pPr>
            <a:r>
              <a:rPr lang="fr-FR" dirty="0" err="1"/>
              <a:t>Inheritance</a:t>
            </a:r>
            <a:r>
              <a:rPr lang="fr-FR" dirty="0"/>
              <a:t> </a:t>
            </a:r>
          </a:p>
          <a:p>
            <a:pPr marL="914400" lvl="1" indent="-457200">
              <a:buFont typeface="+mj-lt"/>
              <a:buAutoNum type="arabicPeriod" startAt="3"/>
            </a:pPr>
            <a:endParaRPr lang="fr-FR" dirty="0"/>
          </a:p>
          <a:p>
            <a:pPr marL="914400" lvl="1" indent="-457200">
              <a:buFont typeface="+mj-lt"/>
              <a:buAutoNum type="arabicPeriod" startAt="3"/>
            </a:pPr>
            <a:endParaRPr lang="fr-FR" dirty="0"/>
          </a:p>
          <a:p>
            <a:pPr marL="914400" lvl="1" indent="-457200">
              <a:buFont typeface="+mj-lt"/>
              <a:buAutoNum type="arabicPeriod" startAt="3"/>
            </a:pPr>
            <a:endParaRPr lang="fr-FR" dirty="0"/>
          </a:p>
          <a:p>
            <a:pPr marL="914400" lvl="1" indent="-457200">
              <a:buFont typeface="+mj-lt"/>
              <a:buAutoNum type="arabicPeriod" startAt="3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45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48FB-1F28-D4A9-F67F-910CD47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315"/>
          </a:xfrm>
        </p:spPr>
        <p:txBody>
          <a:bodyPr/>
          <a:lstStyle/>
          <a:p>
            <a:r>
              <a:rPr lang="fr-FR" dirty="0"/>
              <a:t>2.3 Performance modérée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BE8B94-0EB9-F721-B3E5-22FA55E9D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19" y="1361440"/>
            <a:ext cx="4740366" cy="4673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1FD3A6-ED8D-50C3-7827-6C70625A1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46" y="1361439"/>
            <a:ext cx="6563254" cy="485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07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D24A-EF3D-D2DE-3E4B-69628462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2.4 </a:t>
            </a:r>
            <a:r>
              <a:rPr lang="fr-FR" dirty="0" err="1"/>
              <a:t>Conditional</a:t>
            </a:r>
            <a:r>
              <a:rPr lang="fr-FR" dirty="0"/>
              <a:t> </a:t>
            </a:r>
            <a:r>
              <a:rPr lang="fr-FR" dirty="0" err="1"/>
              <a:t>operators</a:t>
            </a:r>
            <a:r>
              <a:rPr lang="fr-FR" dirty="0"/>
              <a:t> : &amp;&amp;, ||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6220-4C77-9F31-153F-7476EE5C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06"/>
            <a:ext cx="10515600" cy="4924799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i="1" dirty="0"/>
              <a:t>short-circuit </a:t>
            </a:r>
            <a:r>
              <a:rPr lang="fr-FR" i="1" dirty="0" err="1"/>
              <a:t>operators</a:t>
            </a:r>
            <a:r>
              <a:rPr lang="fr-FR" i="1" dirty="0"/>
              <a:t> </a:t>
            </a:r>
            <a:r>
              <a:rPr lang="fr-FR" dirty="0"/>
              <a:t>&amp;&amp; et || sont à privilégier. Le 2</a:t>
            </a:r>
            <a:r>
              <a:rPr lang="fr-FR" baseline="30000" dirty="0"/>
              <a:t>ème</a:t>
            </a:r>
            <a:r>
              <a:rPr lang="fr-FR" dirty="0"/>
              <a:t> argument n’est évalué que si nécessaire :</a:t>
            </a:r>
          </a:p>
          <a:p>
            <a:pPr marL="0" indent="0">
              <a:buNone/>
            </a:pPr>
            <a:r>
              <a:rPr lang="fr-FR" sz="2800" i="1" dirty="0">
                <a:sym typeface="Wingdings" panose="05000000000000000000" pitchFamily="2" charset="2"/>
              </a:rPr>
              <a:t>					</a:t>
            </a:r>
            <a:endParaRPr lang="fr-FR" dirty="0"/>
          </a:p>
          <a:p>
            <a:r>
              <a:rPr lang="fr-FR" dirty="0"/>
              <a:t>Pour éviter les </a:t>
            </a:r>
            <a:r>
              <a:rPr lang="fr-FR" dirty="0" err="1"/>
              <a:t>NullPointerException</a:t>
            </a:r>
            <a:r>
              <a:rPr lang="fr-FR" dirty="0"/>
              <a:t> et les perfs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Attention : </a:t>
            </a:r>
            <a:r>
              <a:rPr lang="fr-FR" dirty="0">
                <a:solidFill>
                  <a:srgbClr val="0070C0"/>
                </a:solidFill>
              </a:rPr>
              <a:t>ne pas avoir d’effets de bord sur le 2</a:t>
            </a:r>
            <a:r>
              <a:rPr lang="fr-FR" baseline="30000" dirty="0">
                <a:solidFill>
                  <a:srgbClr val="0070C0"/>
                </a:solidFill>
              </a:rPr>
              <a:t>nd</a:t>
            </a:r>
            <a:r>
              <a:rPr lang="fr-FR" dirty="0">
                <a:solidFill>
                  <a:srgbClr val="0070C0"/>
                </a:solidFill>
              </a:rPr>
              <a:t> argument</a:t>
            </a:r>
            <a:r>
              <a:rPr lang="fr-FR" dirty="0"/>
              <a:t>, ils ne sont appliqués que si le premier argument n’est pas valide :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0C2AC-C5EF-4822-CB1D-41432767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21" y="3701388"/>
            <a:ext cx="7779803" cy="1028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E2AEBA-72C2-C814-1A90-D19A64644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795" y="2699964"/>
            <a:ext cx="1764845" cy="27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56E82-24BB-9E54-AB47-513134791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617" y="2526378"/>
            <a:ext cx="1764845" cy="617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36C89A-7C46-D440-894F-64D559421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021" y="5666561"/>
            <a:ext cx="7682368" cy="93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92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047-6E06-1E13-EF6E-7D83DFA1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2"/>
            <a:ext cx="10515600" cy="917576"/>
          </a:xfrm>
        </p:spPr>
        <p:txBody>
          <a:bodyPr/>
          <a:lstStyle/>
          <a:p>
            <a:r>
              <a:rPr lang="fr-FR" dirty="0"/>
              <a:t>2.4 Operateurs logiques : &amp; ^ |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D0175-BF67-2A27-9253-21890582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52" y="4898453"/>
            <a:ext cx="11299566" cy="14933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7D04D7-4EB6-19FA-9653-20CA0268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30" y="1655296"/>
            <a:ext cx="10515600" cy="91757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Les </a:t>
            </a:r>
            <a:r>
              <a:rPr lang="fr-FR" i="1" dirty="0" err="1"/>
              <a:t>logical</a:t>
            </a:r>
            <a:r>
              <a:rPr lang="fr-FR" i="1" dirty="0"/>
              <a:t> </a:t>
            </a:r>
            <a:r>
              <a:rPr lang="fr-FR" i="1" dirty="0" err="1"/>
              <a:t>operators</a:t>
            </a:r>
            <a:r>
              <a:rPr lang="fr-FR" i="1" dirty="0"/>
              <a:t> </a:t>
            </a:r>
            <a:r>
              <a:rPr lang="fr-FR" dirty="0"/>
              <a:t>sont prioritaires sur les </a:t>
            </a:r>
            <a:r>
              <a:rPr lang="fr-FR" i="1" dirty="0"/>
              <a:t>short-circuit </a:t>
            </a:r>
            <a:r>
              <a:rPr lang="fr-FR" i="1" dirty="0" err="1"/>
              <a:t>operators</a:t>
            </a:r>
            <a:endParaRPr lang="fr-FR" i="1" dirty="0"/>
          </a:p>
          <a:p>
            <a:r>
              <a:rPr lang="fr-FR" dirty="0"/>
              <a:t>And &gt; </a:t>
            </a:r>
            <a:r>
              <a:rPr lang="fr-FR" dirty="0" err="1"/>
              <a:t>xOr</a:t>
            </a:r>
            <a:r>
              <a:rPr lang="fr-FR" dirty="0"/>
              <a:t> &gt; 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43D6D3-34D1-4CAD-F997-D01A1AA78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145" y="2515808"/>
            <a:ext cx="5910772" cy="22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51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334B-CBEE-3F3F-2227-A47C586E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2.4 Opérateurs logiques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9F3F-146C-1A83-DF75-0ADF1916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Ne vous reposez pas sur la précédence des opérateurs logiques : mettez des parenthèses, ou mieux, utilisez des méthodes !</a:t>
            </a:r>
          </a:p>
          <a:p>
            <a:r>
              <a:rPr lang="fr-FR" dirty="0">
                <a:solidFill>
                  <a:srgbClr val="0070C0"/>
                </a:solidFill>
              </a:rPr>
              <a:t>N’utilisez pas le ou exclusif : a ^ b = (a &amp;&amp; !b) || (!a &amp;&amp; b) : exprimez vos intentions : utilisez des méthodes  pour rendre cette condition lisible !</a:t>
            </a:r>
          </a:p>
        </p:txBody>
      </p:sp>
    </p:spTree>
    <p:extLst>
      <p:ext uri="{BB962C8B-B14F-4D97-AF65-F5344CB8AC3E}">
        <p14:creationId xmlns:p14="http://schemas.microsoft.com/office/powerpoint/2010/main" val="282532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8F70-3A4D-3993-F8AA-6FBBD7BC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2.5 </a:t>
            </a:r>
            <a:r>
              <a:rPr lang="fr-FR" dirty="0" err="1"/>
              <a:t>arithmetic</a:t>
            </a:r>
            <a:r>
              <a:rPr lang="fr-FR" dirty="0"/>
              <a:t> </a:t>
            </a:r>
            <a:r>
              <a:rPr lang="fr-FR" dirty="0" err="1"/>
              <a:t>operators</a:t>
            </a:r>
            <a:r>
              <a:rPr lang="fr-FR" dirty="0"/>
              <a:t> : * % / +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AB9A-F0BF-B761-27E4-F7F5A4F13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970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4 Règles de promotion numérique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Si 2 valeurs sont de types différents, Java va automatiquement promouvoir l’une des 2 valeurs dans le plus large des 2 types</a:t>
            </a:r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Si l’une des valeurs est entière et l’autre est à virgule flottante, Java va promouvoir la valeur entière en virgule flottante</a:t>
            </a:r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Le types char, byte ou short est d’abord promu en </a:t>
            </a:r>
            <a:r>
              <a:rPr lang="fr-FR" dirty="0" err="1"/>
              <a:t>int</a:t>
            </a:r>
            <a:r>
              <a:rPr lang="fr-FR" dirty="0"/>
              <a:t> même si aucun argument est en </a:t>
            </a:r>
            <a:r>
              <a:rPr lang="fr-FR" dirty="0" err="1"/>
              <a:t>int</a:t>
            </a:r>
            <a:r>
              <a:rPr lang="fr-FR" dirty="0"/>
              <a:t> (=&gt; </a:t>
            </a:r>
            <a:r>
              <a:rPr lang="fr-FR" dirty="0">
                <a:solidFill>
                  <a:srgbClr val="0070C0"/>
                </a:solidFill>
              </a:rPr>
              <a:t>pas d’intérêt en perf de travailler avec des short pour des calculs. Utilisez des </a:t>
            </a:r>
            <a:r>
              <a:rPr lang="fr-FR" dirty="0" err="1">
                <a:solidFill>
                  <a:srgbClr val="0070C0"/>
                </a:solidFill>
              </a:rPr>
              <a:t>int</a:t>
            </a:r>
            <a:r>
              <a:rPr lang="fr-FR" dirty="0"/>
              <a:t>) </a:t>
            </a:r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Après que toutes les promotions aient eu lieu, le résultat aura le type le plus large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BD1DF-A053-D090-CFCD-A48444B4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07" y="2635070"/>
            <a:ext cx="6032113" cy="305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787DEC-9944-1BBC-E3F3-D9FC2773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07" y="3679117"/>
            <a:ext cx="6032113" cy="267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641983-9222-2FCB-B5FC-7E47CE046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185" y="6031320"/>
            <a:ext cx="6032113" cy="22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FDF783-F488-57C2-A04A-B75DA7B20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807" y="4926589"/>
            <a:ext cx="6024491" cy="3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8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84CF-E0E9-6BA2-7A78-85C2F22D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4051"/>
          </a:xfrm>
        </p:spPr>
        <p:txBody>
          <a:bodyPr/>
          <a:lstStyle/>
          <a:p>
            <a:r>
              <a:rPr lang="fr-FR" dirty="0"/>
              <a:t>2.6 </a:t>
            </a:r>
            <a:r>
              <a:rPr lang="fr-FR" dirty="0" err="1"/>
              <a:t>increment</a:t>
            </a:r>
            <a:r>
              <a:rPr lang="fr-FR" dirty="0"/>
              <a:t> </a:t>
            </a:r>
            <a:r>
              <a:rPr lang="fr-FR" dirty="0" err="1"/>
              <a:t>operators</a:t>
            </a:r>
            <a:r>
              <a:rPr lang="fr-F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CAE9F-3036-C19A-A5A6-3D4CB07C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407"/>
            <a:ext cx="10515600" cy="967834"/>
          </a:xfrm>
        </p:spPr>
        <p:txBody>
          <a:bodyPr>
            <a:normAutofit/>
          </a:bodyPr>
          <a:lstStyle/>
          <a:p>
            <a:r>
              <a:rPr lang="fr-FR" dirty="0"/>
              <a:t>L’incrément est l’opérateur le plus prioritaire : la valeur est incrémentée immédiatement après évaluation :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F4769-BA3B-19A0-EB3A-B0583F0D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10" y="2744695"/>
            <a:ext cx="9316985" cy="7541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15059F-5563-7414-C00A-39F34A234A8F}"/>
              </a:ext>
            </a:extLst>
          </p:cNvPr>
          <p:cNvSpPr txBox="1">
            <a:spLocks/>
          </p:cNvSpPr>
          <p:nvPr/>
        </p:nvSpPr>
        <p:spPr>
          <a:xfrm>
            <a:off x="838200" y="3763135"/>
            <a:ext cx="10515600" cy="585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Attention :</a:t>
            </a:r>
          </a:p>
          <a:p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A967ED-E679-FD87-3EA4-3785AD80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010" y="4349016"/>
            <a:ext cx="9316985" cy="85207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56EB5A-0C0B-0EF2-9EAA-7C02A5818224}"/>
              </a:ext>
            </a:extLst>
          </p:cNvPr>
          <p:cNvSpPr txBox="1">
            <a:spLocks/>
          </p:cNvSpPr>
          <p:nvPr/>
        </p:nvSpPr>
        <p:spPr>
          <a:xfrm>
            <a:off x="838200" y="5494034"/>
            <a:ext cx="10515600" cy="113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L’opérateur </a:t>
            </a:r>
            <a:r>
              <a:rPr lang="fr-FR" dirty="0" err="1">
                <a:solidFill>
                  <a:srgbClr val="0070C0"/>
                </a:solidFill>
              </a:rPr>
              <a:t>increment</a:t>
            </a:r>
            <a:r>
              <a:rPr lang="fr-FR" dirty="0">
                <a:solidFill>
                  <a:srgbClr val="0070C0"/>
                </a:solidFill>
              </a:rPr>
              <a:t> est une instruction. Restez sur une instruction par ligne (hors boucle for)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609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54B1-34C8-C88D-147B-BFC3D30C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263"/>
          </a:xfrm>
        </p:spPr>
        <p:txBody>
          <a:bodyPr/>
          <a:lstStyle/>
          <a:p>
            <a:r>
              <a:rPr lang="fr-FR" dirty="0"/>
              <a:t>2.6 </a:t>
            </a:r>
            <a:r>
              <a:rPr lang="fr-FR" dirty="0" err="1"/>
              <a:t>increment</a:t>
            </a:r>
            <a:r>
              <a:rPr lang="fr-FR" dirty="0"/>
              <a:t> </a:t>
            </a:r>
            <a:r>
              <a:rPr lang="fr-FR" dirty="0" err="1"/>
              <a:t>operators</a:t>
            </a:r>
            <a:r>
              <a:rPr lang="fr-FR" dirty="0"/>
              <a:t> (post et </a:t>
            </a:r>
            <a:r>
              <a:rPr lang="fr-FR" dirty="0" err="1"/>
              <a:t>pre</a:t>
            </a:r>
            <a:r>
              <a:rPr lang="fr-FR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E773-4525-7DA1-E63E-FABB5458E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425388"/>
            <a:ext cx="10515600" cy="1584030"/>
          </a:xfrm>
        </p:spPr>
        <p:txBody>
          <a:bodyPr/>
          <a:lstStyle/>
          <a:p>
            <a:r>
              <a:rPr lang="fr-FR" dirty="0"/>
              <a:t>++i </a:t>
            </a:r>
            <a:r>
              <a:rPr lang="fr-FR" dirty="0">
                <a:sym typeface="Wingdings" panose="05000000000000000000" pitchFamily="2" charset="2"/>
              </a:rPr>
              <a:t> i = i + 1 ?</a:t>
            </a:r>
            <a:endParaRPr lang="fr-FR" dirty="0"/>
          </a:p>
          <a:p>
            <a:pPr lvl="1"/>
            <a:r>
              <a:rPr lang="fr-FR" dirty="0"/>
              <a:t>Non : les opérateurs unaires n’appliquent pas la règle 3 : il n’y a pas de promotion en </a:t>
            </a:r>
            <a:r>
              <a:rPr lang="fr-FR" dirty="0" err="1"/>
              <a:t>int</a:t>
            </a:r>
            <a:r>
              <a:rPr lang="fr-FR" dirty="0"/>
              <a:t>. Par conséquent, cela introduit une distorsion entre cet opérateur et l’opération classique +1 pour les types inférieurs à </a:t>
            </a:r>
            <a:r>
              <a:rPr lang="fr-FR" dirty="0" err="1"/>
              <a:t>int</a:t>
            </a:r>
            <a:r>
              <a:rPr lang="fr-FR" dirty="0"/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14366-E4DE-F8A9-43E8-1F864EAA9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94" y="2915957"/>
            <a:ext cx="7521387" cy="376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0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EEA092-EE61-8A15-92FD-897FFEBCB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23347"/>
            <a:ext cx="10652760" cy="1258397"/>
          </a:xfrm>
          <a:prstGeom prst="rect">
            <a:avLst/>
          </a:prstGeom>
          <a:solidFill>
            <a:srgbClr val="FF0000">
              <a:alpha val="51000"/>
            </a:srgb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440024-FA71-6091-CEAA-7E6F7282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2.7 Compound </a:t>
            </a:r>
            <a:r>
              <a:rPr lang="fr-FR" dirty="0" err="1"/>
              <a:t>Operator</a:t>
            </a:r>
            <a:r>
              <a:rPr lang="fr-FR" dirty="0"/>
              <a:t> : i += n </a:t>
            </a:r>
            <a:r>
              <a:rPr lang="fr-FR" dirty="0">
                <a:sym typeface="Wingdings" panose="05000000000000000000" pitchFamily="2" charset="2"/>
              </a:rPr>
              <a:t> i = i + n 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609F-0E9C-61C9-96F0-0E1F0D98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0720" y="2874020"/>
            <a:ext cx="6253031" cy="3633465"/>
          </a:xfrm>
        </p:spPr>
        <p:txBody>
          <a:bodyPr>
            <a:normAutofit/>
          </a:bodyPr>
          <a:lstStyle/>
          <a:p>
            <a:pPr marL="1371600" lvl="2" indent="-457200">
              <a:buFont typeface="+mj-lt"/>
              <a:buAutoNum type="arabicPeriod"/>
            </a:pPr>
            <a:r>
              <a:rPr lang="fr-FR" dirty="0">
                <a:sym typeface="Wingdings" panose="05000000000000000000" pitchFamily="2" charset="2"/>
              </a:rPr>
              <a:t>Ils effectuent un </a:t>
            </a:r>
            <a:r>
              <a:rPr lang="fr-FR" dirty="0" err="1">
                <a:sym typeface="Wingdings" panose="05000000000000000000" pitchFamily="2" charset="2"/>
              </a:rPr>
              <a:t>cast</a:t>
            </a:r>
            <a:r>
              <a:rPr lang="fr-FR" dirty="0">
                <a:sym typeface="Wingdings" panose="05000000000000000000" pitchFamily="2" charset="2"/>
              </a:rPr>
              <a:t> implicite permettant de compiler lorsque les types sont incompatibles</a:t>
            </a:r>
          </a:p>
          <a:p>
            <a:pPr marL="1371600" lvl="2" indent="-457200">
              <a:buFont typeface="+mj-lt"/>
              <a:buAutoNum type="arabicPeriod"/>
            </a:pPr>
            <a:endParaRPr lang="fr-FR" dirty="0">
              <a:sym typeface="Wingdings" panose="05000000000000000000" pitchFamily="2" charset="2"/>
            </a:endParaRPr>
          </a:p>
          <a:p>
            <a:pPr marL="1371600" lvl="2" indent="-457200">
              <a:buFont typeface="+mj-lt"/>
              <a:buAutoNum type="arabicPeriod"/>
            </a:pPr>
            <a:endParaRPr lang="fr-FR" dirty="0">
              <a:sym typeface="Wingdings" panose="05000000000000000000" pitchFamily="2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fr-FR" dirty="0">
                <a:sym typeface="Wingdings" panose="05000000000000000000" pitchFamily="2" charset="2"/>
              </a:rPr>
              <a:t>Il n’évalue qu’une seule fois l’argument, donc s’il a des effets de bords, il ne s’applique qu’une seule fois contrairement à la syntaxe classique. 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Evitez de mettre pas des effets de bord !</a:t>
            </a:r>
            <a:endParaRPr lang="fr-FR" dirty="0">
              <a:solidFill>
                <a:srgbClr val="0070C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fr-FR" dirty="0">
              <a:sym typeface="Wingdings" panose="05000000000000000000" pitchFamily="2" charset="2"/>
            </a:endParaRPr>
          </a:p>
          <a:p>
            <a:pPr lvl="2"/>
            <a:endParaRPr lang="fr-FR" dirty="0">
              <a:sym typeface="Wingdings" panose="05000000000000000000" pitchFamily="2" charset="2"/>
            </a:endParaRPr>
          </a:p>
          <a:p>
            <a:pPr lvl="2"/>
            <a:endParaRPr lang="fr-FR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1DA33-0277-0F49-5CF5-963E3028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311" y="4326002"/>
            <a:ext cx="6354199" cy="2459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27E09-03B1-6805-F677-5C42AE5F6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970" y="2859410"/>
            <a:ext cx="5572879" cy="85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1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EAAA-ED33-A753-9A38-E8A7D03C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fr-FR" dirty="0"/>
              <a:t>3 Le String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2F2F-CADD-4EA3-EB68-66BCD06F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1600"/>
            <a:ext cx="10515600" cy="4351338"/>
          </a:xfrm>
        </p:spPr>
        <p:txBody>
          <a:bodyPr/>
          <a:lstStyle/>
          <a:p>
            <a:r>
              <a:rPr lang="fr-FR" dirty="0"/>
              <a:t>Seuls les </a:t>
            </a:r>
            <a:r>
              <a:rPr lang="fr-FR" dirty="0" err="1"/>
              <a:t>literals</a:t>
            </a:r>
            <a:r>
              <a:rPr lang="fr-FR" dirty="0"/>
              <a:t> sont insérés dans le </a:t>
            </a:r>
            <a:r>
              <a:rPr lang="fr-FR" dirty="0" err="1"/>
              <a:t>StringPool</a:t>
            </a:r>
            <a:r>
              <a:rPr lang="fr-FR" dirty="0"/>
              <a:t>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 méthode </a:t>
            </a:r>
            <a:r>
              <a:rPr lang="fr-FR" dirty="0" err="1"/>
              <a:t>intern</a:t>
            </a:r>
            <a:r>
              <a:rPr lang="fr-FR" dirty="0"/>
              <a:t>() interroge le String Pool et ajoute le cas échant. </a:t>
            </a:r>
            <a:r>
              <a:rPr lang="fr-FR" dirty="0">
                <a:solidFill>
                  <a:srgbClr val="0070C0"/>
                </a:solidFill>
              </a:rPr>
              <a:t>Ne l’utilisez pas sans être certain de vous !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BAC54-4B2D-8497-E0AB-B0030FC59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947331"/>
            <a:ext cx="8104669" cy="2239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E9DE-682F-FF0E-FC1D-7733C72B1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292966"/>
            <a:ext cx="8070260" cy="113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93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E0C0-2F17-FCBC-6E4A-3A091B0A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Integer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6208-C154-5E95-FB02-82817EB11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Integer </a:t>
            </a:r>
            <a:r>
              <a:rPr lang="fr-FR" dirty="0" err="1"/>
              <a:t>Wrapper</a:t>
            </a:r>
            <a:r>
              <a:rPr lang="fr-FR" dirty="0"/>
              <a:t> gèrent un cache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B93D2-2D11-4E5A-0F2D-546347B3E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95" y="2296195"/>
            <a:ext cx="8512855" cy="32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5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D5ED-E108-15D7-6DB3-E8688650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Livres essentiels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D8DEC-7E49-3759-3941-69C0EF52E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4102"/>
          </a:xfrm>
        </p:spPr>
        <p:txBody>
          <a:bodyPr/>
          <a:lstStyle/>
          <a:p>
            <a:r>
              <a:rPr lang="fr-FR" dirty="0"/>
              <a:t>Clean code (Robert C Martin ~ </a:t>
            </a:r>
            <a:r>
              <a:rPr lang="fr-FR" dirty="0" err="1"/>
              <a:t>Uncle</a:t>
            </a:r>
            <a:r>
              <a:rPr lang="fr-FR" dirty="0"/>
              <a:t> Bob)</a:t>
            </a:r>
          </a:p>
          <a:p>
            <a:r>
              <a:rPr lang="fr-FR" dirty="0"/>
              <a:t>OCA Oracle </a:t>
            </a:r>
            <a:r>
              <a:rPr lang="fr-FR" dirty="0" err="1"/>
              <a:t>Certified</a:t>
            </a:r>
            <a:r>
              <a:rPr lang="fr-FR" dirty="0"/>
              <a:t> Professional (</a:t>
            </a:r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Jeanne </a:t>
            </a:r>
            <a:r>
              <a:rPr lang="fr-F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Boyarsky</a:t>
            </a:r>
            <a:r>
              <a:rPr lang="fr-FR" dirty="0"/>
              <a:t>)</a:t>
            </a:r>
          </a:p>
          <a:p>
            <a:r>
              <a:rPr lang="fr-FR" dirty="0"/>
              <a:t>Effective Java 3rd </a:t>
            </a:r>
            <a:r>
              <a:rPr lang="fr-FR" dirty="0" err="1"/>
              <a:t>edition</a:t>
            </a:r>
            <a:r>
              <a:rPr lang="fr-FR" dirty="0"/>
              <a:t> (Joshua Bloch)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1C773-439A-7434-4D5F-C1A9023C0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96" y="3734664"/>
            <a:ext cx="1912680" cy="2417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D2B21B-07B1-17AE-1D31-1E99EA6C7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999" y="3734664"/>
            <a:ext cx="1921435" cy="2417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2CB85B-E38A-0BA2-C12C-DDD7F60C5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928" y="3734664"/>
            <a:ext cx="1912680" cy="247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23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BC51-4C24-5E79-D2AC-B2B0F6F2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/>
          <a:lstStyle/>
          <a:p>
            <a:r>
              <a:rPr lang="fr-FR" dirty="0"/>
              <a:t>4 Integer Pool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7A86B7-B154-15FF-2D03-46EBF05AE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4795203"/>
          </a:xfrm>
        </p:spPr>
        <p:txBody>
          <a:bodyPr/>
          <a:lstStyle/>
          <a:p>
            <a:r>
              <a:rPr lang="fr-FR" dirty="0"/>
              <a:t>Attention à l’autoboxing. Il crée des objets identiques dans le scope du cash et différents en dehors. L’utilisation dans les Collections est affectée</a:t>
            </a:r>
          </a:p>
          <a:p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9C65B1-B87E-B3F4-B2A2-DBCA815B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43" y="2703195"/>
            <a:ext cx="7937741" cy="19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71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7119-86CD-6D3B-22EF-E457A479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</a:t>
            </a:r>
            <a:r>
              <a:rPr lang="fr-FR" dirty="0" err="1"/>
              <a:t>Surchage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2AFE-293A-68A7-3D68-3092B403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Ordre d’</a:t>
            </a:r>
            <a:r>
              <a:rPr lang="fr-FR" dirty="0" err="1"/>
              <a:t>overloading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Correspondance exacte</a:t>
            </a:r>
          </a:p>
          <a:p>
            <a:pPr lvl="1"/>
            <a:r>
              <a:rPr lang="fr-FR" dirty="0"/>
              <a:t>Correspondance en promotion numérique</a:t>
            </a:r>
          </a:p>
          <a:p>
            <a:pPr lvl="1"/>
            <a:r>
              <a:rPr lang="fr-FR" dirty="0"/>
              <a:t>Correspondance en autoboxing</a:t>
            </a:r>
          </a:p>
          <a:p>
            <a:pPr lvl="1"/>
            <a:r>
              <a:rPr lang="fr-FR" dirty="0"/>
              <a:t>Correspondance en </a:t>
            </a:r>
            <a:r>
              <a:rPr lang="fr-FR" dirty="0" err="1"/>
              <a:t>varargs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208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B820-CCBF-0F9B-A0D7-F8B881F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Mots clés de java 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0736-081C-43AB-E483-29B883461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736" y="1433513"/>
            <a:ext cx="7726964" cy="524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5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06F3-981A-2648-0BBF-50876D20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6500"/>
          </a:xfrm>
        </p:spPr>
        <p:txBody>
          <a:bodyPr/>
          <a:lstStyle/>
          <a:p>
            <a:r>
              <a:rPr lang="fr-FR" dirty="0"/>
              <a:t>1.1 Nombres Entiers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6355-1FEA-AD8F-7EBE-C7F9A5E8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303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Les entiers (byte, short ~ char, </a:t>
            </a:r>
            <a:r>
              <a:rPr lang="fr-FR" dirty="0" err="1"/>
              <a:t>integer</a:t>
            </a:r>
            <a:r>
              <a:rPr lang="fr-FR" dirty="0"/>
              <a:t>, long) peuvent être représentés en 4 bases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C4110-EF97-CE1B-719C-81759C52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17" y="2728647"/>
            <a:ext cx="4937607" cy="119565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1A5A5B-278B-F165-7E99-33E893BF8517}"/>
              </a:ext>
            </a:extLst>
          </p:cNvPr>
          <p:cNvSpPr txBox="1">
            <a:spLocks/>
          </p:cNvSpPr>
          <p:nvPr/>
        </p:nvSpPr>
        <p:spPr>
          <a:xfrm>
            <a:off x="838200" y="4180065"/>
            <a:ext cx="10515600" cy="4579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primitives peuvent être définies par des nombres ou un char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C29D97-F257-BE3B-F33F-A62B86601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017" y="4637969"/>
            <a:ext cx="4937607" cy="201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6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7468-0094-6319-B110-4CE561C0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348"/>
            <a:ext cx="11766630" cy="1325563"/>
          </a:xfrm>
        </p:spPr>
        <p:txBody>
          <a:bodyPr/>
          <a:lstStyle/>
          <a:p>
            <a:r>
              <a:rPr lang="fr-FR" dirty="0"/>
              <a:t>1.1 Représentation des primitives hors affectation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F0B29-BAD7-8109-9182-A2EFDBA5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63" y="1766491"/>
            <a:ext cx="4753111" cy="441691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148351-5B7D-BA9B-84D9-1E554A1DC29F}"/>
              </a:ext>
            </a:extLst>
          </p:cNvPr>
          <p:cNvGrpSpPr/>
          <p:nvPr/>
        </p:nvGrpSpPr>
        <p:grpSpPr>
          <a:xfrm>
            <a:off x="6421667" y="4106957"/>
            <a:ext cx="5094058" cy="2076450"/>
            <a:chOff x="6421667" y="4106957"/>
            <a:chExt cx="5094058" cy="20764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EBDB4C5-CAC3-FDDD-5F2F-32759C2A4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1667" y="5051808"/>
              <a:ext cx="3472840" cy="113159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B94276D-992A-8150-3283-667DB4BED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27731" y="5051807"/>
              <a:ext cx="1487994" cy="111928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492F91-2DFA-441D-C26E-7AE6C7BEAC97}"/>
                </a:ext>
              </a:extLst>
            </p:cNvPr>
            <p:cNvSpPr txBox="1"/>
            <p:nvPr/>
          </p:nvSpPr>
          <p:spPr>
            <a:xfrm>
              <a:off x="6421667" y="4106957"/>
              <a:ext cx="446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>
                  <a:solidFill>
                    <a:srgbClr val="0070C0"/>
                  </a:solidFill>
                </a:rPr>
                <a:t>A ne pas faire :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EF510D8-4244-AFC4-E050-9767356A9F77}"/>
              </a:ext>
            </a:extLst>
          </p:cNvPr>
          <p:cNvGrpSpPr/>
          <p:nvPr/>
        </p:nvGrpSpPr>
        <p:grpSpPr>
          <a:xfrm>
            <a:off x="6334127" y="1770268"/>
            <a:ext cx="5085340" cy="2289128"/>
            <a:chOff x="6334127" y="1770268"/>
            <a:chExt cx="5085340" cy="22891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286EC9-D87A-82F2-9B78-2C2AD5E2281A}"/>
                </a:ext>
              </a:extLst>
            </p:cNvPr>
            <p:cNvSpPr txBox="1"/>
            <p:nvPr/>
          </p:nvSpPr>
          <p:spPr>
            <a:xfrm>
              <a:off x="6334127" y="1770268"/>
              <a:ext cx="446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>
                  <a:solidFill>
                    <a:srgbClr val="0070C0"/>
                  </a:solidFill>
                </a:rPr>
                <a:t>Utilisez les _ :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EEFDF5-AAD5-0730-BC7B-9FCCB7612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1667" y="2401359"/>
              <a:ext cx="4997800" cy="1658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98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643D-35F6-A8C7-EE17-48016301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1.1 Stockage des entiers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EF38-EFE3-07E3-81F9-68C8324AB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666563"/>
          </a:xfrm>
        </p:spPr>
        <p:txBody>
          <a:bodyPr>
            <a:normAutofit/>
          </a:bodyPr>
          <a:lstStyle/>
          <a:p>
            <a:r>
              <a:rPr lang="fr-FR" dirty="0"/>
              <a:t>Integer sur 4 octets (même principe pour les autre primitives)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CC0973-F23D-78BD-0719-4B528078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93765"/>
            <a:ext cx="957625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3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3B16-8AED-9CB7-8680-5A92E448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1.1 Comportement aux limites des entiers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69B2D-B5FB-73AC-31FC-CF6CA7F1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088"/>
            <a:ext cx="10515600" cy="486908"/>
          </a:xfrm>
        </p:spPr>
        <p:txBody>
          <a:bodyPr/>
          <a:lstStyle/>
          <a:p>
            <a:r>
              <a:rPr lang="fr-FR" dirty="0"/>
              <a:t>un dépassement de capacité se traduit par une rotation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6A6B5-1ED9-CABC-1072-E9739AA21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52" y="2207908"/>
            <a:ext cx="8969157" cy="1362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05F40D-7AF6-6F1A-33C7-5DB5172F7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52" y="6161437"/>
            <a:ext cx="7583031" cy="328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CEC57E-2E14-7688-3446-2F2CA0A95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51" y="4193743"/>
            <a:ext cx="8969157" cy="127346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D86087-4FA3-6BCA-166E-473604ECD920}"/>
              </a:ext>
            </a:extLst>
          </p:cNvPr>
          <p:cNvSpPr txBox="1">
            <a:spLocks/>
          </p:cNvSpPr>
          <p:nvPr/>
        </p:nvSpPr>
        <p:spPr>
          <a:xfrm>
            <a:off x="838200" y="3702097"/>
            <a:ext cx="10515600" cy="486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 négation des MIN_VALUE ne fonctionne pas !! 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8FF186-1BBB-DA89-D0D8-3DB030454A75}"/>
              </a:ext>
            </a:extLst>
          </p:cNvPr>
          <p:cNvSpPr txBox="1">
            <a:spLocks/>
          </p:cNvSpPr>
          <p:nvPr/>
        </p:nvSpPr>
        <p:spPr>
          <a:xfrm>
            <a:off x="838200" y="5552316"/>
            <a:ext cx="10515600" cy="486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une division par zéro engendre une exception :</a:t>
            </a:r>
          </a:p>
        </p:txBody>
      </p:sp>
    </p:spTree>
    <p:extLst>
      <p:ext uri="{BB962C8B-B14F-4D97-AF65-F5344CB8AC3E}">
        <p14:creationId xmlns:p14="http://schemas.microsoft.com/office/powerpoint/2010/main" val="359907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01D0-12FE-30BB-AF61-209A06AD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729"/>
          </a:xfrm>
        </p:spPr>
        <p:txBody>
          <a:bodyPr/>
          <a:lstStyle/>
          <a:p>
            <a:r>
              <a:rPr lang="fr-FR" dirty="0"/>
              <a:t>1.2 Nombres en virgule flottante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26C67-04AA-A5AF-FA37-08EAF7E1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96380"/>
            <a:ext cx="10515600" cy="565795"/>
          </a:xfrm>
        </p:spPr>
        <p:txBody>
          <a:bodyPr>
            <a:normAutofit/>
          </a:bodyPr>
          <a:lstStyle/>
          <a:p>
            <a:r>
              <a:rPr lang="fr-FR" dirty="0"/>
              <a:t>Primitives </a:t>
            </a:r>
            <a:r>
              <a:rPr lang="fr-FR" dirty="0" err="1"/>
              <a:t>float</a:t>
            </a:r>
            <a:r>
              <a:rPr lang="fr-FR" dirty="0"/>
              <a:t> et double, notation : </a:t>
            </a:r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0771A-0636-FA16-BC9D-788A178E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93" y="5637540"/>
            <a:ext cx="8192824" cy="41979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AF1A21-5FD6-A997-966F-A1394B153F32}"/>
              </a:ext>
            </a:extLst>
          </p:cNvPr>
          <p:cNvSpPr txBox="1">
            <a:spLocks/>
          </p:cNvSpPr>
          <p:nvPr/>
        </p:nvSpPr>
        <p:spPr>
          <a:xfrm>
            <a:off x="990600" y="3748776"/>
            <a:ext cx="10515600" cy="16665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ATTENTION</a:t>
            </a:r>
            <a:r>
              <a:rPr lang="fr-FR" dirty="0"/>
              <a:t> : </a:t>
            </a:r>
            <a:r>
              <a:rPr lang="fr-FR" dirty="0">
                <a:solidFill>
                  <a:srgbClr val="0070C0"/>
                </a:solidFill>
              </a:rPr>
              <a:t>à ne pas utiliser comme des montants. Ce ne sont pas des nombres décimaux !</a:t>
            </a:r>
            <a:r>
              <a:rPr lang="fr-FR" dirty="0"/>
              <a:t> Les primitives </a:t>
            </a:r>
            <a:r>
              <a:rPr lang="fr-FR" dirty="0" err="1"/>
              <a:t>float</a:t>
            </a:r>
            <a:r>
              <a:rPr lang="fr-FR" dirty="0"/>
              <a:t> et double sont stockées en binaire, pas en décimal. Les erreurs d’arrondi sont inacceptables.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48FE9E-F726-56D4-4389-6EDE25D3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93" y="2042332"/>
            <a:ext cx="8440667" cy="15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45334</TotalTime>
  <Words>1102</Words>
  <Application>Microsoft Office PowerPoint</Application>
  <PresentationFormat>Widescreen</PresentationFormat>
  <Paragraphs>154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Fondamentaux de Java  Subtilités pouvant entraîner des comportements trompeurs</vt:lpstr>
      <vt:lpstr>Sommaire</vt:lpstr>
      <vt:lpstr>Livres essentiels</vt:lpstr>
      <vt:lpstr>Mots clés de java 8</vt:lpstr>
      <vt:lpstr>1.1 Nombres Entiers</vt:lpstr>
      <vt:lpstr>1.1 Représentation des primitives hors affectation</vt:lpstr>
      <vt:lpstr>1.1 Stockage des entiers</vt:lpstr>
      <vt:lpstr>1.1 Comportement aux limites des entiers</vt:lpstr>
      <vt:lpstr>1.2 Nombres en virgule flottante</vt:lpstr>
      <vt:lpstr>1.2 Préférez les entiers pour les additions</vt:lpstr>
      <vt:lpstr>1. 2 Gestion de l’infini par les float / double</vt:lpstr>
      <vt:lpstr>Cast des nombres : Narrowing Primitive conversion </vt:lpstr>
      <vt:lpstr>1 Division par zéro</vt:lpstr>
      <vt:lpstr>1 Division par zéro</vt:lpstr>
      <vt:lpstr>. 2 Les opérateurs</vt:lpstr>
      <vt:lpstr>2.1 Assignment operator</vt:lpstr>
      <vt:lpstr>2.2 Opérateur +</vt:lpstr>
      <vt:lpstr>PowerPoint Presentation</vt:lpstr>
      <vt:lpstr>2.3 Bitwise operators : &amp; ^ |</vt:lpstr>
      <vt:lpstr>2.3 Performance modérée</vt:lpstr>
      <vt:lpstr>2.4 Conditional operators : &amp;&amp;, ||</vt:lpstr>
      <vt:lpstr>2.4 Operateurs logiques : &amp; ^ | </vt:lpstr>
      <vt:lpstr>2.4 Opérateurs logiques</vt:lpstr>
      <vt:lpstr>2.5 arithmetic operators : * % / + - </vt:lpstr>
      <vt:lpstr>2.6 increment operators </vt:lpstr>
      <vt:lpstr>2.6 increment operators (post et pre) </vt:lpstr>
      <vt:lpstr>2.7 Compound Operator : i += n  i = i + n ?</vt:lpstr>
      <vt:lpstr>3 Le String Pool</vt:lpstr>
      <vt:lpstr>4 Integer Pool</vt:lpstr>
      <vt:lpstr>4 Integer Pool</vt:lpstr>
      <vt:lpstr>5 Surchage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Fondamentaux de Java  subtilités pouvant entraîner des comportements trompeurs</dc:title>
  <dc:creator>oliver</dc:creator>
  <cp:lastModifiedBy>oliver</cp:lastModifiedBy>
  <cp:revision>14</cp:revision>
  <dcterms:created xsi:type="dcterms:W3CDTF">2022-11-03T21:50:29Z</dcterms:created>
  <dcterms:modified xsi:type="dcterms:W3CDTF">2022-12-07T19:00:09Z</dcterms:modified>
</cp:coreProperties>
</file>