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32" autoAdjust="0"/>
    <p:restoredTop sz="94660"/>
  </p:normalViewPr>
  <p:slideViewPr>
    <p:cSldViewPr snapToGrid="0">
      <p:cViewPr varScale="1">
        <p:scale>
          <a:sx n="247" d="100"/>
          <a:sy n="247" d="100"/>
        </p:scale>
        <p:origin x="-128" y="-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21.04.15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21.04.15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_________Microsoft_Word1.doc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106" y="745575"/>
            <a:ext cx="9799874" cy="2447540"/>
          </a:xfrm>
        </p:spPr>
        <p:txBody>
          <a:bodyPr/>
          <a:lstStyle/>
          <a:p>
            <a:pPr algn="l"/>
            <a:r>
              <a:rPr lang="ru-RU" sz="5200" dirty="0"/>
              <a:t>Решение СЛАУ методом</a:t>
            </a:r>
            <a:br>
              <a:rPr lang="ru-RU" sz="5200" dirty="0"/>
            </a:br>
            <a:r>
              <a:rPr lang="en-US" sz="5200" dirty="0"/>
              <a:t>LU</a:t>
            </a:r>
            <a:r>
              <a:rPr lang="ru-RU" sz="5200" dirty="0"/>
              <a:t>-разложения</a:t>
            </a:r>
            <a:r>
              <a:rPr lang="en-US" sz="5200" dirty="0"/>
              <a:t> </a:t>
            </a:r>
            <a:r>
              <a:rPr lang="ru-RU" sz="5200" dirty="0" smtClean="0"/>
              <a:t>по алгоритму </a:t>
            </a:r>
            <a:r>
              <a:rPr lang="ru-RU" sz="5200" dirty="0" err="1"/>
              <a:t>Краута</a:t>
            </a:r>
            <a:endParaRPr lang="ru-RU" sz="5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Выполнил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ru-RU" sz="2000" dirty="0" err="1" smtClean="0"/>
              <a:t>Пацура</a:t>
            </a:r>
            <a:r>
              <a:rPr lang="ru-RU" sz="2000" dirty="0" smtClean="0"/>
              <a:t> Д.А.</a:t>
            </a:r>
          </a:p>
          <a:p>
            <a:r>
              <a:rPr lang="ru-RU" sz="2000" dirty="0" smtClean="0"/>
              <a:t>Руководитель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ru-RU" sz="2000" dirty="0" err="1" smtClean="0"/>
              <a:t>Алутин</a:t>
            </a:r>
            <a:r>
              <a:rPr lang="ru-RU" sz="2000" dirty="0" smtClean="0"/>
              <a:t> П.П</a:t>
            </a:r>
            <a:r>
              <a:rPr lang="ru-RU" dirty="0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57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r>
              <a:rPr lang="en-US" dirty="0" smtClean="0"/>
              <a:t>: </a:t>
            </a:r>
            <a:r>
              <a:rPr lang="ru-RU" dirty="0" smtClean="0"/>
              <a:t>в ходе решения поставленных задач ознакомиться с методом </a:t>
            </a:r>
            <a:r>
              <a:rPr lang="en-US" dirty="0" smtClean="0"/>
              <a:t>LU-</a:t>
            </a:r>
            <a:r>
              <a:rPr lang="ru-RU" dirty="0" smtClean="0"/>
              <a:t>разложения для решение СЛАУ</a:t>
            </a:r>
            <a:r>
              <a:rPr lang="en-US" dirty="0" smtClean="0"/>
              <a:t>, </a:t>
            </a:r>
            <a:r>
              <a:rPr lang="ru-RU" dirty="0" smtClean="0"/>
              <a:t>закрепить навыки программирования.</a:t>
            </a:r>
          </a:p>
          <a:p>
            <a:r>
              <a:rPr lang="ru-RU" dirty="0" smtClean="0"/>
              <a:t>Задачи</a:t>
            </a:r>
            <a:r>
              <a:rPr lang="en-US" dirty="0" smtClean="0"/>
              <a:t>: </a:t>
            </a:r>
            <a:r>
              <a:rPr lang="ru-RU" dirty="0" smtClean="0"/>
              <a:t>разработать программу для решения СЛАУ методом </a:t>
            </a:r>
            <a:r>
              <a:rPr lang="en-US" dirty="0" smtClean="0"/>
              <a:t>LU-</a:t>
            </a:r>
            <a:r>
              <a:rPr lang="ru-RU" smtClean="0"/>
              <a:t>разложения.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7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en-US" dirty="0"/>
              <a:t>LU-</a:t>
            </a:r>
            <a:r>
              <a:rPr lang="en-US" dirty="0" err="1" smtClean="0"/>
              <a:t>разложени</a:t>
            </a:r>
            <a:r>
              <a:rPr lang="ru-RU" dirty="0" smtClean="0"/>
              <a:t>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</a:t>
            </a:r>
            <a:r>
              <a:rPr lang="ru-RU" sz="2000" b="1" dirty="0" err="1" smtClean="0"/>
              <a:t>U</a:t>
            </a:r>
            <a:r>
              <a:rPr lang="ru-RU" sz="2000" b="1" dirty="0"/>
              <a:t>-разложение</a:t>
            </a:r>
            <a:r>
              <a:rPr lang="ru-RU" sz="2000" dirty="0"/>
              <a:t> (</a:t>
            </a:r>
            <a:r>
              <a:rPr lang="ru-RU" sz="2000" b="1" dirty="0"/>
              <a:t>LU-декомпозиция</a:t>
            </a:r>
            <a:r>
              <a:rPr lang="ru-RU" sz="2000" dirty="0"/>
              <a:t>, </a:t>
            </a:r>
            <a:r>
              <a:rPr lang="ru-RU" sz="2000" b="1" dirty="0"/>
              <a:t>LU-факторизация</a:t>
            </a:r>
            <a:r>
              <a:rPr lang="ru-RU" sz="2000" dirty="0"/>
              <a:t>) — представление матрицы </a:t>
            </a:r>
            <a:r>
              <a:rPr lang="en-US" sz="2000" dirty="0"/>
              <a:t>A</a:t>
            </a:r>
            <a:r>
              <a:rPr lang="ru-RU" sz="2000" dirty="0"/>
              <a:t> в виде произведения двух матриц, </a:t>
            </a:r>
            <a:r>
              <a:rPr lang="en-US" sz="2000" dirty="0"/>
              <a:t>A = L * U</a:t>
            </a:r>
            <a:r>
              <a:rPr lang="ru-RU" sz="2000" dirty="0"/>
              <a:t>, где</a:t>
            </a:r>
            <a:r>
              <a:rPr lang="en-US" sz="2000" dirty="0"/>
              <a:t> L</a:t>
            </a:r>
            <a:r>
              <a:rPr lang="ru-RU" sz="2000" dirty="0"/>
              <a:t> — нижняя треугольная матрица, а </a:t>
            </a:r>
            <a:r>
              <a:rPr lang="en-US" sz="2000" dirty="0"/>
              <a:t>U</a:t>
            </a:r>
            <a:r>
              <a:rPr lang="ru-RU" sz="2000" dirty="0"/>
              <a:t> — верхняя треугольная матрица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 algn="ctr">
              <a:buNone/>
            </a:pPr>
            <a:r>
              <a:rPr lang="en-US" sz="6000" dirty="0" smtClean="0"/>
              <a:t>A = L * U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6400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A = L * U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24657"/>
              </p:ext>
            </p:extLst>
          </p:nvPr>
        </p:nvGraphicFramePr>
        <p:xfrm>
          <a:off x="-315957" y="1915049"/>
          <a:ext cx="9682772" cy="208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Документ" r:id="rId4" imgW="5943600" imgH="1282700" progId="Word.Document.12">
                  <p:embed/>
                </p:oleObj>
              </mc:Choice>
              <mc:Fallback>
                <p:oleObj name="Документ" r:id="rId4" imgW="5943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15957" y="1915049"/>
                        <a:ext cx="9682772" cy="208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61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Решение систем алгебраических линейных уравнений </a:t>
            </a:r>
          </a:p>
          <a:p>
            <a:r>
              <a:rPr lang="ru-RU" sz="2400" dirty="0"/>
              <a:t>Обращение матриц </a:t>
            </a:r>
            <a:endParaRPr lang="ru-RU" sz="2400" dirty="0" smtClean="0"/>
          </a:p>
          <a:p>
            <a:r>
              <a:rPr lang="ru-RU" sz="2400" dirty="0"/>
              <a:t>Вычисление определителя матрицы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6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759600" y="383357"/>
                <a:ext cx="8596668" cy="1320800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dirty="0"/>
                  <a:t>Построим </a:t>
                </a:r>
                <a:r>
                  <a:rPr lang="ru-RU" dirty="0" err="1"/>
                  <a:t>интерполянту</a:t>
                </a:r>
                <a:r>
                  <a:rPr lang="ru-RU" dirty="0"/>
                  <a:t> для </a:t>
                </a:r>
                <a:r>
                  <a:rPr lang="ru-RU" dirty="0" err="1"/>
                  <a:t>для</a:t>
                </a:r>
                <a:r>
                  <a:rPr lang="ru-RU" dirty="0"/>
                  <a:t> </a:t>
                </a:r>
                <a:r>
                  <a:rPr lang="ru-RU" dirty="0" smtClean="0"/>
                  <a:t>функции</a:t>
                </a:r>
                <a:r>
                  <a:rPr lang="en-US" dirty="0" smtClean="0"/>
                  <a:t> </a:t>
                </a:r>
                <a14:m>
                  <m:oMath xmlns=""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 smtClean="0"/>
                  <a:t>заданной </a:t>
                </a:r>
                <a:r>
                  <a:rPr lang="ru-RU" dirty="0"/>
                  <a:t>следующим </a:t>
                </a:r>
                <a:r>
                  <a:rPr lang="ru-RU" dirty="0" smtClean="0"/>
                  <a:t>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9600" y="383357"/>
                <a:ext cx="8596668" cy="1320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302962"/>
              </p:ext>
            </p:extLst>
          </p:nvPr>
        </p:nvGraphicFramePr>
        <p:xfrm>
          <a:off x="787400" y="1801494"/>
          <a:ext cx="2160000" cy="3702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000"/>
                <a:gridCol w="1080000"/>
              </a:tblGrid>
              <a:tr h="462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1.0002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1.0341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0.40105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0.23975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12" marR="68012" marT="0" marB="0" anchor="ctr"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1778000"/>
            <a:ext cx="3886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8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ru-RU" dirty="0"/>
              <a:t>В результате интерполяции были рассчитаны следующие коэффициенты </a:t>
            </a:r>
            <a:r>
              <a:rPr lang="ru-RU" dirty="0" err="1"/>
              <a:t>интерполянты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3" y="3022600"/>
            <a:ext cx="7824850" cy="1253331"/>
          </a:xfrm>
        </p:spPr>
      </p:pic>
    </p:spTree>
    <p:extLst>
      <p:ext uri="{BB962C8B-B14F-4D97-AF65-F5344CB8AC3E}">
        <p14:creationId xmlns:p14="http://schemas.microsoft.com/office/powerpoint/2010/main" val="287348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/>
                  <a:t>П</a:t>
                </a:r>
                <a:r>
                  <a:rPr lang="ru-RU" dirty="0" smtClean="0"/>
                  <a:t>одсчитанные </a:t>
                </a:r>
                <a:r>
                  <a:rPr lang="ru-RU" dirty="0"/>
                  <a:t>значения интерполирующей функции в 20-точках на </a:t>
                </a:r>
                <a:r>
                  <a:rPr lang="ru-RU" dirty="0" smtClean="0"/>
                  <a:t>отрезке </a:t>
                </a:r>
                <a14:m>
                  <m:oMath xmlns=""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/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3" t="-5991" r="-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22627"/>
              </p:ext>
            </p:extLst>
          </p:nvPr>
        </p:nvGraphicFramePr>
        <p:xfrm>
          <a:off x="677334" y="1930400"/>
          <a:ext cx="2169322" cy="3706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661"/>
                <a:gridCol w="1084661"/>
              </a:tblGrid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1.0002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1.25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1.042973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1.5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1.072026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1.75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1.073642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1.034100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0.946088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0.827921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0.704318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0.600000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0.532361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0.489484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33140"/>
              </p:ext>
            </p:extLst>
          </p:nvPr>
        </p:nvGraphicFramePr>
        <p:xfrm>
          <a:off x="2986879" y="1930400"/>
          <a:ext cx="2204432" cy="3675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216"/>
                <a:gridCol w="1102216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0.452128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0.401050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0.323653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0.233924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0.152495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0.100000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0.091567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0.120309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0.173834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  <a:tr h="337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0.239750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84" marR="69284" marT="0" marB="0"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27" y="1930400"/>
            <a:ext cx="3762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1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2034" y="2984500"/>
            <a:ext cx="4999566" cy="7747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09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165</Words>
  <Application>Microsoft Macintosh PowerPoint</Application>
  <PresentationFormat>Другой</PresentationFormat>
  <Paragraphs>72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Грань</vt:lpstr>
      <vt:lpstr>Документ</vt:lpstr>
      <vt:lpstr>Решение СЛАУ методом LU-разложения по алгоритму Краута</vt:lpstr>
      <vt:lpstr>Презентация PowerPoint</vt:lpstr>
      <vt:lpstr>Понятие LU-разложение</vt:lpstr>
      <vt:lpstr>A = L * U</vt:lpstr>
      <vt:lpstr>Применение</vt:lpstr>
      <vt:lpstr>Построим интерполянту для для функции f заданной следующим образом:</vt:lpstr>
      <vt:lpstr>В результате интерполяции были рассчитаны следующие коэффициенты интерполянты</vt:lpstr>
      <vt:lpstr>Подсчитанные значения интерполирующей функции в 20-точках на отрезке [x_0;x_N] 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Интерполяция кубическими сплайнами</dc:title>
  <dc:creator>lllkot</dc:creator>
  <cp:lastModifiedBy>Dmitry</cp:lastModifiedBy>
  <cp:revision>33</cp:revision>
  <dcterms:created xsi:type="dcterms:W3CDTF">2014-04-22T09:36:59Z</dcterms:created>
  <dcterms:modified xsi:type="dcterms:W3CDTF">2015-04-21T00:03:50Z</dcterms:modified>
</cp:coreProperties>
</file>