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108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324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trike="noStrike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Trebuchet MS"/>
              </a:rPr>
              <a:t>Образец подзаголовка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Trebuchet MS"/>
              </a:rPr>
              <a:t>4/21/15</a:t>
            </a:r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2B8CD3-F07C-4BC3-B138-7E8878DE56D5}" type="slidenum">
              <a:rPr lang="en-US" sz="900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6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6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0" t="0" r="r" b="b"/>
            <a:pathLst>
              <a:path w="3007350" h="6866468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0" t="0" r="r" b="b"/>
            <a:pathLst>
              <a:path w="2573312" h="6866468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324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0" t="0" r="r" b="b"/>
            <a:pathLst>
              <a:path w="2858014" h="6866468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0" t="0" r="r" b="b"/>
            <a:pathLst>
              <a:path w="1290095" h="6858001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0" t="0" r="r" b="b"/>
            <a:pathLst>
              <a:path w="1249826" h="6858001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324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108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/>
          </a:p>
        </p:txBody>
      </p:sp>
      <p:sp>
        <p:nvSpPr>
          <p:cNvPr id="71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 strike="noStrike">
                <a:solidFill>
                  <a:srgbClr val="404040"/>
                </a:solidFill>
                <a:latin typeface="Trebuchet MS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 strike="noStrike">
                <a:solidFill>
                  <a:srgbClr val="404040"/>
                </a:solidFill>
                <a:latin typeface="Trebuchet MS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 strike="noStrike">
                <a:solidFill>
                  <a:srgbClr val="404040"/>
                </a:solidFill>
                <a:latin typeface="Trebuchet MS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 strike="noStrike">
                <a:solidFill>
                  <a:srgbClr val="404040"/>
                </a:solidFill>
                <a:latin typeface="Trebuchet MS"/>
              </a:rPr>
              <a:t>Пятый уровень</a:t>
            </a:r>
            <a:endParaRPr/>
          </a:p>
        </p:txBody>
      </p:sp>
      <p:sp>
        <p:nvSpPr>
          <p:cNvPr id="72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 strike="noStrike">
                <a:solidFill>
                  <a:srgbClr val="8b8b8b"/>
                </a:solidFill>
                <a:latin typeface="Trebuchet MS"/>
              </a:rPr>
              <a:t>4/21/15</a:t>
            </a:r>
            <a:endParaRPr/>
          </a:p>
        </p:txBody>
      </p:sp>
      <p:sp>
        <p:nvSpPr>
          <p:cNvPr id="73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4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667E63C-1B74-4590-96B7-55E0E7AE3A4E}" type="slidenum">
              <a:rPr lang="en-US" sz="900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98920" y="753120"/>
            <a:ext cx="9799560" cy="2447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5200" strike="noStrike">
                <a:solidFill>
                  <a:srgbClr val="90c226"/>
                </a:solidFill>
                <a:latin typeface="Trebuchet MS"/>
              </a:rPr>
              <a:t>Решение СЛАУ методом</a:t>
            </a:r>
            <a:r>
              <a:rPr lang="en-US" sz="5200" strike="noStrike">
                <a:solidFill>
                  <a:srgbClr val="90c226"/>
                </a:solidFill>
                <a:latin typeface="Trebuchet MS"/>
              </a:rPr>
              <a:t>
</a:t>
            </a:r>
            <a:r>
              <a:rPr lang="en-US" sz="5200" strike="noStrike">
                <a:solidFill>
                  <a:srgbClr val="90c226"/>
                </a:solidFill>
                <a:latin typeface="Trebuchet MS"/>
              </a:rPr>
              <a:t>LU-разложения по алгоритму Краута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808080"/>
                </a:solidFill>
                <a:latin typeface="Trebuchet MS"/>
              </a:rPr>
              <a:t>Выполнил: Пацура Д.А.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strike="noStrike">
                <a:solidFill>
                  <a:srgbClr val="808080"/>
                </a:solidFill>
                <a:latin typeface="Trebuchet MS"/>
              </a:rPr>
              <a:t>Руководитель: Алутин П.П</a:t>
            </a:r>
            <a:r>
              <a:rPr lang="en-US" strike="noStrike">
                <a:solidFill>
                  <a:srgbClr val="808080"/>
                </a:solidFill>
                <a:latin typeface="Trebuchet MS"/>
              </a:rPr>
              <a:t>.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Цель работы: в ходе решения поставленных задач ознакомиться с методом LU-разложения для решение СЛАУ, закрепить навыки программирования.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Задачи: разработать программу для решения СЛАУ методом LU-разложения.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Понятие LU-разложение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404040"/>
                </a:solidFill>
                <a:latin typeface="Trebuchet MS"/>
              </a:rPr>
              <a:t>LU-разложение</a:t>
            </a:r>
            <a:r>
              <a:rPr lang="en-US" sz="2000" strike="noStrike">
                <a:solidFill>
                  <a:srgbClr val="404040"/>
                </a:solidFill>
                <a:latin typeface="Trebuchet MS"/>
              </a:rPr>
              <a:t> (</a:t>
            </a:r>
            <a:r>
              <a:rPr b="1" lang="en-US" sz="2000" strike="noStrike">
                <a:solidFill>
                  <a:srgbClr val="404040"/>
                </a:solidFill>
                <a:latin typeface="Trebuchet MS"/>
              </a:rPr>
              <a:t>LU-декомпозиция</a:t>
            </a:r>
            <a:r>
              <a:rPr lang="en-US" sz="2000" strike="noStrike">
                <a:solidFill>
                  <a:srgbClr val="404040"/>
                </a:solidFill>
                <a:latin typeface="Trebuchet MS"/>
              </a:rPr>
              <a:t>, </a:t>
            </a:r>
            <a:r>
              <a:rPr b="1" lang="en-US" sz="2000" strike="noStrike">
                <a:solidFill>
                  <a:srgbClr val="404040"/>
                </a:solidFill>
                <a:latin typeface="Trebuchet MS"/>
              </a:rPr>
              <a:t>LU-факторизация</a:t>
            </a:r>
            <a:r>
              <a:rPr lang="en-US" sz="2000" strike="noStrike">
                <a:solidFill>
                  <a:srgbClr val="404040"/>
                </a:solidFill>
                <a:latin typeface="Trebuchet MS"/>
              </a:rPr>
              <a:t>) — представление матрицы A в виде произведения двух матриц, A = L * U, где L — нижняя треугольная матрица, а U — верхняя треугольная матрица.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404040"/>
                </a:solidFill>
                <a:latin typeface="Trebuchet MS"/>
              </a:rPr>
              <a:t>A = L * U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A = L * U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-304920" y="1905120"/>
            <a:ext cx="9677520" cy="208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Холлеского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Холлеского через корни.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trike="noStrike">
                <a:solidFill>
                  <a:srgbClr val="404040"/>
                </a:solidFill>
                <a:latin typeface="Trebuchet MS"/>
              </a:rPr>
              <a:t>Краута</a:t>
            </a:r>
            <a:endParaRPr/>
          </a:p>
        </p:txBody>
      </p:sp>
      <p:sp>
        <p:nvSpPr>
          <p:cNvPr id="119" name="TextShape 3"/>
          <p:cNvSpPr txBox="1"/>
          <p:nvPr/>
        </p:nvSpPr>
        <p:spPr>
          <a:xfrm>
            <a:off x="1005840" y="343080"/>
            <a:ext cx="7955280" cy="111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Алгоритмы LU-разложения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Применение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strike="noStrike">
                <a:solidFill>
                  <a:srgbClr val="404040"/>
                </a:solidFill>
                <a:latin typeface="Trebuchet MS"/>
              </a:rPr>
              <a:t>Решение систем алгебраических линейных уравнений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strike="noStrike">
                <a:solidFill>
                  <a:srgbClr val="404040"/>
                </a:solidFill>
                <a:latin typeface="Trebuchet MS"/>
              </a:rPr>
              <a:t>Обращение матриц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2400" strike="noStrike">
                <a:solidFill>
                  <a:srgbClr val="404040"/>
                </a:solidFill>
                <a:latin typeface="Trebuchet MS"/>
              </a:rPr>
              <a:t>Вычисление определителя матрицы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721960" y="2984400"/>
            <a:ext cx="4999320" cy="774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90c226"/>
                </a:solidFill>
                <a:latin typeface="Trebuchet MS"/>
              </a:rPr>
              <a:t>Спасибо за внимание!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</TotalTime>
  <Application>LibreOffice/4.4.2.2$Linux_X86_64 LibreOffice_project/40m0$Build-2</Application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2014-04-22T09:36:59Z</dcterms:created>
  <dc:creator>lllkot</dc:creator>
  <dc:language>en-US</dc:language>
  <dcterms:modified xsi:type="dcterms:W3CDTF">2015-04-21T09:10:56Z</dcterms:modified>
  <cp:revision>39</cp:revision>
  <dc:title>Интерполяция кубическими сплайнами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Другой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