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2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8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2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3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56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8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21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95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24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C0ECB3-1CF3-47F5-B557-3BEE413ACAEE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0B17C8-50A9-4DE9-9E3D-73BA42977A9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3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2642616"/>
            <a:ext cx="10058400" cy="1572768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err="1"/>
              <a:t>Програмна</a:t>
            </a:r>
            <a:r>
              <a:rPr lang="ru-RU" sz="4400" b="1" dirty="0"/>
              <a:t> система з </a:t>
            </a:r>
            <a:r>
              <a:rPr lang="ru-RU" sz="4400" b="1" dirty="0" err="1"/>
              <a:t>супроводу</a:t>
            </a:r>
            <a:r>
              <a:rPr lang="ru-RU" sz="4400" b="1" dirty="0"/>
              <a:t> </a:t>
            </a:r>
            <a:r>
              <a:rPr lang="ru-RU" sz="4400" b="1" dirty="0" err="1"/>
              <a:t>надання</a:t>
            </a:r>
            <a:r>
              <a:rPr lang="ru-RU" sz="4400" b="1" dirty="0"/>
              <a:t> </a:t>
            </a:r>
            <a:r>
              <a:rPr lang="ru-RU" sz="4400" b="1" dirty="0" err="1"/>
              <a:t>медичної</a:t>
            </a:r>
            <a:r>
              <a:rPr lang="ru-RU" sz="4400" b="1" dirty="0"/>
              <a:t> </a:t>
            </a:r>
            <a:r>
              <a:rPr lang="ru-RU" sz="4400" b="1" dirty="0" err="1"/>
              <a:t>допомоги</a:t>
            </a:r>
            <a:r>
              <a:rPr lang="ru-RU" sz="4400" b="1" dirty="0"/>
              <a:t> </a:t>
            </a:r>
            <a:r>
              <a:rPr lang="ru-RU" sz="4400" b="1" dirty="0" err="1"/>
              <a:t>під</a:t>
            </a:r>
            <a:r>
              <a:rPr lang="ru-RU" sz="4400" b="1" dirty="0"/>
              <a:t> час карантину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6151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Міністерство освіти і науки </a:t>
            </a:r>
            <a:r>
              <a:rPr lang="uk-UA" dirty="0" smtClean="0"/>
              <a:t>України</a:t>
            </a:r>
            <a:endParaRPr lang="en-US" dirty="0" smtClean="0"/>
          </a:p>
          <a:p>
            <a:pPr algn="ctr"/>
            <a:r>
              <a:rPr lang="uk-UA" dirty="0"/>
              <a:t>Харківський національний університет радіоелектроніки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02735" y="2457950"/>
            <a:ext cx="395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Атестаційна робота бакалавра на тему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4607774"/>
            <a:ext cx="993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Виконав:						студент гр. ПЗПІ-16-4      </a:t>
            </a:r>
            <a:r>
              <a:rPr lang="uk-UA" dirty="0" err="1" smtClean="0"/>
              <a:t>Овсянников</a:t>
            </a:r>
            <a:r>
              <a:rPr lang="uk-UA" dirty="0" smtClean="0"/>
              <a:t> М.Ю.</a:t>
            </a:r>
          </a:p>
          <a:p>
            <a:r>
              <a:rPr lang="uk-UA" dirty="0" smtClean="0"/>
              <a:t>Керівник роботи:					доцент кафедри ПІ	Лановий О.Ф.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77133" y="1707757"/>
            <a:ext cx="321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Кафедра Програмної інженерії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401345" y="6488668"/>
            <a:ext cx="145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Харків - 2020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17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ДІАГРАМА ПОСЛІДОВНОСТЕЙ ДЛЯ ПРЕЦЕДЕНТУ «ЩО ПОТРІБНО ЗНАТИ»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7" t="14502" r="11902" b="11642"/>
          <a:stretch/>
        </p:blipFill>
        <p:spPr bwMode="auto">
          <a:xfrm>
            <a:off x="3063240" y="2027936"/>
            <a:ext cx="5724144" cy="4253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941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8381"/>
          </a:xfrm>
        </p:spPr>
        <p:txBody>
          <a:bodyPr/>
          <a:lstStyle/>
          <a:p>
            <a:pPr algn="ctr"/>
            <a:r>
              <a:rPr lang="uk-UA" dirty="0" smtClean="0"/>
              <a:t>ДІАГРАМА РОЗГОРТАННЯ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9" r="16364"/>
          <a:stretch/>
        </p:blipFill>
        <p:spPr bwMode="auto">
          <a:xfrm>
            <a:off x="2871216" y="1920240"/>
            <a:ext cx="6382512" cy="4343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907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286603"/>
            <a:ext cx="11027664" cy="838109"/>
          </a:xfrm>
        </p:spPr>
        <p:txBody>
          <a:bodyPr/>
          <a:lstStyle/>
          <a:p>
            <a:pPr algn="ctr"/>
            <a:r>
              <a:rPr lang="uk-UA" dirty="0" smtClean="0"/>
              <a:t>РЕАЛІЗАЦІЯ КЛІЄНТСЬКОГО SPA-ДОДАТКУ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3279" r="14496" b="4729"/>
          <a:stretch/>
        </p:blipFill>
        <p:spPr bwMode="auto">
          <a:xfrm>
            <a:off x="713232" y="1124712"/>
            <a:ext cx="5232400" cy="3384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99422" y="2816986"/>
            <a:ext cx="4279202" cy="263283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83096" y="1899792"/>
            <a:ext cx="5075555" cy="32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9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8109"/>
          </a:xfrm>
        </p:spPr>
        <p:txBody>
          <a:bodyPr/>
          <a:lstStyle/>
          <a:p>
            <a:pPr algn="ctr"/>
            <a:r>
              <a:rPr lang="uk-UA" dirty="0"/>
              <a:t>РЕАЛІЗАЦІЯ </a:t>
            </a:r>
            <a:r>
              <a:rPr lang="uk-UA" dirty="0" smtClean="0"/>
              <a:t>МОБІЛЬНОГО КЛІЄНТА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3262" y="1906966"/>
            <a:ext cx="1824355" cy="330009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76240" y="1906965"/>
            <a:ext cx="1863598" cy="330009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88461" y="1906965"/>
            <a:ext cx="1995487" cy="330009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6832571" y="1906965"/>
            <a:ext cx="2004631" cy="330009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25" y="1906965"/>
            <a:ext cx="2068641" cy="33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4608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ТЕСТУВАННЯ СИСТЕМИ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38589"/>
              </p:ext>
            </p:extLst>
          </p:nvPr>
        </p:nvGraphicFramePr>
        <p:xfrm>
          <a:off x="2368296" y="1990725"/>
          <a:ext cx="7543800" cy="3733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253">
                  <a:extLst>
                    <a:ext uri="{9D8B030D-6E8A-4147-A177-3AD203B41FA5}">
                      <a16:colId xmlns:a16="http://schemas.microsoft.com/office/drawing/2014/main" val="2938003780"/>
                    </a:ext>
                  </a:extLst>
                </a:gridCol>
                <a:gridCol w="1309714">
                  <a:extLst>
                    <a:ext uri="{9D8B030D-6E8A-4147-A177-3AD203B41FA5}">
                      <a16:colId xmlns:a16="http://schemas.microsoft.com/office/drawing/2014/main" val="860536664"/>
                    </a:ext>
                  </a:extLst>
                </a:gridCol>
                <a:gridCol w="1643518">
                  <a:extLst>
                    <a:ext uri="{9D8B030D-6E8A-4147-A177-3AD203B41FA5}">
                      <a16:colId xmlns:a16="http://schemas.microsoft.com/office/drawing/2014/main" val="1280906774"/>
                    </a:ext>
                  </a:extLst>
                </a:gridCol>
                <a:gridCol w="2847373">
                  <a:extLst>
                    <a:ext uri="{9D8B030D-6E8A-4147-A177-3AD203B41FA5}">
                      <a16:colId xmlns:a16="http://schemas.microsoft.com/office/drawing/2014/main" val="691247333"/>
                    </a:ext>
                  </a:extLst>
                </a:gridCol>
                <a:gridCol w="1308942">
                  <a:extLst>
                    <a:ext uri="{9D8B030D-6E8A-4147-A177-3AD203B41FA5}">
                      <a16:colId xmlns:a16="http://schemas.microsoft.com/office/drawing/2014/main" val="4258435966"/>
                    </a:ext>
                  </a:extLst>
                </a:gridCol>
              </a:tblGrid>
              <a:tr h="2432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Id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Назва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Кроки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Очікуваний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Статус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198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Навігація за допомогою миші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Послідовно переходити між блоками програмної системи за допомогою скролінгу миші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Послідовно переглядаємо розділи програмної системи: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головна;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корисні посилання;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симптоми;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статистика;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як діяти;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потребую допомоги.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 b="1" dirty="0" err="1">
                          <a:solidFill>
                            <a:srgbClr val="00B0F0"/>
                          </a:solidFill>
                          <a:effectLst/>
                        </a:rPr>
                        <a:t>Pass</a:t>
                      </a:r>
                      <a:endParaRPr lang="ru-RU" sz="1200" b="1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25610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Навігація за допомогою меню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Послідовно переходити між блоками програмної системи за допомогою пунктів меню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Послідовно переглядаємо розділи програмної системи: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головна;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корисні посилання;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симптоми;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статистика;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як діяти;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 потребую допомоги.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 b="1" dirty="0" err="1">
                          <a:solidFill>
                            <a:srgbClr val="FF0000"/>
                          </a:solidFill>
                          <a:effectLst/>
                        </a:rPr>
                        <a:t>Fail</a:t>
                      </a:r>
                      <a:r>
                        <a:rPr lang="uk-UA" sz="14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uk-UA" sz="1400" b="1" dirty="0" err="1">
                          <a:solidFill>
                            <a:srgbClr val="FF0000"/>
                          </a:solidFill>
                          <a:effectLst/>
                        </a:rPr>
                        <a:t>Minor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Відсутній пункт меню корисні посилання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4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08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7525"/>
          </a:xfrm>
        </p:spPr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352" y="1845734"/>
            <a:ext cx="11439144" cy="4023360"/>
          </a:xfrm>
        </p:spPr>
        <p:txBody>
          <a:bodyPr>
            <a:noAutofit/>
          </a:bodyPr>
          <a:lstStyle/>
          <a:p>
            <a:r>
              <a:rPr lang="uk-UA" dirty="0"/>
              <a:t>В результаті підготовки атестаційної роботи було розроблено програмну систему з супроводу надання медичної допомоги під час карантину. Розробка програмної системи складалось з наступних етапів:</a:t>
            </a:r>
            <a:endParaRPr lang="ru-RU" dirty="0"/>
          </a:p>
          <a:p>
            <a:r>
              <a:rPr lang="uk-UA" dirty="0"/>
              <a:t>1. Аналіз предметної області. На даному етапі було здійснено опис предметної області, проведено аналіз існуючих аналогів, що реалізують функції предметної області та сформовано специфікацію функціональних та нефункціональних вимог до програмної системи.</a:t>
            </a:r>
            <a:endParaRPr lang="ru-RU" dirty="0"/>
          </a:p>
          <a:p>
            <a:r>
              <a:rPr lang="uk-UA" dirty="0"/>
              <a:t>2. Проектування. Спроектовано архітектуру програмної системи, розроблено структуру бази даних.</a:t>
            </a:r>
            <a:endParaRPr lang="ru-RU" dirty="0"/>
          </a:p>
          <a:p>
            <a:r>
              <a:rPr lang="uk-UA" dirty="0"/>
              <a:t>3. Програмна реалізація. На цьому етапі було розроблено програмну систему </a:t>
            </a:r>
            <a:r>
              <a:rPr lang="uk-UA" dirty="0" smtClean="0"/>
              <a:t>з </a:t>
            </a:r>
            <a:r>
              <a:rPr lang="uk-UA" dirty="0" err="1" smtClean="0"/>
              <a:t>вкористанням</a:t>
            </a:r>
            <a:r>
              <a:rPr lang="uk-UA" dirty="0" smtClean="0"/>
              <a:t> </a:t>
            </a:r>
            <a:r>
              <a:rPr lang="uk-UA" dirty="0"/>
              <a:t>мови програмування </a:t>
            </a:r>
            <a:r>
              <a:rPr lang="uk-UA" dirty="0" err="1"/>
              <a:t>JavaScript</a:t>
            </a:r>
            <a:r>
              <a:rPr lang="uk-UA" dirty="0"/>
              <a:t> на платформі Node.js. В системі керування базами даних </a:t>
            </a:r>
            <a:r>
              <a:rPr lang="en-US" dirty="0"/>
              <a:t>MySQL</a:t>
            </a:r>
            <a:r>
              <a:rPr lang="uk-UA" dirty="0"/>
              <a:t> здійснено програмну реалізацію бази даних, детально описано інструкцію </a:t>
            </a:r>
            <a:r>
              <a:rPr lang="uk-UA" dirty="0" smtClean="0"/>
              <a:t>користувача.</a:t>
            </a:r>
            <a:endParaRPr lang="ru-RU" dirty="0"/>
          </a:p>
          <a:p>
            <a:r>
              <a:rPr lang="uk-UA" dirty="0"/>
              <a:t>4. Тестування та дослідна експлуатація. Здійснено тестування функцій системи, проведено функціональне тестування всіх варіантів використання та виконано тестування мобільного клієнта програмної системи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25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pPr algn="ctr"/>
            <a:r>
              <a:rPr lang="ru-RU" dirty="0"/>
              <a:t>МЕТА </a:t>
            </a:r>
            <a:r>
              <a:rPr lang="ru-RU" dirty="0" smtClean="0"/>
              <a:t>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b="1" dirty="0" smtClean="0"/>
              <a:t>Метою роботи </a:t>
            </a:r>
            <a:r>
              <a:rPr lang="uk-UA" sz="3200" dirty="0" smtClean="0"/>
              <a:t>є </a:t>
            </a:r>
            <a:r>
              <a:rPr lang="ru-RU" sz="3200" dirty="0"/>
              <a:t>є </a:t>
            </a:r>
            <a:r>
              <a:rPr lang="ru-RU" sz="3200" dirty="0" err="1"/>
              <a:t>прискорення</a:t>
            </a:r>
            <a:r>
              <a:rPr lang="ru-RU" sz="3200" dirty="0"/>
              <a:t> </a:t>
            </a:r>
            <a:r>
              <a:rPr lang="ru-RU" sz="3200" dirty="0" err="1"/>
              <a:t>процесу</a:t>
            </a:r>
            <a:r>
              <a:rPr lang="ru-RU" sz="3200" dirty="0"/>
              <a:t> </a:t>
            </a:r>
            <a:r>
              <a:rPr lang="ru-RU" sz="3200" dirty="0" err="1"/>
              <a:t>надання</a:t>
            </a:r>
            <a:r>
              <a:rPr lang="ru-RU" sz="3200" dirty="0"/>
              <a:t> </a:t>
            </a:r>
            <a:r>
              <a:rPr lang="ru-RU" sz="3200" dirty="0" err="1"/>
              <a:t>медичної</a:t>
            </a:r>
            <a:r>
              <a:rPr lang="ru-RU" sz="3200" dirty="0"/>
              <a:t> </a:t>
            </a:r>
            <a:r>
              <a:rPr lang="ru-RU" sz="3200" dirty="0" err="1"/>
              <a:t>допомоги</a:t>
            </a:r>
            <a:r>
              <a:rPr lang="ru-RU" sz="3200" dirty="0"/>
              <a:t> людям, </a:t>
            </a:r>
            <a:r>
              <a:rPr lang="ru-RU" sz="3200" dirty="0" err="1"/>
              <a:t>що</a:t>
            </a:r>
            <a:r>
              <a:rPr lang="ru-RU" sz="3200" dirty="0"/>
              <a:t> </a:t>
            </a:r>
            <a:r>
              <a:rPr lang="ru-RU" sz="3200" dirty="0" err="1"/>
              <a:t>її</a:t>
            </a:r>
            <a:r>
              <a:rPr lang="ru-RU" sz="3200" dirty="0"/>
              <a:t> </a:t>
            </a:r>
            <a:r>
              <a:rPr lang="ru-RU" sz="3200" dirty="0" err="1"/>
              <a:t>першочергово</a:t>
            </a:r>
            <a:r>
              <a:rPr lang="ru-RU" sz="3200" dirty="0"/>
              <a:t> </a:t>
            </a:r>
            <a:r>
              <a:rPr lang="ru-RU" sz="3200" dirty="0" err="1"/>
              <a:t>потребують</a:t>
            </a:r>
            <a:r>
              <a:rPr lang="uk-UA" sz="3200" dirty="0" smtClean="0"/>
              <a:t>.</a:t>
            </a:r>
            <a:endParaRPr lang="uk-UA" sz="3200" dirty="0" smtClean="0"/>
          </a:p>
          <a:p>
            <a:r>
              <a:rPr lang="uk-UA" sz="3200" b="1" dirty="0"/>
              <a:t>Задачею </a:t>
            </a:r>
            <a:r>
              <a:rPr lang="uk-UA" sz="3200" b="1" dirty="0" smtClean="0"/>
              <a:t>атестаційної </a:t>
            </a:r>
            <a:r>
              <a:rPr lang="uk-UA" sz="3200" b="1" dirty="0"/>
              <a:t>роботи </a:t>
            </a:r>
            <a:r>
              <a:rPr lang="uk-UA" sz="3200" dirty="0"/>
              <a:t>є </a:t>
            </a:r>
            <a:r>
              <a:rPr lang="uk-UA" sz="3200" dirty="0" smtClean="0"/>
              <a:t>зменшення навантаження на медичні заклади та підрозділи невідкладної медичної допомоги на підставі аналізу </a:t>
            </a:r>
            <a:r>
              <a:rPr lang="uk-UA" sz="3200" dirty="0"/>
              <a:t>існуючих </a:t>
            </a:r>
            <a:r>
              <a:rPr lang="uk-UA" sz="3200" dirty="0" smtClean="0"/>
              <a:t>алгоритмів, </a:t>
            </a:r>
            <a:r>
              <a:rPr lang="uk-UA" sz="3200" dirty="0" smtClean="0"/>
              <a:t>що </a:t>
            </a:r>
            <a:r>
              <a:rPr lang="uk-UA" sz="3200" dirty="0"/>
              <a:t>використовуються </a:t>
            </a:r>
            <a:r>
              <a:rPr lang="uk-UA" sz="3200" dirty="0" smtClean="0"/>
              <a:t>для виклику медичної допомоги.</a:t>
            </a:r>
          </a:p>
        </p:txBody>
      </p:sp>
    </p:spTree>
    <p:extLst>
      <p:ext uri="{BB962C8B-B14F-4D97-AF65-F5344CB8AC3E}">
        <p14:creationId xmlns:p14="http://schemas.microsoft.com/office/powerpoint/2010/main" val="366955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800" dirty="0" smtClean="0"/>
              <a:t>Необхідно розробити клієнт-серверну програмну систему </a:t>
            </a:r>
            <a:r>
              <a:rPr lang="uk-UA" sz="2800" dirty="0"/>
              <a:t>для супроводу надання медичної </a:t>
            </a:r>
            <a:r>
              <a:rPr lang="uk-UA" sz="2800" dirty="0" smtClean="0"/>
              <a:t>допомоги в умовах пандемії</a:t>
            </a:r>
            <a:endParaRPr lang="uk-UA" sz="2800" dirty="0" smtClean="0"/>
          </a:p>
          <a:p>
            <a:r>
              <a:rPr lang="uk-UA" dirty="0" smtClean="0"/>
              <a:t>Для </a:t>
            </a:r>
            <a:r>
              <a:rPr lang="uk-UA" dirty="0" smtClean="0"/>
              <a:t>досягнення мети в роботі вирішуються наступні задачі:</a:t>
            </a:r>
          </a:p>
          <a:p>
            <a:r>
              <a:rPr lang="uk-UA" dirty="0" smtClean="0"/>
              <a:t>- дослідити </a:t>
            </a:r>
            <a:r>
              <a:rPr lang="uk-UA" dirty="0" smtClean="0"/>
              <a:t>алгоритми </a:t>
            </a:r>
            <a:r>
              <a:rPr lang="uk-UA" dirty="0" smtClean="0"/>
              <a:t>виклику швидкої медичної допомоги;</a:t>
            </a:r>
          </a:p>
          <a:p>
            <a:r>
              <a:rPr lang="uk-UA" dirty="0" smtClean="0"/>
              <a:t>- вивчити методику визначення симптомів захворюваності людини на COVID-19;</a:t>
            </a:r>
          </a:p>
          <a:p>
            <a:r>
              <a:rPr lang="uk-UA" dirty="0" smtClean="0"/>
              <a:t>- проаналізувати </a:t>
            </a:r>
            <a:r>
              <a:rPr lang="uk-UA" dirty="0" smtClean="0"/>
              <a:t>існуючі аналоги;</a:t>
            </a:r>
            <a:endParaRPr lang="uk-UA" dirty="0" smtClean="0"/>
          </a:p>
          <a:p>
            <a:r>
              <a:rPr lang="uk-UA" dirty="0" smtClean="0"/>
              <a:t>- </a:t>
            </a:r>
            <a:r>
              <a:rPr lang="ru-RU" dirty="0" err="1"/>
              <a:t>розробити</a:t>
            </a:r>
            <a:r>
              <a:rPr lang="ru-RU" dirty="0"/>
              <a:t> структуру </a:t>
            </a:r>
            <a:r>
              <a:rPr lang="ru-RU" dirty="0" err="1"/>
              <a:t>системи</a:t>
            </a:r>
            <a:r>
              <a:rPr lang="ru-RU" dirty="0"/>
              <a:t>, обрати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 smtClean="0"/>
              <a:t>реалізації</a:t>
            </a:r>
            <a:r>
              <a:rPr lang="ru-RU" dirty="0" smtClean="0"/>
              <a:t>;</a:t>
            </a:r>
          </a:p>
          <a:p>
            <a:r>
              <a:rPr lang="uk-UA" dirty="0" smtClean="0"/>
              <a:t>- </a:t>
            </a:r>
            <a:r>
              <a:rPr lang="uk-UA" dirty="0" smtClean="0"/>
              <a:t>виконати розробку та тестування системи;</a:t>
            </a:r>
          </a:p>
          <a:p>
            <a:r>
              <a:rPr lang="uk-UA" dirty="0" smtClean="0"/>
              <a:t>- зробити висновки.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9100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pPr algn="ctr"/>
            <a:r>
              <a:rPr lang="ru-RU" dirty="0" smtClean="0"/>
              <a:t>ВИМОГИ ДО 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Програмна система повинна мати зручний, зрозумілий звичайному користувачу інтерфейс, та надавати поради щодо поведінки людини при настанні різних невідкладних станів, у тому числі – у разі виявлення у неї симптомів, схожих на захворювання на COVID-19.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53134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pPr algn="ctr"/>
            <a:r>
              <a:rPr lang="uk-UA" dirty="0" smtClean="0"/>
              <a:t>АКТУАЛЬНІСТЬ 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/>
              <a:t>Розробка програмної системи, орієнтованої на надання інформаційної підтримки щодо надання медичної допомоги та проходження первинного опитування пацієнта з метою виключення загрози захворюваності на </a:t>
            </a:r>
            <a:r>
              <a:rPr lang="en-US" sz="2800" dirty="0"/>
              <a:t>COVID-19 </a:t>
            </a:r>
            <a:r>
              <a:rPr lang="uk-UA" sz="2800" dirty="0"/>
              <a:t>допоможе виключити виклики спеціалізованих медичних бригад на </a:t>
            </a:r>
            <a:r>
              <a:rPr lang="uk-UA" sz="2800" dirty="0" smtClean="0"/>
              <a:t>випадки з менш </a:t>
            </a:r>
            <a:r>
              <a:rPr lang="uk-UA" sz="2800" dirty="0"/>
              <a:t>значущими на теперішній час </a:t>
            </a:r>
            <a:r>
              <a:rPr lang="uk-UA" sz="2800" dirty="0" smtClean="0"/>
              <a:t>симптомами, які </a:t>
            </a:r>
            <a:r>
              <a:rPr lang="uk-UA" sz="2800" dirty="0"/>
              <a:t>можуть бути проконтрольовані з боку сімейного лікаря, та тим самим зменшити загальний час обслуговування пацієнта.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6016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8693"/>
          </a:xfrm>
        </p:spPr>
        <p:txBody>
          <a:bodyPr/>
          <a:lstStyle/>
          <a:p>
            <a:pPr algn="ctr"/>
            <a:r>
              <a:rPr lang="uk-UA" dirty="0" smtClean="0"/>
              <a:t>АНАЛІЗ ПРЕДМЕТНОЇ ОБЛАСТІ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err="1"/>
              <a:t>Коронавірус</a:t>
            </a:r>
            <a:r>
              <a:rPr lang="uk-UA" dirty="0"/>
              <a:t> – це гостре вірусне захворювання, що характеризується переважним ураженням дихальної системи та шлунково-кишкового тракту</a:t>
            </a:r>
            <a:r>
              <a:rPr lang="uk-UA" dirty="0" smtClean="0"/>
              <a:t>.</a:t>
            </a:r>
          </a:p>
          <a:p>
            <a:r>
              <a:rPr lang="ru-RU" dirty="0"/>
              <a:t>При </a:t>
            </a:r>
            <a:r>
              <a:rPr lang="ru-RU" dirty="0" err="1"/>
              <a:t>отриманні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вимірювання</a:t>
            </a:r>
            <a:r>
              <a:rPr lang="ru-RU" dirty="0"/>
              <a:t> </a:t>
            </a:r>
            <a:r>
              <a:rPr lang="ru-RU" dirty="0" err="1"/>
              <a:t>температури</a:t>
            </a:r>
            <a:r>
              <a:rPr lang="ru-RU" dirty="0"/>
              <a:t> </a:t>
            </a:r>
            <a:r>
              <a:rPr lang="ru-RU" dirty="0" err="1"/>
              <a:t>тіла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38,0 ° С і </a:t>
            </a:r>
            <a:r>
              <a:rPr lang="ru-RU" dirty="0" err="1"/>
              <a:t>вище</a:t>
            </a:r>
            <a:r>
              <a:rPr lang="ru-RU" dirty="0"/>
              <a:t>, для </a:t>
            </a:r>
            <a:r>
              <a:rPr lang="ru-RU" dirty="0" err="1"/>
              <a:t>виключення</a:t>
            </a:r>
            <a:r>
              <a:rPr lang="ru-RU" dirty="0"/>
              <a:t> </a:t>
            </a:r>
            <a:r>
              <a:rPr lang="en-US" dirty="0"/>
              <a:t>COVID-19 </a:t>
            </a:r>
            <a:r>
              <a:rPr lang="ru-RU" dirty="0" err="1"/>
              <a:t>враховується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клінічні</a:t>
            </a:r>
            <a:r>
              <a:rPr lang="ru-RU" dirty="0"/>
              <a:t> прояви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симптоми</a:t>
            </a:r>
            <a:r>
              <a:rPr lang="ru-RU" dirty="0"/>
              <a:t> </a:t>
            </a:r>
            <a:r>
              <a:rPr lang="ru-RU" dirty="0" err="1"/>
              <a:t>захворювання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вказують</a:t>
            </a:r>
            <a:r>
              <a:rPr lang="ru-RU" dirty="0"/>
              <a:t> на </a:t>
            </a:r>
            <a:r>
              <a:rPr lang="ru-RU" dirty="0" err="1"/>
              <a:t>респіраторну</a:t>
            </a:r>
            <a:r>
              <a:rPr lang="ru-RU" dirty="0"/>
              <a:t> </a:t>
            </a:r>
            <a:r>
              <a:rPr lang="ru-RU" dirty="0" err="1"/>
              <a:t>інфекцію</a:t>
            </a:r>
            <a:r>
              <a:rPr lang="ru-RU" dirty="0"/>
              <a:t>:</a:t>
            </a:r>
          </a:p>
          <a:p>
            <a:r>
              <a:rPr lang="ru-RU" dirty="0"/>
              <a:t>– </a:t>
            </a:r>
            <a:r>
              <a:rPr lang="ru-RU" dirty="0" err="1"/>
              <a:t>біль</a:t>
            </a:r>
            <a:r>
              <a:rPr lang="ru-RU" dirty="0"/>
              <a:t> при </a:t>
            </a:r>
            <a:r>
              <a:rPr lang="ru-RU" dirty="0" err="1"/>
              <a:t>ковтанні</a:t>
            </a:r>
            <a:r>
              <a:rPr lang="ru-RU" dirty="0"/>
              <a:t>, </a:t>
            </a:r>
            <a:r>
              <a:rPr lang="ru-RU" dirty="0" err="1"/>
              <a:t>чханні</a:t>
            </a:r>
            <a:r>
              <a:rPr lang="ru-RU" dirty="0"/>
              <a:t>;</a:t>
            </a:r>
          </a:p>
          <a:p>
            <a:r>
              <a:rPr lang="ru-RU" dirty="0"/>
              <a:t>– </a:t>
            </a:r>
            <a:r>
              <a:rPr lang="ru-RU" dirty="0" err="1"/>
              <a:t>риніт</a:t>
            </a:r>
            <a:r>
              <a:rPr lang="ru-RU" dirty="0"/>
              <a:t>;</a:t>
            </a:r>
          </a:p>
          <a:p>
            <a:r>
              <a:rPr lang="ru-RU" dirty="0"/>
              <a:t>– </a:t>
            </a:r>
            <a:r>
              <a:rPr lang="ru-RU" dirty="0" err="1"/>
              <a:t>головний</a:t>
            </a:r>
            <a:r>
              <a:rPr lang="ru-RU" dirty="0"/>
              <a:t> </a:t>
            </a:r>
            <a:r>
              <a:rPr lang="ru-RU" dirty="0" err="1"/>
              <a:t>біль</a:t>
            </a:r>
            <a:r>
              <a:rPr lang="ru-RU" dirty="0"/>
              <a:t>;</a:t>
            </a:r>
          </a:p>
          <a:p>
            <a:r>
              <a:rPr lang="ru-RU" dirty="0"/>
              <a:t>– кашель;</a:t>
            </a:r>
          </a:p>
          <a:p>
            <a:r>
              <a:rPr lang="ru-RU" dirty="0"/>
              <a:t>– прояви </a:t>
            </a:r>
            <a:r>
              <a:rPr lang="ru-RU" dirty="0" err="1"/>
              <a:t>гіпоксії</a:t>
            </a:r>
            <a:r>
              <a:rPr lang="ru-RU" dirty="0"/>
              <a:t>;</a:t>
            </a:r>
          </a:p>
          <a:p>
            <a:r>
              <a:rPr lang="ru-RU" dirty="0"/>
              <a:t>– лихоманка;</a:t>
            </a:r>
          </a:p>
          <a:p>
            <a:r>
              <a:rPr lang="ru-RU" dirty="0"/>
              <a:t>– </a:t>
            </a:r>
            <a:r>
              <a:rPr lang="ru-RU" dirty="0" err="1"/>
              <a:t>м'язовий</a:t>
            </a:r>
            <a:r>
              <a:rPr lang="ru-RU" dirty="0"/>
              <a:t> </a:t>
            </a:r>
            <a:r>
              <a:rPr lang="ru-RU" dirty="0" err="1"/>
              <a:t>біль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03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5541"/>
          </a:xfrm>
        </p:spPr>
        <p:txBody>
          <a:bodyPr/>
          <a:lstStyle/>
          <a:p>
            <a:pPr algn="ctr"/>
            <a:r>
              <a:rPr lang="uk-UA" dirty="0" smtClean="0"/>
              <a:t>АЛГОРИТМ ДІЙ В УМОВАХ ПАНДЕМІЇ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dirty="0" err="1"/>
              <a:t>Крок</a:t>
            </a:r>
            <a:r>
              <a:rPr lang="ru-RU" sz="2800" b="1" dirty="0"/>
              <a:t> 1.</a:t>
            </a:r>
            <a:r>
              <a:rPr lang="ru-RU" sz="2800" dirty="0"/>
              <a:t> </a:t>
            </a:r>
            <a:r>
              <a:rPr lang="ru-RU" sz="2800" dirty="0" err="1"/>
              <a:t>Залишатись</a:t>
            </a:r>
            <a:r>
              <a:rPr lang="ru-RU" sz="2800" dirty="0"/>
              <a:t> </a:t>
            </a:r>
            <a:r>
              <a:rPr lang="ru-RU" sz="2800" dirty="0" err="1"/>
              <a:t>вдома</a:t>
            </a:r>
            <a:r>
              <a:rPr lang="ru-RU" sz="2800" dirty="0"/>
              <a:t>.</a:t>
            </a:r>
          </a:p>
          <a:p>
            <a:r>
              <a:rPr lang="ru-RU" sz="2800" b="1" dirty="0" err="1"/>
              <a:t>Крок</a:t>
            </a:r>
            <a:r>
              <a:rPr lang="ru-RU" sz="2800" b="1" dirty="0"/>
              <a:t> 2.</a:t>
            </a:r>
            <a:r>
              <a:rPr lang="ru-RU" sz="2800" dirty="0"/>
              <a:t> </a:t>
            </a:r>
            <a:r>
              <a:rPr lang="ru-RU" sz="2800" dirty="0" err="1"/>
              <a:t>Подзвонити</a:t>
            </a:r>
            <a:r>
              <a:rPr lang="ru-RU" sz="2800" dirty="0"/>
              <a:t> </a:t>
            </a:r>
            <a:r>
              <a:rPr lang="ru-RU" sz="2800" dirty="0" err="1"/>
              <a:t>своєму</a:t>
            </a:r>
            <a:r>
              <a:rPr lang="ru-RU" sz="2800" dirty="0"/>
              <a:t> </a:t>
            </a:r>
            <a:r>
              <a:rPr lang="ru-RU" sz="2800" dirty="0" err="1"/>
              <a:t>сімейному</a:t>
            </a:r>
            <a:r>
              <a:rPr lang="ru-RU" sz="2800" dirty="0"/>
              <a:t> </a:t>
            </a:r>
            <a:r>
              <a:rPr lang="ru-RU" sz="2800" dirty="0" err="1"/>
              <a:t>лікареві</a:t>
            </a:r>
            <a:r>
              <a:rPr lang="ru-RU" sz="2800" dirty="0"/>
              <a:t>.</a:t>
            </a:r>
          </a:p>
          <a:p>
            <a:r>
              <a:rPr lang="ru-RU" sz="2800" b="1" dirty="0" err="1"/>
              <a:t>Крок</a:t>
            </a:r>
            <a:r>
              <a:rPr lang="ru-RU" sz="2800" b="1" dirty="0"/>
              <a:t> 3.</a:t>
            </a:r>
            <a:r>
              <a:rPr lang="ru-RU" sz="2800" dirty="0"/>
              <a:t> </a:t>
            </a:r>
            <a:r>
              <a:rPr lang="ru-RU" sz="2800" dirty="0" err="1"/>
              <a:t>Описати</a:t>
            </a:r>
            <a:r>
              <a:rPr lang="ru-RU" sz="2800" dirty="0"/>
              <a:t> </a:t>
            </a:r>
            <a:r>
              <a:rPr lang="ru-RU" sz="2800" dirty="0" err="1"/>
              <a:t>своєму</a:t>
            </a:r>
            <a:r>
              <a:rPr lang="ru-RU" sz="2800" dirty="0"/>
              <a:t> </a:t>
            </a:r>
            <a:r>
              <a:rPr lang="ru-RU" sz="2800" dirty="0" err="1"/>
              <a:t>лікарю</a:t>
            </a:r>
            <a:r>
              <a:rPr lang="ru-RU" sz="2800" dirty="0"/>
              <a:t> </a:t>
            </a:r>
            <a:r>
              <a:rPr lang="ru-RU" sz="2800" dirty="0" err="1"/>
              <a:t>симптоми</a:t>
            </a:r>
            <a:r>
              <a:rPr lang="ru-RU" sz="2800" dirty="0"/>
              <a:t>, </a:t>
            </a:r>
            <a:r>
              <a:rPr lang="ru-RU" sz="2800" dirty="0" err="1"/>
              <a:t>історію</a:t>
            </a:r>
            <a:r>
              <a:rPr lang="ru-RU" sz="2800" dirty="0"/>
              <a:t> </a:t>
            </a:r>
            <a:r>
              <a:rPr lang="ru-RU" sz="2800" dirty="0" err="1"/>
              <a:t>подорожей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b="1" dirty="0" err="1" smtClean="0"/>
              <a:t>Крок</a:t>
            </a:r>
            <a:r>
              <a:rPr lang="ru-RU" sz="2800" b="1" dirty="0" smtClean="0"/>
              <a:t> </a:t>
            </a:r>
            <a:r>
              <a:rPr lang="ru-RU" sz="2800" b="1" dirty="0"/>
              <a:t>4.</a:t>
            </a:r>
            <a:r>
              <a:rPr lang="ru-RU" sz="2800" dirty="0"/>
              <a:t> </a:t>
            </a:r>
            <a:r>
              <a:rPr lang="ru-RU" sz="2800" dirty="0" err="1"/>
              <a:t>Виконувати</a:t>
            </a:r>
            <a:r>
              <a:rPr lang="ru-RU" sz="2800" dirty="0"/>
              <a:t> </a:t>
            </a:r>
            <a:r>
              <a:rPr lang="ru-RU" sz="2800" dirty="0" err="1"/>
              <a:t>інструкції</a:t>
            </a:r>
            <a:r>
              <a:rPr lang="ru-RU" sz="2800" dirty="0"/>
              <a:t> </a:t>
            </a:r>
            <a:r>
              <a:rPr lang="ru-RU" sz="2800" dirty="0" err="1"/>
              <a:t>свого</a:t>
            </a:r>
            <a:r>
              <a:rPr lang="ru-RU" sz="2800" dirty="0"/>
              <a:t> </a:t>
            </a:r>
            <a:r>
              <a:rPr lang="ru-RU" sz="2800" dirty="0" err="1"/>
              <a:t>лікаря</a:t>
            </a:r>
            <a:r>
              <a:rPr lang="ru-RU" sz="2800" dirty="0"/>
              <a:t>.</a:t>
            </a:r>
          </a:p>
          <a:p>
            <a:r>
              <a:rPr lang="ru-RU" sz="2800" b="1" dirty="0" err="1"/>
              <a:t>Крок</a:t>
            </a:r>
            <a:r>
              <a:rPr lang="ru-RU" sz="2800" b="1" dirty="0"/>
              <a:t> 5.</a:t>
            </a:r>
            <a:r>
              <a:rPr lang="ru-RU" sz="2800" dirty="0"/>
              <a:t> При </a:t>
            </a:r>
            <a:r>
              <a:rPr lang="ru-RU" sz="2800" dirty="0" err="1"/>
              <a:t>невідкладних</a:t>
            </a:r>
            <a:r>
              <a:rPr lang="ru-RU" sz="2800" dirty="0"/>
              <a:t> станах – температура </a:t>
            </a:r>
            <a:r>
              <a:rPr lang="ru-RU" sz="2800" dirty="0" err="1"/>
              <a:t>вища</a:t>
            </a:r>
            <a:r>
              <a:rPr lang="ru-RU" sz="2800" dirty="0"/>
              <a:t> за 38°С, яка не </a:t>
            </a:r>
            <a:r>
              <a:rPr lang="ru-RU" sz="2800" dirty="0" err="1"/>
              <a:t>збивається</a:t>
            </a:r>
            <a:r>
              <a:rPr lang="ru-RU" sz="2800" dirty="0"/>
              <a:t>, та </a:t>
            </a:r>
            <a:r>
              <a:rPr lang="ru-RU" sz="2800" dirty="0" err="1"/>
              <a:t>утруднене</a:t>
            </a:r>
            <a:r>
              <a:rPr lang="ru-RU" sz="2800" dirty="0"/>
              <a:t> </a:t>
            </a:r>
            <a:r>
              <a:rPr lang="ru-RU" sz="2800" dirty="0" err="1"/>
              <a:t>дихання</a:t>
            </a:r>
            <a:r>
              <a:rPr lang="ru-RU" sz="2800" dirty="0"/>
              <a:t> – </a:t>
            </a:r>
            <a:r>
              <a:rPr lang="ru-RU" sz="2800" dirty="0" err="1"/>
              <a:t>викликати</a:t>
            </a:r>
            <a:r>
              <a:rPr lang="ru-RU" sz="2800" dirty="0"/>
              <a:t> </a:t>
            </a:r>
            <a:r>
              <a:rPr lang="ru-RU" sz="2800" dirty="0" err="1"/>
              <a:t>швидку</a:t>
            </a:r>
            <a:r>
              <a:rPr lang="ru-RU" sz="2800" dirty="0"/>
              <a:t> </a:t>
            </a:r>
            <a:r>
              <a:rPr lang="ru-RU" sz="2800" dirty="0" err="1"/>
              <a:t>допомогу</a:t>
            </a:r>
            <a:r>
              <a:rPr lang="ru-RU" sz="2800" dirty="0"/>
              <a:t> за телефоном 103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7127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6336792" y="1270202"/>
            <a:ext cx="3618055" cy="37772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3245"/>
          </a:xfrm>
        </p:spPr>
        <p:txBody>
          <a:bodyPr/>
          <a:lstStyle/>
          <a:p>
            <a:pPr algn="ctr"/>
            <a:r>
              <a:rPr lang="uk-UA" dirty="0" smtClean="0"/>
              <a:t>ОГЛЯД АНАЛОГІВ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5286" y="541065"/>
            <a:ext cx="1641475" cy="2925445"/>
          </a:xfrm>
          <a:prstGeom prst="rect">
            <a:avLst/>
          </a:prstGeom>
        </p:spPr>
      </p:pic>
      <p:pic>
        <p:nvPicPr>
          <p:cNvPr id="6" name="Рисунок 5" descr="Coronavirus: only a third of Hong Kong's quarantine tracking ...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2" r="21442"/>
          <a:stretch/>
        </p:blipFill>
        <p:spPr bwMode="auto">
          <a:xfrm>
            <a:off x="1487423" y="2656629"/>
            <a:ext cx="3676650" cy="32124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>
          <a:blip r:embed="rId5"/>
          <a:stretch>
            <a:fillRect/>
          </a:stretch>
        </p:blipFill>
        <p:spPr>
          <a:xfrm>
            <a:off x="3300443" y="1215601"/>
            <a:ext cx="1666240" cy="2970530"/>
          </a:xfrm>
          <a:prstGeom prst="rect">
            <a:avLst/>
          </a:prstGeom>
        </p:spPr>
      </p:pic>
      <p:pic>
        <p:nvPicPr>
          <p:cNvPr id="7" name="Рисунок 6" descr="https://i-hls.com/wp-content/uploads/2020/03/Photo-by-Vocalis-Health-169x300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780" y="416984"/>
            <a:ext cx="16129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https://img.zik.ua/original/2020/04/02/245735.jpg?timestamp=158582958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807" y="3726880"/>
            <a:ext cx="5147945" cy="303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8"/>
          <a:stretch>
            <a:fillRect/>
          </a:stretch>
        </p:blipFill>
        <p:spPr>
          <a:xfrm>
            <a:off x="5060345" y="2530570"/>
            <a:ext cx="1734820" cy="30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2389"/>
          </a:xfrm>
        </p:spPr>
        <p:txBody>
          <a:bodyPr/>
          <a:lstStyle/>
          <a:p>
            <a:r>
              <a:rPr lang="uk-UA" dirty="0" smtClean="0"/>
              <a:t>ДІАГРАМА ВАРІАНТІВ ВИКОРИСТАННЯ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25" y="914401"/>
            <a:ext cx="6391656" cy="55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6282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651</Words>
  <Application>Microsoft Office PowerPoint</Application>
  <PresentationFormat>Широкоэкранный</PresentationFormat>
  <Paragraphs>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Times New Roman</vt:lpstr>
      <vt:lpstr>Ретро</vt:lpstr>
      <vt:lpstr>Програмна система з супроводу надання медичної допомоги під час карантину</vt:lpstr>
      <vt:lpstr>МЕТА РОБОТИ</vt:lpstr>
      <vt:lpstr>ПОСТАНОВКА ЗАДАЧІ</vt:lpstr>
      <vt:lpstr>ВИМОГИ ДО СИСТЕМИ</vt:lpstr>
      <vt:lpstr>АКТУАЛЬНІСТЬ РОБОТИ</vt:lpstr>
      <vt:lpstr>АНАЛІЗ ПРЕДМЕТНОЇ ОБЛАСТІ</vt:lpstr>
      <vt:lpstr>АЛГОРИТМ ДІЙ В УМОВАХ ПАНДЕМІЇ</vt:lpstr>
      <vt:lpstr>ОГЛЯД АНАЛОГІВ</vt:lpstr>
      <vt:lpstr>ДІАГРАМА ВАРІАНТІВ ВИКОРИСТАННЯ</vt:lpstr>
      <vt:lpstr>ДІАГРАМА ПОСЛІДОВНОСТЕЙ ДЛЯ ПРЕЦЕДЕНТУ «ЩО ПОТРІБНО ЗНАТИ»</vt:lpstr>
      <vt:lpstr>ДІАГРАМА РОЗГОРТАННЯ</vt:lpstr>
      <vt:lpstr>РЕАЛІЗАЦІЯ КЛІЄНТСЬКОГО SPA-ДОДАТКУ</vt:lpstr>
      <vt:lpstr>РЕАЛІЗАЦІЯ МОБІЛЬНОГО КЛІЄНТА</vt:lpstr>
      <vt:lpstr>ТЕСТУВАННЯ СИСТЕМИ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з супроводу надання медичної допомоги під час карантину</dc:title>
  <dc:creator>Lanovyy Oleksiy</dc:creator>
  <cp:lastModifiedBy>Lanovyy Oleksiy</cp:lastModifiedBy>
  <cp:revision>6</cp:revision>
  <dcterms:created xsi:type="dcterms:W3CDTF">2020-06-16T07:02:17Z</dcterms:created>
  <dcterms:modified xsi:type="dcterms:W3CDTF">2020-06-17T04:54:40Z</dcterms:modified>
</cp:coreProperties>
</file>