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4" r:id="rId6"/>
    <p:sldId id="260" r:id="rId7"/>
    <p:sldId id="266" r:id="rId8"/>
    <p:sldId id="261" r:id="rId9"/>
    <p:sldId id="262"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5DC4F0-74CB-4FA4-BF96-6D0A3B74D489}">
          <p14:sldIdLst>
            <p14:sldId id="256"/>
            <p14:sldId id="257"/>
            <p14:sldId id="258"/>
            <p14:sldId id="259"/>
          </p14:sldIdLst>
        </p14:section>
        <p14:section name="Untitled Section" id="{BFDA8E7C-2719-4594-B0BF-69040DAD05FF}">
          <p14:sldIdLst>
            <p14:sldId id="264"/>
            <p14:sldId id="260"/>
            <p14:sldId id="266"/>
            <p14:sldId id="261"/>
            <p14:sldId id="262"/>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rIns="45720"/>
          <a:lstStyle/>
          <a:p>
            <a:fld id="{9C32FA52-3EC2-4D5E-B23F-7163281C6ADC}" type="slidenum">
              <a:rPr lang="en-GB" smtClean="0"/>
              <a:t>‹#›</a:t>
            </a:fld>
            <a:endParaRPr lang="en-GB"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5997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C32FA52-3EC2-4D5E-B23F-7163281C6ADC}" type="slidenum">
              <a:rPr lang="en-GB" smtClean="0"/>
              <a:t>‹#›</a:t>
            </a:fld>
            <a:endParaRPr lang="en-GB" dirty="0"/>
          </a:p>
        </p:txBody>
      </p:sp>
    </p:spTree>
    <p:extLst>
      <p:ext uri="{BB962C8B-B14F-4D97-AF65-F5344CB8AC3E}">
        <p14:creationId xmlns:p14="http://schemas.microsoft.com/office/powerpoint/2010/main" val="14460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C32FA52-3EC2-4D5E-B23F-7163281C6ADC}" type="slidenum">
              <a:rPr lang="en-GB" smtClean="0"/>
              <a:t>‹#›</a:t>
            </a:fld>
            <a:endParaRPr lang="en-GB" dirty="0"/>
          </a:p>
        </p:txBody>
      </p:sp>
    </p:spTree>
    <p:extLst>
      <p:ext uri="{BB962C8B-B14F-4D97-AF65-F5344CB8AC3E}">
        <p14:creationId xmlns:p14="http://schemas.microsoft.com/office/powerpoint/2010/main" val="30508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C32FA52-3EC2-4D5E-B23F-7163281C6ADC}" type="slidenum">
              <a:rPr lang="en-GB" smtClean="0"/>
              <a:t>‹#›</a:t>
            </a:fld>
            <a:endParaRPr lang="en-GB"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026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C32FA52-3EC2-4D5E-B23F-7163281C6ADC}" type="slidenum">
              <a:rPr lang="en-GB" smtClean="0"/>
              <a:t>‹#›</a:t>
            </a:fld>
            <a:endParaRPr lang="en-GB" dirty="0"/>
          </a:p>
        </p:txBody>
      </p:sp>
    </p:spTree>
    <p:extLst>
      <p:ext uri="{BB962C8B-B14F-4D97-AF65-F5344CB8AC3E}">
        <p14:creationId xmlns:p14="http://schemas.microsoft.com/office/powerpoint/2010/main" val="221967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C32FA52-3EC2-4D5E-B23F-7163281C6ADC}" type="slidenum">
              <a:rPr lang="en-GB" smtClean="0"/>
              <a:t>‹#›</a:t>
            </a:fld>
            <a:endParaRPr lang="en-GB"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3148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C32FA52-3EC2-4D5E-B23F-7163281C6ADC}" type="slidenum">
              <a:rPr lang="en-GB" smtClean="0"/>
              <a:t>‹#›</a:t>
            </a:fld>
            <a:endParaRPr lang="en-GB" dirty="0"/>
          </a:p>
        </p:txBody>
      </p:sp>
    </p:spTree>
    <p:extLst>
      <p:ext uri="{BB962C8B-B14F-4D97-AF65-F5344CB8AC3E}">
        <p14:creationId xmlns:p14="http://schemas.microsoft.com/office/powerpoint/2010/main" val="37164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C32FA52-3EC2-4D5E-B23F-7163281C6ADC}" type="slidenum">
              <a:rPr lang="en-GB" smtClean="0"/>
              <a:t>‹#›</a:t>
            </a:fld>
            <a:endParaRPr lang="en-GB"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4452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C32FA52-3EC2-4D5E-B23F-7163281C6ADC}" type="slidenum">
              <a:rPr lang="en-GB" smtClean="0"/>
              <a:t>‹#›</a:t>
            </a:fld>
            <a:endParaRPr lang="en-GB" dirty="0"/>
          </a:p>
        </p:txBody>
      </p:sp>
    </p:spTree>
    <p:extLst>
      <p:ext uri="{BB962C8B-B14F-4D97-AF65-F5344CB8AC3E}">
        <p14:creationId xmlns:p14="http://schemas.microsoft.com/office/powerpoint/2010/main" val="84150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C32FA52-3EC2-4D5E-B23F-7163281C6ADC}" type="slidenum">
              <a:rPr lang="en-GB" smtClean="0"/>
              <a:t>‹#›</a:t>
            </a:fld>
            <a:endParaRPr lang="en-GB" dirty="0"/>
          </a:p>
        </p:txBody>
      </p:sp>
    </p:spTree>
    <p:extLst>
      <p:ext uri="{BB962C8B-B14F-4D97-AF65-F5344CB8AC3E}">
        <p14:creationId xmlns:p14="http://schemas.microsoft.com/office/powerpoint/2010/main" val="61415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2F15D2-D1E1-48B3-B4C6-5BD4460CF133}" type="datetimeFigureOut">
              <a:rPr lang="en-GB" smtClean="0"/>
              <a:t>15/12/2023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C32FA52-3EC2-4D5E-B23F-7163281C6ADC}" type="slidenum">
              <a:rPr lang="en-GB" smtClean="0"/>
              <a:t>‹#›</a:t>
            </a:fld>
            <a:endParaRPr lang="en-GB" dirty="0"/>
          </a:p>
        </p:txBody>
      </p:sp>
    </p:spTree>
    <p:extLst>
      <p:ext uri="{BB962C8B-B14F-4D97-AF65-F5344CB8AC3E}">
        <p14:creationId xmlns:p14="http://schemas.microsoft.com/office/powerpoint/2010/main" val="404832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02F15D2-D1E1-48B3-B4C6-5BD4460CF133}" type="datetimeFigureOut">
              <a:rPr lang="en-GB" smtClean="0"/>
              <a:t>15/12/2023</a:t>
            </a:fld>
            <a:endParaRPr lang="en-GB"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C32FA52-3EC2-4D5E-B23F-7163281C6ADC}" type="slidenum">
              <a:rPr lang="en-GB" smtClean="0"/>
              <a:t>‹#›</a:t>
            </a:fld>
            <a:endParaRPr lang="en-GB"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5545109"/>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veGZaNjBR8s" TargetMode="External"/><Relationship Id="rId2" Type="http://schemas.openxmlformats.org/officeDocument/2006/relationships/hyperlink" Target="https://www.youtube.com/watch?v=kyc03iC4-hY&amp;t=131s" TargetMode="External"/><Relationship Id="rId1" Type="http://schemas.openxmlformats.org/officeDocument/2006/relationships/slideLayout" Target="../slideLayouts/slideLayout7.xml"/><Relationship Id="rId5" Type="http://schemas.openxmlformats.org/officeDocument/2006/relationships/hyperlink" Target="https://www.youtube.com/@AlexTheAnalyst" TargetMode="External"/><Relationship Id="rId4" Type="http://schemas.openxmlformats.org/officeDocument/2006/relationships/hyperlink" Target="https://www.youtube.com/watch?v=E7kbJFxocvU&amp;t=21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5B67-A450-61D0-7798-8C048E658A96}"/>
              </a:ext>
            </a:extLst>
          </p:cNvPr>
          <p:cNvSpPr>
            <a:spLocks noGrp="1"/>
          </p:cNvSpPr>
          <p:nvPr>
            <p:ph type="ctrTitle"/>
          </p:nvPr>
        </p:nvSpPr>
        <p:spPr/>
        <p:txBody>
          <a:bodyPr>
            <a:normAutofit fontScale="90000"/>
          </a:bodyPr>
          <a:lstStyle/>
          <a:p>
            <a:r>
              <a:rPr lang="en-US" dirty="0"/>
              <a:t>DATA PROFESSIONAL</a:t>
            </a:r>
            <a:endParaRPr lang="en-GB" dirty="0"/>
          </a:p>
        </p:txBody>
      </p:sp>
      <p:sp>
        <p:nvSpPr>
          <p:cNvPr id="3" name="Subtitle 2">
            <a:extLst>
              <a:ext uri="{FF2B5EF4-FFF2-40B4-BE49-F238E27FC236}">
                <a16:creationId xmlns:a16="http://schemas.microsoft.com/office/drawing/2014/main" id="{4D945C82-2481-4B5C-ACAB-9F7D66DC254D}"/>
              </a:ext>
            </a:extLst>
          </p:cNvPr>
          <p:cNvSpPr>
            <a:spLocks noGrp="1"/>
          </p:cNvSpPr>
          <p:nvPr>
            <p:ph type="subTitle" idx="1"/>
          </p:nvPr>
        </p:nvSpPr>
        <p:spPr/>
        <p:txBody>
          <a:bodyPr>
            <a:normAutofit/>
          </a:bodyPr>
          <a:lstStyle/>
          <a:p>
            <a:r>
              <a:rPr lang="en-US" dirty="0"/>
              <a:t>STANLEY KWADZO OVULLEY</a:t>
            </a:r>
          </a:p>
        </p:txBody>
      </p:sp>
    </p:spTree>
    <p:extLst>
      <p:ext uri="{BB962C8B-B14F-4D97-AF65-F5344CB8AC3E}">
        <p14:creationId xmlns:p14="http://schemas.microsoft.com/office/powerpoint/2010/main" val="347303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4BFBE-C0D6-C8A7-5DDF-4684EF847D39}"/>
              </a:ext>
            </a:extLst>
          </p:cNvPr>
          <p:cNvSpPr txBox="1"/>
          <p:nvPr/>
        </p:nvSpPr>
        <p:spPr>
          <a:xfrm>
            <a:off x="1222310" y="1007706"/>
            <a:ext cx="3097763" cy="584775"/>
          </a:xfrm>
          <a:prstGeom prst="rect">
            <a:avLst/>
          </a:prstGeom>
          <a:noFill/>
        </p:spPr>
        <p:txBody>
          <a:bodyPr wrap="square" rtlCol="0">
            <a:spAutoFit/>
          </a:bodyPr>
          <a:lstStyle/>
          <a:p>
            <a:r>
              <a:rPr lang="en-US" sz="3200" b="1" dirty="0"/>
              <a:t>CONCLUSION</a:t>
            </a:r>
            <a:endParaRPr lang="en-GB" sz="3200" b="1" dirty="0"/>
          </a:p>
        </p:txBody>
      </p:sp>
      <p:sp>
        <p:nvSpPr>
          <p:cNvPr id="2" name="TextBox 1">
            <a:extLst>
              <a:ext uri="{FF2B5EF4-FFF2-40B4-BE49-F238E27FC236}">
                <a16:creationId xmlns:a16="http://schemas.microsoft.com/office/drawing/2014/main" id="{E82166BF-017B-02B5-3E94-DA7642D2F9A8}"/>
              </a:ext>
            </a:extLst>
          </p:cNvPr>
          <p:cNvSpPr txBox="1"/>
          <p:nvPr/>
        </p:nvSpPr>
        <p:spPr>
          <a:xfrm>
            <a:off x="1996750" y="1847461"/>
            <a:ext cx="9190653" cy="4247317"/>
          </a:xfrm>
          <a:prstGeom prst="rect">
            <a:avLst/>
          </a:prstGeom>
          <a:noFill/>
        </p:spPr>
        <p:txBody>
          <a:bodyPr wrap="square" rtlCol="0">
            <a:spAutoFit/>
          </a:bodyPr>
          <a:lstStyle/>
          <a:p>
            <a:r>
              <a:rPr lang="en-US" dirty="0"/>
              <a:t>One observation that one can draw from this analysis is the interest </a:t>
            </a:r>
          </a:p>
          <a:p>
            <a:r>
              <a:rPr lang="en-US" dirty="0"/>
              <a:t>Of the young generation in this industry. This shows the industry as </a:t>
            </a:r>
          </a:p>
          <a:p>
            <a:r>
              <a:rPr lang="en-US" dirty="0"/>
              <a:t>a whole is having a future and is here to stay.</a:t>
            </a:r>
          </a:p>
          <a:p>
            <a:r>
              <a:rPr lang="en-US" dirty="0"/>
              <a:t>The importance of data and it usage to solve organizational problem </a:t>
            </a:r>
          </a:p>
          <a:p>
            <a:r>
              <a:rPr lang="en-US" dirty="0"/>
              <a:t>is being realize by most individuals and industries.</a:t>
            </a:r>
          </a:p>
          <a:p>
            <a:endParaRPr lang="en-US" dirty="0"/>
          </a:p>
          <a:p>
            <a:r>
              <a:rPr lang="en-US" dirty="0"/>
              <a:t>The view that the Data Industry is Male dominated may not be entirely true </a:t>
            </a:r>
          </a:p>
          <a:p>
            <a:r>
              <a:rPr lang="en-US" dirty="0"/>
              <a:t>as the dominated analysis suggests that Females are taking various role and are </a:t>
            </a:r>
          </a:p>
          <a:p>
            <a:r>
              <a:rPr lang="en-US" dirty="0"/>
              <a:t>largely involve in this industry.</a:t>
            </a:r>
          </a:p>
          <a:p>
            <a:r>
              <a:rPr lang="en-US" dirty="0"/>
              <a:t>This also go to prove that the Sector is Gender friendly and open to all.</a:t>
            </a:r>
          </a:p>
          <a:p>
            <a:endParaRPr lang="en-US" dirty="0"/>
          </a:p>
          <a:p>
            <a:r>
              <a:rPr lang="en-US" dirty="0"/>
              <a:t>Money (Salary) is not the only factor people consider before moving to another job </a:t>
            </a:r>
          </a:p>
          <a:p>
            <a:r>
              <a:rPr lang="en-US" dirty="0"/>
              <a:t>as the data shows that people consider order factors such as good work life / Life Balance.</a:t>
            </a:r>
          </a:p>
          <a:p>
            <a:endParaRPr lang="en-US" dirty="0"/>
          </a:p>
        </p:txBody>
      </p:sp>
    </p:spTree>
    <p:extLst>
      <p:ext uri="{BB962C8B-B14F-4D97-AF65-F5344CB8AC3E}">
        <p14:creationId xmlns:p14="http://schemas.microsoft.com/office/powerpoint/2010/main" val="75441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B87D0-D76D-0B13-10CF-0D9F65DD85FB}"/>
              </a:ext>
            </a:extLst>
          </p:cNvPr>
          <p:cNvSpPr txBox="1"/>
          <p:nvPr/>
        </p:nvSpPr>
        <p:spPr>
          <a:xfrm>
            <a:off x="2034073" y="858416"/>
            <a:ext cx="3526972" cy="369332"/>
          </a:xfrm>
          <a:prstGeom prst="rect">
            <a:avLst/>
          </a:prstGeom>
          <a:noFill/>
        </p:spPr>
        <p:txBody>
          <a:bodyPr wrap="square" rtlCol="0">
            <a:spAutoFit/>
          </a:bodyPr>
          <a:lstStyle/>
          <a:p>
            <a:r>
              <a:rPr lang="en-US" dirty="0"/>
              <a:t>REFERENCES</a:t>
            </a:r>
            <a:endParaRPr lang="en-GB" dirty="0"/>
          </a:p>
        </p:txBody>
      </p:sp>
      <p:sp>
        <p:nvSpPr>
          <p:cNvPr id="3" name="TextBox 2">
            <a:extLst>
              <a:ext uri="{FF2B5EF4-FFF2-40B4-BE49-F238E27FC236}">
                <a16:creationId xmlns:a16="http://schemas.microsoft.com/office/drawing/2014/main" id="{493B046A-302E-BAD8-B27B-F219C5B96A66}"/>
              </a:ext>
            </a:extLst>
          </p:cNvPr>
          <p:cNvSpPr txBox="1"/>
          <p:nvPr/>
        </p:nvSpPr>
        <p:spPr>
          <a:xfrm>
            <a:off x="2034073" y="1754155"/>
            <a:ext cx="7221894" cy="2308324"/>
          </a:xfrm>
          <a:prstGeom prst="rect">
            <a:avLst/>
          </a:prstGeom>
          <a:noFill/>
        </p:spPr>
        <p:txBody>
          <a:bodyPr wrap="square" rtlCol="0">
            <a:spAutoFit/>
          </a:bodyPr>
          <a:lstStyle/>
          <a:p>
            <a:r>
              <a:rPr lang="en-GB" dirty="0">
                <a:hlinkClick r:id="rId2"/>
              </a:rPr>
              <a:t>(6) Likert scale in #R #software #sokora – YouTube</a:t>
            </a:r>
            <a:endParaRPr lang="en-GB" dirty="0"/>
          </a:p>
          <a:p>
            <a:endParaRPr lang="en-GB" dirty="0"/>
          </a:p>
          <a:p>
            <a:r>
              <a:rPr lang="en-US" dirty="0">
                <a:hlinkClick r:id="rId3"/>
              </a:rPr>
              <a:t>(6) How to recode </a:t>
            </a:r>
            <a:r>
              <a:rPr lang="en-US" dirty="0" err="1">
                <a:hlinkClick r:id="rId3"/>
              </a:rPr>
              <a:t>likert</a:t>
            </a:r>
            <a:r>
              <a:rPr lang="en-US" dirty="0">
                <a:hlinkClick r:id="rId3"/>
              </a:rPr>
              <a:t> scale data in R - YouTube</a:t>
            </a:r>
            <a:endParaRPr lang="en-GB" dirty="0"/>
          </a:p>
          <a:p>
            <a:endParaRPr lang="en-GB" dirty="0"/>
          </a:p>
          <a:p>
            <a:r>
              <a:rPr lang="en-US" dirty="0">
                <a:hlinkClick r:id="rId4"/>
              </a:rPr>
              <a:t>(6) How to Split a Column into Multiple Columns in R. [HD] – YouTube</a:t>
            </a:r>
            <a:endParaRPr lang="en-GB" dirty="0"/>
          </a:p>
          <a:p>
            <a:endParaRPr lang="en-GB" dirty="0"/>
          </a:p>
          <a:p>
            <a:r>
              <a:rPr lang="en-US" dirty="0">
                <a:hlinkClick r:id="rId5"/>
              </a:rPr>
              <a:t>(6) Alex The Analyst - YouTube</a:t>
            </a:r>
            <a:endParaRPr lang="en-GB" dirty="0"/>
          </a:p>
        </p:txBody>
      </p:sp>
    </p:spTree>
    <p:extLst>
      <p:ext uri="{BB962C8B-B14F-4D97-AF65-F5344CB8AC3E}">
        <p14:creationId xmlns:p14="http://schemas.microsoft.com/office/powerpoint/2010/main" val="45345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9DFB-0F53-FBCD-1C57-11F1B3C92E68}"/>
              </a:ext>
            </a:extLst>
          </p:cNvPr>
          <p:cNvSpPr>
            <a:spLocks noGrp="1"/>
          </p:cNvSpPr>
          <p:nvPr>
            <p:ph type="title"/>
          </p:nvPr>
        </p:nvSpPr>
        <p:spPr>
          <a:xfrm>
            <a:off x="985413" y="1106920"/>
            <a:ext cx="3200400" cy="2839930"/>
          </a:xfrm>
        </p:spPr>
        <p:txBody>
          <a:bodyPr>
            <a:normAutofit/>
          </a:bodyPr>
          <a:lstStyle/>
          <a:p>
            <a:r>
              <a:rPr lang="en-US" dirty="0">
                <a:solidFill>
                  <a:srgbClr val="FFFFFF"/>
                </a:solidFill>
              </a:rPr>
              <a:t>About the Data</a:t>
            </a:r>
            <a:endParaRPr lang="en-GB" dirty="0">
              <a:solidFill>
                <a:srgbClr val="FFFFFF"/>
              </a:solidFill>
            </a:endParaRPr>
          </a:p>
        </p:txBody>
      </p:sp>
      <p:sp>
        <p:nvSpPr>
          <p:cNvPr id="3" name="Content Placeholder 2">
            <a:extLst>
              <a:ext uri="{FF2B5EF4-FFF2-40B4-BE49-F238E27FC236}">
                <a16:creationId xmlns:a16="http://schemas.microsoft.com/office/drawing/2014/main" id="{D7983FBB-36D9-470E-3FB1-A0E55275C3B9}"/>
              </a:ext>
            </a:extLst>
          </p:cNvPr>
          <p:cNvSpPr>
            <a:spLocks noGrp="1"/>
          </p:cNvSpPr>
          <p:nvPr>
            <p:ph idx="1"/>
          </p:nvPr>
        </p:nvSpPr>
        <p:spPr>
          <a:xfrm>
            <a:off x="4447308" y="591344"/>
            <a:ext cx="6906491" cy="5585619"/>
          </a:xfrm>
        </p:spPr>
        <p:txBody>
          <a:bodyPr anchor="ctr">
            <a:normAutofit fontScale="92500" lnSpcReduction="10000"/>
          </a:bodyPr>
          <a:lstStyle/>
          <a:p>
            <a:r>
              <a:rPr lang="en-US" sz="2400" dirty="0"/>
              <a:t>This data was gathered by Alex Freberg popularly known on YouTube as Alex the Analyst. He is </a:t>
            </a:r>
            <a:r>
              <a:rPr lang="en-US" sz="2400" b="0" i="0" dirty="0">
                <a:effectLst/>
                <a:latin typeface="-apple-system"/>
              </a:rPr>
              <a:t>Analytics Manager working directly with stakeholders to help them better manage and utilize their data. I specialize in SQL, Python, and Cloud Applications.</a:t>
            </a:r>
          </a:p>
          <a:p>
            <a:r>
              <a:rPr lang="en-US" sz="2400" dirty="0">
                <a:latin typeface="-apple-system"/>
              </a:rPr>
              <a:t>The data provide certain information about professionals in the Data Industry: Data Analyst, Data Architect, Data Engineer, Data Scientist, Database Developer, Student and Other.</a:t>
            </a:r>
          </a:p>
          <a:p>
            <a:r>
              <a:rPr lang="en-US" sz="2400" dirty="0">
                <a:latin typeface="-apple-system"/>
              </a:rPr>
              <a:t>Areas such as age, income , favorite programming language were looked at.</a:t>
            </a:r>
          </a:p>
          <a:p>
            <a:r>
              <a:rPr lang="en-US" sz="2400" dirty="0">
                <a:latin typeface="-apple-system"/>
              </a:rPr>
              <a:t>It important to note that a Questionnaire was used to gather the data.</a:t>
            </a:r>
            <a:endParaRPr lang="en-GB" sz="2400" dirty="0"/>
          </a:p>
        </p:txBody>
      </p:sp>
    </p:spTree>
    <p:extLst>
      <p:ext uri="{BB962C8B-B14F-4D97-AF65-F5344CB8AC3E}">
        <p14:creationId xmlns:p14="http://schemas.microsoft.com/office/powerpoint/2010/main" val="22040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84F1-00CC-EE2C-C505-36EC5768723E}"/>
              </a:ext>
            </a:extLst>
          </p:cNvPr>
          <p:cNvSpPr>
            <a:spLocks noGrp="1"/>
          </p:cNvSpPr>
          <p:nvPr>
            <p:ph type="title"/>
          </p:nvPr>
        </p:nvSpPr>
        <p:spPr>
          <a:xfrm>
            <a:off x="1110343" y="1999798"/>
            <a:ext cx="3480318" cy="1384355"/>
          </a:xfrm>
        </p:spPr>
        <p:txBody>
          <a:bodyPr>
            <a:normAutofit fontScale="90000"/>
          </a:bodyPr>
          <a:lstStyle/>
          <a:p>
            <a:r>
              <a:rPr lang="en-US" sz="3400" dirty="0">
                <a:solidFill>
                  <a:srgbClr val="FFFFFF"/>
                </a:solidFill>
              </a:rPr>
              <a:t>KEYs IN THE QUESTIONNAIRE</a:t>
            </a:r>
            <a:endParaRPr lang="en-GB" sz="3400" dirty="0">
              <a:solidFill>
                <a:srgbClr val="FFFFFF"/>
              </a:solidFill>
            </a:endParaRPr>
          </a:p>
        </p:txBody>
      </p:sp>
      <p:sp>
        <p:nvSpPr>
          <p:cNvPr id="3" name="Content Placeholder 2">
            <a:extLst>
              <a:ext uri="{FF2B5EF4-FFF2-40B4-BE49-F238E27FC236}">
                <a16:creationId xmlns:a16="http://schemas.microsoft.com/office/drawing/2014/main" id="{4D1F8674-5EFA-894A-BF4B-8BCEA3305BBA}"/>
              </a:ext>
            </a:extLst>
          </p:cNvPr>
          <p:cNvSpPr>
            <a:spLocks noGrp="1"/>
          </p:cNvSpPr>
          <p:nvPr>
            <p:ph idx="1"/>
          </p:nvPr>
        </p:nvSpPr>
        <p:spPr>
          <a:xfrm>
            <a:off x="4447308" y="591344"/>
            <a:ext cx="6906491" cy="5585619"/>
          </a:xfrm>
        </p:spPr>
        <p:txBody>
          <a:bodyPr anchor="ctr">
            <a:normAutofit fontScale="85000" lnSpcReduction="10000"/>
          </a:bodyPr>
          <a:lstStyle/>
          <a:p>
            <a:endParaRPr lang="en-US" sz="1500" b="1" dirty="0"/>
          </a:p>
          <a:p>
            <a:endParaRPr lang="en-US" sz="1500" b="1" dirty="0"/>
          </a:p>
          <a:p>
            <a:r>
              <a:rPr lang="en-US" sz="1500" b="1" dirty="0"/>
              <a:t>Difficulty :  </a:t>
            </a:r>
            <a:r>
              <a:rPr lang="en-US" sz="1500" dirty="0"/>
              <a:t>How difficult was it for you to break into Data?</a:t>
            </a:r>
          </a:p>
          <a:p>
            <a:r>
              <a:rPr lang="en-US" sz="1500" b="1" dirty="0"/>
              <a:t>AnotherWork</a:t>
            </a:r>
            <a:r>
              <a:rPr lang="en-US" sz="1500" dirty="0"/>
              <a:t>:  If you were to look for a new job today, what would be the most important thing to you?</a:t>
            </a:r>
          </a:p>
          <a:p>
            <a:pPr marL="0" indent="0">
              <a:buNone/>
            </a:pPr>
            <a:r>
              <a:rPr lang="en-US" sz="1500" b="1" dirty="0"/>
              <a:t>Questions on Happiness</a:t>
            </a:r>
          </a:p>
          <a:p>
            <a:r>
              <a:rPr lang="en-US" sz="1500" b="1" dirty="0"/>
              <a:t>Q6A : </a:t>
            </a:r>
            <a:r>
              <a:rPr lang="en-US" sz="1500" dirty="0"/>
              <a:t>How Happy are you in your Current Position with the following? (Salary)</a:t>
            </a:r>
          </a:p>
          <a:p>
            <a:r>
              <a:rPr lang="en-US" sz="1500" b="1" dirty="0"/>
              <a:t>Q6B :  </a:t>
            </a:r>
            <a:r>
              <a:rPr lang="en-US" sz="1500" dirty="0"/>
              <a:t>How Happy are you in your Current Position with the following? (Work/Life Balance)</a:t>
            </a:r>
          </a:p>
          <a:p>
            <a:r>
              <a:rPr lang="en-US" sz="1500" b="1" dirty="0"/>
              <a:t>Q6C: </a:t>
            </a:r>
            <a:r>
              <a:rPr lang="en-US" sz="1500" dirty="0"/>
              <a:t>How Happy are you in your Current Position with the following? (Coworkers)</a:t>
            </a:r>
          </a:p>
          <a:p>
            <a:r>
              <a:rPr lang="en-US" sz="1500" b="1" dirty="0"/>
              <a:t>Q6D:  </a:t>
            </a:r>
            <a:r>
              <a:rPr lang="en-US" sz="1500" dirty="0"/>
              <a:t>How Happy are you in your Current Position with the following? (Management)</a:t>
            </a:r>
          </a:p>
          <a:p>
            <a:r>
              <a:rPr lang="en-US" sz="1500" b="1" dirty="0"/>
              <a:t>Q6E : </a:t>
            </a:r>
            <a:r>
              <a:rPr lang="en-US" sz="1500" dirty="0"/>
              <a:t>How Happy are you in your Current Position with the following? (Upward Mobility)</a:t>
            </a:r>
          </a:p>
          <a:p>
            <a:r>
              <a:rPr lang="en-US" sz="1500" b="1" dirty="0"/>
              <a:t>Q6F :  </a:t>
            </a:r>
            <a:r>
              <a:rPr lang="en-US" sz="1500" dirty="0"/>
              <a:t>How Happy are you in your Current Position with the following? (Learning New Things)</a:t>
            </a:r>
          </a:p>
          <a:p>
            <a:pPr marL="0" indent="0">
              <a:buNone/>
            </a:pPr>
            <a:endParaRPr lang="en-GB" sz="1500" b="1" dirty="0"/>
          </a:p>
        </p:txBody>
      </p:sp>
    </p:spTree>
    <p:extLst>
      <p:ext uri="{BB962C8B-B14F-4D97-AF65-F5344CB8AC3E}">
        <p14:creationId xmlns:p14="http://schemas.microsoft.com/office/powerpoint/2010/main" val="162178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0458-3C75-3210-8831-70D3BABE5273}"/>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 CLEANING </a:t>
            </a:r>
            <a:endParaRPr lang="en-GB" dirty="0">
              <a:solidFill>
                <a:srgbClr val="FFFFFF"/>
              </a:solidFill>
            </a:endParaRPr>
          </a:p>
        </p:txBody>
      </p:sp>
      <p:sp>
        <p:nvSpPr>
          <p:cNvPr id="3" name="Content Placeholder 2">
            <a:extLst>
              <a:ext uri="{FF2B5EF4-FFF2-40B4-BE49-F238E27FC236}">
                <a16:creationId xmlns:a16="http://schemas.microsoft.com/office/drawing/2014/main" id="{ACD37FDD-7207-8059-A841-15DFAC22C707}"/>
              </a:ext>
            </a:extLst>
          </p:cNvPr>
          <p:cNvSpPr>
            <a:spLocks noGrp="1"/>
          </p:cNvSpPr>
          <p:nvPr>
            <p:ph idx="1"/>
          </p:nvPr>
        </p:nvSpPr>
        <p:spPr>
          <a:xfrm>
            <a:off x="4447308" y="591344"/>
            <a:ext cx="6906491" cy="5585619"/>
          </a:xfrm>
        </p:spPr>
        <p:txBody>
          <a:bodyPr anchor="ctr">
            <a:normAutofit fontScale="92500" lnSpcReduction="20000"/>
          </a:bodyPr>
          <a:lstStyle/>
          <a:p>
            <a:r>
              <a:rPr lang="en-US" sz="1800" dirty="0"/>
              <a:t>Packages use for this work includes: dplyr, tidyverse, ggplot, likert</a:t>
            </a:r>
          </a:p>
          <a:p>
            <a:r>
              <a:rPr lang="en-US" sz="1800" dirty="0"/>
              <a:t>Columns such as JobTitle, Industry, FavoriteLanguage, Difficulty, AnotherWork were split using some delimiters depending on the column in order to get standardize the options in these columns to make analysis easier. This was done using the “Seperator” function.</a:t>
            </a:r>
          </a:p>
          <a:p>
            <a:r>
              <a:rPr lang="en-US" sz="1800" dirty="0"/>
              <a:t>The Income Columns in the data was give in ranges. The Income Column was then splited into two coleus and the average of these two column was used to as the Salary for the various professionals.</a:t>
            </a:r>
          </a:p>
          <a:p>
            <a:r>
              <a:rPr lang="en-US" sz="1800" dirty="0"/>
              <a:t>Check for missing values was only done when the columns useful for the analysis were selected. The missing values were then remove because they were 36.</a:t>
            </a:r>
          </a:p>
          <a:p>
            <a:pPr marL="0" indent="0">
              <a:buNone/>
            </a:pPr>
            <a:r>
              <a:rPr lang="en-US" sz="1800" dirty="0"/>
              <a:t> Columns selected are: JobTitle., Industry, FavoriteLanguage, Gender, Income, Difficulty,  AnotherWork, Current.Age, Q6, Q7, Q8, Q9, Q10, Q11.</a:t>
            </a:r>
          </a:p>
          <a:p>
            <a:pPr marL="0" indent="0">
              <a:buNone/>
            </a:pPr>
            <a:r>
              <a:rPr lang="en-US" sz="1800" dirty="0"/>
              <a:t>Some selected variables were the factorize to in the analysis.</a:t>
            </a:r>
            <a:endParaRPr lang="en-GB" sz="1800" dirty="0"/>
          </a:p>
        </p:txBody>
      </p:sp>
    </p:spTree>
    <p:extLst>
      <p:ext uri="{BB962C8B-B14F-4D97-AF65-F5344CB8AC3E}">
        <p14:creationId xmlns:p14="http://schemas.microsoft.com/office/powerpoint/2010/main" val="2592965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DF38F460-0774-8DBB-33D3-963BEAEFA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205" y="823796"/>
            <a:ext cx="4506105" cy="3477454"/>
          </a:xfrm>
          <a:prstGeom prst="rect">
            <a:avLst/>
          </a:prstGeom>
        </p:spPr>
      </p:pic>
      <p:pic>
        <p:nvPicPr>
          <p:cNvPr id="5" name="Picture 4">
            <a:extLst>
              <a:ext uri="{FF2B5EF4-FFF2-40B4-BE49-F238E27FC236}">
                <a16:creationId xmlns:a16="http://schemas.microsoft.com/office/drawing/2014/main" id="{7E56E80B-568F-3465-1C4C-BFFF86426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334" y="1046548"/>
            <a:ext cx="4217461" cy="3254702"/>
          </a:xfrm>
          <a:prstGeom prst="rect">
            <a:avLst/>
          </a:prstGeom>
        </p:spPr>
      </p:pic>
      <p:sp>
        <p:nvSpPr>
          <p:cNvPr id="6" name="TextBox 5">
            <a:extLst>
              <a:ext uri="{FF2B5EF4-FFF2-40B4-BE49-F238E27FC236}">
                <a16:creationId xmlns:a16="http://schemas.microsoft.com/office/drawing/2014/main" id="{8AC0D8F3-A5C9-9A7E-B6E4-EDF063E5FBC0}"/>
              </a:ext>
            </a:extLst>
          </p:cNvPr>
          <p:cNvSpPr txBox="1"/>
          <p:nvPr/>
        </p:nvSpPr>
        <p:spPr>
          <a:xfrm>
            <a:off x="1996751" y="195943"/>
            <a:ext cx="8210939" cy="400110"/>
          </a:xfrm>
          <a:prstGeom prst="rect">
            <a:avLst/>
          </a:prstGeom>
          <a:noFill/>
        </p:spPr>
        <p:txBody>
          <a:bodyPr wrap="square" rtlCol="0">
            <a:spAutoFit/>
          </a:bodyPr>
          <a:lstStyle/>
          <a:p>
            <a:pPr algn="ctr"/>
            <a:r>
              <a:rPr lang="en-US" sz="2000" b="1" dirty="0"/>
              <a:t>AGE AND INCOME DISTRIBUTION</a:t>
            </a:r>
            <a:endParaRPr lang="en-GB" sz="2000" b="1" dirty="0"/>
          </a:p>
        </p:txBody>
      </p:sp>
      <p:sp>
        <p:nvSpPr>
          <p:cNvPr id="7" name="TextBox 6">
            <a:extLst>
              <a:ext uri="{FF2B5EF4-FFF2-40B4-BE49-F238E27FC236}">
                <a16:creationId xmlns:a16="http://schemas.microsoft.com/office/drawing/2014/main" id="{D61C1568-B67D-99C4-F273-0724DB37E5E9}"/>
              </a:ext>
            </a:extLst>
          </p:cNvPr>
          <p:cNvSpPr txBox="1"/>
          <p:nvPr/>
        </p:nvSpPr>
        <p:spPr>
          <a:xfrm>
            <a:off x="1327205" y="4553339"/>
            <a:ext cx="4768795" cy="1477328"/>
          </a:xfrm>
          <a:prstGeom prst="rect">
            <a:avLst/>
          </a:prstGeom>
          <a:noFill/>
        </p:spPr>
        <p:txBody>
          <a:bodyPr wrap="square" rtlCol="0">
            <a:spAutoFit/>
          </a:bodyPr>
          <a:lstStyle/>
          <a:p>
            <a:r>
              <a:rPr lang="en-US" dirty="0"/>
              <a:t>The average age is around 30 , the minimum is 18 and the maximum age is 92. </a:t>
            </a:r>
          </a:p>
          <a:p>
            <a:r>
              <a:rPr lang="en-US" dirty="0"/>
              <a:t>The distribution shows that Majority of the respondents are withing the 20 to 40 age group. </a:t>
            </a:r>
            <a:endParaRPr lang="en-GB" dirty="0"/>
          </a:p>
        </p:txBody>
      </p:sp>
      <p:sp>
        <p:nvSpPr>
          <p:cNvPr id="9" name="TextBox 8">
            <a:extLst>
              <a:ext uri="{FF2B5EF4-FFF2-40B4-BE49-F238E27FC236}">
                <a16:creationId xmlns:a16="http://schemas.microsoft.com/office/drawing/2014/main" id="{D0AD294D-FBBE-CD21-20DA-7C02566E40F5}"/>
              </a:ext>
            </a:extLst>
          </p:cNvPr>
          <p:cNvSpPr txBox="1"/>
          <p:nvPr/>
        </p:nvSpPr>
        <p:spPr>
          <a:xfrm>
            <a:off x="6736702" y="4637314"/>
            <a:ext cx="4128093" cy="1200329"/>
          </a:xfrm>
          <a:prstGeom prst="rect">
            <a:avLst/>
          </a:prstGeom>
          <a:noFill/>
        </p:spPr>
        <p:txBody>
          <a:bodyPr wrap="square" rtlCol="0">
            <a:spAutoFit/>
          </a:bodyPr>
          <a:lstStyle/>
          <a:p>
            <a:r>
              <a:rPr lang="en-US" dirty="0"/>
              <a:t>The average income according to the analysis shows the according minimum salary is $20 and the maximum Salary is $225 </a:t>
            </a:r>
            <a:endParaRPr lang="en-GB" dirty="0"/>
          </a:p>
        </p:txBody>
      </p:sp>
    </p:spTree>
    <p:extLst>
      <p:ext uri="{BB962C8B-B14F-4D97-AF65-F5344CB8AC3E}">
        <p14:creationId xmlns:p14="http://schemas.microsoft.com/office/powerpoint/2010/main" val="420433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6B7C-862D-C727-CD2D-96EEDC9764D3}"/>
              </a:ext>
            </a:extLst>
          </p:cNvPr>
          <p:cNvSpPr>
            <a:spLocks noGrp="1"/>
          </p:cNvSpPr>
          <p:nvPr>
            <p:ph type="title"/>
          </p:nvPr>
        </p:nvSpPr>
        <p:spPr>
          <a:xfrm>
            <a:off x="1001684" y="170412"/>
            <a:ext cx="10178934" cy="604840"/>
          </a:xfrm>
        </p:spPr>
        <p:txBody>
          <a:bodyPr vert="horz" lIns="91440" tIns="45720" rIns="91440" bIns="45720" rtlCol="0" anchor="b">
            <a:normAutofit/>
          </a:bodyPr>
          <a:lstStyle/>
          <a:p>
            <a:pPr algn="ctr"/>
            <a:r>
              <a:rPr lang="en-US" kern="1200" dirty="0">
                <a:solidFill>
                  <a:schemeClr val="tx1"/>
                </a:solidFill>
                <a:latin typeface="+mj-lt"/>
                <a:ea typeface="+mj-ea"/>
                <a:cs typeface="+mj-cs"/>
              </a:rPr>
              <a:t>Bar Chart Using Various Count</a:t>
            </a:r>
          </a:p>
        </p:txBody>
      </p:sp>
      <p:pic>
        <p:nvPicPr>
          <p:cNvPr id="5" name="Content Placeholder 4" descr="Chart&#10;&#10;Description automatically generated">
            <a:extLst>
              <a:ext uri="{FF2B5EF4-FFF2-40B4-BE49-F238E27FC236}">
                <a16:creationId xmlns:a16="http://schemas.microsoft.com/office/drawing/2014/main" id="{C5F269A3-BDB2-1380-6A7F-8A13FCF70A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156" r="-4" b="6974"/>
          <a:stretch/>
        </p:blipFill>
        <p:spPr>
          <a:xfrm>
            <a:off x="1241642" y="1499142"/>
            <a:ext cx="4849509" cy="3250951"/>
          </a:xfrm>
          <a:prstGeom prst="rect">
            <a:avLst/>
          </a:prstGeom>
        </p:spPr>
      </p:pic>
      <p:pic>
        <p:nvPicPr>
          <p:cNvPr id="7" name="Picture 6" descr="Chart, bar chart&#10;&#10;Description automatically generated">
            <a:extLst>
              <a:ext uri="{FF2B5EF4-FFF2-40B4-BE49-F238E27FC236}">
                <a16:creationId xmlns:a16="http://schemas.microsoft.com/office/drawing/2014/main" id="{61EC6F06-5A78-EA74-4C6A-EB015F5D958C}"/>
              </a:ext>
            </a:extLst>
          </p:cNvPr>
          <p:cNvPicPr>
            <a:picLocks noChangeAspect="1"/>
          </p:cNvPicPr>
          <p:nvPr/>
        </p:nvPicPr>
        <p:blipFill rotWithShape="1">
          <a:blip r:embed="rId3">
            <a:extLst>
              <a:ext uri="{28A0092B-C50C-407E-A947-70E740481C1C}">
                <a14:useLocalDpi xmlns:a14="http://schemas.microsoft.com/office/drawing/2010/main" val="0"/>
              </a:ext>
            </a:extLst>
          </a:blip>
          <a:srcRect t="7271" r="-4" b="5859"/>
          <a:stretch/>
        </p:blipFill>
        <p:spPr>
          <a:xfrm>
            <a:off x="6852878" y="1499142"/>
            <a:ext cx="4268516" cy="2645475"/>
          </a:xfrm>
          <a:prstGeom prst="rect">
            <a:avLst/>
          </a:prstGeom>
        </p:spPr>
      </p:pic>
      <p:sp>
        <p:nvSpPr>
          <p:cNvPr id="8" name="TextBox 7">
            <a:extLst>
              <a:ext uri="{FF2B5EF4-FFF2-40B4-BE49-F238E27FC236}">
                <a16:creationId xmlns:a16="http://schemas.microsoft.com/office/drawing/2014/main" id="{F77190E6-9A44-CCA4-9A94-9B851A964996}"/>
              </a:ext>
            </a:extLst>
          </p:cNvPr>
          <p:cNvSpPr txBox="1"/>
          <p:nvPr/>
        </p:nvSpPr>
        <p:spPr>
          <a:xfrm>
            <a:off x="1211911" y="4820249"/>
            <a:ext cx="5094316" cy="1323439"/>
          </a:xfrm>
          <a:prstGeom prst="rect">
            <a:avLst/>
          </a:prstGeom>
          <a:noFill/>
        </p:spPr>
        <p:txBody>
          <a:bodyPr wrap="square" rtlCol="0">
            <a:spAutoFit/>
          </a:bodyPr>
          <a:lstStyle/>
          <a:p>
            <a:r>
              <a:rPr lang="en-US" sz="1600" dirty="0"/>
              <a:t>This shows count of the various data professionals  </a:t>
            </a:r>
          </a:p>
          <a:p>
            <a:r>
              <a:rPr lang="en-US" sz="1600" dirty="0"/>
              <a:t>Among the professions, Data Arhitects have the greater number of respondents followed closely by Data Analyst and people who selected the other option.</a:t>
            </a:r>
            <a:endParaRPr lang="en-GB" sz="1600" dirty="0"/>
          </a:p>
        </p:txBody>
      </p:sp>
      <p:sp>
        <p:nvSpPr>
          <p:cNvPr id="10" name="TextBox 9">
            <a:extLst>
              <a:ext uri="{FF2B5EF4-FFF2-40B4-BE49-F238E27FC236}">
                <a16:creationId xmlns:a16="http://schemas.microsoft.com/office/drawing/2014/main" id="{F173996F-425E-1337-1BD2-9E4F7FAAB6AA}"/>
              </a:ext>
            </a:extLst>
          </p:cNvPr>
          <p:cNvSpPr txBox="1"/>
          <p:nvPr/>
        </p:nvSpPr>
        <p:spPr>
          <a:xfrm>
            <a:off x="6852878" y="4672584"/>
            <a:ext cx="4453873" cy="1200329"/>
          </a:xfrm>
          <a:prstGeom prst="rect">
            <a:avLst/>
          </a:prstGeom>
          <a:noFill/>
        </p:spPr>
        <p:txBody>
          <a:bodyPr wrap="square" rtlCol="0">
            <a:spAutoFit/>
          </a:bodyPr>
          <a:lstStyle/>
          <a:p>
            <a:r>
              <a:rPr lang="en-US" dirty="0"/>
              <a:t>This shows a count by Gender.</a:t>
            </a:r>
          </a:p>
          <a:p>
            <a:r>
              <a:rPr lang="en-US" dirty="0"/>
              <a:t>In important to note that this questionnaire got a lot of female respondents as the graph shows. </a:t>
            </a:r>
            <a:endParaRPr lang="en-GB" dirty="0"/>
          </a:p>
        </p:txBody>
      </p:sp>
    </p:spTree>
    <p:extLst>
      <p:ext uri="{BB962C8B-B14F-4D97-AF65-F5344CB8AC3E}">
        <p14:creationId xmlns:p14="http://schemas.microsoft.com/office/powerpoint/2010/main" val="413381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368EDA85-3D88-F743-E7A5-2BA8EBBD3DDA}"/>
              </a:ext>
            </a:extLst>
          </p:cNvPr>
          <p:cNvGraphicFramePr>
            <a:graphicFrameLocks noGrp="1"/>
          </p:cNvGraphicFramePr>
          <p:nvPr>
            <p:extLst>
              <p:ext uri="{D42A27DB-BD31-4B8C-83A1-F6EECF244321}">
                <p14:modId xmlns:p14="http://schemas.microsoft.com/office/powerpoint/2010/main" val="3185418623"/>
              </p:ext>
            </p:extLst>
          </p:nvPr>
        </p:nvGraphicFramePr>
        <p:xfrm>
          <a:off x="1716317" y="748860"/>
          <a:ext cx="3097764" cy="2194560"/>
        </p:xfrm>
        <a:graphic>
          <a:graphicData uri="http://schemas.openxmlformats.org/drawingml/2006/table">
            <a:tbl>
              <a:tblPr firstRow="1" bandRow="1">
                <a:tableStyleId>{21E4AEA4-8DFA-4A89-87EB-49C32662AFE0}</a:tableStyleId>
              </a:tblPr>
              <a:tblGrid>
                <a:gridCol w="1894114">
                  <a:extLst>
                    <a:ext uri="{9D8B030D-6E8A-4147-A177-3AD203B41FA5}">
                      <a16:colId xmlns:a16="http://schemas.microsoft.com/office/drawing/2014/main" val="2750536115"/>
                    </a:ext>
                  </a:extLst>
                </a:gridCol>
                <a:gridCol w="727788">
                  <a:extLst>
                    <a:ext uri="{9D8B030D-6E8A-4147-A177-3AD203B41FA5}">
                      <a16:colId xmlns:a16="http://schemas.microsoft.com/office/drawing/2014/main" val="2469125420"/>
                    </a:ext>
                  </a:extLst>
                </a:gridCol>
                <a:gridCol w="475862">
                  <a:extLst>
                    <a:ext uri="{9D8B030D-6E8A-4147-A177-3AD203B41FA5}">
                      <a16:colId xmlns:a16="http://schemas.microsoft.com/office/drawing/2014/main" val="1151139"/>
                    </a:ext>
                  </a:extLst>
                </a:gridCol>
              </a:tblGrid>
              <a:tr h="273195">
                <a:tc>
                  <a:txBody>
                    <a:bodyPr/>
                    <a:lstStyle/>
                    <a:p>
                      <a:r>
                        <a:rPr lang="en-US" sz="1200" dirty="0"/>
                        <a:t>JobTitle</a:t>
                      </a:r>
                      <a:endParaRPr lang="en-GB" sz="1200" dirty="0"/>
                    </a:p>
                  </a:txBody>
                  <a:tcPr/>
                </a:tc>
                <a:tc>
                  <a:txBody>
                    <a:bodyPr/>
                    <a:lstStyle/>
                    <a:p>
                      <a:r>
                        <a:rPr lang="en-US" sz="1200" dirty="0"/>
                        <a:t>Python</a:t>
                      </a:r>
                      <a:endParaRPr lang="en-GB" sz="1200" dirty="0"/>
                    </a:p>
                  </a:txBody>
                  <a:tcPr/>
                </a:tc>
                <a:tc>
                  <a:txBody>
                    <a:bodyPr/>
                    <a:lstStyle/>
                    <a:p>
                      <a:r>
                        <a:rPr lang="en-US" sz="1200" dirty="0"/>
                        <a:t>    R</a:t>
                      </a:r>
                      <a:endParaRPr lang="en-GB" sz="1200" dirty="0"/>
                    </a:p>
                  </a:txBody>
                  <a:tcPr/>
                </a:tc>
                <a:extLst>
                  <a:ext uri="{0D108BD9-81ED-4DB2-BD59-A6C34878D82A}">
                    <a16:rowId xmlns:a16="http://schemas.microsoft.com/office/drawing/2014/main" val="3608121026"/>
                  </a:ext>
                </a:extLst>
              </a:tr>
              <a:tr h="233947">
                <a:tc>
                  <a:txBody>
                    <a:bodyPr/>
                    <a:lstStyle/>
                    <a:p>
                      <a:r>
                        <a:rPr lang="en-GB" sz="1200" kern="1200" dirty="0">
                          <a:solidFill>
                            <a:schemeClr val="dk1"/>
                          </a:solidFill>
                          <a:effectLst/>
                        </a:rPr>
                        <a:t>Data Analyst</a:t>
                      </a:r>
                      <a:endParaRPr lang="en-GB" sz="1200" dirty="0"/>
                    </a:p>
                  </a:txBody>
                  <a:tcPr/>
                </a:tc>
                <a:tc>
                  <a:txBody>
                    <a:bodyPr/>
                    <a:lstStyle/>
                    <a:p>
                      <a:r>
                        <a:rPr lang="en-US" sz="1200" dirty="0"/>
                        <a:t>28</a:t>
                      </a:r>
                      <a:endParaRPr lang="en-GB" sz="1200" dirty="0"/>
                    </a:p>
                  </a:txBody>
                  <a:tcPr/>
                </a:tc>
                <a:tc>
                  <a:txBody>
                    <a:bodyPr/>
                    <a:lstStyle/>
                    <a:p>
                      <a:r>
                        <a:rPr lang="en-US" sz="1200" dirty="0"/>
                        <a:t>114</a:t>
                      </a:r>
                      <a:endParaRPr lang="en-GB" sz="1200" dirty="0"/>
                    </a:p>
                  </a:txBody>
                  <a:tcPr/>
                </a:tc>
                <a:extLst>
                  <a:ext uri="{0D108BD9-81ED-4DB2-BD59-A6C34878D82A}">
                    <a16:rowId xmlns:a16="http://schemas.microsoft.com/office/drawing/2014/main" val="2233208757"/>
                  </a:ext>
                </a:extLst>
              </a:tr>
              <a:tr h="233947">
                <a:tc>
                  <a:txBody>
                    <a:bodyPr/>
                    <a:lstStyle/>
                    <a:p>
                      <a:r>
                        <a:rPr lang="en-GB" sz="1200" kern="1200" dirty="0">
                          <a:solidFill>
                            <a:schemeClr val="dk1"/>
                          </a:solidFill>
                          <a:effectLst/>
                        </a:rPr>
                        <a:t>Data Architect</a:t>
                      </a:r>
                      <a:endParaRPr lang="en-GB" sz="1200" dirty="0"/>
                    </a:p>
                  </a:txBody>
                  <a:tcPr/>
                </a:tc>
                <a:tc>
                  <a:txBody>
                    <a:bodyPr/>
                    <a:lstStyle/>
                    <a:p>
                      <a:r>
                        <a:rPr lang="en-US" sz="1200" dirty="0"/>
                        <a:t>134</a:t>
                      </a:r>
                      <a:endParaRPr lang="en-GB" sz="1200" dirty="0"/>
                    </a:p>
                  </a:txBody>
                  <a:tcPr/>
                </a:tc>
                <a:tc>
                  <a:txBody>
                    <a:bodyPr/>
                    <a:lstStyle/>
                    <a:p>
                      <a:r>
                        <a:rPr lang="en-US" sz="1200" dirty="0"/>
                        <a:t>545</a:t>
                      </a:r>
                      <a:endParaRPr lang="en-GB" sz="1200" dirty="0"/>
                    </a:p>
                  </a:txBody>
                  <a:tcPr/>
                </a:tc>
                <a:extLst>
                  <a:ext uri="{0D108BD9-81ED-4DB2-BD59-A6C34878D82A}">
                    <a16:rowId xmlns:a16="http://schemas.microsoft.com/office/drawing/2014/main" val="3981429009"/>
                  </a:ext>
                </a:extLst>
              </a:tr>
              <a:tr h="233947">
                <a:tc>
                  <a:txBody>
                    <a:bodyPr/>
                    <a:lstStyle/>
                    <a:p>
                      <a:r>
                        <a:rPr lang="en-GB" sz="1200" kern="1200" dirty="0">
                          <a:solidFill>
                            <a:schemeClr val="dk1"/>
                          </a:solidFill>
                          <a:effectLst/>
                        </a:rPr>
                        <a:t>Data Enginer</a:t>
                      </a:r>
                      <a:endParaRPr lang="en-GB" sz="1200" dirty="0"/>
                    </a:p>
                  </a:txBody>
                  <a:tcPr/>
                </a:tc>
                <a:tc>
                  <a:txBody>
                    <a:bodyPr/>
                    <a:lstStyle/>
                    <a:p>
                      <a:r>
                        <a:rPr lang="en-US" sz="1200" dirty="0"/>
                        <a:t>0</a:t>
                      </a:r>
                      <a:endParaRPr lang="en-GB" sz="1200" dirty="0"/>
                    </a:p>
                  </a:txBody>
                  <a:tcPr/>
                </a:tc>
                <a:tc>
                  <a:txBody>
                    <a:bodyPr/>
                    <a:lstStyle/>
                    <a:p>
                      <a:r>
                        <a:rPr lang="en-US" sz="1200" dirty="0"/>
                        <a:t>5</a:t>
                      </a:r>
                      <a:endParaRPr lang="en-GB" sz="1200" dirty="0"/>
                    </a:p>
                  </a:txBody>
                  <a:tcPr/>
                </a:tc>
                <a:extLst>
                  <a:ext uri="{0D108BD9-81ED-4DB2-BD59-A6C34878D82A}">
                    <a16:rowId xmlns:a16="http://schemas.microsoft.com/office/drawing/2014/main" val="2295552766"/>
                  </a:ext>
                </a:extLst>
              </a:tr>
              <a:tr h="233947">
                <a:tc>
                  <a:txBody>
                    <a:bodyPr/>
                    <a:lstStyle/>
                    <a:p>
                      <a:r>
                        <a:rPr lang="en-GB" sz="1200" dirty="0">
                          <a:effectLst/>
                        </a:rPr>
                        <a:t>Data Scientist</a:t>
                      </a:r>
                      <a:endParaRPr lang="en-GB" sz="1200" dirty="0"/>
                    </a:p>
                  </a:txBody>
                  <a:tcPr/>
                </a:tc>
                <a:tc>
                  <a:txBody>
                    <a:bodyPr/>
                    <a:lstStyle/>
                    <a:p>
                      <a:r>
                        <a:rPr lang="en-US" sz="1200" dirty="0"/>
                        <a:t>10</a:t>
                      </a:r>
                      <a:endParaRPr lang="en-GB" sz="1200" dirty="0"/>
                    </a:p>
                  </a:txBody>
                  <a:tcPr/>
                </a:tc>
                <a:tc>
                  <a:txBody>
                    <a:bodyPr/>
                    <a:lstStyle/>
                    <a:p>
                      <a:r>
                        <a:rPr lang="en-US" sz="1200" dirty="0"/>
                        <a:t>60</a:t>
                      </a:r>
                      <a:endParaRPr lang="en-GB" sz="1200" dirty="0"/>
                    </a:p>
                  </a:txBody>
                  <a:tcPr/>
                </a:tc>
                <a:extLst>
                  <a:ext uri="{0D108BD9-81ED-4DB2-BD59-A6C34878D82A}">
                    <a16:rowId xmlns:a16="http://schemas.microsoft.com/office/drawing/2014/main" val="3112224046"/>
                  </a:ext>
                </a:extLst>
              </a:tr>
              <a:tr h="233947">
                <a:tc>
                  <a:txBody>
                    <a:bodyPr/>
                    <a:lstStyle/>
                    <a:p>
                      <a:r>
                        <a:rPr lang="en-GB" sz="1200" kern="1200" dirty="0">
                          <a:solidFill>
                            <a:schemeClr val="dk1"/>
                          </a:solidFill>
                          <a:effectLst/>
                        </a:rPr>
                        <a:t>Database Developer</a:t>
                      </a:r>
                      <a:endParaRPr lang="en-GB" sz="1200" dirty="0"/>
                    </a:p>
                  </a:txBody>
                  <a:tcPr/>
                </a:tc>
                <a:tc>
                  <a:txBody>
                    <a:bodyPr/>
                    <a:lstStyle/>
                    <a:p>
                      <a:r>
                        <a:rPr lang="en-US" sz="1200" dirty="0"/>
                        <a:t>2</a:t>
                      </a:r>
                      <a:endParaRPr lang="en-GB" sz="1200" dirty="0"/>
                    </a:p>
                  </a:txBody>
                  <a:tcPr/>
                </a:tc>
                <a:tc>
                  <a:txBody>
                    <a:bodyPr/>
                    <a:lstStyle/>
                    <a:p>
                      <a:r>
                        <a:rPr lang="en-US" sz="1200" dirty="0"/>
                        <a:t>43</a:t>
                      </a:r>
                      <a:endParaRPr lang="en-GB" sz="1200" dirty="0"/>
                    </a:p>
                  </a:txBody>
                  <a:tcPr/>
                </a:tc>
                <a:extLst>
                  <a:ext uri="{0D108BD9-81ED-4DB2-BD59-A6C34878D82A}">
                    <a16:rowId xmlns:a16="http://schemas.microsoft.com/office/drawing/2014/main" val="1844840253"/>
                  </a:ext>
                </a:extLst>
              </a:tr>
              <a:tr h="273195">
                <a:tc>
                  <a:txBody>
                    <a:bodyPr/>
                    <a:lstStyle/>
                    <a:p>
                      <a:r>
                        <a:rPr lang="en-GB" sz="1200" kern="1200" dirty="0">
                          <a:solidFill>
                            <a:schemeClr val="dk1"/>
                          </a:solidFill>
                          <a:effectLst/>
                        </a:rPr>
                        <a:t>Student/Looking/None</a:t>
                      </a:r>
                      <a:endParaRPr lang="en-GB" sz="1200" dirty="0"/>
                    </a:p>
                  </a:txBody>
                  <a:tcPr/>
                </a:tc>
                <a:tc>
                  <a:txBody>
                    <a:bodyPr/>
                    <a:lstStyle/>
                    <a:p>
                      <a:r>
                        <a:rPr lang="en-US" sz="1200" dirty="0"/>
                        <a:t>4</a:t>
                      </a:r>
                      <a:endParaRPr lang="en-GB" sz="1200" dirty="0"/>
                    </a:p>
                  </a:txBody>
                  <a:tcPr/>
                </a:tc>
                <a:tc>
                  <a:txBody>
                    <a:bodyPr/>
                    <a:lstStyle/>
                    <a:p>
                      <a:r>
                        <a:rPr lang="en-US" sz="1200" dirty="0"/>
                        <a:t>4</a:t>
                      </a:r>
                      <a:endParaRPr lang="en-GB" sz="1200" dirty="0"/>
                    </a:p>
                  </a:txBody>
                  <a:tcPr/>
                </a:tc>
                <a:extLst>
                  <a:ext uri="{0D108BD9-81ED-4DB2-BD59-A6C34878D82A}">
                    <a16:rowId xmlns:a16="http://schemas.microsoft.com/office/drawing/2014/main" val="2091703099"/>
                  </a:ext>
                </a:extLst>
              </a:tr>
              <a:tr h="233947">
                <a:tc>
                  <a:txBody>
                    <a:bodyPr/>
                    <a:lstStyle/>
                    <a:p>
                      <a:r>
                        <a:rPr lang="en-US" sz="1200" dirty="0"/>
                        <a:t>Other</a:t>
                      </a:r>
                      <a:endParaRPr lang="en-GB" sz="1200" dirty="0"/>
                    </a:p>
                  </a:txBody>
                  <a:tcPr/>
                </a:tc>
                <a:tc>
                  <a:txBody>
                    <a:bodyPr/>
                    <a:lstStyle/>
                    <a:p>
                      <a:r>
                        <a:rPr lang="en-US" sz="1200" dirty="0"/>
                        <a:t>23</a:t>
                      </a:r>
                      <a:endParaRPr lang="en-GB" sz="1200" dirty="0"/>
                    </a:p>
                  </a:txBody>
                  <a:tcPr/>
                </a:tc>
                <a:tc>
                  <a:txBody>
                    <a:bodyPr/>
                    <a:lstStyle/>
                    <a:p>
                      <a:r>
                        <a:rPr lang="en-US" sz="1200" dirty="0"/>
                        <a:t>119</a:t>
                      </a:r>
                      <a:endParaRPr lang="en-GB" sz="1200" dirty="0"/>
                    </a:p>
                  </a:txBody>
                  <a:tcPr/>
                </a:tc>
                <a:extLst>
                  <a:ext uri="{0D108BD9-81ED-4DB2-BD59-A6C34878D82A}">
                    <a16:rowId xmlns:a16="http://schemas.microsoft.com/office/drawing/2014/main" val="798350932"/>
                  </a:ext>
                </a:extLst>
              </a:tr>
            </a:tbl>
          </a:graphicData>
        </a:graphic>
      </p:graphicFrame>
      <p:graphicFrame>
        <p:nvGraphicFramePr>
          <p:cNvPr id="14" name="Table 14">
            <a:extLst>
              <a:ext uri="{FF2B5EF4-FFF2-40B4-BE49-F238E27FC236}">
                <a16:creationId xmlns:a16="http://schemas.microsoft.com/office/drawing/2014/main" id="{D6173F80-46D4-55BD-0353-41D8E3011BD4}"/>
              </a:ext>
            </a:extLst>
          </p:cNvPr>
          <p:cNvGraphicFramePr>
            <a:graphicFrameLocks noGrp="1"/>
          </p:cNvGraphicFramePr>
          <p:nvPr>
            <p:extLst>
              <p:ext uri="{D42A27DB-BD31-4B8C-83A1-F6EECF244321}">
                <p14:modId xmlns:p14="http://schemas.microsoft.com/office/powerpoint/2010/main" val="437347804"/>
              </p:ext>
            </p:extLst>
          </p:nvPr>
        </p:nvGraphicFramePr>
        <p:xfrm>
          <a:off x="1474629" y="3896266"/>
          <a:ext cx="3581140" cy="2834640"/>
        </p:xfrm>
        <a:graphic>
          <a:graphicData uri="http://schemas.openxmlformats.org/drawingml/2006/table">
            <a:tbl>
              <a:tblPr firstRow="1" bandRow="1">
                <a:tableStyleId>{21E4AEA4-8DFA-4A89-87EB-49C32662AFE0}</a:tableStyleId>
              </a:tblPr>
              <a:tblGrid>
                <a:gridCol w="1501677">
                  <a:extLst>
                    <a:ext uri="{9D8B030D-6E8A-4147-A177-3AD203B41FA5}">
                      <a16:colId xmlns:a16="http://schemas.microsoft.com/office/drawing/2014/main" val="3108448051"/>
                    </a:ext>
                  </a:extLst>
                </a:gridCol>
                <a:gridCol w="1102468">
                  <a:extLst>
                    <a:ext uri="{9D8B030D-6E8A-4147-A177-3AD203B41FA5}">
                      <a16:colId xmlns:a16="http://schemas.microsoft.com/office/drawing/2014/main" val="255461957"/>
                    </a:ext>
                  </a:extLst>
                </a:gridCol>
                <a:gridCol w="976995">
                  <a:extLst>
                    <a:ext uri="{9D8B030D-6E8A-4147-A177-3AD203B41FA5}">
                      <a16:colId xmlns:a16="http://schemas.microsoft.com/office/drawing/2014/main" val="3923121869"/>
                    </a:ext>
                  </a:extLst>
                </a:gridCol>
              </a:tblGrid>
              <a:tr h="293016">
                <a:tc>
                  <a:txBody>
                    <a:bodyPr/>
                    <a:lstStyle/>
                    <a:p>
                      <a:r>
                        <a:rPr lang="en-US" sz="1200" dirty="0"/>
                        <a:t>Industry</a:t>
                      </a:r>
                      <a:endParaRPr lang="en-GB" sz="1200" dirty="0"/>
                    </a:p>
                  </a:txBody>
                  <a:tcPr/>
                </a:tc>
                <a:tc>
                  <a:txBody>
                    <a:bodyPr/>
                    <a:lstStyle/>
                    <a:p>
                      <a:r>
                        <a:rPr lang="en-US" sz="1200" dirty="0"/>
                        <a:t>Python</a:t>
                      </a:r>
                      <a:endParaRPr lang="en-GB" sz="1200" dirty="0"/>
                    </a:p>
                  </a:txBody>
                  <a:tcPr/>
                </a:tc>
                <a:tc>
                  <a:txBody>
                    <a:bodyPr/>
                    <a:lstStyle/>
                    <a:p>
                      <a:r>
                        <a:rPr lang="en-US" dirty="0"/>
                        <a:t>R</a:t>
                      </a:r>
                      <a:endParaRPr lang="en-GB" dirty="0"/>
                    </a:p>
                  </a:txBody>
                  <a:tcPr/>
                </a:tc>
                <a:extLst>
                  <a:ext uri="{0D108BD9-81ED-4DB2-BD59-A6C34878D82A}">
                    <a16:rowId xmlns:a16="http://schemas.microsoft.com/office/drawing/2014/main" val="1571635307"/>
                  </a:ext>
                </a:extLst>
              </a:tr>
              <a:tr h="219762">
                <a:tc>
                  <a:txBody>
                    <a:bodyPr/>
                    <a:lstStyle/>
                    <a:p>
                      <a:r>
                        <a:rPr lang="en-GB" sz="1200" dirty="0">
                          <a:effectLst/>
                        </a:rPr>
                        <a:t>Agriculture</a:t>
                      </a:r>
                      <a:endParaRPr lang="en-GB" sz="1200" dirty="0"/>
                    </a:p>
                  </a:txBody>
                  <a:tcPr/>
                </a:tc>
                <a:tc>
                  <a:txBody>
                    <a:bodyPr/>
                    <a:lstStyle/>
                    <a:p>
                      <a:r>
                        <a:rPr lang="en-US" sz="1200" dirty="0"/>
                        <a:t>70</a:t>
                      </a:r>
                      <a:endParaRPr lang="en-GB" sz="1200" dirty="0"/>
                    </a:p>
                  </a:txBody>
                  <a:tcPr/>
                </a:tc>
                <a:tc>
                  <a:txBody>
                    <a:bodyPr/>
                    <a:lstStyle/>
                    <a:p>
                      <a:r>
                        <a:rPr lang="en-US" sz="1200" dirty="0"/>
                        <a:t>278</a:t>
                      </a:r>
                      <a:endParaRPr lang="en-GB" sz="1200" dirty="0"/>
                    </a:p>
                  </a:txBody>
                  <a:tcPr/>
                </a:tc>
                <a:extLst>
                  <a:ext uri="{0D108BD9-81ED-4DB2-BD59-A6C34878D82A}">
                    <a16:rowId xmlns:a16="http://schemas.microsoft.com/office/drawing/2014/main" val="3947446079"/>
                  </a:ext>
                </a:extLst>
              </a:tr>
              <a:tr h="219762">
                <a:tc>
                  <a:txBody>
                    <a:bodyPr/>
                    <a:lstStyle/>
                    <a:p>
                      <a:r>
                        <a:rPr lang="en-GB" sz="1200" dirty="0">
                          <a:effectLst/>
                        </a:rPr>
                        <a:t>Construction</a:t>
                      </a:r>
                      <a:endParaRPr lang="en-GB" sz="1200" dirty="0"/>
                    </a:p>
                  </a:txBody>
                  <a:tcPr/>
                </a:tc>
                <a:tc>
                  <a:txBody>
                    <a:bodyPr/>
                    <a:lstStyle/>
                    <a:p>
                      <a:r>
                        <a:rPr lang="en-US" sz="1200" dirty="0"/>
                        <a:t>6</a:t>
                      </a:r>
                      <a:endParaRPr lang="en-GB" sz="1200" dirty="0"/>
                    </a:p>
                  </a:txBody>
                  <a:tcPr/>
                </a:tc>
                <a:tc>
                  <a:txBody>
                    <a:bodyPr/>
                    <a:lstStyle/>
                    <a:p>
                      <a:r>
                        <a:rPr lang="en-US" sz="1200" dirty="0"/>
                        <a:t>6</a:t>
                      </a:r>
                      <a:endParaRPr lang="en-GB" sz="1200" dirty="0"/>
                    </a:p>
                  </a:txBody>
                  <a:tcPr/>
                </a:tc>
                <a:extLst>
                  <a:ext uri="{0D108BD9-81ED-4DB2-BD59-A6C34878D82A}">
                    <a16:rowId xmlns:a16="http://schemas.microsoft.com/office/drawing/2014/main" val="2877373112"/>
                  </a:ext>
                </a:extLst>
              </a:tr>
              <a:tr h="219762">
                <a:tc>
                  <a:txBody>
                    <a:bodyPr/>
                    <a:lstStyle/>
                    <a:p>
                      <a:r>
                        <a:rPr lang="en-GB" sz="1200" dirty="0">
                          <a:effectLst/>
                        </a:rPr>
                        <a:t>Education </a:t>
                      </a:r>
                      <a:endParaRPr lang="en-GB" sz="1200" dirty="0"/>
                    </a:p>
                  </a:txBody>
                  <a:tcPr/>
                </a:tc>
                <a:tc>
                  <a:txBody>
                    <a:bodyPr/>
                    <a:lstStyle/>
                    <a:p>
                      <a:r>
                        <a:rPr lang="en-US" sz="1200" dirty="0"/>
                        <a:t>8</a:t>
                      </a:r>
                      <a:endParaRPr lang="en-GB" sz="1200" dirty="0"/>
                    </a:p>
                  </a:txBody>
                  <a:tcPr/>
                </a:tc>
                <a:tc>
                  <a:txBody>
                    <a:bodyPr/>
                    <a:lstStyle/>
                    <a:p>
                      <a:r>
                        <a:rPr lang="en-US" sz="1200" dirty="0"/>
                        <a:t>15</a:t>
                      </a:r>
                      <a:endParaRPr lang="en-GB" sz="1200" dirty="0"/>
                    </a:p>
                  </a:txBody>
                  <a:tcPr/>
                </a:tc>
                <a:extLst>
                  <a:ext uri="{0D108BD9-81ED-4DB2-BD59-A6C34878D82A}">
                    <a16:rowId xmlns:a16="http://schemas.microsoft.com/office/drawing/2014/main" val="3231533010"/>
                  </a:ext>
                </a:extLst>
              </a:tr>
              <a:tr h="219762">
                <a:tc>
                  <a:txBody>
                    <a:bodyPr/>
                    <a:lstStyle/>
                    <a:p>
                      <a:r>
                        <a:rPr lang="en-GB" sz="1200" dirty="0">
                          <a:effectLst/>
                        </a:rPr>
                        <a:t>Finance </a:t>
                      </a:r>
                      <a:endParaRPr lang="en-GB" sz="1200" dirty="0"/>
                    </a:p>
                  </a:txBody>
                  <a:tcPr/>
                </a:tc>
                <a:tc>
                  <a:txBody>
                    <a:bodyPr/>
                    <a:lstStyle/>
                    <a:p>
                      <a:r>
                        <a:rPr lang="en-US" sz="1200" dirty="0"/>
                        <a:t>11</a:t>
                      </a:r>
                      <a:endParaRPr lang="en-GB" sz="1200" dirty="0"/>
                    </a:p>
                  </a:txBody>
                  <a:tcPr/>
                </a:tc>
                <a:tc>
                  <a:txBody>
                    <a:bodyPr/>
                    <a:lstStyle/>
                    <a:p>
                      <a:r>
                        <a:rPr lang="en-US" sz="1200" dirty="0"/>
                        <a:t>47</a:t>
                      </a:r>
                      <a:endParaRPr lang="en-GB" sz="1200" dirty="0"/>
                    </a:p>
                  </a:txBody>
                  <a:tcPr/>
                </a:tc>
                <a:extLst>
                  <a:ext uri="{0D108BD9-81ED-4DB2-BD59-A6C34878D82A}">
                    <a16:rowId xmlns:a16="http://schemas.microsoft.com/office/drawing/2014/main" val="2386140777"/>
                  </a:ext>
                </a:extLst>
              </a:tr>
              <a:tr h="219762">
                <a:tc>
                  <a:txBody>
                    <a:bodyPr/>
                    <a:lstStyle/>
                    <a:p>
                      <a:r>
                        <a:rPr lang="en-GB" sz="1200" dirty="0">
                          <a:effectLst/>
                        </a:rPr>
                        <a:t>Healthcare</a:t>
                      </a:r>
                      <a:endParaRPr lang="en-GB" sz="1200" dirty="0"/>
                    </a:p>
                  </a:txBody>
                  <a:tcPr/>
                </a:tc>
                <a:tc>
                  <a:txBody>
                    <a:bodyPr/>
                    <a:lstStyle/>
                    <a:p>
                      <a:r>
                        <a:rPr lang="en-US" sz="1200" dirty="0"/>
                        <a:t>36</a:t>
                      </a:r>
                      <a:endParaRPr lang="en-GB" sz="1200" dirty="0"/>
                    </a:p>
                  </a:txBody>
                  <a:tcPr/>
                </a:tc>
                <a:tc>
                  <a:txBody>
                    <a:bodyPr/>
                    <a:lstStyle/>
                    <a:p>
                      <a:r>
                        <a:rPr lang="en-US" sz="1200" dirty="0"/>
                        <a:t>152</a:t>
                      </a:r>
                      <a:endParaRPr lang="en-GB" sz="1200" dirty="0"/>
                    </a:p>
                  </a:txBody>
                  <a:tcPr/>
                </a:tc>
                <a:extLst>
                  <a:ext uri="{0D108BD9-81ED-4DB2-BD59-A6C34878D82A}">
                    <a16:rowId xmlns:a16="http://schemas.microsoft.com/office/drawing/2014/main" val="775919815"/>
                  </a:ext>
                </a:extLst>
              </a:tr>
              <a:tr h="219762">
                <a:tc>
                  <a:txBody>
                    <a:bodyPr/>
                    <a:lstStyle/>
                    <a:p>
                      <a:r>
                        <a:rPr lang="en-GB" sz="1200" dirty="0">
                          <a:effectLst/>
                        </a:rPr>
                        <a:t>Real Estate</a:t>
                      </a:r>
                      <a:endParaRPr lang="en-GB" sz="1200" dirty="0"/>
                    </a:p>
                  </a:txBody>
                  <a:tcPr/>
                </a:tc>
                <a:tc>
                  <a:txBody>
                    <a:bodyPr/>
                    <a:lstStyle/>
                    <a:p>
                      <a:r>
                        <a:rPr lang="en-US" sz="1200" dirty="0"/>
                        <a:t>36</a:t>
                      </a:r>
                      <a:endParaRPr lang="en-GB" sz="1200" dirty="0"/>
                    </a:p>
                  </a:txBody>
                  <a:tcPr/>
                </a:tc>
                <a:tc>
                  <a:txBody>
                    <a:bodyPr/>
                    <a:lstStyle/>
                    <a:p>
                      <a:r>
                        <a:rPr lang="en-US" sz="1200" dirty="0"/>
                        <a:t>108</a:t>
                      </a:r>
                      <a:endParaRPr lang="en-GB" sz="1200" dirty="0"/>
                    </a:p>
                  </a:txBody>
                  <a:tcPr/>
                </a:tc>
                <a:extLst>
                  <a:ext uri="{0D108BD9-81ED-4DB2-BD59-A6C34878D82A}">
                    <a16:rowId xmlns:a16="http://schemas.microsoft.com/office/drawing/2014/main" val="134440101"/>
                  </a:ext>
                </a:extLst>
              </a:tr>
              <a:tr h="219762">
                <a:tc>
                  <a:txBody>
                    <a:bodyPr/>
                    <a:lstStyle/>
                    <a:p>
                      <a:r>
                        <a:rPr lang="en-GB" sz="1200" dirty="0">
                          <a:effectLst/>
                        </a:rPr>
                        <a:t>Tech </a:t>
                      </a:r>
                      <a:endParaRPr lang="en-GB" sz="1200" dirty="0"/>
                    </a:p>
                  </a:txBody>
                  <a:tcPr/>
                </a:tc>
                <a:tc>
                  <a:txBody>
                    <a:bodyPr/>
                    <a:lstStyle/>
                    <a:p>
                      <a:r>
                        <a:rPr lang="en-US" sz="1200" dirty="0"/>
                        <a:t>3</a:t>
                      </a:r>
                      <a:endParaRPr lang="en-GB" sz="1200" dirty="0"/>
                    </a:p>
                  </a:txBody>
                  <a:tcPr/>
                </a:tc>
                <a:tc>
                  <a:txBody>
                    <a:bodyPr/>
                    <a:lstStyle/>
                    <a:p>
                      <a:r>
                        <a:rPr lang="en-US" sz="1200" dirty="0"/>
                        <a:t>16</a:t>
                      </a:r>
                      <a:endParaRPr lang="en-GB" sz="1200" dirty="0"/>
                    </a:p>
                  </a:txBody>
                  <a:tcPr/>
                </a:tc>
                <a:extLst>
                  <a:ext uri="{0D108BD9-81ED-4DB2-BD59-A6C34878D82A}">
                    <a16:rowId xmlns:a16="http://schemas.microsoft.com/office/drawing/2014/main" val="1122063207"/>
                  </a:ext>
                </a:extLst>
              </a:tr>
              <a:tr h="219762">
                <a:tc>
                  <a:txBody>
                    <a:bodyPr/>
                    <a:lstStyle/>
                    <a:p>
                      <a:r>
                        <a:rPr lang="en-GB" sz="1200" dirty="0">
                          <a:effectLst/>
                        </a:rPr>
                        <a:t>Telcommunication</a:t>
                      </a:r>
                      <a:endParaRPr lang="en-GB" sz="1200" dirty="0"/>
                    </a:p>
                  </a:txBody>
                  <a:tcPr/>
                </a:tc>
                <a:tc>
                  <a:txBody>
                    <a:bodyPr/>
                    <a:lstStyle/>
                    <a:p>
                      <a:r>
                        <a:rPr lang="en-US" sz="1200" dirty="0"/>
                        <a:t>22</a:t>
                      </a:r>
                      <a:endParaRPr lang="en-GB" sz="1200" dirty="0"/>
                    </a:p>
                  </a:txBody>
                  <a:tcPr/>
                </a:tc>
                <a:tc>
                  <a:txBody>
                    <a:bodyPr/>
                    <a:lstStyle/>
                    <a:p>
                      <a:r>
                        <a:rPr lang="en-US" sz="1200" dirty="0"/>
                        <a:t>237</a:t>
                      </a:r>
                      <a:endParaRPr lang="en-GB" sz="1200" dirty="0"/>
                    </a:p>
                  </a:txBody>
                  <a:tcPr/>
                </a:tc>
                <a:extLst>
                  <a:ext uri="{0D108BD9-81ED-4DB2-BD59-A6C34878D82A}">
                    <a16:rowId xmlns:a16="http://schemas.microsoft.com/office/drawing/2014/main" val="1064464410"/>
                  </a:ext>
                </a:extLst>
              </a:tr>
              <a:tr h="219762">
                <a:tc>
                  <a:txBody>
                    <a:bodyPr/>
                    <a:lstStyle/>
                    <a:p>
                      <a:r>
                        <a:rPr lang="en-GB" sz="1200" dirty="0">
                          <a:effectLst/>
                        </a:rPr>
                        <a:t>Other </a:t>
                      </a:r>
                      <a:endParaRPr lang="en-GB" sz="1200" dirty="0"/>
                    </a:p>
                  </a:txBody>
                  <a:tcPr/>
                </a:tc>
                <a:tc>
                  <a:txBody>
                    <a:bodyPr/>
                    <a:lstStyle/>
                    <a:p>
                      <a:r>
                        <a:rPr lang="en-US" sz="1200" dirty="0"/>
                        <a:t>29</a:t>
                      </a:r>
                      <a:endParaRPr lang="en-GB" sz="1200" dirty="0"/>
                    </a:p>
                  </a:txBody>
                  <a:tcPr/>
                </a:tc>
                <a:tc>
                  <a:txBody>
                    <a:bodyPr/>
                    <a:lstStyle/>
                    <a:p>
                      <a:r>
                        <a:rPr lang="en-US" sz="1200" dirty="0"/>
                        <a:t>31</a:t>
                      </a:r>
                      <a:endParaRPr lang="en-GB" sz="1200" dirty="0"/>
                    </a:p>
                  </a:txBody>
                  <a:tcPr/>
                </a:tc>
                <a:extLst>
                  <a:ext uri="{0D108BD9-81ED-4DB2-BD59-A6C34878D82A}">
                    <a16:rowId xmlns:a16="http://schemas.microsoft.com/office/drawing/2014/main" val="43894318"/>
                  </a:ext>
                </a:extLst>
              </a:tr>
            </a:tbl>
          </a:graphicData>
        </a:graphic>
      </p:graphicFrame>
      <p:graphicFrame>
        <p:nvGraphicFramePr>
          <p:cNvPr id="16" name="Table 16">
            <a:extLst>
              <a:ext uri="{FF2B5EF4-FFF2-40B4-BE49-F238E27FC236}">
                <a16:creationId xmlns:a16="http://schemas.microsoft.com/office/drawing/2014/main" id="{0A0CCA9B-86C4-D4B3-7302-1528DDB2D751}"/>
              </a:ext>
            </a:extLst>
          </p:cNvPr>
          <p:cNvGraphicFramePr>
            <a:graphicFrameLocks noGrp="1"/>
          </p:cNvGraphicFramePr>
          <p:nvPr>
            <p:extLst>
              <p:ext uri="{D42A27DB-BD31-4B8C-83A1-F6EECF244321}">
                <p14:modId xmlns:p14="http://schemas.microsoft.com/office/powerpoint/2010/main" val="2502813871"/>
              </p:ext>
            </p:extLst>
          </p:nvPr>
        </p:nvGraphicFramePr>
        <p:xfrm>
          <a:off x="6848474" y="780640"/>
          <a:ext cx="4161454" cy="2194560"/>
        </p:xfrm>
        <a:graphic>
          <a:graphicData uri="http://schemas.openxmlformats.org/drawingml/2006/table">
            <a:tbl>
              <a:tblPr firstRow="1" bandRow="1">
                <a:tableStyleId>{21E4AEA4-8DFA-4A89-87EB-49C32662AFE0}</a:tableStyleId>
              </a:tblPr>
              <a:tblGrid>
                <a:gridCol w="2080727">
                  <a:extLst>
                    <a:ext uri="{9D8B030D-6E8A-4147-A177-3AD203B41FA5}">
                      <a16:colId xmlns:a16="http://schemas.microsoft.com/office/drawing/2014/main" val="1401516887"/>
                    </a:ext>
                  </a:extLst>
                </a:gridCol>
                <a:gridCol w="2080727">
                  <a:extLst>
                    <a:ext uri="{9D8B030D-6E8A-4147-A177-3AD203B41FA5}">
                      <a16:colId xmlns:a16="http://schemas.microsoft.com/office/drawing/2014/main" val="2699775177"/>
                    </a:ext>
                  </a:extLst>
                </a:gridCol>
              </a:tblGrid>
              <a:tr h="0">
                <a:tc>
                  <a:txBody>
                    <a:bodyPr/>
                    <a:lstStyle/>
                    <a:p>
                      <a:r>
                        <a:rPr lang="en-US" sz="1200" dirty="0"/>
                        <a:t>JobTitle</a:t>
                      </a:r>
                      <a:endParaRPr lang="en-GB" sz="1200" dirty="0"/>
                    </a:p>
                  </a:txBody>
                  <a:tcPr/>
                </a:tc>
                <a:tc>
                  <a:txBody>
                    <a:bodyPr/>
                    <a:lstStyle/>
                    <a:p>
                      <a:r>
                        <a:rPr lang="en-US" sz="1200" dirty="0"/>
                        <a:t>Females</a:t>
                      </a:r>
                      <a:endParaRPr lang="en-GB" sz="1200" dirty="0"/>
                    </a:p>
                  </a:txBody>
                  <a:tcPr/>
                </a:tc>
                <a:extLst>
                  <a:ext uri="{0D108BD9-81ED-4DB2-BD59-A6C34878D82A}">
                    <a16:rowId xmlns:a16="http://schemas.microsoft.com/office/drawing/2014/main" val="3856474663"/>
                  </a:ext>
                </a:extLst>
              </a:tr>
              <a:tr h="274320">
                <a:tc>
                  <a:txBody>
                    <a:bodyPr/>
                    <a:lstStyle/>
                    <a:p>
                      <a:r>
                        <a:rPr lang="en-GB" sz="1200" kern="1200" dirty="0">
                          <a:solidFill>
                            <a:schemeClr val="dk1"/>
                          </a:solidFill>
                          <a:effectLst/>
                        </a:rPr>
                        <a:t>Data Analyst</a:t>
                      </a:r>
                      <a:endParaRPr lang="en-GB" sz="1200" dirty="0"/>
                    </a:p>
                  </a:txBody>
                  <a:tcPr/>
                </a:tc>
                <a:tc>
                  <a:txBody>
                    <a:bodyPr/>
                    <a:lstStyle/>
                    <a:p>
                      <a:r>
                        <a:rPr lang="en-US" sz="1200" dirty="0"/>
                        <a:t>132</a:t>
                      </a:r>
                      <a:endParaRPr lang="en-GB" sz="1200" dirty="0"/>
                    </a:p>
                  </a:txBody>
                  <a:tcPr/>
                </a:tc>
                <a:extLst>
                  <a:ext uri="{0D108BD9-81ED-4DB2-BD59-A6C34878D82A}">
                    <a16:rowId xmlns:a16="http://schemas.microsoft.com/office/drawing/2014/main" val="128168287"/>
                  </a:ext>
                </a:extLst>
              </a:tr>
              <a:tr h="274320">
                <a:tc>
                  <a:txBody>
                    <a:bodyPr/>
                    <a:lstStyle/>
                    <a:p>
                      <a:r>
                        <a:rPr lang="en-GB" sz="1200" kern="1200" dirty="0">
                          <a:solidFill>
                            <a:schemeClr val="dk1"/>
                          </a:solidFill>
                          <a:effectLst/>
                        </a:rPr>
                        <a:t>Data Architect</a:t>
                      </a:r>
                      <a:endParaRPr lang="en-GB" sz="1200" dirty="0"/>
                    </a:p>
                  </a:txBody>
                  <a:tcPr/>
                </a:tc>
                <a:tc>
                  <a:txBody>
                    <a:bodyPr/>
                    <a:lstStyle/>
                    <a:p>
                      <a:r>
                        <a:rPr lang="en-US" sz="1200" dirty="0"/>
                        <a:t>599</a:t>
                      </a:r>
                      <a:endParaRPr lang="en-GB" sz="1200" dirty="0"/>
                    </a:p>
                  </a:txBody>
                  <a:tcPr/>
                </a:tc>
                <a:extLst>
                  <a:ext uri="{0D108BD9-81ED-4DB2-BD59-A6C34878D82A}">
                    <a16:rowId xmlns:a16="http://schemas.microsoft.com/office/drawing/2014/main" val="494284473"/>
                  </a:ext>
                </a:extLst>
              </a:tr>
              <a:tr h="274320">
                <a:tc>
                  <a:txBody>
                    <a:bodyPr/>
                    <a:lstStyle/>
                    <a:p>
                      <a:r>
                        <a:rPr lang="en-GB" sz="1200" kern="1200" dirty="0">
                          <a:solidFill>
                            <a:schemeClr val="dk1"/>
                          </a:solidFill>
                          <a:effectLst/>
                        </a:rPr>
                        <a:t>Data Enginer</a:t>
                      </a:r>
                      <a:endParaRPr lang="en-GB" sz="1200" dirty="0"/>
                    </a:p>
                  </a:txBody>
                  <a:tcPr/>
                </a:tc>
                <a:tc>
                  <a:txBody>
                    <a:bodyPr/>
                    <a:lstStyle/>
                    <a:p>
                      <a:r>
                        <a:rPr lang="en-US" sz="1200" dirty="0"/>
                        <a:t>3</a:t>
                      </a:r>
                      <a:endParaRPr lang="en-GB" sz="1200" dirty="0"/>
                    </a:p>
                  </a:txBody>
                  <a:tcPr/>
                </a:tc>
                <a:extLst>
                  <a:ext uri="{0D108BD9-81ED-4DB2-BD59-A6C34878D82A}">
                    <a16:rowId xmlns:a16="http://schemas.microsoft.com/office/drawing/2014/main" val="2838147838"/>
                  </a:ext>
                </a:extLst>
              </a:tr>
              <a:tr h="274320">
                <a:tc>
                  <a:txBody>
                    <a:bodyPr/>
                    <a:lstStyle/>
                    <a:p>
                      <a:r>
                        <a:rPr lang="en-GB" sz="1200" dirty="0">
                          <a:effectLst/>
                        </a:rPr>
                        <a:t>Data Scientist</a:t>
                      </a:r>
                      <a:endParaRPr lang="en-GB" sz="1200" dirty="0"/>
                    </a:p>
                  </a:txBody>
                  <a:tcPr/>
                </a:tc>
                <a:tc>
                  <a:txBody>
                    <a:bodyPr/>
                    <a:lstStyle/>
                    <a:p>
                      <a:r>
                        <a:rPr lang="en-US" sz="1200" dirty="0"/>
                        <a:t>73</a:t>
                      </a:r>
                      <a:endParaRPr lang="en-GB" sz="1200" dirty="0"/>
                    </a:p>
                  </a:txBody>
                  <a:tcPr/>
                </a:tc>
                <a:extLst>
                  <a:ext uri="{0D108BD9-81ED-4DB2-BD59-A6C34878D82A}">
                    <a16:rowId xmlns:a16="http://schemas.microsoft.com/office/drawing/2014/main" val="3597172964"/>
                  </a:ext>
                </a:extLst>
              </a:tr>
              <a:tr h="274320">
                <a:tc>
                  <a:txBody>
                    <a:bodyPr/>
                    <a:lstStyle/>
                    <a:p>
                      <a:r>
                        <a:rPr lang="en-GB" sz="1200" kern="1200" dirty="0">
                          <a:solidFill>
                            <a:schemeClr val="dk1"/>
                          </a:solidFill>
                          <a:effectLst/>
                        </a:rPr>
                        <a:t>Database Developer</a:t>
                      </a:r>
                      <a:endParaRPr lang="en-GB" sz="1200" dirty="0"/>
                    </a:p>
                  </a:txBody>
                  <a:tcPr/>
                </a:tc>
                <a:tc>
                  <a:txBody>
                    <a:bodyPr/>
                    <a:lstStyle/>
                    <a:p>
                      <a:r>
                        <a:rPr lang="en-US" sz="1200" dirty="0"/>
                        <a:t>47</a:t>
                      </a:r>
                      <a:endParaRPr lang="en-GB" sz="1200" dirty="0"/>
                    </a:p>
                  </a:txBody>
                  <a:tcPr/>
                </a:tc>
                <a:extLst>
                  <a:ext uri="{0D108BD9-81ED-4DB2-BD59-A6C34878D82A}">
                    <a16:rowId xmlns:a16="http://schemas.microsoft.com/office/drawing/2014/main" val="3417271343"/>
                  </a:ext>
                </a:extLst>
              </a:tr>
              <a:tr h="274320">
                <a:tc>
                  <a:txBody>
                    <a:bodyPr/>
                    <a:lstStyle/>
                    <a:p>
                      <a:r>
                        <a:rPr lang="en-GB" sz="1200" kern="1200" dirty="0">
                          <a:solidFill>
                            <a:schemeClr val="dk1"/>
                          </a:solidFill>
                          <a:effectLst/>
                        </a:rPr>
                        <a:t>Student/Looking/None</a:t>
                      </a:r>
                      <a:endParaRPr lang="en-GB" sz="1200" dirty="0"/>
                    </a:p>
                  </a:txBody>
                  <a:tcPr/>
                </a:tc>
                <a:tc>
                  <a:txBody>
                    <a:bodyPr/>
                    <a:lstStyle/>
                    <a:p>
                      <a:r>
                        <a:rPr lang="en-US" sz="1200" dirty="0"/>
                        <a:t>7</a:t>
                      </a:r>
                      <a:endParaRPr lang="en-GB" sz="1200" dirty="0"/>
                    </a:p>
                  </a:txBody>
                  <a:tcPr/>
                </a:tc>
                <a:extLst>
                  <a:ext uri="{0D108BD9-81ED-4DB2-BD59-A6C34878D82A}">
                    <a16:rowId xmlns:a16="http://schemas.microsoft.com/office/drawing/2014/main" val="3186235556"/>
                  </a:ext>
                </a:extLst>
              </a:tr>
              <a:tr h="274320">
                <a:tc>
                  <a:txBody>
                    <a:bodyPr/>
                    <a:lstStyle/>
                    <a:p>
                      <a:r>
                        <a:rPr lang="en-US" sz="1200" dirty="0"/>
                        <a:t>Other</a:t>
                      </a:r>
                      <a:endParaRPr lang="en-GB" sz="1200" dirty="0"/>
                    </a:p>
                  </a:txBody>
                  <a:tcPr/>
                </a:tc>
                <a:tc>
                  <a:txBody>
                    <a:bodyPr/>
                    <a:lstStyle/>
                    <a:p>
                      <a:r>
                        <a:rPr lang="en-US" sz="1200" dirty="0"/>
                        <a:t>135</a:t>
                      </a:r>
                      <a:endParaRPr lang="en-GB" sz="1200" dirty="0"/>
                    </a:p>
                  </a:txBody>
                  <a:tcPr/>
                </a:tc>
                <a:extLst>
                  <a:ext uri="{0D108BD9-81ED-4DB2-BD59-A6C34878D82A}">
                    <a16:rowId xmlns:a16="http://schemas.microsoft.com/office/drawing/2014/main" val="2595395829"/>
                  </a:ext>
                </a:extLst>
              </a:tr>
            </a:tbl>
          </a:graphicData>
        </a:graphic>
      </p:graphicFrame>
      <p:graphicFrame>
        <p:nvGraphicFramePr>
          <p:cNvPr id="17" name="Table 17">
            <a:extLst>
              <a:ext uri="{FF2B5EF4-FFF2-40B4-BE49-F238E27FC236}">
                <a16:creationId xmlns:a16="http://schemas.microsoft.com/office/drawing/2014/main" id="{701DD334-F34C-DEC4-1E26-5F9DB5685718}"/>
              </a:ext>
            </a:extLst>
          </p:cNvPr>
          <p:cNvGraphicFramePr>
            <a:graphicFrameLocks noGrp="1"/>
          </p:cNvGraphicFramePr>
          <p:nvPr>
            <p:extLst>
              <p:ext uri="{D42A27DB-BD31-4B8C-83A1-F6EECF244321}">
                <p14:modId xmlns:p14="http://schemas.microsoft.com/office/powerpoint/2010/main" val="821144933"/>
              </p:ext>
            </p:extLst>
          </p:nvPr>
        </p:nvGraphicFramePr>
        <p:xfrm>
          <a:off x="7436108" y="3987706"/>
          <a:ext cx="2986186" cy="2743200"/>
        </p:xfrm>
        <a:graphic>
          <a:graphicData uri="http://schemas.openxmlformats.org/drawingml/2006/table">
            <a:tbl>
              <a:tblPr firstRow="1" bandRow="1">
                <a:tableStyleId>{21E4AEA4-8DFA-4A89-87EB-49C32662AFE0}</a:tableStyleId>
              </a:tblPr>
              <a:tblGrid>
                <a:gridCol w="1493093">
                  <a:extLst>
                    <a:ext uri="{9D8B030D-6E8A-4147-A177-3AD203B41FA5}">
                      <a16:colId xmlns:a16="http://schemas.microsoft.com/office/drawing/2014/main" val="1010094419"/>
                    </a:ext>
                  </a:extLst>
                </a:gridCol>
                <a:gridCol w="1493093">
                  <a:extLst>
                    <a:ext uri="{9D8B030D-6E8A-4147-A177-3AD203B41FA5}">
                      <a16:colId xmlns:a16="http://schemas.microsoft.com/office/drawing/2014/main" val="1531976193"/>
                    </a:ext>
                  </a:extLst>
                </a:gridCol>
              </a:tblGrid>
              <a:tr h="249707">
                <a:tc>
                  <a:txBody>
                    <a:bodyPr/>
                    <a:lstStyle/>
                    <a:p>
                      <a:r>
                        <a:rPr lang="en-US" sz="1200" dirty="0"/>
                        <a:t>Industry</a:t>
                      </a:r>
                      <a:endParaRPr lang="en-GB" sz="1200" dirty="0"/>
                    </a:p>
                  </a:txBody>
                  <a:tcPr/>
                </a:tc>
                <a:tc>
                  <a:txBody>
                    <a:bodyPr/>
                    <a:lstStyle/>
                    <a:p>
                      <a:r>
                        <a:rPr lang="en-US" sz="1200" dirty="0"/>
                        <a:t>Females</a:t>
                      </a:r>
                      <a:endParaRPr lang="en-GB" sz="1200" dirty="0"/>
                    </a:p>
                  </a:txBody>
                  <a:tcPr/>
                </a:tc>
                <a:extLst>
                  <a:ext uri="{0D108BD9-81ED-4DB2-BD59-A6C34878D82A}">
                    <a16:rowId xmlns:a16="http://schemas.microsoft.com/office/drawing/2014/main" val="804101699"/>
                  </a:ext>
                </a:extLst>
              </a:tr>
              <a:tr h="249707">
                <a:tc>
                  <a:txBody>
                    <a:bodyPr/>
                    <a:lstStyle/>
                    <a:p>
                      <a:r>
                        <a:rPr lang="en-GB" sz="1200" dirty="0">
                          <a:effectLst/>
                        </a:rPr>
                        <a:t>Agriculture</a:t>
                      </a:r>
                      <a:endParaRPr lang="en-GB" sz="1200" dirty="0"/>
                    </a:p>
                  </a:txBody>
                  <a:tcPr/>
                </a:tc>
                <a:tc>
                  <a:txBody>
                    <a:bodyPr/>
                    <a:lstStyle/>
                    <a:p>
                      <a:r>
                        <a:rPr lang="en-US" sz="1200" dirty="0"/>
                        <a:t>345</a:t>
                      </a:r>
                      <a:endParaRPr lang="en-GB" sz="1200" dirty="0"/>
                    </a:p>
                  </a:txBody>
                  <a:tcPr/>
                </a:tc>
                <a:extLst>
                  <a:ext uri="{0D108BD9-81ED-4DB2-BD59-A6C34878D82A}">
                    <a16:rowId xmlns:a16="http://schemas.microsoft.com/office/drawing/2014/main" val="3618725934"/>
                  </a:ext>
                </a:extLst>
              </a:tr>
              <a:tr h="249707">
                <a:tc>
                  <a:txBody>
                    <a:bodyPr/>
                    <a:lstStyle/>
                    <a:p>
                      <a:r>
                        <a:rPr lang="en-GB" sz="1200" dirty="0">
                          <a:effectLst/>
                        </a:rPr>
                        <a:t>Construction</a:t>
                      </a:r>
                      <a:endParaRPr lang="en-GB" sz="1200" dirty="0"/>
                    </a:p>
                  </a:txBody>
                  <a:tcPr/>
                </a:tc>
                <a:tc>
                  <a:txBody>
                    <a:bodyPr/>
                    <a:lstStyle/>
                    <a:p>
                      <a:r>
                        <a:rPr lang="en-US" sz="1200" dirty="0"/>
                        <a:t>7</a:t>
                      </a:r>
                      <a:endParaRPr lang="en-GB" sz="1200" dirty="0"/>
                    </a:p>
                  </a:txBody>
                  <a:tcPr/>
                </a:tc>
                <a:extLst>
                  <a:ext uri="{0D108BD9-81ED-4DB2-BD59-A6C34878D82A}">
                    <a16:rowId xmlns:a16="http://schemas.microsoft.com/office/drawing/2014/main" val="3664964189"/>
                  </a:ext>
                </a:extLst>
              </a:tr>
              <a:tr h="249707">
                <a:tc>
                  <a:txBody>
                    <a:bodyPr/>
                    <a:lstStyle/>
                    <a:p>
                      <a:r>
                        <a:rPr lang="en-GB" sz="1200" dirty="0">
                          <a:effectLst/>
                        </a:rPr>
                        <a:t>Education </a:t>
                      </a:r>
                      <a:endParaRPr lang="en-GB" sz="1200" dirty="0"/>
                    </a:p>
                  </a:txBody>
                  <a:tcPr/>
                </a:tc>
                <a:tc>
                  <a:txBody>
                    <a:bodyPr/>
                    <a:lstStyle/>
                    <a:p>
                      <a:r>
                        <a:rPr lang="en-US" sz="1200" dirty="0"/>
                        <a:t>21</a:t>
                      </a:r>
                      <a:endParaRPr lang="en-GB" sz="1200" dirty="0"/>
                    </a:p>
                  </a:txBody>
                  <a:tcPr/>
                </a:tc>
                <a:extLst>
                  <a:ext uri="{0D108BD9-81ED-4DB2-BD59-A6C34878D82A}">
                    <a16:rowId xmlns:a16="http://schemas.microsoft.com/office/drawing/2014/main" val="1965317366"/>
                  </a:ext>
                </a:extLst>
              </a:tr>
              <a:tr h="249707">
                <a:tc>
                  <a:txBody>
                    <a:bodyPr/>
                    <a:lstStyle/>
                    <a:p>
                      <a:r>
                        <a:rPr lang="en-GB" sz="1200" dirty="0">
                          <a:effectLst/>
                        </a:rPr>
                        <a:t>Finance </a:t>
                      </a:r>
                      <a:endParaRPr lang="en-GB" sz="1200" dirty="0"/>
                    </a:p>
                  </a:txBody>
                  <a:tcPr/>
                </a:tc>
                <a:tc>
                  <a:txBody>
                    <a:bodyPr/>
                    <a:lstStyle/>
                    <a:p>
                      <a:r>
                        <a:rPr lang="en-US" sz="1200" dirty="0"/>
                        <a:t>55</a:t>
                      </a:r>
                      <a:endParaRPr lang="en-GB" sz="1200" dirty="0"/>
                    </a:p>
                  </a:txBody>
                  <a:tcPr/>
                </a:tc>
                <a:extLst>
                  <a:ext uri="{0D108BD9-81ED-4DB2-BD59-A6C34878D82A}">
                    <a16:rowId xmlns:a16="http://schemas.microsoft.com/office/drawing/2014/main" val="4183231464"/>
                  </a:ext>
                </a:extLst>
              </a:tr>
              <a:tr h="249707">
                <a:tc>
                  <a:txBody>
                    <a:bodyPr/>
                    <a:lstStyle/>
                    <a:p>
                      <a:r>
                        <a:rPr lang="en-GB" sz="1200" dirty="0">
                          <a:effectLst/>
                        </a:rPr>
                        <a:t>Healthcare</a:t>
                      </a:r>
                      <a:endParaRPr lang="en-GB" sz="1200" dirty="0"/>
                    </a:p>
                  </a:txBody>
                  <a:tcPr/>
                </a:tc>
                <a:tc>
                  <a:txBody>
                    <a:bodyPr/>
                    <a:lstStyle/>
                    <a:p>
                      <a:r>
                        <a:rPr lang="en-US" sz="1200" dirty="0"/>
                        <a:t>151</a:t>
                      </a:r>
                      <a:endParaRPr lang="en-GB" sz="1200" dirty="0"/>
                    </a:p>
                  </a:txBody>
                  <a:tcPr/>
                </a:tc>
                <a:extLst>
                  <a:ext uri="{0D108BD9-81ED-4DB2-BD59-A6C34878D82A}">
                    <a16:rowId xmlns:a16="http://schemas.microsoft.com/office/drawing/2014/main" val="3485806772"/>
                  </a:ext>
                </a:extLst>
              </a:tr>
              <a:tr h="249707">
                <a:tc>
                  <a:txBody>
                    <a:bodyPr/>
                    <a:lstStyle/>
                    <a:p>
                      <a:r>
                        <a:rPr lang="en-GB" sz="1200" dirty="0">
                          <a:effectLst/>
                        </a:rPr>
                        <a:t>Real Estate</a:t>
                      </a:r>
                      <a:endParaRPr lang="en-GB" sz="1200" dirty="0"/>
                    </a:p>
                  </a:txBody>
                  <a:tcPr/>
                </a:tc>
                <a:tc>
                  <a:txBody>
                    <a:bodyPr/>
                    <a:lstStyle/>
                    <a:p>
                      <a:r>
                        <a:rPr lang="en-US" sz="1200" dirty="0"/>
                        <a:t>118</a:t>
                      </a:r>
                      <a:endParaRPr lang="en-GB" sz="1200" dirty="0"/>
                    </a:p>
                  </a:txBody>
                  <a:tcPr/>
                </a:tc>
                <a:extLst>
                  <a:ext uri="{0D108BD9-81ED-4DB2-BD59-A6C34878D82A}">
                    <a16:rowId xmlns:a16="http://schemas.microsoft.com/office/drawing/2014/main" val="3722051362"/>
                  </a:ext>
                </a:extLst>
              </a:tr>
              <a:tr h="249707">
                <a:tc>
                  <a:txBody>
                    <a:bodyPr/>
                    <a:lstStyle/>
                    <a:p>
                      <a:r>
                        <a:rPr lang="en-GB" sz="1200" dirty="0">
                          <a:effectLst/>
                        </a:rPr>
                        <a:t>Tech </a:t>
                      </a:r>
                      <a:endParaRPr lang="en-GB" sz="1200" dirty="0"/>
                    </a:p>
                  </a:txBody>
                  <a:tcPr/>
                </a:tc>
                <a:tc>
                  <a:txBody>
                    <a:bodyPr/>
                    <a:lstStyle/>
                    <a:p>
                      <a:r>
                        <a:rPr lang="en-US" sz="1200" dirty="0"/>
                        <a:t>20</a:t>
                      </a:r>
                      <a:endParaRPr lang="en-GB" sz="1200" dirty="0"/>
                    </a:p>
                  </a:txBody>
                  <a:tcPr/>
                </a:tc>
                <a:extLst>
                  <a:ext uri="{0D108BD9-81ED-4DB2-BD59-A6C34878D82A}">
                    <a16:rowId xmlns:a16="http://schemas.microsoft.com/office/drawing/2014/main" val="2156391701"/>
                  </a:ext>
                </a:extLst>
              </a:tr>
              <a:tr h="249707">
                <a:tc>
                  <a:txBody>
                    <a:bodyPr/>
                    <a:lstStyle/>
                    <a:p>
                      <a:r>
                        <a:rPr lang="en-GB" sz="1200" dirty="0">
                          <a:effectLst/>
                        </a:rPr>
                        <a:t>Telcommunication</a:t>
                      </a:r>
                      <a:endParaRPr lang="en-GB" sz="1200" dirty="0"/>
                    </a:p>
                  </a:txBody>
                  <a:tcPr/>
                </a:tc>
                <a:tc>
                  <a:txBody>
                    <a:bodyPr/>
                    <a:lstStyle/>
                    <a:p>
                      <a:r>
                        <a:rPr lang="en-US" sz="1200" dirty="0"/>
                        <a:t>237</a:t>
                      </a:r>
                      <a:endParaRPr lang="en-GB" sz="1200" dirty="0"/>
                    </a:p>
                  </a:txBody>
                  <a:tcPr/>
                </a:tc>
                <a:extLst>
                  <a:ext uri="{0D108BD9-81ED-4DB2-BD59-A6C34878D82A}">
                    <a16:rowId xmlns:a16="http://schemas.microsoft.com/office/drawing/2014/main" val="1192417967"/>
                  </a:ext>
                </a:extLst>
              </a:tr>
              <a:tr h="249707">
                <a:tc>
                  <a:txBody>
                    <a:bodyPr/>
                    <a:lstStyle/>
                    <a:p>
                      <a:r>
                        <a:rPr lang="en-GB" sz="1200" dirty="0">
                          <a:effectLst/>
                        </a:rPr>
                        <a:t>Other </a:t>
                      </a:r>
                      <a:endParaRPr lang="en-GB" sz="1200" dirty="0"/>
                    </a:p>
                  </a:txBody>
                  <a:tcPr/>
                </a:tc>
                <a:tc>
                  <a:txBody>
                    <a:bodyPr/>
                    <a:lstStyle/>
                    <a:p>
                      <a:r>
                        <a:rPr lang="en-US" sz="1200" dirty="0"/>
                        <a:t>42</a:t>
                      </a:r>
                      <a:endParaRPr lang="en-GB" sz="1200" dirty="0"/>
                    </a:p>
                  </a:txBody>
                  <a:tcPr/>
                </a:tc>
                <a:extLst>
                  <a:ext uri="{0D108BD9-81ED-4DB2-BD59-A6C34878D82A}">
                    <a16:rowId xmlns:a16="http://schemas.microsoft.com/office/drawing/2014/main" val="2974576751"/>
                  </a:ext>
                </a:extLst>
              </a:tr>
            </a:tbl>
          </a:graphicData>
        </a:graphic>
      </p:graphicFrame>
      <p:sp>
        <p:nvSpPr>
          <p:cNvPr id="18" name="TextBox 17">
            <a:extLst>
              <a:ext uri="{FF2B5EF4-FFF2-40B4-BE49-F238E27FC236}">
                <a16:creationId xmlns:a16="http://schemas.microsoft.com/office/drawing/2014/main" id="{650E9335-608B-F4FD-39FC-9FCEF2CF4799}"/>
              </a:ext>
            </a:extLst>
          </p:cNvPr>
          <p:cNvSpPr txBox="1"/>
          <p:nvPr/>
        </p:nvSpPr>
        <p:spPr>
          <a:xfrm>
            <a:off x="1637265" y="326919"/>
            <a:ext cx="3518156" cy="369332"/>
          </a:xfrm>
          <a:prstGeom prst="rect">
            <a:avLst/>
          </a:prstGeom>
          <a:noFill/>
        </p:spPr>
        <p:txBody>
          <a:bodyPr wrap="square" rtlCol="0">
            <a:spAutoFit/>
          </a:bodyPr>
          <a:lstStyle/>
          <a:p>
            <a:r>
              <a:rPr lang="en-US" dirty="0"/>
              <a:t>Count of Python and R Users</a:t>
            </a:r>
            <a:endParaRPr lang="en-GB" dirty="0"/>
          </a:p>
        </p:txBody>
      </p:sp>
      <p:sp>
        <p:nvSpPr>
          <p:cNvPr id="19" name="TextBox 18">
            <a:extLst>
              <a:ext uri="{FF2B5EF4-FFF2-40B4-BE49-F238E27FC236}">
                <a16:creationId xmlns:a16="http://schemas.microsoft.com/office/drawing/2014/main" id="{A5C50310-66AA-89BE-07C1-393309BD6716}"/>
              </a:ext>
            </a:extLst>
          </p:cNvPr>
          <p:cNvSpPr txBox="1"/>
          <p:nvPr/>
        </p:nvSpPr>
        <p:spPr>
          <a:xfrm>
            <a:off x="6848474" y="102529"/>
            <a:ext cx="3518156" cy="646331"/>
          </a:xfrm>
          <a:prstGeom prst="rect">
            <a:avLst/>
          </a:prstGeom>
          <a:noFill/>
        </p:spPr>
        <p:txBody>
          <a:bodyPr wrap="square" rtlCol="0">
            <a:spAutoFit/>
          </a:bodyPr>
          <a:lstStyle/>
          <a:p>
            <a:r>
              <a:rPr lang="en-US" dirty="0"/>
              <a:t>Count of Females in the Industries </a:t>
            </a:r>
          </a:p>
        </p:txBody>
      </p:sp>
      <p:sp>
        <p:nvSpPr>
          <p:cNvPr id="20" name="TextBox 19">
            <a:extLst>
              <a:ext uri="{FF2B5EF4-FFF2-40B4-BE49-F238E27FC236}">
                <a16:creationId xmlns:a16="http://schemas.microsoft.com/office/drawing/2014/main" id="{C019B886-E323-C63E-490E-56410B5F5C65}"/>
              </a:ext>
            </a:extLst>
          </p:cNvPr>
          <p:cNvSpPr txBox="1"/>
          <p:nvPr/>
        </p:nvSpPr>
        <p:spPr>
          <a:xfrm>
            <a:off x="1386900" y="3268250"/>
            <a:ext cx="3518156" cy="646331"/>
          </a:xfrm>
          <a:prstGeom prst="rect">
            <a:avLst/>
          </a:prstGeom>
          <a:noFill/>
        </p:spPr>
        <p:txBody>
          <a:bodyPr wrap="square" rtlCol="0">
            <a:spAutoFit/>
          </a:bodyPr>
          <a:lstStyle/>
          <a:p>
            <a:r>
              <a:rPr lang="en-US" dirty="0"/>
              <a:t>Count Python and R Users in the Industries</a:t>
            </a:r>
            <a:endParaRPr lang="en-GB" dirty="0"/>
          </a:p>
        </p:txBody>
      </p:sp>
      <p:sp>
        <p:nvSpPr>
          <p:cNvPr id="21" name="TextBox 20">
            <a:extLst>
              <a:ext uri="{FF2B5EF4-FFF2-40B4-BE49-F238E27FC236}">
                <a16:creationId xmlns:a16="http://schemas.microsoft.com/office/drawing/2014/main" id="{9658BE93-ECC5-C02E-9FC1-B53356ABA72B}"/>
              </a:ext>
            </a:extLst>
          </p:cNvPr>
          <p:cNvSpPr txBox="1"/>
          <p:nvPr/>
        </p:nvSpPr>
        <p:spPr>
          <a:xfrm>
            <a:off x="7286946" y="3311358"/>
            <a:ext cx="3518156" cy="646331"/>
          </a:xfrm>
          <a:prstGeom prst="rect">
            <a:avLst/>
          </a:prstGeom>
          <a:noFill/>
        </p:spPr>
        <p:txBody>
          <a:bodyPr wrap="square" rtlCol="0">
            <a:spAutoFit/>
          </a:bodyPr>
          <a:lstStyle/>
          <a:p>
            <a:r>
              <a:rPr lang="en-US" dirty="0"/>
              <a:t>Count of Females in the Industries </a:t>
            </a:r>
          </a:p>
        </p:txBody>
      </p:sp>
    </p:spTree>
    <p:extLst>
      <p:ext uri="{BB962C8B-B14F-4D97-AF65-F5344CB8AC3E}">
        <p14:creationId xmlns:p14="http://schemas.microsoft.com/office/powerpoint/2010/main" val="45164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DF587F-7F1B-CCDB-9D52-38213CB2C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486" y="195641"/>
            <a:ext cx="4379072" cy="3379420"/>
          </a:xfrm>
          <a:prstGeom prst="rect">
            <a:avLst/>
          </a:prstGeom>
        </p:spPr>
      </p:pic>
      <p:pic>
        <p:nvPicPr>
          <p:cNvPr id="5" name="Picture 4">
            <a:extLst>
              <a:ext uri="{FF2B5EF4-FFF2-40B4-BE49-F238E27FC236}">
                <a16:creationId xmlns:a16="http://schemas.microsoft.com/office/drawing/2014/main" id="{50492774-3D02-9B45-D646-30C10697D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486" y="3795407"/>
            <a:ext cx="3968525" cy="3062593"/>
          </a:xfrm>
          <a:prstGeom prst="rect">
            <a:avLst/>
          </a:prstGeom>
        </p:spPr>
      </p:pic>
      <p:sp>
        <p:nvSpPr>
          <p:cNvPr id="6" name="TextBox 5">
            <a:extLst>
              <a:ext uri="{FF2B5EF4-FFF2-40B4-BE49-F238E27FC236}">
                <a16:creationId xmlns:a16="http://schemas.microsoft.com/office/drawing/2014/main" id="{19CE98E9-1FA9-0CEC-896E-BA17D83BED51}"/>
              </a:ext>
            </a:extLst>
          </p:cNvPr>
          <p:cNvSpPr txBox="1"/>
          <p:nvPr/>
        </p:nvSpPr>
        <p:spPr>
          <a:xfrm>
            <a:off x="5725155" y="4310743"/>
            <a:ext cx="5620045" cy="1815882"/>
          </a:xfrm>
          <a:prstGeom prst="rect">
            <a:avLst/>
          </a:prstGeom>
          <a:noFill/>
        </p:spPr>
        <p:txBody>
          <a:bodyPr wrap="square" rtlCol="0">
            <a:spAutoFit/>
          </a:bodyPr>
          <a:lstStyle/>
          <a:p>
            <a:r>
              <a:rPr lang="en-US" sz="1400" dirty="0"/>
              <a:t>These graphs shows various count and this incluse Count by Professionals by gender, Count of Professionals who are in the various industries and Count of programing languages by Gender.</a:t>
            </a:r>
          </a:p>
          <a:p>
            <a:r>
              <a:rPr lang="en-US" sz="1400" dirty="0"/>
              <a:t>The Data seems to have a lot of female respeondents which shows how a lot oof females are developing interest in the area of work.</a:t>
            </a:r>
          </a:p>
          <a:p>
            <a:r>
              <a:rPr lang="en-US" sz="1400" dirty="0"/>
              <a:t>The result also suggest that the agriculture industry is also take advantage of the capabilities of managing and using data as many respondents were gotten from that sector.</a:t>
            </a:r>
            <a:endParaRPr lang="en-GB" sz="1400" dirty="0"/>
          </a:p>
        </p:txBody>
      </p:sp>
      <p:pic>
        <p:nvPicPr>
          <p:cNvPr id="8" name="Picture 7">
            <a:extLst>
              <a:ext uri="{FF2B5EF4-FFF2-40B4-BE49-F238E27FC236}">
                <a16:creationId xmlns:a16="http://schemas.microsoft.com/office/drawing/2014/main" id="{D9573CF7-F03F-1B17-D1DE-D5273E1D3D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073" y="321278"/>
            <a:ext cx="4418046" cy="3685144"/>
          </a:xfrm>
          <a:prstGeom prst="rect">
            <a:avLst/>
          </a:prstGeom>
        </p:spPr>
      </p:pic>
    </p:spTree>
    <p:extLst>
      <p:ext uri="{BB962C8B-B14F-4D97-AF65-F5344CB8AC3E}">
        <p14:creationId xmlns:p14="http://schemas.microsoft.com/office/powerpoint/2010/main" val="204730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8EFE003-9D09-41C6-96F7-08F412E93E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6C1CA64A-BFC0-4049-8FD1-6EB8DD837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8813CE82-4287-411D-B8F5-A58090D4B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C5805B62-836B-4F13-A8A3-9A7A777F1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5" name="Rectangle 24">
            <a:extLst>
              <a:ext uri="{FF2B5EF4-FFF2-40B4-BE49-F238E27FC236}">
                <a16:creationId xmlns:a16="http://schemas.microsoft.com/office/drawing/2014/main" id="{F30ECDC5-1E4A-46CE-BE82-F6E27CC2C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18D50559-9A72-4280-9D04-45F7A5598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9" name="TextBox 28">
            <a:extLst>
              <a:ext uri="{FF2B5EF4-FFF2-40B4-BE49-F238E27FC236}">
                <a16:creationId xmlns:a16="http://schemas.microsoft.com/office/drawing/2014/main" id="{4E1EB040-7C69-463D-B15C-3AB2F5599A8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1" name="Rectangle 30">
            <a:extLst>
              <a:ext uri="{FF2B5EF4-FFF2-40B4-BE49-F238E27FC236}">
                <a16:creationId xmlns:a16="http://schemas.microsoft.com/office/drawing/2014/main" id="{67D11D4F-4F6D-445C-BFEB-96F967B21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2B14849-3056-4040-ACC2-869157C382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5" name="Picture 34">
            <a:extLst>
              <a:ext uri="{FF2B5EF4-FFF2-40B4-BE49-F238E27FC236}">
                <a16:creationId xmlns:a16="http://schemas.microsoft.com/office/drawing/2014/main" id="{A073F794-406A-4D90-8215-86A90A500A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EF6760B4-2A40-4AC2-B1DD-2A870AEB4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7ACBC84-F47E-4B21-A7F3-60566BB76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AE229D4-A955-47B2-82C8-E7459998B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A514146-E18C-B519-7AA8-A0C22B273F92}"/>
              </a:ext>
            </a:extLst>
          </p:cNvPr>
          <p:cNvSpPr txBox="1"/>
          <p:nvPr/>
        </p:nvSpPr>
        <p:spPr>
          <a:xfrm>
            <a:off x="1497741" y="232766"/>
            <a:ext cx="3130920" cy="777792"/>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1100" b="1" dirty="0">
                <a:latin typeface="+mj-lt"/>
                <a:ea typeface="+mj-ea"/>
                <a:cs typeface="+mj-cs"/>
              </a:rPr>
              <a:t>RESULTS ON THE QUESTIONS ON HAPPINESS , LEVEL OF DIFFICULTY</a:t>
            </a:r>
          </a:p>
          <a:p>
            <a:pPr defTabSz="914400">
              <a:lnSpc>
                <a:spcPct val="90000"/>
              </a:lnSpc>
              <a:spcBef>
                <a:spcPct val="0"/>
              </a:spcBef>
              <a:spcAft>
                <a:spcPts val="600"/>
              </a:spcAft>
            </a:pPr>
            <a:r>
              <a:rPr lang="en-US" sz="1100" b="1" dirty="0">
                <a:latin typeface="+mj-lt"/>
                <a:ea typeface="+mj-ea"/>
                <a:cs typeface="+mj-cs"/>
              </a:rPr>
              <a:t>AND FATORS THAT WOULD INFLUENCE SERACH FOR ANOTHER JOB</a:t>
            </a:r>
          </a:p>
        </p:txBody>
      </p:sp>
      <p:sp>
        <p:nvSpPr>
          <p:cNvPr id="12" name="TextBox 11">
            <a:extLst>
              <a:ext uri="{FF2B5EF4-FFF2-40B4-BE49-F238E27FC236}">
                <a16:creationId xmlns:a16="http://schemas.microsoft.com/office/drawing/2014/main" id="{FB81A48F-A2D4-372C-BD6F-1DC73B54BA95}"/>
              </a:ext>
            </a:extLst>
          </p:cNvPr>
          <p:cNvSpPr txBox="1"/>
          <p:nvPr/>
        </p:nvSpPr>
        <p:spPr>
          <a:xfrm>
            <a:off x="1044460" y="2052116"/>
            <a:ext cx="3584201" cy="3997828"/>
          </a:xfrm>
          <a:prstGeom prst="rect">
            <a:avLst/>
          </a:prstGeom>
        </p:spPr>
        <p:txBody>
          <a:bodyPr vert="horz" lIns="91440" tIns="45720" rIns="91440" bIns="45720" rtlCol="0" anchor="ctr">
            <a:noAutofit/>
          </a:bodyPr>
          <a:lstStyle/>
          <a:p>
            <a:pPr defTabSz="914400">
              <a:lnSpc>
                <a:spcPct val="110000"/>
              </a:lnSpc>
              <a:spcAft>
                <a:spcPts val="600"/>
              </a:spcAft>
              <a:buClr>
                <a:schemeClr val="accent6"/>
              </a:buClr>
              <a:buSzPct val="90000"/>
              <a:buFont typeface="Wingdings" panose="05000000000000000000" pitchFamily="2" charset="2"/>
              <a:buChar char="§"/>
            </a:pPr>
            <a:r>
              <a:rPr lang="en-US" sz="1200" dirty="0"/>
              <a:t>A scale of 0-10 was used for the Question on Happiness where 0-Not Happy and 10-  Extremely Happy.</a:t>
            </a:r>
          </a:p>
          <a:p>
            <a:pPr defTabSz="914400">
              <a:lnSpc>
                <a:spcPct val="110000"/>
              </a:lnSpc>
              <a:spcAft>
                <a:spcPts val="600"/>
              </a:spcAft>
              <a:buClr>
                <a:schemeClr val="accent6"/>
              </a:buClr>
              <a:buSzPct val="90000"/>
              <a:buFont typeface="Wingdings" panose="05000000000000000000" pitchFamily="2" charset="2"/>
              <a:buChar char="§"/>
            </a:pPr>
            <a:endParaRPr lang="en-US" sz="1200" dirty="0"/>
          </a:p>
          <a:p>
            <a:pPr defTabSz="914400">
              <a:lnSpc>
                <a:spcPct val="110000"/>
              </a:lnSpc>
              <a:spcAft>
                <a:spcPts val="600"/>
              </a:spcAft>
              <a:buClr>
                <a:schemeClr val="accent6"/>
              </a:buClr>
              <a:buSzPct val="90000"/>
              <a:buFont typeface="Wingdings" panose="05000000000000000000" pitchFamily="2" charset="2"/>
              <a:buChar char="§"/>
            </a:pPr>
            <a:r>
              <a:rPr lang="en-US" sz="1200" dirty="0"/>
              <a:t>Question concerning the level Difficulty use a Scale 1 to 5 where 1-Difficult, 2-Easy, 3-Neither easy nor difficult, 4-Very Difficult, 5-Very Easy</a:t>
            </a:r>
          </a:p>
          <a:p>
            <a:pPr defTabSz="914400">
              <a:lnSpc>
                <a:spcPct val="110000"/>
              </a:lnSpc>
              <a:spcAft>
                <a:spcPts val="600"/>
              </a:spcAft>
              <a:buClr>
                <a:schemeClr val="accent6"/>
              </a:buClr>
              <a:buSzPct val="90000"/>
              <a:buFont typeface="Wingdings" panose="05000000000000000000" pitchFamily="2" charset="2"/>
              <a:buChar char="§"/>
            </a:pPr>
            <a:endParaRPr lang="en-US" sz="1200" dirty="0"/>
          </a:p>
          <a:p>
            <a:pPr defTabSz="914400">
              <a:lnSpc>
                <a:spcPct val="110000"/>
              </a:lnSpc>
              <a:spcAft>
                <a:spcPts val="600"/>
              </a:spcAft>
              <a:buClr>
                <a:schemeClr val="accent6"/>
              </a:buClr>
              <a:buSzPct val="90000"/>
              <a:buFont typeface="Wingdings" panose="05000000000000000000" pitchFamily="2" charset="2"/>
              <a:buChar char="§"/>
            </a:pPr>
            <a:r>
              <a:rPr lang="en-US" sz="1200" dirty="0"/>
              <a:t>Question on Another Work used a scale of  1-5 where</a:t>
            </a:r>
          </a:p>
          <a:p>
            <a:pPr defTabSz="914400">
              <a:lnSpc>
                <a:spcPct val="110000"/>
              </a:lnSpc>
              <a:spcAft>
                <a:spcPts val="600"/>
              </a:spcAft>
              <a:buClr>
                <a:schemeClr val="accent6"/>
              </a:buClr>
              <a:buSzPct val="90000"/>
              <a:buFont typeface="Wingdings" panose="05000000000000000000" pitchFamily="2" charset="2"/>
              <a:buChar char="§"/>
            </a:pPr>
            <a:r>
              <a:rPr lang="en-US" sz="1200" dirty="0"/>
              <a:t>1-Better Salary, 2-Good Culture, 3-Good Work/Life Balance, 4-Remote Work. 5- others</a:t>
            </a:r>
          </a:p>
          <a:p>
            <a:pPr defTabSz="914400">
              <a:lnSpc>
                <a:spcPct val="110000"/>
              </a:lnSpc>
              <a:spcAft>
                <a:spcPts val="600"/>
              </a:spcAft>
              <a:buClr>
                <a:schemeClr val="accent6"/>
              </a:buClr>
              <a:buSzPct val="90000"/>
              <a:buFont typeface="Wingdings" panose="05000000000000000000" pitchFamily="2" charset="2"/>
              <a:buChar char="§"/>
            </a:pPr>
            <a:endParaRPr lang="en-US" sz="1200" dirty="0"/>
          </a:p>
          <a:p>
            <a:pPr defTabSz="914400">
              <a:lnSpc>
                <a:spcPct val="110000"/>
              </a:lnSpc>
              <a:spcAft>
                <a:spcPts val="600"/>
              </a:spcAft>
              <a:buClr>
                <a:schemeClr val="accent6"/>
              </a:buClr>
              <a:buSzPct val="90000"/>
              <a:buFont typeface="Wingdings" panose="05000000000000000000" pitchFamily="2" charset="2"/>
              <a:buChar char="§"/>
            </a:pPr>
            <a:r>
              <a:rPr lang="en-US" sz="1200" dirty="0"/>
              <a:t>The response on the Question regarding Difficulty suggest that most of these respondents found it quite easy breaking through the Data Industry</a:t>
            </a:r>
          </a:p>
          <a:p>
            <a:pPr defTabSz="914400">
              <a:lnSpc>
                <a:spcPct val="110000"/>
              </a:lnSpc>
              <a:spcAft>
                <a:spcPts val="600"/>
              </a:spcAft>
              <a:buClr>
                <a:schemeClr val="accent6"/>
              </a:buClr>
              <a:buSzPct val="90000"/>
              <a:buFont typeface="Wingdings" panose="05000000000000000000" pitchFamily="2" charset="2"/>
              <a:buChar char="§"/>
            </a:pPr>
            <a:endParaRPr lang="en-US" sz="1200" dirty="0"/>
          </a:p>
          <a:p>
            <a:pPr defTabSz="914400">
              <a:lnSpc>
                <a:spcPct val="110000"/>
              </a:lnSpc>
              <a:spcAft>
                <a:spcPts val="600"/>
              </a:spcAft>
              <a:buClr>
                <a:schemeClr val="accent6"/>
              </a:buClr>
              <a:buSzPct val="90000"/>
              <a:buFont typeface="Wingdings" panose="05000000000000000000" pitchFamily="2" charset="2"/>
              <a:buChar char="§"/>
            </a:pPr>
            <a:r>
              <a:rPr lang="en-US" sz="1200" dirty="0"/>
              <a:t>The response on the question regarding Another Work also suggest that Majority of the respondents Look at out for work/Life Balance when moving to another job</a:t>
            </a:r>
          </a:p>
        </p:txBody>
      </p:sp>
      <p:sp>
        <p:nvSpPr>
          <p:cNvPr id="43" name="Rectangle 42">
            <a:extLst>
              <a:ext uri="{FF2B5EF4-FFF2-40B4-BE49-F238E27FC236}">
                <a16:creationId xmlns:a16="http://schemas.microsoft.com/office/drawing/2014/main" id="{33FB4B9E-172A-4EA2-8C0E-0F73BFA42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5173" y="0"/>
            <a:ext cx="59799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891EE27-47ED-6210-7AD4-9F9A11A937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6261" y="4138944"/>
            <a:ext cx="2885984" cy="2227174"/>
          </a:xfrm>
          <a:prstGeom prst="rect">
            <a:avLst/>
          </a:prstGeom>
          <a:ln w="12700">
            <a:noFill/>
          </a:ln>
        </p:spPr>
      </p:pic>
      <p:sp>
        <p:nvSpPr>
          <p:cNvPr id="45" name="Rectangle 44">
            <a:extLst>
              <a:ext uri="{FF2B5EF4-FFF2-40B4-BE49-F238E27FC236}">
                <a16:creationId xmlns:a16="http://schemas.microsoft.com/office/drawing/2014/main" id="{0BCDCCAE-697C-485A-B4DD-83B5F912F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3616" y="236477"/>
            <a:ext cx="5497933" cy="3789631"/>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86816B-5A95-080C-80BD-F3E36B887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3902" y="4428816"/>
            <a:ext cx="2510368" cy="1937302"/>
          </a:xfrm>
          <a:prstGeom prst="rect">
            <a:avLst/>
          </a:prstGeom>
          <a:ln w="12700">
            <a:noFill/>
          </a:ln>
        </p:spPr>
      </p:pic>
      <p:sp>
        <p:nvSpPr>
          <p:cNvPr id="47" name="Rectangle 46">
            <a:extLst>
              <a:ext uri="{FF2B5EF4-FFF2-40B4-BE49-F238E27FC236}">
                <a16:creationId xmlns:a16="http://schemas.microsoft.com/office/drawing/2014/main" id="{C19B8FE7-E6F0-44D0-AAB7-F7100184B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3616" y="4183534"/>
            <a:ext cx="2670663" cy="2426299"/>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7F828D65-1DAB-6756-2C75-912348D509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3902" y="93526"/>
            <a:ext cx="5417647" cy="4047431"/>
          </a:xfrm>
          <a:prstGeom prst="rect">
            <a:avLst/>
          </a:prstGeom>
          <a:ln w="12700">
            <a:noFill/>
          </a:ln>
        </p:spPr>
      </p:pic>
      <p:sp>
        <p:nvSpPr>
          <p:cNvPr id="49" name="Rectangle 48">
            <a:extLst>
              <a:ext uri="{FF2B5EF4-FFF2-40B4-BE49-F238E27FC236}">
                <a16:creationId xmlns:a16="http://schemas.microsoft.com/office/drawing/2014/main" id="{F806AC62-BC3F-4D5E-BF23-F593DF51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0886" y="4181008"/>
            <a:ext cx="2670663" cy="2426299"/>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093D801-98AE-465E-A5FC-A333D4C6A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0975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3252</TotalTime>
  <Words>1122</Words>
  <Application>Microsoft Office PowerPoint</Application>
  <PresentationFormat>Widescreen</PresentationFormat>
  <Paragraphs>167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MS Shell Dlg 2</vt:lpstr>
      <vt:lpstr>Wingdings</vt:lpstr>
      <vt:lpstr>Wingdings 3</vt:lpstr>
      <vt:lpstr>Madison</vt:lpstr>
      <vt:lpstr>DATA PROFESSIONAL</vt:lpstr>
      <vt:lpstr>About the Data</vt:lpstr>
      <vt:lpstr>KEYs IN THE QUESTIONNAIRE</vt:lpstr>
      <vt:lpstr>DATA CLEANING </vt:lpstr>
      <vt:lpstr>PowerPoint Presentation</vt:lpstr>
      <vt:lpstr>Bar Chart Using Various Count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PROFESSIONAL</dc:title>
  <dc:creator>stanley</dc:creator>
  <cp:lastModifiedBy>stanley</cp:lastModifiedBy>
  <cp:revision>6</cp:revision>
  <dcterms:created xsi:type="dcterms:W3CDTF">2023-03-19T19:32:59Z</dcterms:created>
  <dcterms:modified xsi:type="dcterms:W3CDTF">2023-12-15T09:18:45Z</dcterms:modified>
</cp:coreProperties>
</file>