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59" r:id="rId4"/>
    <p:sldId id="260" r:id="rId5"/>
    <p:sldId id="270" r:id="rId6"/>
    <p:sldId id="271" r:id="rId7"/>
    <p:sldId id="266" r:id="rId8"/>
    <p:sldId id="267" r:id="rId9"/>
    <p:sldId id="26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7F66-A755-EB8C-8A6B-3E4A3F81C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01948-848A-7ACD-D160-A9111C008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957A7-0483-11F5-1D67-B7282F8C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8B69-C97C-412F-9F90-DE333EE1F40D}" type="datetimeFigureOut">
              <a:rPr lang="en-GB" smtClean="0"/>
              <a:t>18/12/2023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3E792-3DD2-13F7-AF2D-9F526276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D218-FECD-05DF-4F66-6BC7922A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098C-9CEE-4038-9586-E47E18F9FA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1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DF62-A39F-1914-779B-65BF5E18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D03E5-02DC-9885-C1AB-4FC3A8B22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350B3-E5B5-82CA-3916-D3EEFE6E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8B69-C97C-412F-9F90-DE333EE1F40D}" type="datetimeFigureOut">
              <a:rPr lang="en-GB" smtClean="0"/>
              <a:t>18/12/2023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1D184-73AA-F512-3CD2-9CD8BE79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6038-EF32-2EB3-DF37-B48D437B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098C-9CEE-4038-9586-E47E18F9FA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58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79C00-B520-F6DA-E844-8F1CC0653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1A3A7-C953-7E51-5487-CA39FC091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5E2F-F92C-5160-A69C-836799A9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8B69-C97C-412F-9F90-DE333EE1F40D}" type="datetimeFigureOut">
              <a:rPr lang="en-GB" smtClean="0"/>
              <a:t>18/12/2023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E4DE2-6001-D2EB-FD3B-B59DF99A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E69-271B-E5BA-744B-D840215B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098C-9CEE-4038-9586-E47E18F9FA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68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C978-A6C0-AF96-B7F9-2F997500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21C7-3DDE-F476-6AC7-76F4BFFE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CBA74-B2F3-BC9F-357F-17CD3C64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8B69-C97C-412F-9F90-DE333EE1F40D}" type="datetimeFigureOut">
              <a:rPr lang="en-GB" smtClean="0"/>
              <a:t>18/12/2023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82F33-4D3E-53DE-0238-A0AD26D8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4AC66-F704-F896-7B41-F90F8F03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098C-9CEE-4038-9586-E47E18F9FA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47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67C7-0234-073F-70A7-2C1989AA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01C39-A59A-DF60-5A7C-C8654C63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3B5F-2EDE-FA3E-2EBC-1903EF5E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8B69-C97C-412F-9F90-DE333EE1F40D}" type="datetimeFigureOut">
              <a:rPr lang="en-GB" smtClean="0"/>
              <a:t>18/12/2023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206CF-8BBA-AD67-3232-3C2FB87F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9A395-1566-9D74-CDE9-9402EDAE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098C-9CEE-4038-9586-E47E18F9FA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59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00C1-ED34-DAD6-5542-2633843B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1BD0-3B25-8D83-4D33-BABE88CB1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FC172-DC34-7FC3-8903-6886B30A0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9EF9B-CF07-0AA2-D216-BE61145A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8B69-C97C-412F-9F90-DE333EE1F40D}" type="datetimeFigureOut">
              <a:rPr lang="en-GB" smtClean="0"/>
              <a:t>18/12/2023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9012F-FD53-7DD3-E555-B5BF9AEF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80D4-4F3D-932E-487B-9BA5FBAA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098C-9CEE-4038-9586-E47E18F9FA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24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CF3B-356B-57C2-4239-1FD069E8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0B859-4C6F-CAB3-3201-EDC733B6D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B63E5-FF67-30A9-8A78-A765EAA8B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F0FE9-32A5-9F75-9E10-2A92114EA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1986E-B721-504A-4EC5-3430E4B30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2041B-50C3-7CE3-E36C-2BAD321F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8B69-C97C-412F-9F90-DE333EE1F40D}" type="datetimeFigureOut">
              <a:rPr lang="en-GB" smtClean="0"/>
              <a:t>18/12/2023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D683E-76FE-D605-FEC6-CAD646F8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D1F58-DDF3-AB22-5962-DE72845E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098C-9CEE-4038-9586-E47E18F9FA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88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492A-E818-BCDE-857D-C2A88615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C476D-B934-2272-286F-C6BB7AC4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8B69-C97C-412F-9F90-DE333EE1F40D}" type="datetimeFigureOut">
              <a:rPr lang="en-GB" smtClean="0"/>
              <a:t>18/12/2023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8A10F-E75D-01F6-157B-0E438883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72A4E-8F62-8403-780E-7173EA96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098C-9CEE-4038-9586-E47E18F9FA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0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50B80-B8FD-D826-C106-08CA186D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8B69-C97C-412F-9F90-DE333EE1F40D}" type="datetimeFigureOut">
              <a:rPr lang="en-GB" smtClean="0"/>
              <a:t>18/12/2023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20767-5BBF-B03C-EB71-F6D7C81F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A8F80-9D3B-2F28-10B4-4EA01CF3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098C-9CEE-4038-9586-E47E18F9FA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73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5C26-4BC8-46A5-0621-B932D5CE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B95D-79B6-4BFC-E54E-2CE34DB6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A784F-7150-CE86-87B2-2948B9CF8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BAFD4-1EF6-6FD9-6416-2BC6B9D7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8B69-C97C-412F-9F90-DE333EE1F40D}" type="datetimeFigureOut">
              <a:rPr lang="en-GB" smtClean="0"/>
              <a:t>18/12/2023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75AB6-870A-28F8-F4F5-17F4F889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C59C6-3EE1-B6C0-3B30-798A2C11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098C-9CEE-4038-9586-E47E18F9FA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64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D4E3-B306-DA51-ABB5-AC5AE1A8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AE055-6345-F32E-C8A1-5F527A088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7F3EA-C859-A48D-62D2-35FC9DE41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53A4E-7EE1-CE39-6D36-61536990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8B69-C97C-412F-9F90-DE333EE1F40D}" type="datetimeFigureOut">
              <a:rPr lang="en-GB" smtClean="0"/>
              <a:t>18/12/2023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27CAD-9C61-DFBB-601C-2180EB41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A20E9-FB5E-F8A5-3416-A1EA605C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098C-9CEE-4038-9586-E47E18F9FA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97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284B4-6627-5D30-983E-63103556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167CD-764D-C102-DD43-CBFAD0C3F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27C6-28F0-F6FF-540D-A07DB72CD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28B69-C97C-412F-9F90-DE333EE1F40D}" type="datetimeFigureOut">
              <a:rPr lang="en-GB" smtClean="0"/>
              <a:t>18/12/2023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D7F90-DE58-70FA-0570-7971B8DEF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6B60A-6EA5-3D89-7DC0-D30FCFFAB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6098C-9CEE-4038-9586-E47E18F9FA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79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hec03u5/fifa-18-demo-player-dataset" TargetMode="External"/><Relationship Id="rId2" Type="http://schemas.openxmlformats.org/officeDocument/2006/relationships/hyperlink" Target="https://sofifa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98D62F-3D81-C633-3CED-F5766E36C4D6}"/>
              </a:ext>
            </a:extLst>
          </p:cNvPr>
          <p:cNvSpPr txBox="1"/>
          <p:nvPr/>
        </p:nvSpPr>
        <p:spPr>
          <a:xfrm>
            <a:off x="4364006" y="1205010"/>
            <a:ext cx="5772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PREDICTIVE &amp; PRESCRIPTIVE ANALYTICS MODELLING </a:t>
            </a:r>
            <a:br>
              <a:rPr lang="en-US" sz="3600" dirty="0"/>
            </a:br>
            <a:endParaRPr lang="en-GB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30B0C3-A281-E52B-EF16-1D3C6E91079F}"/>
              </a:ext>
            </a:extLst>
          </p:cNvPr>
          <p:cNvSpPr txBox="1"/>
          <p:nvPr/>
        </p:nvSpPr>
        <p:spPr>
          <a:xfrm>
            <a:off x="4308022" y="3194850"/>
            <a:ext cx="4562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Stanley Kwadzo Ovulley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1380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7076A-D07D-D848-B50E-901046B7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175E8-5879-6B52-BE3D-4E62B80A9410}"/>
              </a:ext>
            </a:extLst>
          </p:cNvPr>
          <p:cNvSpPr txBox="1"/>
          <p:nvPr/>
        </p:nvSpPr>
        <p:spPr>
          <a:xfrm>
            <a:off x="1614196" y="2313992"/>
            <a:ext cx="8164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Data Source</a:t>
            </a:r>
          </a:p>
          <a:p>
            <a:pPr algn="l" fontAlgn="base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The data is scraped from the website </a:t>
            </a:r>
            <a:r>
              <a:rPr lang="en-US" b="0" i="0" u="none" strike="noStrike" dirty="0">
                <a:solidFill>
                  <a:srgbClr val="202124"/>
                </a:solidFill>
                <a:effectLst/>
                <a:latin typeface="inherit"/>
                <a:hlinkClick r:id="rId2"/>
              </a:rPr>
              <a:t>https://sofifa.com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 </a:t>
            </a:r>
            <a:r>
              <a:rPr lang="en-US" b="0" i="0" dirty="0">
                <a:effectLst/>
                <a:latin typeface="Inter"/>
              </a:rPr>
              <a:t>by extracting the Player personal data and Player Ids and then the playing and style statistics.</a:t>
            </a:r>
          </a:p>
          <a:p>
            <a:endParaRPr lang="en-US" dirty="0">
              <a:latin typeface="Inter"/>
            </a:endParaRPr>
          </a:p>
          <a:p>
            <a:endParaRPr lang="en-US" dirty="0">
              <a:latin typeface="Inter"/>
            </a:endParaRPr>
          </a:p>
          <a:p>
            <a:r>
              <a:rPr lang="en-US" dirty="0">
                <a:hlinkClick r:id="rId3"/>
              </a:rPr>
              <a:t>FIFA 18 Complete Player Dataset | Kaggle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31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2D89B-032E-DECC-7B6C-467827BE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55" y="344305"/>
            <a:ext cx="3201366" cy="1688352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About the Data</a:t>
            </a:r>
            <a:endParaRPr lang="en-GB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EC2F-1CC4-E81D-3CBF-FD529A55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fontAlgn="base"/>
            <a:r>
              <a:rPr lang="en-US" sz="1900" b="0" i="0" dirty="0">
                <a:effectLst/>
                <a:latin typeface="Inter"/>
              </a:rPr>
              <a:t>The dataset contains all the statistics and playing attributes of all the players in the Full version of FIFA 18.</a:t>
            </a:r>
          </a:p>
          <a:p>
            <a:br>
              <a:rPr lang="en-US" sz="1900" dirty="0"/>
            </a:br>
            <a:r>
              <a:rPr lang="en-GB" sz="1900" b="1" i="0" dirty="0">
                <a:effectLst/>
                <a:latin typeface="Inter"/>
              </a:rPr>
              <a:t>Content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inherit"/>
              </a:rPr>
              <a:t>Every player featuring in FIFA 18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inherit"/>
              </a:rPr>
              <a:t>70+ attributes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inherit"/>
              </a:rPr>
              <a:t>Player and Flag Images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inherit"/>
              </a:rPr>
              <a:t>Playing Position Data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inherit"/>
              </a:rPr>
              <a:t>Attributes based on actual data of the latest EA's FIFA 18 game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inherit"/>
              </a:rPr>
              <a:t>Attributes include on all player style statistics like Dribbling, Aggression, GK Skills etc.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inherit"/>
              </a:rPr>
              <a:t>Player personal data like Nationality, Photo, Club, Age, Wage, Salary etc.</a:t>
            </a:r>
          </a:p>
          <a:p>
            <a:pPr marL="0" indent="0">
              <a:buNone/>
            </a:pPr>
            <a:endParaRPr lang="en-GB" sz="1900" dirty="0"/>
          </a:p>
          <a:p>
            <a:pPr marL="0" indent="0">
              <a:buNone/>
            </a:pPr>
            <a:r>
              <a:rPr lang="en-GB" sz="1900" dirty="0"/>
              <a:t>For the purpose of this project, the focus will be on the Player personal data and Their attributes</a:t>
            </a:r>
          </a:p>
        </p:txBody>
      </p:sp>
      <p:pic>
        <p:nvPicPr>
          <p:cNvPr id="7" name="Picture 6" descr="A cartoon character leaning on a question mark&#10;&#10;Description automatically generated">
            <a:extLst>
              <a:ext uri="{FF2B5EF4-FFF2-40B4-BE49-F238E27FC236}">
                <a16:creationId xmlns:a16="http://schemas.microsoft.com/office/drawing/2014/main" id="{5DDC91C8-3C7C-2E09-558D-648DE131F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181" y="2244326"/>
            <a:ext cx="5212439" cy="521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0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2D89B-032E-DECC-7B6C-467827BE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94" y="356432"/>
            <a:ext cx="3201366" cy="2145552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Data Cleaning &amp; Feature Engineering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EC2F-1CC4-E81D-3CBF-FD529A55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pPr fontAlgn="base"/>
            <a:r>
              <a:rPr lang="en-US" sz="2000" dirty="0"/>
              <a:t>The two datasets were joint by a common column, that is, “ID”</a:t>
            </a:r>
          </a:p>
          <a:p>
            <a:pPr fontAlgn="base"/>
            <a:r>
              <a:rPr lang="en-US" sz="2000" dirty="0"/>
              <a:t>A new column was then created to categorize the overall ratings into Excellent, Average and Below Average.</a:t>
            </a:r>
          </a:p>
          <a:p>
            <a:pPr marL="0" indent="0" fontAlgn="base">
              <a:buNone/>
            </a:pPr>
            <a:r>
              <a:rPr lang="en-US" sz="2000" dirty="0"/>
              <a:t>     Excellent 100-80, Average 79-60, Below Average 59-0 </a:t>
            </a:r>
          </a:p>
          <a:p>
            <a:pPr marL="0" indent="0" fontAlgn="base">
              <a:buNone/>
            </a:pPr>
            <a:r>
              <a:rPr lang="en-US" sz="2000" dirty="0"/>
              <a:t>Selected variables was then change into numeric value to allow for it to be use in the model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The feature engineering done on this data includes removing highly correlated variable (0.9) and normalizing the data.</a:t>
            </a:r>
          </a:p>
          <a:p>
            <a:pPr marL="0" indent="0" fontAlgn="base">
              <a:buNone/>
            </a:pPr>
            <a:r>
              <a:rPr lang="en-US" sz="2000" dirty="0"/>
              <a:t>The data was then Partition into training (0.70) and testing(0.30)</a:t>
            </a:r>
          </a:p>
          <a:p>
            <a:pPr marL="0" indent="0" fontAlgn="base">
              <a:buNone/>
            </a:pPr>
            <a:r>
              <a:rPr lang="en-GB" sz="2000" dirty="0"/>
              <a:t>The new Column Class Rate is factorize as follows</a:t>
            </a:r>
          </a:p>
          <a:p>
            <a:pPr marL="0" indent="0" fontAlgn="base">
              <a:buNone/>
            </a:pPr>
            <a:r>
              <a:rPr lang="en-GB" sz="2000" b="1" dirty="0"/>
              <a:t>1- </a:t>
            </a:r>
            <a:r>
              <a:rPr lang="en-US" sz="2000" b="1" dirty="0"/>
              <a:t>Excellent</a:t>
            </a:r>
            <a:endParaRPr lang="en-GB" sz="2000" b="1" dirty="0"/>
          </a:p>
          <a:p>
            <a:pPr marL="0" indent="0" fontAlgn="base">
              <a:buNone/>
            </a:pPr>
            <a:r>
              <a:rPr lang="en-GB" sz="2000" b="1" dirty="0"/>
              <a:t>2- </a:t>
            </a:r>
            <a:r>
              <a:rPr lang="en-US" sz="2000" b="1" dirty="0"/>
              <a:t>Average</a:t>
            </a:r>
            <a:endParaRPr lang="en-GB" sz="2000" b="1" dirty="0"/>
          </a:p>
          <a:p>
            <a:pPr marL="0" indent="0" fontAlgn="base">
              <a:buNone/>
            </a:pPr>
            <a:r>
              <a:rPr lang="en-GB" sz="2000" b="1" dirty="0"/>
              <a:t>3- </a:t>
            </a:r>
            <a:r>
              <a:rPr lang="en-US" sz="2000" b="1" dirty="0"/>
              <a:t>Below Average </a:t>
            </a:r>
            <a:endParaRPr lang="en-GB" sz="2000" b="1" dirty="0"/>
          </a:p>
        </p:txBody>
      </p:sp>
      <p:pic>
        <p:nvPicPr>
          <p:cNvPr id="5" name="Picture 4" descr="A blue circle with white gears&#10;&#10;Description automatically generated">
            <a:extLst>
              <a:ext uri="{FF2B5EF4-FFF2-40B4-BE49-F238E27FC236}">
                <a16:creationId xmlns:a16="http://schemas.microsoft.com/office/drawing/2014/main" id="{F126BC85-B20D-EC3E-8174-D91B8EA8B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57" y="2991859"/>
            <a:ext cx="2770103" cy="277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1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2D89B-032E-DECC-7B6C-467827BE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140448"/>
            <a:ext cx="3201366" cy="2069352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Predictive Models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EC2F-1CC4-E81D-3CBF-FD529A55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learning Models use in this Project intend to build a predictive model that can predict the class of their Overall rating base on predictors such as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Acceleration, Aggression, Agility, Ball.control, Composure, Curve, Dribbling,  Finishing, Free.kick.accuracy, Heading.accuracy,  Interceptions, Sliding.tackle, Marking, Stamina, Standing.tackle, Balance, Penalties, Positioning, Reactions,Short.passing, Shot.power, Sprint.speed,         Strength, Vision, Long.passing, Long.shots,Jumping</a:t>
            </a:r>
          </a:p>
          <a:p>
            <a:pPr marL="0" indent="0" fontAlgn="base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Dependent variable use in this model is </a:t>
            </a:r>
          </a:p>
          <a:p>
            <a:pPr marL="0" indent="0" fontAlgn="base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Rate_Class</a:t>
            </a:r>
          </a:p>
          <a:p>
            <a:pPr marL="0" indent="0" fontAlgn="base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used in this project includes Random Forest, KNN and Decision Tree</a:t>
            </a:r>
          </a:p>
        </p:txBody>
      </p:sp>
      <p:pic>
        <p:nvPicPr>
          <p:cNvPr id="5" name="Picture 4" descr="A yellow and blue brain with many points and a question mark&#10;&#10;Description automatically generated with medium confidence">
            <a:extLst>
              <a:ext uri="{FF2B5EF4-FFF2-40B4-BE49-F238E27FC236}">
                <a16:creationId xmlns:a16="http://schemas.microsoft.com/office/drawing/2014/main" id="{3F25F2F8-1453-85E7-5374-487E84725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58" y="305919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8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6BE1-E176-7210-FBD7-76187A92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Logistic 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BFA05-D80B-4622-FCB7-7C9EAE96E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566" y="1823727"/>
            <a:ext cx="4476601" cy="10773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00858-DBAA-94A5-5647-248C9252F901}"/>
              </a:ext>
            </a:extLst>
          </p:cNvPr>
          <p:cNvSpPr txBox="1"/>
          <p:nvPr/>
        </p:nvSpPr>
        <p:spPr>
          <a:xfrm>
            <a:off x="373808" y="2901568"/>
            <a:ext cx="6019800" cy="337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2064">
              <a:spcAft>
                <a:spcPts val="480"/>
              </a:spcAft>
              <a:buFont typeface="Arial" panose="020B0604020202020204" pitchFamily="34" charset="0"/>
              <a:buChar char="•"/>
            </a:pPr>
            <a:r>
              <a:rPr lang="en-US" sz="11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 (Excellent):</a:t>
            </a:r>
          </a:p>
          <a:p>
            <a:pPr marL="416052" lvl="1" indent="-160020" defTabSz="512064">
              <a:spcAft>
                <a:spcPts val="480"/>
              </a:spcAft>
              <a:buFont typeface="Arial" panose="020B0604020202020204" pitchFamily="34" charset="0"/>
              <a:buChar char="•"/>
            </a:pPr>
            <a:r>
              <a:rPr lang="en-US" sz="11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Sensitivity: Approximately 66.95% of the actual class 1 instances were correctly classified as class 1 by the model.</a:t>
            </a:r>
          </a:p>
          <a:p>
            <a:pPr marL="416052" lvl="1" indent="-160020" defTabSz="512064">
              <a:spcAft>
                <a:spcPts val="480"/>
              </a:spcAft>
              <a:buFont typeface="Arial" panose="020B0604020202020204" pitchFamily="34" charset="0"/>
              <a:buChar char="•"/>
            </a:pPr>
            <a:r>
              <a:rPr lang="en-US" sz="11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Specificity: Approximately 99.81% of the actual non-class 1 instances were correctly classified as non-class 1 by the model.</a:t>
            </a:r>
          </a:p>
          <a:p>
            <a:pPr defTabSz="512064">
              <a:spcAft>
                <a:spcPts val="480"/>
              </a:spcAft>
              <a:buFont typeface="Arial" panose="020B0604020202020204" pitchFamily="34" charset="0"/>
              <a:buChar char="•"/>
            </a:pPr>
            <a:r>
              <a:rPr lang="en-US" sz="11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 (Average):</a:t>
            </a:r>
          </a:p>
          <a:p>
            <a:pPr marL="416052" lvl="1" indent="-160020" defTabSz="512064">
              <a:spcAft>
                <a:spcPts val="480"/>
              </a:spcAft>
              <a:buFont typeface="Arial" panose="020B0604020202020204" pitchFamily="34" charset="0"/>
              <a:buChar char="•"/>
            </a:pPr>
            <a:r>
              <a:rPr lang="en-US" sz="11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Sensitivity: Approximately 97.12% of the actual class 2 instances were correctly classified as class 2 by the model.</a:t>
            </a:r>
          </a:p>
          <a:p>
            <a:pPr marL="416052" lvl="1" indent="-160020" defTabSz="512064">
              <a:spcAft>
                <a:spcPts val="480"/>
              </a:spcAft>
              <a:buFont typeface="Arial" panose="020B0604020202020204" pitchFamily="34" charset="0"/>
              <a:buChar char="•"/>
            </a:pPr>
            <a:r>
              <a:rPr lang="en-US" sz="11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Specificity Approximately 78.09% of the actual non-class 2 instances were correctly classified as non-class 2 by the model.</a:t>
            </a:r>
          </a:p>
          <a:p>
            <a:pPr defTabSz="512064">
              <a:spcAft>
                <a:spcPts val="480"/>
              </a:spcAft>
              <a:buFont typeface="Arial" panose="020B0604020202020204" pitchFamily="34" charset="0"/>
              <a:buChar char="•"/>
            </a:pPr>
            <a:r>
              <a:rPr lang="en-US" sz="11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3: (Below Average)</a:t>
            </a:r>
          </a:p>
          <a:p>
            <a:pPr marL="416052" lvl="1" indent="-160020" defTabSz="512064">
              <a:spcAft>
                <a:spcPts val="480"/>
              </a:spcAft>
              <a:buFont typeface="Arial" panose="020B0604020202020204" pitchFamily="34" charset="0"/>
              <a:buChar char="•"/>
            </a:pPr>
            <a:r>
              <a:rPr lang="en-US" sz="11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Sensitivity: Approximately 79.32% of the actual class 3 instances were correctly classified as class 3 by the model.</a:t>
            </a:r>
          </a:p>
          <a:p>
            <a:pPr marL="416052" lvl="1" indent="-160020" defTabSz="512064">
              <a:spcAft>
                <a:spcPts val="480"/>
              </a:spcAft>
              <a:buFont typeface="Arial" panose="020B0604020202020204" pitchFamily="34" charset="0"/>
              <a:buChar char="•"/>
            </a:pPr>
            <a:r>
              <a:rPr lang="en-US" sz="11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Specificity: Approximately 97.44% of the actual non-class 3 instances were correctly classified as non-class 3 by the model.</a:t>
            </a:r>
          </a:p>
          <a:p>
            <a:pPr>
              <a:spcAft>
                <a:spcPts val="600"/>
              </a:spcAft>
            </a:pP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graph of a forest plot&#10;&#10;Description automatically generated with medium confidence">
            <a:extLst>
              <a:ext uri="{FF2B5EF4-FFF2-40B4-BE49-F238E27FC236}">
                <a16:creationId xmlns:a16="http://schemas.microsoft.com/office/drawing/2014/main" id="{BE982D2F-C26F-55D3-1934-876B8A148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94" y="1575459"/>
            <a:ext cx="3147579" cy="2599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6DA81B-FECA-C282-3316-C8107A29E5F8}"/>
              </a:ext>
            </a:extLst>
          </p:cNvPr>
          <p:cNvSpPr txBox="1"/>
          <p:nvPr/>
        </p:nvSpPr>
        <p:spPr>
          <a:xfrm>
            <a:off x="948149" y="6080516"/>
            <a:ext cx="4281075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2064">
              <a:spcAft>
                <a:spcPts val="480"/>
              </a:spcAft>
            </a:pPr>
            <a:r>
              <a:rPr lang="en-US" sz="1200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OOB estimate of error rate</a:t>
            </a:r>
            <a:r>
              <a:rPr lang="en-US" sz="1200" b="1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: 7.01%</a:t>
            </a:r>
          </a:p>
          <a:p>
            <a:pPr defTabSz="512064">
              <a:spcAft>
                <a:spcPts val="480"/>
              </a:spcAft>
            </a:pPr>
            <a:r>
              <a:rPr lang="en-US" sz="1200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which means the model is expected to have an accuracy of approximately 92.99%</a:t>
            </a:r>
            <a:endParaRPr lang="en-GB" sz="1200" dirty="0"/>
          </a:p>
        </p:txBody>
      </p:sp>
      <p:pic>
        <p:nvPicPr>
          <p:cNvPr id="10" name="Picture 9" descr="A graph with text on it&#10;&#10;Description automatically generated">
            <a:extLst>
              <a:ext uri="{FF2B5EF4-FFF2-40B4-BE49-F238E27FC236}">
                <a16:creationId xmlns:a16="http://schemas.microsoft.com/office/drawing/2014/main" id="{8E9F9DBE-5DE1-FF39-AE5B-61AC7EAC3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43" y="4003061"/>
            <a:ext cx="3046479" cy="285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0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46BBA-8851-3E99-FA92-754C1B2F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 Nearest Neighbors (KNN)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1C5BFDA-2060-AF22-3267-5D41EB79B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31427"/>
              </p:ext>
            </p:extLst>
          </p:nvPr>
        </p:nvGraphicFramePr>
        <p:xfrm>
          <a:off x="764366" y="2112579"/>
          <a:ext cx="28645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125">
                  <a:extLst>
                    <a:ext uri="{9D8B030D-6E8A-4147-A177-3AD203B41FA5}">
                      <a16:colId xmlns:a16="http://schemas.microsoft.com/office/drawing/2014/main" val="1131603905"/>
                    </a:ext>
                  </a:extLst>
                </a:gridCol>
                <a:gridCol w="716125">
                  <a:extLst>
                    <a:ext uri="{9D8B030D-6E8A-4147-A177-3AD203B41FA5}">
                      <a16:colId xmlns:a16="http://schemas.microsoft.com/office/drawing/2014/main" val="733390592"/>
                    </a:ext>
                  </a:extLst>
                </a:gridCol>
                <a:gridCol w="716125">
                  <a:extLst>
                    <a:ext uri="{9D8B030D-6E8A-4147-A177-3AD203B41FA5}">
                      <a16:colId xmlns:a16="http://schemas.microsoft.com/office/drawing/2014/main" val="2202992599"/>
                    </a:ext>
                  </a:extLst>
                </a:gridCol>
                <a:gridCol w="716125">
                  <a:extLst>
                    <a:ext uri="{9D8B030D-6E8A-4147-A177-3AD203B41FA5}">
                      <a16:colId xmlns:a16="http://schemas.microsoft.com/office/drawing/2014/main" val="3060930765"/>
                    </a:ext>
                  </a:extLst>
                </a:gridCol>
              </a:tblGrid>
              <a:tr h="279549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679655"/>
                  </a:ext>
                </a:extLst>
              </a:tr>
              <a:tr h="27954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52837"/>
                  </a:ext>
                </a:extLst>
              </a:tr>
              <a:tr h="27954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71519"/>
                  </a:ext>
                </a:extLst>
              </a:tr>
              <a:tr h="27954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04388"/>
                  </a:ext>
                </a:extLst>
              </a:tr>
              <a:tr h="27954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1314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B1A258F-B6CB-E672-B336-88A7CD859892}"/>
              </a:ext>
            </a:extLst>
          </p:cNvPr>
          <p:cNvSpPr txBox="1"/>
          <p:nvPr/>
        </p:nvSpPr>
        <p:spPr>
          <a:xfrm>
            <a:off x="662455" y="3865948"/>
            <a:ext cx="4576240" cy="156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51510">
              <a:spcAft>
                <a:spcPts val="570"/>
              </a:spcAft>
            </a:pPr>
            <a:r>
              <a:rPr lang="en-US" sz="1520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From the confusion matrix, we have</a:t>
            </a:r>
          </a:p>
          <a:p>
            <a:pPr defTabSz="651510">
              <a:spcAft>
                <a:spcPts val="570"/>
              </a:spcAft>
            </a:pPr>
            <a:r>
              <a:rPr lang="en-US" sz="1520" b="1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True Positive</a:t>
            </a:r>
            <a:r>
              <a:rPr lang="en-US" sz="1520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: 63+3745+823 =4631</a:t>
            </a:r>
          </a:p>
          <a:p>
            <a:pPr defTabSz="651510">
              <a:spcAft>
                <a:spcPts val="570"/>
              </a:spcAft>
            </a:pPr>
            <a:r>
              <a:rPr lang="en-US" sz="1520" b="1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False Positive: </a:t>
            </a:r>
            <a:r>
              <a:rPr lang="en-US" sz="1520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: (55+0) + (27+287) + (0+241)=610</a:t>
            </a:r>
          </a:p>
          <a:p>
            <a:pPr defTabSz="651510">
              <a:spcAft>
                <a:spcPts val="570"/>
              </a:spcAft>
            </a:pPr>
            <a:r>
              <a:rPr lang="en-US" sz="1520" b="1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False Negative</a:t>
            </a:r>
            <a:r>
              <a:rPr lang="en-US" sz="1520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: : (27+0) + (55+241) + (0+287) =610</a:t>
            </a:r>
          </a:p>
          <a:p>
            <a:pPr defTabSz="651510">
              <a:spcAft>
                <a:spcPts val="570"/>
              </a:spcAft>
            </a:pPr>
            <a:r>
              <a:rPr lang="en-US" sz="1520" b="1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True Negative</a:t>
            </a:r>
            <a:r>
              <a:rPr lang="en-US" sz="1520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: 0</a:t>
            </a:r>
            <a:endParaRPr lang="en-US" sz="1600" b="0" i="0" dirty="0">
              <a:effectLst/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5A629-0C38-AF97-DF3B-C974586C42D9}"/>
              </a:ext>
            </a:extLst>
          </p:cNvPr>
          <p:cNvSpPr txBox="1"/>
          <p:nvPr/>
        </p:nvSpPr>
        <p:spPr>
          <a:xfrm>
            <a:off x="662455" y="5619318"/>
            <a:ext cx="4777133" cy="686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51510">
              <a:spcAft>
                <a:spcPts val="570"/>
              </a:spcAft>
            </a:pPr>
            <a:r>
              <a:rPr lang="en-US" sz="1283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Accuracy of this Model is   </a:t>
            </a:r>
            <a:r>
              <a:rPr lang="en-US" sz="1283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0.88361</a:t>
            </a:r>
            <a:r>
              <a:rPr lang="en-US" sz="1283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83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indicates that the model is performing reasonably well, correctly classifying the majority of instances in the dataset</a:t>
            </a:r>
            <a:endParaRPr lang="en-GB" dirty="0"/>
          </a:p>
        </p:txBody>
      </p:sp>
      <p:pic>
        <p:nvPicPr>
          <p:cNvPr id="7" name="Picture 6" descr="A diagram of a curve&#10;&#10;Description automatically generated">
            <a:extLst>
              <a:ext uri="{FF2B5EF4-FFF2-40B4-BE49-F238E27FC236}">
                <a16:creationId xmlns:a16="http://schemas.microsoft.com/office/drawing/2014/main" id="{0D19A1E4-A0B5-265C-7369-16DD2F521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157" y="2310077"/>
            <a:ext cx="5777328" cy="399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4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7076A-D07D-D848-B50E-901046B7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DECISION TREE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6049DBE-D905-C4F3-8F76-6E54135171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382430"/>
              </p:ext>
            </p:extLst>
          </p:nvPr>
        </p:nvGraphicFramePr>
        <p:xfrm>
          <a:off x="427653" y="2036666"/>
          <a:ext cx="40883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091">
                  <a:extLst>
                    <a:ext uri="{9D8B030D-6E8A-4147-A177-3AD203B41FA5}">
                      <a16:colId xmlns:a16="http://schemas.microsoft.com/office/drawing/2014/main" val="1620670403"/>
                    </a:ext>
                  </a:extLst>
                </a:gridCol>
                <a:gridCol w="1022091">
                  <a:extLst>
                    <a:ext uri="{9D8B030D-6E8A-4147-A177-3AD203B41FA5}">
                      <a16:colId xmlns:a16="http://schemas.microsoft.com/office/drawing/2014/main" val="367169406"/>
                    </a:ext>
                  </a:extLst>
                </a:gridCol>
                <a:gridCol w="1022091">
                  <a:extLst>
                    <a:ext uri="{9D8B030D-6E8A-4147-A177-3AD203B41FA5}">
                      <a16:colId xmlns:a16="http://schemas.microsoft.com/office/drawing/2014/main" val="2168733906"/>
                    </a:ext>
                  </a:extLst>
                </a:gridCol>
                <a:gridCol w="1022091">
                  <a:extLst>
                    <a:ext uri="{9D8B030D-6E8A-4147-A177-3AD203B41FA5}">
                      <a16:colId xmlns:a16="http://schemas.microsoft.com/office/drawing/2014/main" val="399897076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50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8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6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3898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3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5996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C2D914F-909B-D627-6B5B-EBD58D6A39C5}"/>
              </a:ext>
            </a:extLst>
          </p:cNvPr>
          <p:cNvSpPr txBox="1"/>
          <p:nvPr/>
        </p:nvSpPr>
        <p:spPr>
          <a:xfrm rot="5400000">
            <a:off x="-559765" y="2968524"/>
            <a:ext cx="161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328BF-77FD-CE26-3832-128BED80A986}"/>
              </a:ext>
            </a:extLst>
          </p:cNvPr>
          <p:cNvSpPr txBox="1"/>
          <p:nvPr/>
        </p:nvSpPr>
        <p:spPr>
          <a:xfrm>
            <a:off x="358451" y="3978249"/>
            <a:ext cx="8315131" cy="1530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dirty="0">
                <a:effectLst/>
                <a:latin typeface="Söhne"/>
              </a:rPr>
              <a:t>True Positive</a:t>
            </a:r>
            <a:r>
              <a:rPr lang="en-US" sz="1800" b="0" i="0" dirty="0">
                <a:effectLst/>
                <a:latin typeface="Söhne"/>
              </a:rPr>
              <a:t>: </a:t>
            </a:r>
            <a:r>
              <a:rPr lang="en-US" dirty="0">
                <a:latin typeface="Söhne"/>
              </a:rPr>
              <a:t>48+3898+279</a:t>
            </a:r>
            <a:r>
              <a:rPr lang="en-US" sz="1800" b="0" i="0" dirty="0">
                <a:effectLst/>
                <a:latin typeface="Söhne"/>
              </a:rPr>
              <a:t> =4225</a:t>
            </a:r>
          </a:p>
          <a:p>
            <a:pPr algn="l"/>
            <a:r>
              <a:rPr lang="en-US" sz="1800" b="1" i="0" dirty="0">
                <a:effectLst/>
                <a:latin typeface="Söhne"/>
              </a:rPr>
              <a:t>#False Positive: </a:t>
            </a:r>
            <a:r>
              <a:rPr lang="en-US" sz="1800" b="0" i="0" dirty="0">
                <a:effectLst/>
                <a:latin typeface="Söhne"/>
              </a:rPr>
              <a:t>: (</a:t>
            </a:r>
            <a:r>
              <a:rPr lang="en-US" dirty="0">
                <a:latin typeface="Söhne"/>
              </a:rPr>
              <a:t>70+0</a:t>
            </a:r>
            <a:r>
              <a:rPr lang="en-US" sz="1800" b="0" i="0" dirty="0">
                <a:effectLst/>
                <a:latin typeface="Söhne"/>
              </a:rPr>
              <a:t>) + (</a:t>
            </a:r>
            <a:r>
              <a:rPr lang="en-US" dirty="0">
                <a:latin typeface="Söhne"/>
              </a:rPr>
              <a:t>18+143</a:t>
            </a:r>
            <a:r>
              <a:rPr lang="en-US" sz="1800" b="0" i="0" dirty="0">
                <a:effectLst/>
                <a:latin typeface="Söhne"/>
              </a:rPr>
              <a:t>) + (</a:t>
            </a:r>
            <a:r>
              <a:rPr lang="en-US" dirty="0">
                <a:latin typeface="Söhne"/>
              </a:rPr>
              <a:t>0+279</a:t>
            </a:r>
            <a:r>
              <a:rPr lang="en-US" sz="1800" b="0" i="0" dirty="0">
                <a:effectLst/>
                <a:latin typeface="Söhne"/>
              </a:rPr>
              <a:t>)=374</a:t>
            </a:r>
          </a:p>
          <a:p>
            <a:pPr algn="l"/>
            <a:r>
              <a:rPr lang="en-US" sz="1800" b="1" i="0" dirty="0">
                <a:effectLst/>
                <a:latin typeface="Söhne"/>
              </a:rPr>
              <a:t>False Negative</a:t>
            </a:r>
            <a:r>
              <a:rPr lang="en-US" sz="1800" b="0" i="0" dirty="0">
                <a:effectLst/>
                <a:latin typeface="Söhne"/>
              </a:rPr>
              <a:t>: : (</a:t>
            </a:r>
            <a:r>
              <a:rPr lang="en-US" dirty="0">
                <a:latin typeface="Söhne"/>
              </a:rPr>
              <a:t>18+0</a:t>
            </a:r>
            <a:r>
              <a:rPr lang="en-US" sz="1800" b="0" i="0" dirty="0">
                <a:effectLst/>
                <a:latin typeface="Söhne"/>
              </a:rPr>
              <a:t>) + (</a:t>
            </a:r>
            <a:r>
              <a:rPr lang="en-US" dirty="0">
                <a:latin typeface="Söhne"/>
              </a:rPr>
              <a:t>70+279</a:t>
            </a:r>
            <a:r>
              <a:rPr lang="en-US" sz="1800" b="0" i="0" dirty="0">
                <a:effectLst/>
                <a:latin typeface="Söhne"/>
              </a:rPr>
              <a:t>) + (</a:t>
            </a:r>
            <a:r>
              <a:rPr lang="en-US" dirty="0">
                <a:latin typeface="Söhne"/>
              </a:rPr>
              <a:t>0+143</a:t>
            </a:r>
            <a:r>
              <a:rPr lang="en-US" sz="1800" b="0" i="0" dirty="0">
                <a:effectLst/>
                <a:latin typeface="Söhne"/>
              </a:rPr>
              <a:t>) =</a:t>
            </a:r>
            <a:r>
              <a:rPr lang="en-US" dirty="0">
                <a:latin typeface="Söhne"/>
              </a:rPr>
              <a:t>374</a:t>
            </a:r>
            <a:endParaRPr lang="en-US" sz="1800" b="0" i="0" dirty="0">
              <a:effectLst/>
              <a:latin typeface="Söhne"/>
            </a:endParaRPr>
          </a:p>
          <a:p>
            <a:pPr algn="l"/>
            <a:r>
              <a:rPr lang="en-US" sz="1800" b="1" i="0" dirty="0">
                <a:effectLst/>
                <a:latin typeface="Söhne"/>
              </a:rPr>
              <a:t>True Negative</a:t>
            </a:r>
            <a:r>
              <a:rPr lang="en-US" sz="1800" b="0" i="0" dirty="0">
                <a:effectLst/>
                <a:latin typeface="Söhne"/>
              </a:rPr>
              <a:t>: 0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706B9-FEB1-1E5D-731B-01DD858723D5}"/>
              </a:ext>
            </a:extLst>
          </p:cNvPr>
          <p:cNvSpPr txBox="1"/>
          <p:nvPr/>
        </p:nvSpPr>
        <p:spPr>
          <a:xfrm>
            <a:off x="415783" y="5368435"/>
            <a:ext cx="5110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Accuracy of this Model </a:t>
            </a:r>
            <a:r>
              <a:rPr lang="en-US" b="1" dirty="0"/>
              <a:t>is  0.9026903 </a:t>
            </a:r>
            <a:r>
              <a:rPr lang="en-US" b="0" i="0" dirty="0">
                <a:effectLst/>
                <a:latin typeface="Söhne"/>
              </a:rPr>
              <a:t>indicates that the model is performing reasonably well, correctly classifying the majority of instances in the dataset</a:t>
            </a:r>
            <a:endParaRPr lang="en-GB" dirty="0"/>
          </a:p>
          <a:p>
            <a:endParaRPr lang="en-GB" dirty="0"/>
          </a:p>
        </p:txBody>
      </p:sp>
      <p:pic>
        <p:nvPicPr>
          <p:cNvPr id="7" name="Picture 6" descr="A diagram of a company structure&#10;&#10;Description automatically generated">
            <a:extLst>
              <a:ext uri="{FF2B5EF4-FFF2-40B4-BE49-F238E27FC236}">
                <a16:creationId xmlns:a16="http://schemas.microsoft.com/office/drawing/2014/main" id="{B9550499-4EE9-92FF-D2B8-1217EEEE5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73" y="9166"/>
            <a:ext cx="5665628" cy="3722914"/>
          </a:xfrm>
          <a:prstGeom prst="rect">
            <a:avLst/>
          </a:prstGeom>
        </p:spPr>
      </p:pic>
      <p:pic>
        <p:nvPicPr>
          <p:cNvPr id="9" name="Picture 8" descr="A line graph of different values&#10;&#10;Description automatically generated with medium confidence">
            <a:extLst>
              <a:ext uri="{FF2B5EF4-FFF2-40B4-BE49-F238E27FC236}">
                <a16:creationId xmlns:a16="http://schemas.microsoft.com/office/drawing/2014/main" id="{75FA43AC-C377-AC0B-5E17-CB3E75EA5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73" y="3741246"/>
            <a:ext cx="5223975" cy="25155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A29B28-78D5-349B-96A5-29D0EF15ABE8}"/>
              </a:ext>
            </a:extLst>
          </p:cNvPr>
          <p:cNvSpPr txBox="1"/>
          <p:nvPr/>
        </p:nvSpPr>
        <p:spPr>
          <a:xfrm>
            <a:off x="7623110" y="6391469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CURVE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98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7076A-D07D-D848-B50E-901046B7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COMPARISION OF THE MODELS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6C951-35C1-9398-56CD-A69DC849908B}"/>
              </a:ext>
            </a:extLst>
          </p:cNvPr>
          <p:cNvSpPr txBox="1"/>
          <p:nvPr/>
        </p:nvSpPr>
        <p:spPr>
          <a:xfrm>
            <a:off x="961053" y="1987420"/>
            <a:ext cx="80429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Models used in this project includes Logistics Regression, K nearest neighbour(KNN) and Decision.</a:t>
            </a:r>
          </a:p>
          <a:p>
            <a:r>
              <a:rPr lang="en-US" dirty="0"/>
              <a:t>The accuracy of the models is given 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Logistics regression – 0.9299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KNN – 0.8836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– 0.9026903 </a:t>
            </a:r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The accuracies of these three Models use in this project prove to be useful in predictions when it comes to this dataset. </a:t>
            </a:r>
          </a:p>
          <a:p>
            <a:r>
              <a:rPr lang="en-GB" dirty="0"/>
              <a:t>Looking at the accuracies of these Models, Logistics regression Model is a better model  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7711C1-E8FC-EE8C-83DB-BA4752925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624" y="1885246"/>
            <a:ext cx="3087508" cy="30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82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7076A-D07D-D848-B50E-901046B7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175E8-5879-6B52-BE3D-4E62B80A9410}"/>
              </a:ext>
            </a:extLst>
          </p:cNvPr>
          <p:cNvSpPr txBox="1"/>
          <p:nvPr/>
        </p:nvSpPr>
        <p:spPr>
          <a:xfrm>
            <a:off x="1614196" y="2313992"/>
            <a:ext cx="8164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Models could be use to see how well they perform comparing to these three used in this project.</a:t>
            </a:r>
          </a:p>
          <a:p>
            <a:endParaRPr lang="en-US" dirty="0"/>
          </a:p>
          <a:p>
            <a:r>
              <a:rPr lang="en-GB" dirty="0"/>
              <a:t>Since this data set contain all players including goal keepers, In future projects, Key predictors relating to the goal keeping position could be added to the </a:t>
            </a:r>
            <a:r>
              <a:rPr lang="en-GB" dirty="0" err="1"/>
              <a:t>preditors</a:t>
            </a:r>
            <a:r>
              <a:rPr lang="en-GB" dirty="0"/>
              <a:t> use in this project.</a:t>
            </a:r>
          </a:p>
          <a:p>
            <a:endParaRPr lang="en-GB" dirty="0"/>
          </a:p>
          <a:p>
            <a:r>
              <a:rPr lang="en-GB" dirty="0"/>
              <a:t>In general , the three models used in this project performed well predicting the Class of the overall ratings of the players </a:t>
            </a:r>
          </a:p>
        </p:txBody>
      </p:sp>
    </p:spTree>
    <p:extLst>
      <p:ext uri="{BB962C8B-B14F-4D97-AF65-F5344CB8AC3E}">
        <p14:creationId xmlns:p14="http://schemas.microsoft.com/office/powerpoint/2010/main" val="376962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4451</TotalTime>
  <Words>915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Inter</vt:lpstr>
      <vt:lpstr>Söhne</vt:lpstr>
      <vt:lpstr>Times New Roman</vt:lpstr>
      <vt:lpstr>Office Theme</vt:lpstr>
      <vt:lpstr>PowerPoint Presentation</vt:lpstr>
      <vt:lpstr>About the Data</vt:lpstr>
      <vt:lpstr>Data Cleaning &amp; Feature Engineering</vt:lpstr>
      <vt:lpstr>Predictive Models</vt:lpstr>
      <vt:lpstr>Logistic Regression Model</vt:lpstr>
      <vt:lpstr>K Nearest Neighbors (KNN)</vt:lpstr>
      <vt:lpstr>DECISION TREE</vt:lpstr>
      <vt:lpstr>COMPARISION OF THE MODELS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</dc:creator>
  <cp:lastModifiedBy>stanley</cp:lastModifiedBy>
  <cp:revision>6</cp:revision>
  <dcterms:created xsi:type="dcterms:W3CDTF">2023-08-01T09:56:01Z</dcterms:created>
  <dcterms:modified xsi:type="dcterms:W3CDTF">2023-12-18T15:35:22Z</dcterms:modified>
</cp:coreProperties>
</file>