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8" r:id="rId37"/>
    <p:sldId id="299" r:id="rId38"/>
    <p:sldId id="30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71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F0E-F3CB-7947-81EC-343DAE28797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A6B2-A502-A342-9FC3-5C6704700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loansforvets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8190" y="1722169"/>
            <a:ext cx="42903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Franklin Gothic Demi" charset="0"/>
                <a:ea typeface="Franklin Gothic Demi" charset="0"/>
                <a:cs typeface="Franklin Gothic Demi" charset="0"/>
              </a:rPr>
              <a:t>VA LOAN </a:t>
            </a:r>
            <a:endParaRPr lang="en-US" sz="8000" b="1" dirty="0">
              <a:latin typeface="Franklin Gothic Demi" charset="0"/>
              <a:ea typeface="Franklin Gothic Demi" charset="0"/>
              <a:cs typeface="Franklin Gothic Dem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353" y="2860657"/>
            <a:ext cx="86183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CLOSING COSTS AND </a:t>
            </a:r>
            <a:endParaRPr lang="en-US" sz="6000" b="1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8909" y="3676264"/>
            <a:ext cx="83912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UNALLOWABLE FEES</a:t>
            </a:r>
            <a:endParaRPr lang="en-US" sz="6000" b="1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2719389"/>
            <a:ext cx="10515600" cy="110966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N Alternate" charset="0"/>
                <a:ea typeface="DIN Alternate" charset="0"/>
                <a:cs typeface="DIN Alternate" charset="0"/>
              </a:rPr>
              <a:t>CLOSING COSTS</a:t>
            </a:r>
            <a:endParaRPr lang="en-US" sz="9600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250" y="3644385"/>
            <a:ext cx="10887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THAT THE LENDER CAN REQUIRE VETERANS TO PAY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03" y="2596839"/>
            <a:ext cx="4902107" cy="28547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Lenders can charge up to 1 percent of the amount being borrowed to cover their costs in processing the loan</a:t>
            </a:r>
            <a:r>
              <a:rPr lang="en-US" sz="360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. 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53" y="2079413"/>
            <a:ext cx="5553109" cy="369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4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40" y="3271838"/>
            <a:ext cx="4902107" cy="19511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This is called the loan's "origination fee."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53" y="2079413"/>
            <a:ext cx="5553109" cy="369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03" y="2596839"/>
            <a:ext cx="4902107" cy="28547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If the fee is less than 1 percent, the lender can add fees not listed above that otherwise would not be allowed  …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53" y="2079413"/>
            <a:ext cx="5553109" cy="369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4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03" y="2928938"/>
            <a:ext cx="4902107" cy="25226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… until the total of those fees and the origination fee amounts to 1 percent of the loan.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53" y="2079413"/>
            <a:ext cx="5553109" cy="3698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9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4576" y="3014662"/>
            <a:ext cx="8558212" cy="16859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The following costs are always allowed, regardless of whether the 1 percent origination fee is charged: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</p:spTree>
    <p:extLst>
      <p:ext uri="{BB962C8B-B14F-4D97-AF65-F5344CB8AC3E}">
        <p14:creationId xmlns:p14="http://schemas.microsoft.com/office/powerpoint/2010/main" val="15042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2437550"/>
            <a:ext cx="3128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CREDIT REPORT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6810" y="3286125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6797" y="3616958"/>
            <a:ext cx="50496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actual costs to obtain the report are allowed.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67793" y="2250816"/>
            <a:ext cx="19610" cy="321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3"/>
            <a:ext cx="4549792" cy="30301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8153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1999087"/>
            <a:ext cx="4751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 AND PLOT PLAN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6797" y="2757488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6797" y="3013742"/>
            <a:ext cx="56068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plot plan confirms that structures thought to lie on a particular piece of property actually are within its boundaries.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05351" cy="33532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87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1999087"/>
            <a:ext cx="47511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 AND PLOT PLAN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6797" y="2757488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6797" y="2869560"/>
            <a:ext cx="56068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Surveys provide more extensive information, including a map of the metes and bounds of a particular parcel as well as any existing easements and improvements.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05351" cy="33532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77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1917323"/>
            <a:ext cx="5235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APPRAISAL TO DETERMINE CURRENT MARKET VALUE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6797" y="3257551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6797" y="3531542"/>
            <a:ext cx="56068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fee paid by a veteran must not exceed the maximum for that state as shown on the VA's appraisal fee schedule.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12407" cy="32713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2890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354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419" y="1675862"/>
            <a:ext cx="73469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Lenders who work with the Veterans Administration to help veterans buy homes must observe several rules regarding closing costs.</a:t>
            </a:r>
            <a:endParaRPr lang="en-US" sz="40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2139149"/>
            <a:ext cx="5235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COMPLIANCE INSPECTION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6797" y="2886076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1059" y="3217217"/>
            <a:ext cx="56068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Costs are allowed if the Notice of Value, issued by the VA after the appraisal is reviewed, requires such an inspection.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86" y="2379609"/>
            <a:ext cx="4626377" cy="31021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784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50549" y="3243084"/>
            <a:ext cx="5235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SEPTIC SYSTEM AND WATER 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 INSPECTION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50549" y="4443413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86" y="2379609"/>
            <a:ext cx="4626377" cy="31021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573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1043445" y="2899648"/>
            <a:ext cx="48248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COSTS TO ENSURE CLEAR TITLE TO THE PROPERTY AND PROTECT AGAINST ADVERSE CLAIMS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7246" y="5091986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382848"/>
            <a:ext cx="4648200" cy="30957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22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11" name="Rectangle 10"/>
          <p:cNvSpPr/>
          <p:nvPr/>
        </p:nvSpPr>
        <p:spPr>
          <a:xfrm>
            <a:off x="945283" y="2899646"/>
            <a:ext cx="5326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searches and title insurance that includes an environmental protection lien endorsement are examples.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382848"/>
            <a:ext cx="4648200" cy="30957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6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02465" y="2334566"/>
            <a:ext cx="5878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 POINTS, ALSO CALLED A "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LOAN DISCOUNT"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12960" y="3614739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9653" y="3774429"/>
            <a:ext cx="49153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point is equivalent to 1 percent of the amount of the loan.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92" y="1527210"/>
            <a:ext cx="4418708" cy="48291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117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11" name="Rectangle 10"/>
          <p:cNvSpPr/>
          <p:nvPr/>
        </p:nvSpPr>
        <p:spPr>
          <a:xfrm>
            <a:off x="839653" y="2550081"/>
            <a:ext cx="53686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loan discount is a one-time charge that is added to the mortgage principal in exchange for a lower interest rate on the total sum being borrowed.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92" y="1527210"/>
            <a:ext cx="4418708" cy="48291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9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827248" y="2816185"/>
            <a:ext cx="5121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FILING FEES FOR RECORDING DEEDS AND OTHER DOCUMENTS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7248" y="4686301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2317226"/>
            <a:ext cx="4676775" cy="31147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88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827248" y="3648759"/>
            <a:ext cx="5121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TAXES </a:t>
            </a:r>
            <a:r>
              <a:rPr lang="en-US" sz="3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STAMPS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7248" y="4409392"/>
            <a:ext cx="3873340" cy="54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2317226"/>
            <a:ext cx="4676775" cy="31147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939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827248" y="3209063"/>
            <a:ext cx="512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PRORATED TAX AND INSURANCE ESCROW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7248" y="4409392"/>
            <a:ext cx="4116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3" y="2317226"/>
            <a:ext cx="4676775" cy="31147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398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2443648"/>
            <a:ext cx="5878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HAZARD INSURANCE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36797" y="3199066"/>
            <a:ext cx="5121078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6797" y="3417241"/>
            <a:ext cx="49153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cost is allowable if the veteran did not already pay out of pocket.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30" y="2390377"/>
            <a:ext cx="4674166" cy="3159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345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354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9737" y="2091216"/>
            <a:ext cx="73469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All lenders are required to provide an estimate of what the closing costs will be on the home you have chosen.</a:t>
            </a:r>
            <a:endParaRPr lang="en-US" sz="40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11" name="Rectangle 10"/>
          <p:cNvSpPr/>
          <p:nvPr/>
        </p:nvSpPr>
        <p:spPr>
          <a:xfrm>
            <a:off x="736797" y="2653427"/>
            <a:ext cx="5700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insurance protects against property damage resulting from natural events that are specifically named in the policy, such as fire, wind and hail.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30" y="2390377"/>
            <a:ext cx="4674166" cy="3159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971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36797" y="3323914"/>
            <a:ext cx="5878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 FUNDING FEE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6797" y="4070606"/>
            <a:ext cx="3399768" cy="1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30" y="2390377"/>
            <a:ext cx="4674166" cy="3159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492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11" name="Rectangle 10"/>
          <p:cNvSpPr/>
          <p:nvPr/>
        </p:nvSpPr>
        <p:spPr>
          <a:xfrm>
            <a:off x="479622" y="2446751"/>
            <a:ext cx="58068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mandatory fee is a percent of the mortgage principal that goes to the Veterans Administration to reduce the costs of administering the VA Home Loan Guaranty program for veterans.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30" y="2390377"/>
            <a:ext cx="4674166" cy="3159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01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559153" y="3424275"/>
            <a:ext cx="5878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CLOSING PROTECTION LETTER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5360" y="4070606"/>
            <a:ext cx="5592565" cy="13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12407" cy="32713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253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12407" cy="32713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/>
          <p:cNvSpPr/>
          <p:nvPr/>
        </p:nvSpPr>
        <p:spPr>
          <a:xfrm>
            <a:off x="479622" y="2446751"/>
            <a:ext cx="58068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referred to as "CPL," this letter becomes a binding contract that gives added protection to the buyer regarding the title insurer's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actions.Interthinx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DISSCO fraud protection report.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2" name="Rectangle 1"/>
          <p:cNvSpPr/>
          <p:nvPr/>
        </p:nvSpPr>
        <p:spPr>
          <a:xfrm>
            <a:off x="720381" y="2023050"/>
            <a:ext cx="5878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MERS FEE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75962" y="2669381"/>
            <a:ext cx="219583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3649" y="1999087"/>
            <a:ext cx="0" cy="3863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2322252"/>
            <a:ext cx="4712407" cy="32713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ectangle 8"/>
          <p:cNvSpPr/>
          <p:nvPr/>
        </p:nvSpPr>
        <p:spPr>
          <a:xfrm>
            <a:off x="720381" y="2929626"/>
            <a:ext cx="58068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Electronic Registration Systems, or "MERS," provides a way to keep track of residential mortgages and make title transfers easier.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6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505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6311" y="2398993"/>
            <a:ext cx="80581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Jimmy </a:t>
            </a:r>
            <a:r>
              <a:rPr lang="en-US" sz="4000" dirty="0" err="1" smtClean="0">
                <a:solidFill>
                  <a:schemeClr val="bg1"/>
                </a:solidFill>
              </a:rPr>
              <a:t>Vercellino</a:t>
            </a:r>
            <a:r>
              <a:rPr lang="en-US" sz="4000" dirty="0" smtClean="0">
                <a:solidFill>
                  <a:schemeClr val="bg1"/>
                </a:solidFill>
              </a:rPr>
              <a:t>, VA Loan Specialist helps veterans obtain the loans they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are entitled to.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505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1896" y="2091216"/>
            <a:ext cx="80581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He served in the United States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Marine Corps, and now devotes himself to the Veteran home buyer 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in the Phoenix area 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505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2049" y="2398993"/>
            <a:ext cx="76092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… fulfilling a passion of his while at the same time helping others achieve home ownership.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5505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0336" y="2884768"/>
            <a:ext cx="7609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Be a proud homeowner today.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354" y="1573306"/>
            <a:ext cx="8323728" cy="3590366"/>
          </a:xfrm>
          <a:prstGeom prst="rect">
            <a:avLst/>
          </a:prstGeom>
          <a:solidFill>
            <a:schemeClr val="bg1">
              <a:lumMod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2427" y="2706769"/>
            <a:ext cx="7346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This estimate is known as a "Good Faith Estimate."</a:t>
            </a:r>
            <a:endParaRPr lang="en-US" sz="40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5353" y="1573306"/>
            <a:ext cx="8424033" cy="359036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10" name="Rectangle 9"/>
          <p:cNvSpPr/>
          <p:nvPr/>
        </p:nvSpPr>
        <p:spPr>
          <a:xfrm>
            <a:off x="1688944" y="2887841"/>
            <a:ext cx="9234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</a:t>
            </a:r>
            <a:r>
              <a:rPr lang="en-US" sz="3200" dirty="0"/>
              <a:t>more details call </a:t>
            </a:r>
            <a:r>
              <a:rPr lang="en-US" sz="3200" dirty="0" smtClean="0"/>
              <a:t>480-351-5904 or </a:t>
            </a:r>
            <a:r>
              <a:rPr lang="en-US" sz="3200" dirty="0"/>
              <a:t>visit the site </a:t>
            </a:r>
            <a:r>
              <a:rPr lang="en-US" sz="3200" dirty="0">
                <a:hlinkClick r:id="rId3"/>
              </a:rPr>
              <a:t>www.valoansforvets.com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5" y="4024951"/>
            <a:ext cx="798554" cy="8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sp>
        <p:nvSpPr>
          <p:cNvPr id="5" name="Rectangle 4"/>
          <p:cNvSpPr/>
          <p:nvPr/>
        </p:nvSpPr>
        <p:spPr>
          <a:xfrm>
            <a:off x="3171826" y="2261768"/>
            <a:ext cx="7437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VA Loans for Vets</a:t>
            </a:r>
          </a:p>
          <a:p>
            <a:r>
              <a:rPr lang="en-US" sz="3200" dirty="0"/>
              <a:t>7702 E. Doubletree Ranch Road, </a:t>
            </a:r>
            <a:endParaRPr lang="en-US" sz="3200" dirty="0" smtClean="0"/>
          </a:p>
          <a:p>
            <a:r>
              <a:rPr lang="en-US" sz="3200" dirty="0" smtClean="0"/>
              <a:t>Suite </a:t>
            </a:r>
            <a:r>
              <a:rPr lang="en-US" sz="3200" dirty="0"/>
              <a:t>220</a:t>
            </a:r>
          </a:p>
          <a:p>
            <a:r>
              <a:rPr lang="en-US" sz="3200" dirty="0"/>
              <a:t>Scottsdale, AZ 85258</a:t>
            </a:r>
          </a:p>
          <a:p>
            <a:r>
              <a:rPr lang="en-US" sz="3200" dirty="0"/>
              <a:t>Phone: (480) 351-5904</a:t>
            </a:r>
          </a:p>
          <a:p>
            <a:r>
              <a:rPr lang="en-US" sz="3200" dirty="0"/>
              <a:t>Email: jimmyv@fcbmtg.com</a:t>
            </a:r>
          </a:p>
        </p:txBody>
      </p:sp>
    </p:spTree>
    <p:extLst>
      <p:ext uri="{BB962C8B-B14F-4D97-AF65-F5344CB8AC3E}">
        <p14:creationId xmlns:p14="http://schemas.microsoft.com/office/powerpoint/2010/main" val="3870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011" y="2447239"/>
            <a:ext cx="4668300" cy="285471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The HUD-1 form contains all the financial information for the sale, including actual closing costs.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40" y="1685165"/>
            <a:ext cx="4550800" cy="419060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478" y="2975212"/>
            <a:ext cx="4902107" cy="25334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Ask </a:t>
            </a: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your lender about any costs that do not seem logical.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40" y="1685165"/>
            <a:ext cx="4550800" cy="419060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2719389"/>
            <a:ext cx="10515600" cy="110966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IN Alternate" charset="0"/>
                <a:ea typeface="DIN Alternate" charset="0"/>
                <a:cs typeface="DIN Alternate" charset="0"/>
              </a:rPr>
              <a:t>CLOSING COSTS</a:t>
            </a:r>
            <a:endParaRPr lang="en-US" sz="9600" b="1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250" y="3644385"/>
            <a:ext cx="11392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 Alternate" charset="0"/>
                <a:ea typeface="DIN Alternate" charset="0"/>
                <a:cs typeface="DIN Alternate" charset="0"/>
              </a:rPr>
              <a:t>THAT CANNOT BE ASSESSED TO VETERANS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961" y="2422740"/>
            <a:ext cx="4596920" cy="285471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Veterans who take advantage of the VA Home Loan Guaranty program can never be charged for the following costs: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37435" y="2447239"/>
            <a:ext cx="5710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HUD/FHA inspection fees for builders.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837435" y="3143250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7435" y="3394237"/>
            <a:ext cx="5710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Inspection for termites or other pests.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37435" y="4141209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37435" y="4434233"/>
            <a:ext cx="5710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Attorney fees that benefit the lender.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837435" y="5250475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961" y="2422740"/>
            <a:ext cx="4596920" cy="285471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  <a:ea typeface="DIN Alternate" charset="0"/>
                <a:cs typeface="DIN Alternate" charset="0"/>
              </a:rPr>
              <a:t>Veterans who take advantage of the VA Home Loan Guaranty program can never be charged for the following costs:</a:t>
            </a:r>
            <a:endParaRPr lang="en-US" sz="3600" dirty="0">
              <a:solidFill>
                <a:schemeClr val="tx2"/>
              </a:solidFill>
              <a:ea typeface="DIN Alternate" charset="0"/>
              <a:cs typeface="DIN Alternate" charset="0"/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28" b="42328"/>
          <a:stretch>
            <a:fillRect/>
          </a:stretch>
        </p:blipFill>
        <p:spPr>
          <a:xfrm>
            <a:off x="0" y="0"/>
            <a:ext cx="12192000" cy="1223963"/>
          </a:xfrm>
        </p:spPr>
      </p:pic>
      <p:cxnSp>
        <p:nvCxnSpPr>
          <p:cNvPr id="18" name="Straight Connector 17"/>
          <p:cNvCxnSpPr/>
          <p:nvPr/>
        </p:nvCxnSpPr>
        <p:spPr>
          <a:xfrm flipH="1">
            <a:off x="5477435" y="2079413"/>
            <a:ext cx="13446" cy="3590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37435" y="2447239"/>
            <a:ext cx="5343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Fees charged by a mortgage broker.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837435" y="3143250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7435" y="3394237"/>
            <a:ext cx="3146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Realtor commission.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37435" y="4141209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37435" y="4434233"/>
            <a:ext cx="345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Prepayment penalties.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837435" y="5250475"/>
            <a:ext cx="571079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730</Words>
  <Application>Microsoft Office PowerPoint</Application>
  <PresentationFormat>Widescreen</PresentationFormat>
  <Paragraphs>67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DIN Alternate</vt:lpstr>
      <vt:lpstr>Franklin Gothic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COSTS</vt:lpstr>
      <vt:lpstr>PowerPoint Presentation</vt:lpstr>
      <vt:lpstr>PowerPoint Presentation</vt:lpstr>
      <vt:lpstr>CLOSING COSTS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Teresita Abastar</dc:creator>
  <cp:lastModifiedBy>Teresita Abastar</cp:lastModifiedBy>
  <cp:revision>30</cp:revision>
  <dcterms:created xsi:type="dcterms:W3CDTF">2015-09-08T08:44:00Z</dcterms:created>
  <dcterms:modified xsi:type="dcterms:W3CDTF">2015-09-15T05:23:47Z</dcterms:modified>
</cp:coreProperties>
</file>