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601200" cy="128016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72" d="100"/>
          <a:sy n="72" d="100"/>
        </p:scale>
        <p:origin x="2479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84AC-8EDD-4E55-8931-64D3D42C79C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C6A-7244-4081-897E-A723BE11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1611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84AC-8EDD-4E55-8931-64D3D42C79C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C6A-7244-4081-897E-A723BE11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1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84AC-8EDD-4E55-8931-64D3D42C79C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C6A-7244-4081-897E-A723BE11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70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84AC-8EDD-4E55-8931-64D3D42C79C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C6A-7244-4081-897E-A723BE11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65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84AC-8EDD-4E55-8931-64D3D42C79C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C6A-7244-4081-897E-A723BE11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67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84AC-8EDD-4E55-8931-64D3D42C79C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C6A-7244-4081-897E-A723BE11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34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84AC-8EDD-4E55-8931-64D3D42C79C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C6A-7244-4081-897E-A723BE11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5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84AC-8EDD-4E55-8931-64D3D42C79C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C6A-7244-4081-897E-A723BE11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13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84AC-8EDD-4E55-8931-64D3D42C79C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C6A-7244-4081-897E-A723BE11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41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84AC-8EDD-4E55-8931-64D3D42C79C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C6A-7244-4081-897E-A723BE11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18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84AC-8EDD-4E55-8931-64D3D42C79C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BDC6A-7244-4081-897E-A723BE11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56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84AC-8EDD-4E55-8931-64D3D42C79CB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BDC6A-7244-4081-897E-A723BE11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52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0F9368-9B14-4298-A321-259789AB431A}"/>
              </a:ext>
            </a:extLst>
          </p:cNvPr>
          <p:cNvSpPr/>
          <p:nvPr/>
        </p:nvSpPr>
        <p:spPr>
          <a:xfrm>
            <a:off x="101552" y="447877"/>
            <a:ext cx="1787827" cy="2412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</a:rPr>
              <a:t>Study A (</a:t>
            </a:r>
            <a:r>
              <a:rPr lang="en-US" sz="1100" b="1" dirty="0" err="1">
                <a:solidFill>
                  <a:schemeClr val="tx1"/>
                </a:solidFill>
              </a:rPr>
              <a:t>mRCT</a:t>
            </a:r>
            <a:r>
              <a:rPr lang="en-US" sz="1100" b="1" dirty="0">
                <a:solidFill>
                  <a:schemeClr val="tx1"/>
                </a:solidFill>
              </a:rPr>
              <a:t>)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Abdominal septic shock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SOFA</a:t>
            </a:r>
            <a:r>
              <a:rPr lang="ru-RU" sz="11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M (SD)</a:t>
            </a:r>
          </a:p>
          <a:p>
            <a:r>
              <a:rPr lang="en-US" sz="1100" dirty="0">
                <a:solidFill>
                  <a:schemeClr val="tx1"/>
                </a:solidFill>
              </a:rPr>
              <a:t>VIS2020 M (IQR)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HA group (N = 38)</a:t>
            </a:r>
          </a:p>
          <a:p>
            <a:r>
              <a:rPr lang="en-US" sz="1100" dirty="0">
                <a:solidFill>
                  <a:schemeClr val="tx1"/>
                </a:solidFill>
              </a:rPr>
              <a:t>Control group (N =20)</a:t>
            </a:r>
          </a:p>
          <a:p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Variables [time points]: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1044D10-6780-43C0-9754-61174F10CDD4}"/>
              </a:ext>
            </a:extLst>
          </p:cNvPr>
          <p:cNvSpPr/>
          <p:nvPr/>
        </p:nvSpPr>
        <p:spPr>
          <a:xfrm>
            <a:off x="2004819" y="447877"/>
            <a:ext cx="1787827" cy="2412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</a:rPr>
              <a:t>Study B 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Maternal sepsis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SOFA</a:t>
            </a:r>
            <a:r>
              <a:rPr lang="ru-RU" sz="11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M (SD)</a:t>
            </a:r>
          </a:p>
          <a:p>
            <a:r>
              <a:rPr lang="en-US" sz="1100" dirty="0">
                <a:solidFill>
                  <a:schemeClr val="tx1"/>
                </a:solidFill>
              </a:rPr>
              <a:t>VIS2020 Me (IQR)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 err="1">
                <a:solidFill>
                  <a:schemeClr val="accent6">
                    <a:lumMod val="50000"/>
                  </a:schemeClr>
                </a:solidFill>
              </a:rPr>
              <a:t>Prosp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 HA group (N = )</a:t>
            </a:r>
          </a:p>
          <a:p>
            <a:r>
              <a:rPr lang="en-US" sz="1100" dirty="0">
                <a:solidFill>
                  <a:srgbClr val="C00000"/>
                </a:solidFill>
              </a:rPr>
              <a:t>Retro.</a:t>
            </a:r>
            <a:r>
              <a:rPr lang="en-US" sz="1100" dirty="0">
                <a:solidFill>
                  <a:schemeClr val="tx1"/>
                </a:solidFill>
              </a:rPr>
              <a:t> control group (N = )</a:t>
            </a:r>
          </a:p>
          <a:p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Variables [time points]: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F30A920-F1E5-4672-A7AB-19266C822500}"/>
              </a:ext>
            </a:extLst>
          </p:cNvPr>
          <p:cNvSpPr/>
          <p:nvPr/>
        </p:nvSpPr>
        <p:spPr>
          <a:xfrm>
            <a:off x="3908085" y="447877"/>
            <a:ext cx="1787827" cy="2412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</a:rPr>
              <a:t>Study C 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Any sepsis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SOFA</a:t>
            </a:r>
            <a:r>
              <a:rPr lang="ru-RU" sz="11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M (SD)</a:t>
            </a:r>
          </a:p>
          <a:p>
            <a:r>
              <a:rPr lang="en-US" sz="1100" dirty="0">
                <a:solidFill>
                  <a:schemeClr val="tx1"/>
                </a:solidFill>
              </a:rPr>
              <a:t>VIS2020 Me (IQR)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 err="1">
                <a:solidFill>
                  <a:schemeClr val="accent6">
                    <a:lumMod val="50000"/>
                  </a:schemeClr>
                </a:solidFill>
              </a:rPr>
              <a:t>Prosp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 HA group (N = )</a:t>
            </a:r>
          </a:p>
          <a:p>
            <a:r>
              <a:rPr lang="en-US" sz="1100" dirty="0" err="1">
                <a:solidFill>
                  <a:schemeClr val="accent6">
                    <a:lumMod val="50000"/>
                  </a:schemeClr>
                </a:solidFill>
              </a:rPr>
              <a:t>Prosp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 control group 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(N = )</a:t>
            </a:r>
          </a:p>
          <a:p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Variables [time points]: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931D4E1-0445-4E41-AFE5-2381633654D8}"/>
              </a:ext>
            </a:extLst>
          </p:cNvPr>
          <p:cNvSpPr/>
          <p:nvPr/>
        </p:nvSpPr>
        <p:spPr>
          <a:xfrm>
            <a:off x="5811352" y="447877"/>
            <a:ext cx="1787827" cy="2412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</a:rPr>
              <a:t>Study D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Any sepsis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SOFA</a:t>
            </a:r>
            <a:r>
              <a:rPr lang="ru-RU" sz="11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M (SD)</a:t>
            </a:r>
          </a:p>
          <a:p>
            <a:r>
              <a:rPr lang="en-US" sz="1100" dirty="0">
                <a:solidFill>
                  <a:schemeClr val="tx1"/>
                </a:solidFill>
              </a:rPr>
              <a:t>VIS2020 Me (IQR)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 err="1">
                <a:solidFill>
                  <a:schemeClr val="accent6">
                    <a:lumMod val="50000"/>
                  </a:schemeClr>
                </a:solidFill>
              </a:rPr>
              <a:t>Prosp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 HA group (N = 10)</a:t>
            </a:r>
          </a:p>
          <a:p>
            <a:r>
              <a:rPr lang="en-US" sz="1100" dirty="0">
                <a:solidFill>
                  <a:srgbClr val="C00000"/>
                </a:solidFill>
              </a:rPr>
              <a:t>Retro.</a:t>
            </a:r>
            <a:r>
              <a:rPr lang="en-US" sz="1100" dirty="0">
                <a:solidFill>
                  <a:schemeClr val="tx1"/>
                </a:solidFill>
              </a:rPr>
              <a:t> control group (N = )</a:t>
            </a:r>
          </a:p>
          <a:p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Variables [time points]: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4A39747-310F-47C6-875D-7B84034C0389}"/>
              </a:ext>
            </a:extLst>
          </p:cNvPr>
          <p:cNvSpPr/>
          <p:nvPr/>
        </p:nvSpPr>
        <p:spPr>
          <a:xfrm>
            <a:off x="7714618" y="447877"/>
            <a:ext cx="1787827" cy="2412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</a:rPr>
              <a:t>Study 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Any sepsis shock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SOFA</a:t>
            </a:r>
            <a:r>
              <a:rPr lang="ru-RU" sz="11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M (SD)</a:t>
            </a:r>
          </a:p>
          <a:p>
            <a:r>
              <a:rPr lang="en-US" sz="1100" dirty="0">
                <a:solidFill>
                  <a:schemeClr val="tx1"/>
                </a:solidFill>
              </a:rPr>
              <a:t>VIS2020 Me (IQR)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 err="1">
                <a:solidFill>
                  <a:schemeClr val="accent6">
                    <a:lumMod val="50000"/>
                  </a:schemeClr>
                </a:solidFill>
              </a:rPr>
              <a:t>Prosp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 HA group (N = 8)</a:t>
            </a:r>
          </a:p>
          <a:p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Variables [time points]: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F8DA147-8B41-42C8-8738-380CED029516}"/>
              </a:ext>
            </a:extLst>
          </p:cNvPr>
          <p:cNvCxnSpPr>
            <a:cxnSpLocks/>
            <a:stCxn id="2" idx="2"/>
            <a:endCxn id="48" idx="1"/>
          </p:cNvCxnSpPr>
          <p:nvPr/>
        </p:nvCxnSpPr>
        <p:spPr>
          <a:xfrm>
            <a:off x="995466" y="2860243"/>
            <a:ext cx="3813695" cy="6850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DABDFEC-5D8F-43CE-AB10-8155B7AB18C2}"/>
              </a:ext>
            </a:extLst>
          </p:cNvPr>
          <p:cNvCxnSpPr>
            <a:cxnSpLocks/>
            <a:stCxn id="9" idx="2"/>
            <a:endCxn id="48" idx="1"/>
          </p:cNvCxnSpPr>
          <p:nvPr/>
        </p:nvCxnSpPr>
        <p:spPr>
          <a:xfrm>
            <a:off x="2898733" y="2860243"/>
            <a:ext cx="1910428" cy="6850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6F90FEC2-A2A1-4BE6-B617-F10CC8CAB73E}"/>
              </a:ext>
            </a:extLst>
          </p:cNvPr>
          <p:cNvCxnSpPr>
            <a:cxnSpLocks/>
            <a:stCxn id="11" idx="2"/>
            <a:endCxn id="48" idx="1"/>
          </p:cNvCxnSpPr>
          <p:nvPr/>
        </p:nvCxnSpPr>
        <p:spPr>
          <a:xfrm>
            <a:off x="4801999" y="2860243"/>
            <a:ext cx="7162" cy="6850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85DE99DB-D065-4EDF-8017-E9D6E72A9854}"/>
              </a:ext>
            </a:extLst>
          </p:cNvPr>
          <p:cNvCxnSpPr>
            <a:cxnSpLocks/>
            <a:stCxn id="12" idx="2"/>
            <a:endCxn id="48" idx="1"/>
          </p:cNvCxnSpPr>
          <p:nvPr/>
        </p:nvCxnSpPr>
        <p:spPr>
          <a:xfrm flipH="1">
            <a:off x="4809161" y="2860243"/>
            <a:ext cx="1896105" cy="6850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00356BD6-5897-4EDA-B508-C252D420F58F}"/>
              </a:ext>
            </a:extLst>
          </p:cNvPr>
          <p:cNvCxnSpPr>
            <a:cxnSpLocks/>
            <a:stCxn id="13" idx="2"/>
            <a:endCxn id="48" idx="1"/>
          </p:cNvCxnSpPr>
          <p:nvPr/>
        </p:nvCxnSpPr>
        <p:spPr>
          <a:xfrm flipH="1">
            <a:off x="4809161" y="2860243"/>
            <a:ext cx="3799371" cy="6850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D41E3C25-7F93-46AD-BC34-9E324354EFDA}"/>
              </a:ext>
            </a:extLst>
          </p:cNvPr>
          <p:cNvCxnSpPr>
            <a:cxnSpLocks/>
            <a:stCxn id="48" idx="3"/>
            <a:endCxn id="61" idx="1"/>
          </p:cNvCxnSpPr>
          <p:nvPr/>
        </p:nvCxnSpPr>
        <p:spPr>
          <a:xfrm>
            <a:off x="4809161" y="5394135"/>
            <a:ext cx="0" cy="4168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718520A8-B76F-4789-95B2-5E501387D03D}"/>
              </a:ext>
            </a:extLst>
          </p:cNvPr>
          <p:cNvCxnSpPr/>
          <p:nvPr/>
        </p:nvCxnSpPr>
        <p:spPr>
          <a:xfrm>
            <a:off x="4815623" y="5587927"/>
            <a:ext cx="19039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97EC6D29-606A-42C4-94F7-2210FCB8A3FC}"/>
              </a:ext>
            </a:extLst>
          </p:cNvPr>
          <p:cNvSpPr/>
          <p:nvPr/>
        </p:nvSpPr>
        <p:spPr>
          <a:xfrm>
            <a:off x="6719589" y="4521618"/>
            <a:ext cx="1787827" cy="2412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</a:rPr>
              <a:t>Excluded:</a:t>
            </a:r>
            <a:br>
              <a:rPr lang="en-US" sz="1100" dirty="0">
                <a:solidFill>
                  <a:schemeClr val="tx1"/>
                </a:solidFill>
              </a:rPr>
            </a:b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… (N = )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… (N = )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… (N = )</a:t>
            </a:r>
            <a:br>
              <a:rPr lang="en-US" sz="1100" dirty="0">
                <a:solidFill>
                  <a:schemeClr val="tx1"/>
                </a:solidFill>
              </a:rPr>
            </a:b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Imputation:</a:t>
            </a:r>
          </a:p>
        </p:txBody>
      </p: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5EA878F8-39C4-42EC-B13A-FFD76ED0F1C0}"/>
              </a:ext>
            </a:extLst>
          </p:cNvPr>
          <p:cNvGrpSpPr/>
          <p:nvPr/>
        </p:nvGrpSpPr>
        <p:grpSpPr>
          <a:xfrm>
            <a:off x="3719496" y="3545281"/>
            <a:ext cx="2179330" cy="1848854"/>
            <a:chOff x="995466" y="4023361"/>
            <a:chExt cx="2179330" cy="18488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BE432F-12C6-4815-9E45-B8CEA103D2C4}"/>
                </a:ext>
              </a:extLst>
            </p:cNvPr>
            <p:cNvSpPr txBox="1"/>
            <p:nvPr/>
          </p:nvSpPr>
          <p:spPr>
            <a:xfrm>
              <a:off x="1338553" y="4062695"/>
              <a:ext cx="14760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Overall raw datasets</a:t>
              </a:r>
              <a:br>
                <a:rPr lang="en-US" sz="1100" b="1" dirty="0"/>
              </a:br>
              <a:r>
                <a:rPr lang="en-US" sz="1100" dirty="0"/>
                <a:t>All adult sepsis</a:t>
              </a:r>
              <a:endParaRPr lang="ru-RU" sz="1100" dirty="0"/>
            </a:p>
          </p:txBody>
        </p:sp>
        <p:sp>
          <p:nvSpPr>
            <p:cNvPr id="48" name="Цилиндр 47">
              <a:extLst>
                <a:ext uri="{FF2B5EF4-FFF2-40B4-BE49-F238E27FC236}">
                  <a16:creationId xmlns:a16="http://schemas.microsoft.com/office/drawing/2014/main" id="{8633DFDC-5C19-4C2E-8CA8-226A42EE2BB8}"/>
                </a:ext>
              </a:extLst>
            </p:cNvPr>
            <p:cNvSpPr/>
            <p:nvPr/>
          </p:nvSpPr>
          <p:spPr>
            <a:xfrm>
              <a:off x="995466" y="4023361"/>
              <a:ext cx="2179330" cy="1848854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>
                  <a:solidFill>
                    <a:schemeClr val="tx1"/>
                  </a:solidFill>
                </a:rPr>
                <a:t>Any adult sepsis</a:t>
              </a:r>
              <a:br>
                <a:rPr lang="ru-RU" sz="1100">
                  <a:solidFill>
                    <a:schemeClr val="tx1"/>
                  </a:solidFill>
                </a:rPr>
              </a:br>
              <a:br>
                <a:rPr lang="ru-RU" sz="1100">
                  <a:solidFill>
                    <a:schemeClr val="tx1"/>
                  </a:solidFill>
                </a:rPr>
              </a:br>
              <a:r>
                <a:rPr lang="ru-RU" sz="1100">
                  <a:solidFill>
                    <a:schemeClr val="tx1"/>
                  </a:solidFill>
                </a:rPr>
                <a:t>НА </a:t>
              </a:r>
              <a:r>
                <a:rPr lang="en-US" sz="1100">
                  <a:solidFill>
                    <a:schemeClr val="tx1"/>
                  </a:solidFill>
                </a:rPr>
                <a:t>group (N = ) + Control group (N = )</a:t>
              </a:r>
            </a:p>
            <a:p>
              <a:br>
                <a:rPr lang="en-US" sz="1100">
                  <a:solidFill>
                    <a:schemeClr val="tx1"/>
                  </a:solidFill>
                </a:rPr>
              </a:br>
              <a:r>
                <a:rPr lang="en-US" sz="1100">
                  <a:solidFill>
                    <a:schemeClr val="tx1"/>
                  </a:solidFill>
                </a:rPr>
                <a:t>Observations N = </a:t>
              </a:r>
              <a:endParaRPr lang="ru-RU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366DC6B6-19F0-4EC7-B6C6-1052F1E62282}"/>
              </a:ext>
            </a:extLst>
          </p:cNvPr>
          <p:cNvGrpSpPr/>
          <p:nvPr/>
        </p:nvGrpSpPr>
        <p:grpSpPr>
          <a:xfrm>
            <a:off x="3719496" y="5810981"/>
            <a:ext cx="2179330" cy="2525635"/>
            <a:chOff x="995466" y="4023361"/>
            <a:chExt cx="2179330" cy="184885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B4A3828-38FD-4479-9C4F-A2D034459EA0}"/>
                </a:ext>
              </a:extLst>
            </p:cNvPr>
            <p:cNvSpPr txBox="1"/>
            <p:nvPr/>
          </p:nvSpPr>
          <p:spPr>
            <a:xfrm>
              <a:off x="1347114" y="4085711"/>
              <a:ext cx="1476034" cy="315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Overall datasets</a:t>
              </a:r>
              <a:br>
                <a:rPr lang="en-US" sz="1100" b="1" dirty="0"/>
              </a:br>
              <a:r>
                <a:rPr lang="en-US" sz="1100" dirty="0"/>
                <a:t>All adult sepsis</a:t>
              </a:r>
              <a:endParaRPr lang="ru-RU" sz="1100" b="1" dirty="0"/>
            </a:p>
          </p:txBody>
        </p:sp>
        <p:sp>
          <p:nvSpPr>
            <p:cNvPr id="61" name="Цилиндр 60">
              <a:extLst>
                <a:ext uri="{FF2B5EF4-FFF2-40B4-BE49-F238E27FC236}">
                  <a16:creationId xmlns:a16="http://schemas.microsoft.com/office/drawing/2014/main" id="{E0C335CE-4A6E-4AF9-AF85-2EF0F921DF54}"/>
                </a:ext>
              </a:extLst>
            </p:cNvPr>
            <p:cNvSpPr/>
            <p:nvPr/>
          </p:nvSpPr>
          <p:spPr>
            <a:xfrm>
              <a:off x="995466" y="4023361"/>
              <a:ext cx="2179330" cy="1848854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100" dirty="0">
                  <a:solidFill>
                    <a:schemeClr val="tx1"/>
                  </a:solidFill>
                </a:rPr>
                <a:t>НА </a:t>
              </a:r>
              <a:r>
                <a:rPr lang="en-US" sz="1100" dirty="0">
                  <a:solidFill>
                    <a:schemeClr val="tx1"/>
                  </a:solidFill>
                </a:rPr>
                <a:t>group (N = ) + Control group (N = )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Between studies heterogeneity ….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Propensity score treatment AUC = </a:t>
              </a:r>
              <a:br>
                <a:rPr lang="en-US" sz="1100" dirty="0">
                  <a:solidFill>
                    <a:schemeClr val="tx1"/>
                  </a:solidFill>
                </a:rPr>
              </a:br>
              <a:br>
                <a:rPr lang="en-US" sz="1100" dirty="0">
                  <a:solidFill>
                    <a:schemeClr val="tx1"/>
                  </a:solidFill>
                </a:rPr>
              </a:br>
              <a:r>
                <a:rPr lang="en-US" sz="1100" dirty="0">
                  <a:solidFill>
                    <a:schemeClr val="tx1"/>
                  </a:solidFill>
                </a:rPr>
                <a:t>Variables [time points]:</a:t>
              </a:r>
            </a:p>
            <a:p>
              <a:endParaRPr lang="en-US" sz="11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Observations N =</a:t>
              </a:r>
              <a:endParaRPr lang="ru-RU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F5339A2-B793-4594-96AC-48384DFA92E2}"/>
              </a:ext>
            </a:extLst>
          </p:cNvPr>
          <p:cNvSpPr txBox="1"/>
          <p:nvPr/>
        </p:nvSpPr>
        <p:spPr>
          <a:xfrm>
            <a:off x="2684678" y="9195206"/>
            <a:ext cx="46817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/>
              <a:t>А тут можно показать плашки конкретных анализов. Какие анализы и на каких данных были проведены</a:t>
            </a:r>
          </a:p>
        </p:txBody>
      </p: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961C0370-CE92-4143-847A-84250F264CA5}"/>
              </a:ext>
            </a:extLst>
          </p:cNvPr>
          <p:cNvCxnSpPr>
            <a:cxnSpLocks/>
            <a:stCxn id="48" idx="2"/>
            <a:endCxn id="69" idx="3"/>
          </p:cNvCxnSpPr>
          <p:nvPr/>
        </p:nvCxnSpPr>
        <p:spPr>
          <a:xfrm flipH="1">
            <a:off x="3067665" y="4469708"/>
            <a:ext cx="65183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B3550CD2-7826-45C0-93E0-642621206161}"/>
              </a:ext>
            </a:extLst>
          </p:cNvPr>
          <p:cNvSpPr/>
          <p:nvPr/>
        </p:nvSpPr>
        <p:spPr>
          <a:xfrm>
            <a:off x="1279838" y="3749002"/>
            <a:ext cx="1787827" cy="14414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00" b="1" dirty="0">
                <a:solidFill>
                  <a:schemeClr val="tx1"/>
                </a:solidFill>
              </a:rPr>
              <a:t>EDA:</a:t>
            </a:r>
            <a:br>
              <a:rPr lang="en-US" sz="1100" dirty="0">
                <a:solidFill>
                  <a:schemeClr val="tx1"/>
                </a:solidFill>
              </a:rPr>
            </a:b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PCA</a:t>
            </a:r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NA’s structure analysis</a:t>
            </a:r>
          </a:p>
        </p:txBody>
      </p:sp>
    </p:spTree>
    <p:extLst>
      <p:ext uri="{BB962C8B-B14F-4D97-AF65-F5344CB8AC3E}">
        <p14:creationId xmlns:p14="http://schemas.microsoft.com/office/powerpoint/2010/main" val="594408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307</Words>
  <Application>Microsoft Office PowerPoint</Application>
  <PresentationFormat>A3 (297x420 мм)</PresentationFormat>
  <Paragraphs>45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Попов</dc:creator>
  <cp:lastModifiedBy>Александр Попов</cp:lastModifiedBy>
  <cp:revision>8</cp:revision>
  <dcterms:created xsi:type="dcterms:W3CDTF">2024-12-04T12:01:43Z</dcterms:created>
  <dcterms:modified xsi:type="dcterms:W3CDTF">2024-12-05T11:55:08Z</dcterms:modified>
</cp:coreProperties>
</file>