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1"/>
  </p:notesMasterIdLst>
  <p:sldIdLst>
    <p:sldId id="291" r:id="rId2"/>
    <p:sldId id="298" r:id="rId3"/>
    <p:sldId id="302" r:id="rId4"/>
    <p:sldId id="290" r:id="rId5"/>
    <p:sldId id="300" r:id="rId6"/>
    <p:sldId id="301" r:id="rId7"/>
    <p:sldId id="305" r:id="rId8"/>
    <p:sldId id="306" r:id="rId9"/>
    <p:sldId id="307" r:id="rId10"/>
  </p:sldIdLst>
  <p:sldSz cx="12192000" cy="6858000"/>
  <p:notesSz cx="6858000" cy="9144000"/>
  <p:defaultTextStyle>
    <a:defPPr>
      <a:defRPr lang="en-US"/>
    </a:defPPr>
    <a:lvl1pPr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1pPr>
    <a:lvl2pPr marL="4572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2pPr>
    <a:lvl3pPr marL="9144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3pPr>
    <a:lvl4pPr marL="13716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4pPr>
    <a:lvl5pPr marL="18288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5pPr>
    <a:lvl6pPr marL="2286000" algn="l" defTabSz="914400" rtl="0" eaLnBrk="1" latinLnBrk="0" hangingPunct="1">
      <a:defRPr kern="1200">
        <a:solidFill>
          <a:schemeClr val="tx1"/>
        </a:solidFill>
        <a:latin typeface="Calibri" pitchFamily="34" charset="0"/>
        <a:ea typeface="ＭＳ Ｐゴシック" pitchFamily="1" charset="-128"/>
        <a:cs typeface="+mn-cs"/>
      </a:defRPr>
    </a:lvl6pPr>
    <a:lvl7pPr marL="2743200" algn="l" defTabSz="914400" rtl="0" eaLnBrk="1" latinLnBrk="0" hangingPunct="1">
      <a:defRPr kern="1200">
        <a:solidFill>
          <a:schemeClr val="tx1"/>
        </a:solidFill>
        <a:latin typeface="Calibri" pitchFamily="34" charset="0"/>
        <a:ea typeface="ＭＳ Ｐゴシック" pitchFamily="1" charset="-128"/>
        <a:cs typeface="+mn-cs"/>
      </a:defRPr>
    </a:lvl7pPr>
    <a:lvl8pPr marL="3200400" algn="l" defTabSz="914400" rtl="0" eaLnBrk="1" latinLnBrk="0" hangingPunct="1">
      <a:defRPr kern="1200">
        <a:solidFill>
          <a:schemeClr val="tx1"/>
        </a:solidFill>
        <a:latin typeface="Calibri" pitchFamily="34" charset="0"/>
        <a:ea typeface="ＭＳ Ｐゴシック" pitchFamily="1" charset="-128"/>
        <a:cs typeface="+mn-cs"/>
      </a:defRPr>
    </a:lvl8pPr>
    <a:lvl9pPr marL="3657600" algn="l" defTabSz="914400" rtl="0" eaLnBrk="1" latinLnBrk="0" hangingPunct="1">
      <a:defRPr kern="1200">
        <a:solidFill>
          <a:schemeClr val="tx1"/>
        </a:solidFill>
        <a:latin typeface="Calibri" pitchFamily="34" charset="0"/>
        <a:ea typeface="ＭＳ Ｐゴシック" pitchFamily="1" charset="-128"/>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BB59"/>
    <a:srgbClr val="39B0D4"/>
    <a:srgbClr val="727272"/>
    <a:srgbClr val="010000"/>
    <a:srgbClr val="FFA751"/>
    <a:srgbClr val="3232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449" autoAdjust="0"/>
    <p:restoredTop sz="94660"/>
  </p:normalViewPr>
  <p:slideViewPr>
    <p:cSldViewPr snapToGrid="0" snapToObjects="1">
      <p:cViewPr>
        <p:scale>
          <a:sx n="100" d="100"/>
          <a:sy n="100" d="100"/>
        </p:scale>
        <p:origin x="-235" y="-360"/>
      </p:cViewPr>
      <p:guideLst>
        <p:guide orient="horz" pos="2160"/>
        <p:guide pos="3840"/>
      </p:guideLst>
    </p:cSldViewPr>
  </p:slideViewPr>
  <p:notesTextViewPr>
    <p:cViewPr>
      <p:scale>
        <a:sx n="100" d="100"/>
        <a:sy n="100" d="100"/>
      </p:scale>
      <p:origin x="0" y="0"/>
    </p:cViewPr>
  </p:notesTextViewPr>
  <p:sorterViewPr>
    <p:cViewPr>
      <p:scale>
        <a:sx n="125" d="100"/>
        <a:sy n="125"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Dell\AppData\Roaming\Microsoft\Excel\Book1%20(version%201).xlsb"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200" b="1" i="0" u="none" strike="noStrike" kern="1200" cap="all" spc="120" normalizeH="0" baseline="0">
                <a:solidFill>
                  <a:sysClr val="windowText" lastClr="000000">
                    <a:lumMod val="65000"/>
                    <a:lumOff val="35000"/>
                  </a:sysClr>
                </a:solidFill>
                <a:latin typeface="+mn-lt"/>
                <a:ea typeface="+mn-ea"/>
                <a:cs typeface="+mn-cs"/>
              </a:defRPr>
            </a:pPr>
            <a:r>
              <a:rPr lang="en-IN" sz="1200" b="1" i="0" u="none" strike="noStrike" kern="1200" spc="0" baseline="0">
                <a:solidFill>
                  <a:sysClr val="windowText" lastClr="000000">
                    <a:lumMod val="65000"/>
                    <a:lumOff val="35000"/>
                  </a:sysClr>
                </a:solidFill>
                <a:effectLst/>
              </a:rPr>
              <a:t>Jowar actual and predicted Monthly Price Trend 2024</a:t>
            </a:r>
            <a:r>
              <a:rPr lang="en-IN" sz="1200" b="1" i="0" u="none" strike="noStrike" kern="1200" spc="120" baseline="0">
                <a:solidFill>
                  <a:sysClr val="windowText" lastClr="000000">
                    <a:lumMod val="65000"/>
                    <a:lumOff val="35000"/>
                  </a:sysClr>
                </a:solidFill>
                <a:effectLst/>
              </a:rPr>
              <a:t> </a:t>
            </a:r>
            <a:endParaRPr lang="en-IN" sz="1200" b="1" i="0" u="none" strike="noStrike" kern="1200" spc="0" baseline="0">
              <a:solidFill>
                <a:sysClr val="windowText" lastClr="000000">
                  <a:lumMod val="65000"/>
                  <a:lumOff val="35000"/>
                </a:sysClr>
              </a:solidFill>
              <a:effectLst/>
            </a:endParaRPr>
          </a:p>
        </c:rich>
      </c:tx>
      <c:layout/>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200" b="1" i="0" u="none" strike="noStrike" kern="1200" cap="all" spc="120" normalizeH="0" baseline="0">
              <a:solidFill>
                <a:sysClr val="windowText" lastClr="000000">
                  <a:lumMod val="65000"/>
                  <a:lumOff val="35000"/>
                </a:sysClr>
              </a:solidFill>
              <a:latin typeface="+mn-lt"/>
              <a:ea typeface="+mn-ea"/>
              <a:cs typeface="+mn-cs"/>
            </a:defRPr>
          </a:pPr>
          <a:endParaRPr lang="en-US"/>
        </a:p>
      </c:txPr>
    </c:title>
    <c:autoTitleDeleted val="0"/>
    <c:plotArea>
      <c:layout>
        <c:manualLayout>
          <c:layoutTarget val="inner"/>
          <c:xMode val="edge"/>
          <c:yMode val="edge"/>
          <c:x val="8.9978403798579007E-2"/>
          <c:y val="0.28415900314038761"/>
          <c:w val="0.91002159620142098"/>
          <c:h val="0.54843380292666599"/>
        </c:manualLayout>
      </c:layout>
      <c:barChart>
        <c:barDir val="col"/>
        <c:grouping val="clustered"/>
        <c:varyColors val="0"/>
        <c:ser>
          <c:idx val="0"/>
          <c:order val="0"/>
          <c:tx>
            <c:strRef>
              <c:f>Sheet3!$B$1</c:f>
              <c:strCache>
                <c:ptCount val="1"/>
                <c:pt idx="0">
                  <c:v>Actual Price</c:v>
                </c:pt>
              </c:strCache>
            </c:strRef>
          </c:tx>
          <c:spPr>
            <a:solidFill>
              <a:srgbClr val="FF0000"/>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Sheet3!$A$2:$A$13</c:f>
              <c:strCache>
                <c:ptCount val="12"/>
                <c:pt idx="0">
                  <c:v>Jan</c:v>
                </c:pt>
                <c:pt idx="1">
                  <c:v>Feb</c:v>
                </c:pt>
                <c:pt idx="2">
                  <c:v>Mar</c:v>
                </c:pt>
                <c:pt idx="3">
                  <c:v>April</c:v>
                </c:pt>
                <c:pt idx="4">
                  <c:v>May</c:v>
                </c:pt>
                <c:pt idx="5">
                  <c:v>June</c:v>
                </c:pt>
                <c:pt idx="6">
                  <c:v>July</c:v>
                </c:pt>
                <c:pt idx="7">
                  <c:v>Aug</c:v>
                </c:pt>
                <c:pt idx="8">
                  <c:v>Sept</c:v>
                </c:pt>
                <c:pt idx="9">
                  <c:v>Oct</c:v>
                </c:pt>
                <c:pt idx="10">
                  <c:v>Nov</c:v>
                </c:pt>
                <c:pt idx="11">
                  <c:v>Dec</c:v>
                </c:pt>
              </c:strCache>
            </c:strRef>
          </c:cat>
          <c:val>
            <c:numRef>
              <c:f>Sheet3!$B$2:$B$13</c:f>
              <c:numCache>
                <c:formatCode>General</c:formatCode>
                <c:ptCount val="12"/>
                <c:pt idx="0">
                  <c:v>3000</c:v>
                </c:pt>
                <c:pt idx="1">
                  <c:v>3400</c:v>
                </c:pt>
                <c:pt idx="2">
                  <c:v>2841</c:v>
                </c:pt>
                <c:pt idx="3">
                  <c:v>2806</c:v>
                </c:pt>
                <c:pt idx="4">
                  <c:v>3408</c:v>
                </c:pt>
                <c:pt idx="5">
                  <c:v>2841</c:v>
                </c:pt>
                <c:pt idx="6">
                  <c:v>2737</c:v>
                </c:pt>
                <c:pt idx="7">
                  <c:v>2860.5</c:v>
                </c:pt>
              </c:numCache>
            </c:numRef>
          </c:val>
          <c:extLst xmlns:c16r2="http://schemas.microsoft.com/office/drawing/2015/06/chart">
            <c:ext xmlns:c16="http://schemas.microsoft.com/office/drawing/2014/chart" uri="{C3380CC4-5D6E-409C-BE32-E72D297353CC}">
              <c16:uniqueId val="{00000000-DB0D-42D2-B55D-C812F78181B5}"/>
            </c:ext>
          </c:extLst>
        </c:ser>
        <c:ser>
          <c:idx val="1"/>
          <c:order val="1"/>
          <c:tx>
            <c:strRef>
              <c:f>Sheet3!$C$1</c:f>
              <c:strCache>
                <c:ptCount val="1"/>
                <c:pt idx="0">
                  <c:v>Predicted  Average price</c:v>
                </c:pt>
              </c:strCache>
            </c:strRef>
          </c:tx>
          <c:spPr>
            <a:solidFill>
              <a:srgbClr val="00B0F0"/>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Sheet3!$A$2:$A$13</c:f>
              <c:strCache>
                <c:ptCount val="12"/>
                <c:pt idx="0">
                  <c:v>Jan</c:v>
                </c:pt>
                <c:pt idx="1">
                  <c:v>Feb</c:v>
                </c:pt>
                <c:pt idx="2">
                  <c:v>Mar</c:v>
                </c:pt>
                <c:pt idx="3">
                  <c:v>April</c:v>
                </c:pt>
                <c:pt idx="4">
                  <c:v>May</c:v>
                </c:pt>
                <c:pt idx="5">
                  <c:v>June</c:v>
                </c:pt>
                <c:pt idx="6">
                  <c:v>July</c:v>
                </c:pt>
                <c:pt idx="7">
                  <c:v>Aug</c:v>
                </c:pt>
                <c:pt idx="8">
                  <c:v>Sept</c:v>
                </c:pt>
                <c:pt idx="9">
                  <c:v>Oct</c:v>
                </c:pt>
                <c:pt idx="10">
                  <c:v>Nov</c:v>
                </c:pt>
                <c:pt idx="11">
                  <c:v>Dec</c:v>
                </c:pt>
              </c:strCache>
            </c:strRef>
          </c:cat>
          <c:val>
            <c:numRef>
              <c:f>Sheet3!$C$2:$C$13</c:f>
              <c:numCache>
                <c:formatCode>General</c:formatCode>
                <c:ptCount val="12"/>
                <c:pt idx="0">
                  <c:v>2952.74</c:v>
                </c:pt>
                <c:pt idx="1">
                  <c:v>2945.12</c:v>
                </c:pt>
                <c:pt idx="2">
                  <c:v>2948.3</c:v>
                </c:pt>
                <c:pt idx="3">
                  <c:v>2958.27</c:v>
                </c:pt>
                <c:pt idx="4">
                  <c:v>2963.2</c:v>
                </c:pt>
                <c:pt idx="5">
                  <c:v>2711.42</c:v>
                </c:pt>
                <c:pt idx="6">
                  <c:v>2720.06</c:v>
                </c:pt>
                <c:pt idx="7">
                  <c:v>2744.57</c:v>
                </c:pt>
                <c:pt idx="8">
                  <c:v>2773</c:v>
                </c:pt>
                <c:pt idx="9">
                  <c:v>2824.37</c:v>
                </c:pt>
                <c:pt idx="10">
                  <c:v>2873.79</c:v>
                </c:pt>
                <c:pt idx="11">
                  <c:v>3071.11</c:v>
                </c:pt>
              </c:numCache>
            </c:numRef>
          </c:val>
          <c:extLst xmlns:c16r2="http://schemas.microsoft.com/office/drawing/2015/06/chart">
            <c:ext xmlns:c16="http://schemas.microsoft.com/office/drawing/2014/chart" uri="{C3380CC4-5D6E-409C-BE32-E72D297353CC}">
              <c16:uniqueId val="{00000001-DB0D-42D2-B55D-C812F78181B5}"/>
            </c:ext>
          </c:extLst>
        </c:ser>
        <c:dLbls>
          <c:dLblPos val="outEnd"/>
          <c:showLegendKey val="0"/>
          <c:showVal val="1"/>
          <c:showCatName val="0"/>
          <c:showSerName val="0"/>
          <c:showPercent val="0"/>
          <c:showBubbleSize val="0"/>
        </c:dLbls>
        <c:gapWidth val="444"/>
        <c:overlap val="-90"/>
        <c:axId val="985657440"/>
        <c:axId val="985663424"/>
      </c:barChart>
      <c:catAx>
        <c:axId val="985657440"/>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r>
                  <a:rPr lang="en-IN"/>
                  <a:t>month</a:t>
                </a:r>
              </a:p>
            </c:rich>
          </c:tx>
          <c:layout/>
          <c:overlay val="0"/>
          <c:spPr>
            <a:noFill/>
            <a:ln>
              <a:noFill/>
            </a:ln>
            <a:effectLst/>
          </c:spPr>
          <c:txPr>
            <a:bodyPr rot="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en-US"/>
          </a:p>
        </c:txPr>
        <c:crossAx val="985663424"/>
        <c:crosses val="autoZero"/>
        <c:auto val="1"/>
        <c:lblAlgn val="ctr"/>
        <c:lblOffset val="100"/>
        <c:noMultiLvlLbl val="0"/>
      </c:catAx>
      <c:valAx>
        <c:axId val="985663424"/>
        <c:scaling>
          <c:orientation val="minMax"/>
          <c:min val="1000"/>
        </c:scaling>
        <c:delete val="0"/>
        <c:axPos val="l"/>
        <c:title>
          <c:tx>
            <c:rich>
              <a:bodyPr rot="-540000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r>
                  <a:rPr lang="en-IN"/>
                  <a:t>Jowar</a:t>
                </a:r>
                <a:r>
                  <a:rPr lang="en-IN" baseline="0"/>
                  <a:t> price</a:t>
                </a:r>
                <a:endParaRPr lang="en-IN"/>
              </a:p>
            </c:rich>
          </c:tx>
          <c:layout/>
          <c:overlay val="0"/>
          <c:spPr>
            <a:noFill/>
            <a:ln>
              <a:noFill/>
            </a:ln>
            <a:effectLst/>
          </c:spPr>
          <c:txPr>
            <a:bodyPr rot="-540000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85657440"/>
        <c:crosses val="autoZero"/>
        <c:crossBetween val="between"/>
      </c:valAx>
      <c:spPr>
        <a:noFill/>
        <a:ln>
          <a:noFill/>
        </a:ln>
        <a:effectLst/>
      </c:spPr>
    </c:plotArea>
    <c:legend>
      <c:legendPos val="t"/>
      <c:layout>
        <c:manualLayout>
          <c:xMode val="edge"/>
          <c:yMode val="edge"/>
          <c:x val="0.29003821614268477"/>
          <c:y val="0.17966184318072478"/>
          <c:w val="0.41992340037153514"/>
          <c:h val="7.6190415291720534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a:outerShdw blurRad="63500" sx="102000" sy="102000" algn="ctr" rotWithShape="0">
        <a:prstClr val="black">
          <a:alpha val="40000"/>
        </a:prstClr>
      </a:outerShdw>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800"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BA578BD-028E-435E-8C9F-99873713333A}"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n-US"/>
        </a:p>
      </dgm:t>
    </dgm:pt>
    <dgm:pt modelId="{93770232-40C8-4286-AB44-8EAC30282DD0}">
      <dgm:prSet custT="1"/>
      <dgm:spPr/>
      <dgm:t>
        <a:bodyPr/>
        <a:lstStyle/>
        <a:p>
          <a:r>
            <a:rPr lang="en-IN" sz="2000" b="1" kern="1200" dirty="0">
              <a:solidFill>
                <a:srgbClr val="000000"/>
              </a:solidFill>
              <a:latin typeface="Times New Roman" panose="02020603050405020304" pitchFamily="18" charset="0"/>
              <a:ea typeface="+mn-ea"/>
              <a:cs typeface="Times New Roman" panose="02020603050405020304" pitchFamily="18" charset="0"/>
            </a:rPr>
            <a:t>Root Cause Analysis</a:t>
          </a:r>
          <a:endParaRPr lang="en-US" sz="2000" b="1" kern="1200" dirty="0">
            <a:solidFill>
              <a:srgbClr val="000000"/>
            </a:solidFill>
            <a:latin typeface="Times New Roman" panose="02020603050405020304" pitchFamily="18" charset="0"/>
            <a:ea typeface="+mn-ea"/>
            <a:cs typeface="Times New Roman" panose="02020603050405020304" pitchFamily="18" charset="0"/>
          </a:endParaRPr>
        </a:p>
      </dgm:t>
    </dgm:pt>
    <dgm:pt modelId="{34939908-E800-4438-9D0D-56673A73ED2B}" type="parTrans" cxnId="{7A161889-CCD3-429E-9FFD-3DD367B9E2C4}">
      <dgm:prSet/>
      <dgm:spPr/>
      <dgm:t>
        <a:bodyPr/>
        <a:lstStyle/>
        <a:p>
          <a:endParaRPr lang="en-US" sz="2000">
            <a:latin typeface="Times New Roman" panose="02020603050405020304" pitchFamily="18" charset="0"/>
            <a:cs typeface="Times New Roman" panose="02020603050405020304" pitchFamily="18" charset="0"/>
          </a:endParaRPr>
        </a:p>
      </dgm:t>
    </dgm:pt>
    <dgm:pt modelId="{4B07CBBC-07A4-489E-BE4C-FB9C8A15928F}" type="sibTrans" cxnId="{7A161889-CCD3-429E-9FFD-3DD367B9E2C4}">
      <dgm:prSet/>
      <dgm:spPr/>
      <dgm:t>
        <a:bodyPr/>
        <a:lstStyle/>
        <a:p>
          <a:endParaRPr lang="en-US" sz="2000">
            <a:latin typeface="Times New Roman" panose="02020603050405020304" pitchFamily="18" charset="0"/>
            <a:cs typeface="Times New Roman" panose="02020603050405020304" pitchFamily="18" charset="0"/>
          </a:endParaRPr>
        </a:p>
      </dgm:t>
    </dgm:pt>
    <dgm:pt modelId="{B74B9EB4-64BC-4452-BBBE-926A9EC3D830}">
      <dgm:prSet custT="1"/>
      <dgm:spPr/>
      <dgm:t>
        <a:bodyPr/>
        <a:lstStyle/>
        <a:p>
          <a:r>
            <a:rPr lang="en-US" sz="2000" b="1" dirty="0">
              <a:solidFill>
                <a:schemeClr val="tx1"/>
              </a:solidFill>
              <a:latin typeface="Times New Roman" panose="02020603050405020304" pitchFamily="18" charset="0"/>
              <a:cs typeface="Times New Roman" panose="02020603050405020304" pitchFamily="18" charset="0"/>
            </a:rPr>
            <a:t>Innovative Approach</a:t>
          </a:r>
        </a:p>
      </dgm:t>
    </dgm:pt>
    <dgm:pt modelId="{5D257B2E-6262-4D8C-A5D6-31BBC7AE41B6}" type="parTrans" cxnId="{1211A7D2-E405-43F1-836D-D0393F4BCF70}">
      <dgm:prSet/>
      <dgm:spPr/>
      <dgm:t>
        <a:bodyPr/>
        <a:lstStyle/>
        <a:p>
          <a:endParaRPr lang="en-US" sz="2000">
            <a:latin typeface="Times New Roman" panose="02020603050405020304" pitchFamily="18" charset="0"/>
            <a:cs typeface="Times New Roman" panose="02020603050405020304" pitchFamily="18" charset="0"/>
          </a:endParaRPr>
        </a:p>
      </dgm:t>
    </dgm:pt>
    <dgm:pt modelId="{BFB6B733-2FE8-46F9-AE65-4546C153746D}" type="sibTrans" cxnId="{1211A7D2-E405-43F1-836D-D0393F4BCF70}">
      <dgm:prSet/>
      <dgm:spPr/>
      <dgm:t>
        <a:bodyPr/>
        <a:lstStyle/>
        <a:p>
          <a:endParaRPr lang="en-US" sz="2000">
            <a:latin typeface="Times New Roman" panose="02020603050405020304" pitchFamily="18" charset="0"/>
            <a:cs typeface="Times New Roman" panose="02020603050405020304" pitchFamily="18" charset="0"/>
          </a:endParaRPr>
        </a:p>
      </dgm:t>
    </dgm:pt>
    <dgm:pt modelId="{4D4EF60A-9515-4BE6-A672-43C2FA5AFD72}">
      <dgm:prSet custT="1"/>
      <dgm:spPr/>
      <dgm:t>
        <a:bodyPr/>
        <a:lstStyle/>
        <a:p>
          <a:r>
            <a:rPr lang="en-IN" sz="1800" b="1" i="0" kern="1200" dirty="0">
              <a:latin typeface="Times New Roman" panose="02020603050405020304" pitchFamily="18" charset="0"/>
              <a:cs typeface="Times New Roman" panose="02020603050405020304" pitchFamily="18" charset="0"/>
            </a:rPr>
            <a:t>Impact:</a:t>
          </a:r>
          <a:r>
            <a:rPr lang="en-IN" sz="1800" b="0" i="0" kern="1200" dirty="0">
              <a:latin typeface="Times New Roman" panose="02020603050405020304" pitchFamily="18" charset="0"/>
              <a:cs typeface="Times New Roman" panose="02020603050405020304" pitchFamily="18" charset="0"/>
            </a:rPr>
            <a:t> </a:t>
          </a:r>
          <a:r>
            <a:rPr lang="en-US" sz="1800" b="0" i="0" kern="1200" dirty="0">
              <a:latin typeface="Times New Roman" panose="02020603050405020304" pitchFamily="18" charset="0"/>
              <a:cs typeface="Times New Roman" panose="02020603050405020304" pitchFamily="18" charset="0"/>
            </a:rPr>
            <a:t>We incorporated market dynamics and crop yield data into our model training process to ensure accurate predictions. Additionally, our system provides future trends for crop prices, offering valuable insights to support informed decision-making in agriculture.</a:t>
          </a:r>
          <a:endParaRPr lang="en-US" sz="1800" b="0" i="0" kern="1200" dirty="0">
            <a:solidFill>
              <a:srgbClr val="000000">
                <a:hueOff val="0"/>
                <a:satOff val="0"/>
                <a:lumOff val="0"/>
                <a:alphaOff val="0"/>
              </a:srgbClr>
            </a:solidFill>
            <a:latin typeface="Times New Roman" panose="02020603050405020304" pitchFamily="18" charset="0"/>
            <a:ea typeface="+mn-ea"/>
            <a:cs typeface="Times New Roman" panose="02020603050405020304" pitchFamily="18" charset="0"/>
          </a:endParaRPr>
        </a:p>
      </dgm:t>
    </dgm:pt>
    <dgm:pt modelId="{B63B66A5-72CB-4F4A-B76B-8C5099CB7DFC}" type="parTrans" cxnId="{2705CC66-43A9-427E-BCEE-E8BA41DA97AC}">
      <dgm:prSet/>
      <dgm:spPr/>
      <dgm:t>
        <a:bodyPr/>
        <a:lstStyle/>
        <a:p>
          <a:endParaRPr lang="en-US" sz="2000">
            <a:latin typeface="Times New Roman" panose="02020603050405020304" pitchFamily="18" charset="0"/>
            <a:cs typeface="Times New Roman" panose="02020603050405020304" pitchFamily="18" charset="0"/>
          </a:endParaRPr>
        </a:p>
      </dgm:t>
    </dgm:pt>
    <dgm:pt modelId="{F18ED480-57C6-4E83-B982-11F855DCB06C}" type="sibTrans" cxnId="{2705CC66-43A9-427E-BCEE-E8BA41DA97AC}">
      <dgm:prSet/>
      <dgm:spPr/>
      <dgm:t>
        <a:bodyPr/>
        <a:lstStyle/>
        <a:p>
          <a:endParaRPr lang="en-US" sz="2000">
            <a:latin typeface="Times New Roman" panose="02020603050405020304" pitchFamily="18" charset="0"/>
            <a:cs typeface="Times New Roman" panose="02020603050405020304" pitchFamily="18" charset="0"/>
          </a:endParaRPr>
        </a:p>
      </dgm:t>
    </dgm:pt>
    <dgm:pt modelId="{EA5B64BB-486C-47B8-9504-376E032E3A1A}">
      <dgm:prSet custT="1"/>
      <dgm:spPr/>
      <dgm:t>
        <a:bodyPr/>
        <a:lstStyle/>
        <a:p>
          <a:r>
            <a:rPr lang="en-US" sz="2000" b="1" dirty="0">
              <a:solidFill>
                <a:schemeClr val="tx1"/>
              </a:solidFill>
              <a:latin typeface="Times New Roman" panose="02020603050405020304" pitchFamily="18" charset="0"/>
              <a:cs typeface="Times New Roman" panose="02020603050405020304" pitchFamily="18" charset="0"/>
            </a:rPr>
            <a:t>User Centric Dashboard</a:t>
          </a:r>
        </a:p>
      </dgm:t>
    </dgm:pt>
    <dgm:pt modelId="{BC6E92A8-BD39-43F2-A62F-076EB221FC18}" type="parTrans" cxnId="{8DF15440-16E1-4ADF-8606-CFD4E141746E}">
      <dgm:prSet/>
      <dgm:spPr/>
      <dgm:t>
        <a:bodyPr/>
        <a:lstStyle/>
        <a:p>
          <a:endParaRPr lang="en-IN"/>
        </a:p>
      </dgm:t>
    </dgm:pt>
    <dgm:pt modelId="{9ED819AA-A5FC-4955-842D-10601E9C9E8B}" type="sibTrans" cxnId="{8DF15440-16E1-4ADF-8606-CFD4E141746E}">
      <dgm:prSet/>
      <dgm:spPr/>
      <dgm:t>
        <a:bodyPr/>
        <a:lstStyle/>
        <a:p>
          <a:endParaRPr lang="en-IN"/>
        </a:p>
      </dgm:t>
    </dgm:pt>
    <dgm:pt modelId="{3BD4F8DE-9A34-482E-8608-EE514FA2E8FB}">
      <dgm:prSet custT="1"/>
      <dgm:spPr/>
      <dgm:t>
        <a:bodyPr/>
        <a:lstStyle/>
        <a:p>
          <a:r>
            <a:rPr lang="en-IN" sz="1800" b="1" i="0" dirty="0">
              <a:latin typeface="Times New Roman" panose="02020603050405020304" pitchFamily="18" charset="0"/>
              <a:cs typeface="Times New Roman" panose="02020603050405020304" pitchFamily="18" charset="0"/>
            </a:rPr>
            <a:t>Impact: </a:t>
          </a:r>
          <a:r>
            <a:rPr lang="en-GB" sz="1800" b="0" i="0" dirty="0">
              <a:latin typeface="Times New Roman" panose="02020603050405020304" pitchFamily="18" charset="0"/>
              <a:cs typeface="Times New Roman" panose="02020603050405020304" pitchFamily="18" charset="0"/>
            </a:rPr>
            <a:t>The development of a user-friendly, interactive dashboard empowers farmers, traders, and policymakers to easily visualize crop price trends. This enables them to make informed decisions, improving market efficiency and potentially increasing farmers' income by predicting the best time to sell their crops.</a:t>
          </a:r>
          <a:endParaRPr lang="en-US" sz="1800" b="0" dirty="0">
            <a:latin typeface="Times New Roman" panose="02020603050405020304" pitchFamily="18" charset="0"/>
            <a:cs typeface="Times New Roman" panose="02020603050405020304" pitchFamily="18" charset="0"/>
          </a:endParaRPr>
        </a:p>
      </dgm:t>
    </dgm:pt>
    <dgm:pt modelId="{00D3CE4D-219A-4C8F-A4AC-890CE76FED28}" type="parTrans" cxnId="{01410A91-A055-4FF1-AE17-17D60D856D5A}">
      <dgm:prSet/>
      <dgm:spPr/>
      <dgm:t>
        <a:bodyPr/>
        <a:lstStyle/>
        <a:p>
          <a:endParaRPr lang="en-IN"/>
        </a:p>
      </dgm:t>
    </dgm:pt>
    <dgm:pt modelId="{16ECDBDF-8FD6-4643-B6FC-E1E166A459EE}" type="sibTrans" cxnId="{01410A91-A055-4FF1-AE17-17D60D856D5A}">
      <dgm:prSet/>
      <dgm:spPr/>
      <dgm:t>
        <a:bodyPr/>
        <a:lstStyle/>
        <a:p>
          <a:endParaRPr lang="en-IN"/>
        </a:p>
      </dgm:t>
    </dgm:pt>
    <dgm:pt modelId="{941923B4-EC33-4B1C-A0C4-355EF1C57DCF}">
      <dgm:prSet custT="1"/>
      <dgm:spPr/>
      <dgm:t>
        <a:bodyPr/>
        <a:lstStyle/>
        <a:p>
          <a:r>
            <a:rPr lang="en-IN" sz="1800" b="1" i="0" dirty="0">
              <a:latin typeface="Times New Roman" panose="02020603050405020304" pitchFamily="18" charset="0"/>
              <a:cs typeface="Times New Roman" panose="02020603050405020304" pitchFamily="18" charset="0"/>
            </a:rPr>
            <a:t>Impact:</a:t>
          </a:r>
          <a:r>
            <a:rPr lang="en-IN" sz="1800" b="0" i="0" dirty="0">
              <a:latin typeface="Times New Roman" panose="02020603050405020304" pitchFamily="18" charset="0"/>
              <a:cs typeface="Times New Roman" panose="02020603050405020304" pitchFamily="18" charset="0"/>
            </a:rPr>
            <a:t> </a:t>
          </a:r>
          <a:r>
            <a:rPr lang="en-GB" sz="1800" b="0" i="0" dirty="0">
              <a:latin typeface="Times New Roman" panose="02020603050405020304" pitchFamily="18" charset="0"/>
              <a:cs typeface="Times New Roman" panose="02020603050405020304" pitchFamily="18" charset="0"/>
            </a:rPr>
            <a:t>The prototype aids in understanding the factors influencing crop price fluctuations. By </a:t>
          </a:r>
          <a:r>
            <a:rPr lang="en-GB" sz="1800" b="0" i="0" dirty="0" err="1">
              <a:latin typeface="Times New Roman" panose="02020603050405020304" pitchFamily="18" charset="0"/>
              <a:cs typeface="Times New Roman" panose="02020603050405020304" pitchFamily="18" charset="0"/>
            </a:rPr>
            <a:t>analyzing</a:t>
          </a:r>
          <a:r>
            <a:rPr lang="en-GB" sz="1800" b="0" i="0" dirty="0">
              <a:latin typeface="Times New Roman" panose="02020603050405020304" pitchFamily="18" charset="0"/>
              <a:cs typeface="Times New Roman" panose="02020603050405020304" pitchFamily="18" charset="0"/>
            </a:rPr>
            <a:t> data across various states and districts, the system identifies discrepancies and patterns, allowing for better decision-making in pricing strategies.</a:t>
          </a:r>
          <a:endParaRPr lang="en-US" sz="1800" b="1" dirty="0">
            <a:latin typeface="Times New Roman" panose="02020603050405020304" pitchFamily="18" charset="0"/>
            <a:cs typeface="Times New Roman" panose="02020603050405020304" pitchFamily="18" charset="0"/>
          </a:endParaRPr>
        </a:p>
      </dgm:t>
    </dgm:pt>
    <dgm:pt modelId="{FCF81EF8-D122-483B-BCD9-B86FBA519B5B}" type="sibTrans" cxnId="{AB7F2EBA-3493-4A6E-AB49-9CE197E7597E}">
      <dgm:prSet/>
      <dgm:spPr/>
      <dgm:t>
        <a:bodyPr/>
        <a:lstStyle/>
        <a:p>
          <a:endParaRPr lang="en-IN"/>
        </a:p>
      </dgm:t>
    </dgm:pt>
    <dgm:pt modelId="{5E5D845F-9B4B-4074-AB0C-E466BE198A1A}" type="parTrans" cxnId="{AB7F2EBA-3493-4A6E-AB49-9CE197E7597E}">
      <dgm:prSet/>
      <dgm:spPr/>
      <dgm:t>
        <a:bodyPr/>
        <a:lstStyle/>
        <a:p>
          <a:endParaRPr lang="en-IN"/>
        </a:p>
      </dgm:t>
    </dgm:pt>
    <dgm:pt modelId="{05BD1BC2-3084-4832-858B-3676BDA77B18}" type="pres">
      <dgm:prSet presAssocID="{4BA578BD-028E-435E-8C9F-99873713333A}" presName="linear" presStyleCnt="0">
        <dgm:presLayoutVars>
          <dgm:dir/>
          <dgm:animLvl val="lvl"/>
          <dgm:resizeHandles val="exact"/>
        </dgm:presLayoutVars>
      </dgm:prSet>
      <dgm:spPr/>
      <dgm:t>
        <a:bodyPr/>
        <a:lstStyle/>
        <a:p>
          <a:endParaRPr lang="en-IN"/>
        </a:p>
      </dgm:t>
    </dgm:pt>
    <dgm:pt modelId="{D6FAA6F7-257F-4912-AD78-19DB4DD7E767}" type="pres">
      <dgm:prSet presAssocID="{93770232-40C8-4286-AB44-8EAC30282DD0}" presName="parentLin" presStyleCnt="0"/>
      <dgm:spPr/>
    </dgm:pt>
    <dgm:pt modelId="{E5E3182B-6FB0-496F-931F-30AA86C1A3AF}" type="pres">
      <dgm:prSet presAssocID="{93770232-40C8-4286-AB44-8EAC30282DD0}" presName="parentLeftMargin" presStyleLbl="node1" presStyleIdx="0" presStyleCnt="3"/>
      <dgm:spPr/>
      <dgm:t>
        <a:bodyPr/>
        <a:lstStyle/>
        <a:p>
          <a:endParaRPr lang="en-IN"/>
        </a:p>
      </dgm:t>
    </dgm:pt>
    <dgm:pt modelId="{7122115A-4B8E-4316-8834-22F5FDC203A0}" type="pres">
      <dgm:prSet presAssocID="{93770232-40C8-4286-AB44-8EAC30282DD0}" presName="parentText" presStyleLbl="node1" presStyleIdx="0" presStyleCnt="3">
        <dgm:presLayoutVars>
          <dgm:chMax val="0"/>
          <dgm:bulletEnabled val="1"/>
        </dgm:presLayoutVars>
      </dgm:prSet>
      <dgm:spPr/>
      <dgm:t>
        <a:bodyPr/>
        <a:lstStyle/>
        <a:p>
          <a:endParaRPr lang="en-IN"/>
        </a:p>
      </dgm:t>
    </dgm:pt>
    <dgm:pt modelId="{90E932F4-1CDF-4C7B-80C8-2E472DA46C43}" type="pres">
      <dgm:prSet presAssocID="{93770232-40C8-4286-AB44-8EAC30282DD0}" presName="negativeSpace" presStyleCnt="0"/>
      <dgm:spPr/>
    </dgm:pt>
    <dgm:pt modelId="{11D2C726-32FF-4E1E-A9A1-2DFF8C523EB4}" type="pres">
      <dgm:prSet presAssocID="{93770232-40C8-4286-AB44-8EAC30282DD0}" presName="childText" presStyleLbl="conFgAcc1" presStyleIdx="0" presStyleCnt="3">
        <dgm:presLayoutVars>
          <dgm:bulletEnabled val="1"/>
        </dgm:presLayoutVars>
      </dgm:prSet>
      <dgm:spPr/>
      <dgm:t>
        <a:bodyPr/>
        <a:lstStyle/>
        <a:p>
          <a:endParaRPr lang="en-IN"/>
        </a:p>
      </dgm:t>
    </dgm:pt>
    <dgm:pt modelId="{5CC95462-660A-4C8B-BE19-EEDD611D3D41}" type="pres">
      <dgm:prSet presAssocID="{4B07CBBC-07A4-489E-BE4C-FB9C8A15928F}" presName="spaceBetweenRectangles" presStyleCnt="0"/>
      <dgm:spPr/>
    </dgm:pt>
    <dgm:pt modelId="{71518595-C502-4A55-959B-C1F277BF7662}" type="pres">
      <dgm:prSet presAssocID="{B74B9EB4-64BC-4452-BBBE-926A9EC3D830}" presName="parentLin" presStyleCnt="0"/>
      <dgm:spPr/>
    </dgm:pt>
    <dgm:pt modelId="{9E81C254-AA40-41ED-91B5-15ED753426AD}" type="pres">
      <dgm:prSet presAssocID="{B74B9EB4-64BC-4452-BBBE-926A9EC3D830}" presName="parentLeftMargin" presStyleLbl="node1" presStyleIdx="0" presStyleCnt="3"/>
      <dgm:spPr/>
      <dgm:t>
        <a:bodyPr/>
        <a:lstStyle/>
        <a:p>
          <a:endParaRPr lang="en-IN"/>
        </a:p>
      </dgm:t>
    </dgm:pt>
    <dgm:pt modelId="{C8A47988-959E-4F11-B249-7B6BBE242A4B}" type="pres">
      <dgm:prSet presAssocID="{B74B9EB4-64BC-4452-BBBE-926A9EC3D830}" presName="parentText" presStyleLbl="node1" presStyleIdx="1" presStyleCnt="3">
        <dgm:presLayoutVars>
          <dgm:chMax val="0"/>
          <dgm:bulletEnabled val="1"/>
        </dgm:presLayoutVars>
      </dgm:prSet>
      <dgm:spPr/>
      <dgm:t>
        <a:bodyPr/>
        <a:lstStyle/>
        <a:p>
          <a:endParaRPr lang="en-IN"/>
        </a:p>
      </dgm:t>
    </dgm:pt>
    <dgm:pt modelId="{65639487-18FA-46A2-B3FA-1AE334A7F901}" type="pres">
      <dgm:prSet presAssocID="{B74B9EB4-64BC-4452-BBBE-926A9EC3D830}" presName="negativeSpace" presStyleCnt="0"/>
      <dgm:spPr/>
    </dgm:pt>
    <dgm:pt modelId="{3A2F5281-3106-46A3-B08C-C5EF62A1ACF8}" type="pres">
      <dgm:prSet presAssocID="{B74B9EB4-64BC-4452-BBBE-926A9EC3D830}" presName="childText" presStyleLbl="conFgAcc1" presStyleIdx="1" presStyleCnt="3">
        <dgm:presLayoutVars>
          <dgm:bulletEnabled val="1"/>
        </dgm:presLayoutVars>
      </dgm:prSet>
      <dgm:spPr/>
      <dgm:t>
        <a:bodyPr/>
        <a:lstStyle/>
        <a:p>
          <a:endParaRPr lang="en-IN"/>
        </a:p>
      </dgm:t>
    </dgm:pt>
    <dgm:pt modelId="{32E7E866-99CE-44F5-A1F0-E0C755EA7FF4}" type="pres">
      <dgm:prSet presAssocID="{BFB6B733-2FE8-46F9-AE65-4546C153746D}" presName="spaceBetweenRectangles" presStyleCnt="0"/>
      <dgm:spPr/>
    </dgm:pt>
    <dgm:pt modelId="{1E30036A-DBE9-48DC-99F7-EA21112AD60B}" type="pres">
      <dgm:prSet presAssocID="{EA5B64BB-486C-47B8-9504-376E032E3A1A}" presName="parentLin" presStyleCnt="0"/>
      <dgm:spPr/>
    </dgm:pt>
    <dgm:pt modelId="{8674F61B-A505-40F7-980E-D39788D64CFF}" type="pres">
      <dgm:prSet presAssocID="{EA5B64BB-486C-47B8-9504-376E032E3A1A}" presName="parentLeftMargin" presStyleLbl="node1" presStyleIdx="1" presStyleCnt="3"/>
      <dgm:spPr/>
      <dgm:t>
        <a:bodyPr/>
        <a:lstStyle/>
        <a:p>
          <a:endParaRPr lang="en-IN"/>
        </a:p>
      </dgm:t>
    </dgm:pt>
    <dgm:pt modelId="{056AE9C2-34F2-42FE-BFFE-8EA669902A04}" type="pres">
      <dgm:prSet presAssocID="{EA5B64BB-486C-47B8-9504-376E032E3A1A}" presName="parentText" presStyleLbl="node1" presStyleIdx="2" presStyleCnt="3">
        <dgm:presLayoutVars>
          <dgm:chMax val="0"/>
          <dgm:bulletEnabled val="1"/>
        </dgm:presLayoutVars>
      </dgm:prSet>
      <dgm:spPr/>
      <dgm:t>
        <a:bodyPr/>
        <a:lstStyle/>
        <a:p>
          <a:endParaRPr lang="en-IN"/>
        </a:p>
      </dgm:t>
    </dgm:pt>
    <dgm:pt modelId="{C79B0809-5472-4190-BD86-8CBE0796FB98}" type="pres">
      <dgm:prSet presAssocID="{EA5B64BB-486C-47B8-9504-376E032E3A1A}" presName="negativeSpace" presStyleCnt="0"/>
      <dgm:spPr/>
    </dgm:pt>
    <dgm:pt modelId="{09C8C9B8-07F0-4071-B3E0-21699FDFE32F}" type="pres">
      <dgm:prSet presAssocID="{EA5B64BB-486C-47B8-9504-376E032E3A1A}" presName="childText" presStyleLbl="conFgAcc1" presStyleIdx="2" presStyleCnt="3">
        <dgm:presLayoutVars>
          <dgm:bulletEnabled val="1"/>
        </dgm:presLayoutVars>
      </dgm:prSet>
      <dgm:spPr/>
      <dgm:t>
        <a:bodyPr/>
        <a:lstStyle/>
        <a:p>
          <a:endParaRPr lang="en-IN"/>
        </a:p>
      </dgm:t>
    </dgm:pt>
  </dgm:ptLst>
  <dgm:cxnLst>
    <dgm:cxn modelId="{2705CC66-43A9-427E-BCEE-E8BA41DA97AC}" srcId="{B74B9EB4-64BC-4452-BBBE-926A9EC3D830}" destId="{4D4EF60A-9515-4BE6-A672-43C2FA5AFD72}" srcOrd="0" destOrd="0" parTransId="{B63B66A5-72CB-4F4A-B76B-8C5099CB7DFC}" sibTransId="{F18ED480-57C6-4E83-B982-11F855DCB06C}"/>
    <dgm:cxn modelId="{AB7F2EBA-3493-4A6E-AB49-9CE197E7597E}" srcId="{93770232-40C8-4286-AB44-8EAC30282DD0}" destId="{941923B4-EC33-4B1C-A0C4-355EF1C57DCF}" srcOrd="0" destOrd="0" parTransId="{5E5D845F-9B4B-4074-AB0C-E466BE198A1A}" sibTransId="{FCF81EF8-D122-483B-BCD9-B86FBA519B5B}"/>
    <dgm:cxn modelId="{1211A7D2-E405-43F1-836D-D0393F4BCF70}" srcId="{4BA578BD-028E-435E-8C9F-99873713333A}" destId="{B74B9EB4-64BC-4452-BBBE-926A9EC3D830}" srcOrd="1" destOrd="0" parTransId="{5D257B2E-6262-4D8C-A5D6-31BBC7AE41B6}" sibTransId="{BFB6B733-2FE8-46F9-AE65-4546C153746D}"/>
    <dgm:cxn modelId="{E6CA245A-3C82-4410-80D6-C8280414C764}" type="presOf" srcId="{3BD4F8DE-9A34-482E-8608-EE514FA2E8FB}" destId="{09C8C9B8-07F0-4071-B3E0-21699FDFE32F}" srcOrd="0" destOrd="0" presId="urn:microsoft.com/office/officeart/2005/8/layout/list1"/>
    <dgm:cxn modelId="{7A161889-CCD3-429E-9FFD-3DD367B9E2C4}" srcId="{4BA578BD-028E-435E-8C9F-99873713333A}" destId="{93770232-40C8-4286-AB44-8EAC30282DD0}" srcOrd="0" destOrd="0" parTransId="{34939908-E800-4438-9D0D-56673A73ED2B}" sibTransId="{4B07CBBC-07A4-489E-BE4C-FB9C8A15928F}"/>
    <dgm:cxn modelId="{70A6CFC4-57E7-4AD7-9A58-C6E774BD4515}" type="presOf" srcId="{B74B9EB4-64BC-4452-BBBE-926A9EC3D830}" destId="{C8A47988-959E-4F11-B249-7B6BBE242A4B}" srcOrd="1" destOrd="0" presId="urn:microsoft.com/office/officeart/2005/8/layout/list1"/>
    <dgm:cxn modelId="{7F26B503-EDE4-430A-81BD-EC77DEC3C396}" type="presOf" srcId="{EA5B64BB-486C-47B8-9504-376E032E3A1A}" destId="{8674F61B-A505-40F7-980E-D39788D64CFF}" srcOrd="0" destOrd="0" presId="urn:microsoft.com/office/officeart/2005/8/layout/list1"/>
    <dgm:cxn modelId="{2935C43F-8FFB-49F9-B3E1-263121029078}" type="presOf" srcId="{4BA578BD-028E-435E-8C9F-99873713333A}" destId="{05BD1BC2-3084-4832-858B-3676BDA77B18}" srcOrd="0" destOrd="0" presId="urn:microsoft.com/office/officeart/2005/8/layout/list1"/>
    <dgm:cxn modelId="{D76DD1E2-190F-49E0-BCD5-6FC48E2EE931}" type="presOf" srcId="{4D4EF60A-9515-4BE6-A672-43C2FA5AFD72}" destId="{3A2F5281-3106-46A3-B08C-C5EF62A1ACF8}" srcOrd="0" destOrd="0" presId="urn:microsoft.com/office/officeart/2005/8/layout/list1"/>
    <dgm:cxn modelId="{F54EB514-CC32-49F8-9E2F-700302FE80FB}" type="presOf" srcId="{EA5B64BB-486C-47B8-9504-376E032E3A1A}" destId="{056AE9C2-34F2-42FE-BFFE-8EA669902A04}" srcOrd="1" destOrd="0" presId="urn:microsoft.com/office/officeart/2005/8/layout/list1"/>
    <dgm:cxn modelId="{925EF747-1CDB-429B-A555-9476E4D694D9}" type="presOf" srcId="{93770232-40C8-4286-AB44-8EAC30282DD0}" destId="{7122115A-4B8E-4316-8834-22F5FDC203A0}" srcOrd="1" destOrd="0" presId="urn:microsoft.com/office/officeart/2005/8/layout/list1"/>
    <dgm:cxn modelId="{01410A91-A055-4FF1-AE17-17D60D856D5A}" srcId="{EA5B64BB-486C-47B8-9504-376E032E3A1A}" destId="{3BD4F8DE-9A34-482E-8608-EE514FA2E8FB}" srcOrd="0" destOrd="0" parTransId="{00D3CE4D-219A-4C8F-A4AC-890CE76FED28}" sibTransId="{16ECDBDF-8FD6-4643-B6FC-E1E166A459EE}"/>
    <dgm:cxn modelId="{8DF15440-16E1-4ADF-8606-CFD4E141746E}" srcId="{4BA578BD-028E-435E-8C9F-99873713333A}" destId="{EA5B64BB-486C-47B8-9504-376E032E3A1A}" srcOrd="2" destOrd="0" parTransId="{BC6E92A8-BD39-43F2-A62F-076EB221FC18}" sibTransId="{9ED819AA-A5FC-4955-842D-10601E9C9E8B}"/>
    <dgm:cxn modelId="{3434F500-3D7B-48B4-AD31-EAFBEC63DF19}" type="presOf" srcId="{93770232-40C8-4286-AB44-8EAC30282DD0}" destId="{E5E3182B-6FB0-496F-931F-30AA86C1A3AF}" srcOrd="0" destOrd="0" presId="urn:microsoft.com/office/officeart/2005/8/layout/list1"/>
    <dgm:cxn modelId="{6CBA87A8-673B-4A33-8EC1-2B2DDDC259D4}" type="presOf" srcId="{B74B9EB4-64BC-4452-BBBE-926A9EC3D830}" destId="{9E81C254-AA40-41ED-91B5-15ED753426AD}" srcOrd="0" destOrd="0" presId="urn:microsoft.com/office/officeart/2005/8/layout/list1"/>
    <dgm:cxn modelId="{C6052EEB-4003-4A3B-9C52-447ADCAF85B3}" type="presOf" srcId="{941923B4-EC33-4B1C-A0C4-355EF1C57DCF}" destId="{11D2C726-32FF-4E1E-A9A1-2DFF8C523EB4}" srcOrd="0" destOrd="0" presId="urn:microsoft.com/office/officeart/2005/8/layout/list1"/>
    <dgm:cxn modelId="{B0B8BF89-E9E3-46F0-8A96-02D6067E0D0A}" type="presParOf" srcId="{05BD1BC2-3084-4832-858B-3676BDA77B18}" destId="{D6FAA6F7-257F-4912-AD78-19DB4DD7E767}" srcOrd="0" destOrd="0" presId="urn:microsoft.com/office/officeart/2005/8/layout/list1"/>
    <dgm:cxn modelId="{D692AB04-225A-483C-B061-D5DBE87DBB4F}" type="presParOf" srcId="{D6FAA6F7-257F-4912-AD78-19DB4DD7E767}" destId="{E5E3182B-6FB0-496F-931F-30AA86C1A3AF}" srcOrd="0" destOrd="0" presId="urn:microsoft.com/office/officeart/2005/8/layout/list1"/>
    <dgm:cxn modelId="{077178D8-EFD8-4755-A8F5-CA0A4AC21058}" type="presParOf" srcId="{D6FAA6F7-257F-4912-AD78-19DB4DD7E767}" destId="{7122115A-4B8E-4316-8834-22F5FDC203A0}" srcOrd="1" destOrd="0" presId="urn:microsoft.com/office/officeart/2005/8/layout/list1"/>
    <dgm:cxn modelId="{76EE1AA7-1AB0-4350-816D-220A46566071}" type="presParOf" srcId="{05BD1BC2-3084-4832-858B-3676BDA77B18}" destId="{90E932F4-1CDF-4C7B-80C8-2E472DA46C43}" srcOrd="1" destOrd="0" presId="urn:microsoft.com/office/officeart/2005/8/layout/list1"/>
    <dgm:cxn modelId="{17790F54-6CA2-4B53-8A21-539DC90BA384}" type="presParOf" srcId="{05BD1BC2-3084-4832-858B-3676BDA77B18}" destId="{11D2C726-32FF-4E1E-A9A1-2DFF8C523EB4}" srcOrd="2" destOrd="0" presId="urn:microsoft.com/office/officeart/2005/8/layout/list1"/>
    <dgm:cxn modelId="{2F5A1BDF-A9A3-4268-8E6A-CBDBA9CF48A4}" type="presParOf" srcId="{05BD1BC2-3084-4832-858B-3676BDA77B18}" destId="{5CC95462-660A-4C8B-BE19-EEDD611D3D41}" srcOrd="3" destOrd="0" presId="urn:microsoft.com/office/officeart/2005/8/layout/list1"/>
    <dgm:cxn modelId="{87C8BBD5-D2EC-4B62-88B6-875875FEF013}" type="presParOf" srcId="{05BD1BC2-3084-4832-858B-3676BDA77B18}" destId="{71518595-C502-4A55-959B-C1F277BF7662}" srcOrd="4" destOrd="0" presId="urn:microsoft.com/office/officeart/2005/8/layout/list1"/>
    <dgm:cxn modelId="{33B0FDFF-B7F7-42B9-8984-51F4BF7FC897}" type="presParOf" srcId="{71518595-C502-4A55-959B-C1F277BF7662}" destId="{9E81C254-AA40-41ED-91B5-15ED753426AD}" srcOrd="0" destOrd="0" presId="urn:microsoft.com/office/officeart/2005/8/layout/list1"/>
    <dgm:cxn modelId="{53BC5D0F-3F97-4BDC-AA7C-8C0656FB96DC}" type="presParOf" srcId="{71518595-C502-4A55-959B-C1F277BF7662}" destId="{C8A47988-959E-4F11-B249-7B6BBE242A4B}" srcOrd="1" destOrd="0" presId="urn:microsoft.com/office/officeart/2005/8/layout/list1"/>
    <dgm:cxn modelId="{ACC4D512-F66E-4345-8FCC-352A0BD93C82}" type="presParOf" srcId="{05BD1BC2-3084-4832-858B-3676BDA77B18}" destId="{65639487-18FA-46A2-B3FA-1AE334A7F901}" srcOrd="5" destOrd="0" presId="urn:microsoft.com/office/officeart/2005/8/layout/list1"/>
    <dgm:cxn modelId="{00966492-E9EE-46E8-82D4-25DC1D2BF541}" type="presParOf" srcId="{05BD1BC2-3084-4832-858B-3676BDA77B18}" destId="{3A2F5281-3106-46A3-B08C-C5EF62A1ACF8}" srcOrd="6" destOrd="0" presId="urn:microsoft.com/office/officeart/2005/8/layout/list1"/>
    <dgm:cxn modelId="{E65B2E12-CAF0-43E3-B4EC-C819152C11F3}" type="presParOf" srcId="{05BD1BC2-3084-4832-858B-3676BDA77B18}" destId="{32E7E866-99CE-44F5-A1F0-E0C755EA7FF4}" srcOrd="7" destOrd="0" presId="urn:microsoft.com/office/officeart/2005/8/layout/list1"/>
    <dgm:cxn modelId="{C517D618-B2B1-4230-AC1A-BB7B06B79527}" type="presParOf" srcId="{05BD1BC2-3084-4832-858B-3676BDA77B18}" destId="{1E30036A-DBE9-48DC-99F7-EA21112AD60B}" srcOrd="8" destOrd="0" presId="urn:microsoft.com/office/officeart/2005/8/layout/list1"/>
    <dgm:cxn modelId="{D91827F3-594F-47C3-A2C7-9ED9E6236C78}" type="presParOf" srcId="{1E30036A-DBE9-48DC-99F7-EA21112AD60B}" destId="{8674F61B-A505-40F7-980E-D39788D64CFF}" srcOrd="0" destOrd="0" presId="urn:microsoft.com/office/officeart/2005/8/layout/list1"/>
    <dgm:cxn modelId="{27E40596-FCC9-402A-BAC5-B9DBEE014FF5}" type="presParOf" srcId="{1E30036A-DBE9-48DC-99F7-EA21112AD60B}" destId="{056AE9C2-34F2-42FE-BFFE-8EA669902A04}" srcOrd="1" destOrd="0" presId="urn:microsoft.com/office/officeart/2005/8/layout/list1"/>
    <dgm:cxn modelId="{CA7B3246-7D45-43C6-8543-2D7599469164}" type="presParOf" srcId="{05BD1BC2-3084-4832-858B-3676BDA77B18}" destId="{C79B0809-5472-4190-BD86-8CBE0796FB98}" srcOrd="9" destOrd="0" presId="urn:microsoft.com/office/officeart/2005/8/layout/list1"/>
    <dgm:cxn modelId="{48E9B753-C2FF-446B-B434-0DC9942DAF20}" type="presParOf" srcId="{05BD1BC2-3084-4832-858B-3676BDA77B18}" destId="{09C8C9B8-07F0-4071-B3E0-21699FDFE32F}"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D2C726-32FF-4E1E-A9A1-2DFF8C523EB4}">
      <dsp:nvSpPr>
        <dsp:cNvPr id="0" name=""/>
        <dsp:cNvSpPr/>
      </dsp:nvSpPr>
      <dsp:spPr>
        <a:xfrm>
          <a:off x="0" y="423511"/>
          <a:ext cx="11914909" cy="1403325"/>
        </a:xfrm>
        <a:prstGeom prst="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24729" tIns="562356" rIns="924729" bIns="128016" numCol="1" spcCol="1270" anchor="t" anchorCtr="0">
          <a:noAutofit/>
        </a:bodyPr>
        <a:lstStyle/>
        <a:p>
          <a:pPr marL="171450" lvl="1" indent="-171450" algn="l" defTabSz="800100">
            <a:lnSpc>
              <a:spcPct val="90000"/>
            </a:lnSpc>
            <a:spcBef>
              <a:spcPct val="0"/>
            </a:spcBef>
            <a:spcAft>
              <a:spcPct val="15000"/>
            </a:spcAft>
            <a:buChar char="••"/>
          </a:pPr>
          <a:r>
            <a:rPr lang="en-IN" sz="1800" b="1" i="0" kern="1200" dirty="0">
              <a:latin typeface="Times New Roman" panose="02020603050405020304" pitchFamily="18" charset="0"/>
              <a:cs typeface="Times New Roman" panose="02020603050405020304" pitchFamily="18" charset="0"/>
            </a:rPr>
            <a:t>Impact:</a:t>
          </a:r>
          <a:r>
            <a:rPr lang="en-IN" sz="1800" b="0" i="0" kern="1200" dirty="0">
              <a:latin typeface="Times New Roman" panose="02020603050405020304" pitchFamily="18" charset="0"/>
              <a:cs typeface="Times New Roman" panose="02020603050405020304" pitchFamily="18" charset="0"/>
            </a:rPr>
            <a:t> </a:t>
          </a:r>
          <a:r>
            <a:rPr lang="en-GB" sz="1800" b="0" i="0" kern="1200" dirty="0">
              <a:latin typeface="Times New Roman" panose="02020603050405020304" pitchFamily="18" charset="0"/>
              <a:cs typeface="Times New Roman" panose="02020603050405020304" pitchFamily="18" charset="0"/>
            </a:rPr>
            <a:t>The prototype aids in understanding the factors influencing crop price fluctuations. By </a:t>
          </a:r>
          <a:r>
            <a:rPr lang="en-GB" sz="1800" b="0" i="0" kern="1200" dirty="0" err="1">
              <a:latin typeface="Times New Roman" panose="02020603050405020304" pitchFamily="18" charset="0"/>
              <a:cs typeface="Times New Roman" panose="02020603050405020304" pitchFamily="18" charset="0"/>
            </a:rPr>
            <a:t>analyzing</a:t>
          </a:r>
          <a:r>
            <a:rPr lang="en-GB" sz="1800" b="0" i="0" kern="1200" dirty="0">
              <a:latin typeface="Times New Roman" panose="02020603050405020304" pitchFamily="18" charset="0"/>
              <a:cs typeface="Times New Roman" panose="02020603050405020304" pitchFamily="18" charset="0"/>
            </a:rPr>
            <a:t> data across various states and districts, the system identifies discrepancies and patterns, allowing for better decision-making in pricing strategies.</a:t>
          </a:r>
          <a:endParaRPr lang="en-US" sz="1800" b="1" kern="1200" dirty="0">
            <a:latin typeface="Times New Roman" panose="02020603050405020304" pitchFamily="18" charset="0"/>
            <a:cs typeface="Times New Roman" panose="02020603050405020304" pitchFamily="18" charset="0"/>
          </a:endParaRPr>
        </a:p>
      </dsp:txBody>
      <dsp:txXfrm>
        <a:off x="0" y="423511"/>
        <a:ext cx="11914909" cy="1403325"/>
      </dsp:txXfrm>
    </dsp:sp>
    <dsp:sp modelId="{7122115A-4B8E-4316-8834-22F5FDC203A0}">
      <dsp:nvSpPr>
        <dsp:cNvPr id="0" name=""/>
        <dsp:cNvSpPr/>
      </dsp:nvSpPr>
      <dsp:spPr>
        <a:xfrm>
          <a:off x="595745" y="24991"/>
          <a:ext cx="8340436" cy="79704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5249" tIns="0" rIns="315249" bIns="0" numCol="1" spcCol="1270" anchor="ctr" anchorCtr="0">
          <a:noAutofit/>
        </a:bodyPr>
        <a:lstStyle/>
        <a:p>
          <a:pPr lvl="0" algn="l" defTabSz="889000">
            <a:lnSpc>
              <a:spcPct val="90000"/>
            </a:lnSpc>
            <a:spcBef>
              <a:spcPct val="0"/>
            </a:spcBef>
            <a:spcAft>
              <a:spcPct val="35000"/>
            </a:spcAft>
          </a:pPr>
          <a:r>
            <a:rPr lang="en-IN" sz="2000" b="1" kern="1200" dirty="0">
              <a:solidFill>
                <a:srgbClr val="000000"/>
              </a:solidFill>
              <a:latin typeface="Times New Roman" panose="02020603050405020304" pitchFamily="18" charset="0"/>
              <a:ea typeface="+mn-ea"/>
              <a:cs typeface="Times New Roman" panose="02020603050405020304" pitchFamily="18" charset="0"/>
            </a:rPr>
            <a:t>Root Cause Analysis</a:t>
          </a:r>
          <a:endParaRPr lang="en-US" sz="2000" b="1" kern="1200" dirty="0">
            <a:solidFill>
              <a:srgbClr val="000000"/>
            </a:solidFill>
            <a:latin typeface="Times New Roman" panose="02020603050405020304" pitchFamily="18" charset="0"/>
            <a:ea typeface="+mn-ea"/>
            <a:cs typeface="Times New Roman" panose="02020603050405020304" pitchFamily="18" charset="0"/>
          </a:endParaRPr>
        </a:p>
      </dsp:txBody>
      <dsp:txXfrm>
        <a:off x="634653" y="63899"/>
        <a:ext cx="8262620" cy="719224"/>
      </dsp:txXfrm>
    </dsp:sp>
    <dsp:sp modelId="{3A2F5281-3106-46A3-B08C-C5EF62A1ACF8}">
      <dsp:nvSpPr>
        <dsp:cNvPr id="0" name=""/>
        <dsp:cNvSpPr/>
      </dsp:nvSpPr>
      <dsp:spPr>
        <a:xfrm>
          <a:off x="0" y="2371157"/>
          <a:ext cx="11914909" cy="1403325"/>
        </a:xfrm>
        <a:prstGeom prst="rect">
          <a:avLst/>
        </a:prstGeom>
        <a:solidFill>
          <a:schemeClr val="lt1">
            <a:alpha val="90000"/>
            <a:hueOff val="0"/>
            <a:satOff val="0"/>
            <a:lumOff val="0"/>
            <a:alphaOff val="0"/>
          </a:schemeClr>
        </a:solidFill>
        <a:ln w="25400" cap="flat" cmpd="sng" algn="ctr">
          <a:solidFill>
            <a:schemeClr val="accent2">
              <a:hueOff val="2340759"/>
              <a:satOff val="-2919"/>
              <a:lumOff val="68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24729" tIns="562356" rIns="924729" bIns="128016" numCol="1" spcCol="1270" anchor="t" anchorCtr="0">
          <a:noAutofit/>
        </a:bodyPr>
        <a:lstStyle/>
        <a:p>
          <a:pPr marL="171450" lvl="1" indent="-171450" algn="l" defTabSz="800100">
            <a:lnSpc>
              <a:spcPct val="90000"/>
            </a:lnSpc>
            <a:spcBef>
              <a:spcPct val="0"/>
            </a:spcBef>
            <a:spcAft>
              <a:spcPct val="15000"/>
            </a:spcAft>
            <a:buChar char="••"/>
          </a:pPr>
          <a:r>
            <a:rPr lang="en-IN" sz="1800" b="1" i="0" kern="1200" dirty="0">
              <a:latin typeface="Times New Roman" panose="02020603050405020304" pitchFamily="18" charset="0"/>
              <a:cs typeface="Times New Roman" panose="02020603050405020304" pitchFamily="18" charset="0"/>
            </a:rPr>
            <a:t>Impact:</a:t>
          </a:r>
          <a:r>
            <a:rPr lang="en-IN" sz="1800" b="0" i="0" kern="1200" dirty="0">
              <a:latin typeface="Times New Roman" panose="02020603050405020304" pitchFamily="18" charset="0"/>
              <a:cs typeface="Times New Roman" panose="02020603050405020304" pitchFamily="18" charset="0"/>
            </a:rPr>
            <a:t> </a:t>
          </a:r>
          <a:r>
            <a:rPr lang="en-US" sz="1800" b="0" i="0" kern="1200" dirty="0">
              <a:latin typeface="Times New Roman" panose="02020603050405020304" pitchFamily="18" charset="0"/>
              <a:cs typeface="Times New Roman" panose="02020603050405020304" pitchFamily="18" charset="0"/>
            </a:rPr>
            <a:t>We incorporated market dynamics and crop yield data into our model training process to ensure accurate predictions. Additionally, our system provides future trends for crop prices, offering valuable insights to support informed decision-making in agriculture.</a:t>
          </a:r>
          <a:endParaRPr lang="en-US" sz="1800" b="0" i="0" kern="1200" dirty="0">
            <a:solidFill>
              <a:srgbClr val="000000">
                <a:hueOff val="0"/>
                <a:satOff val="0"/>
                <a:lumOff val="0"/>
                <a:alphaOff val="0"/>
              </a:srgbClr>
            </a:solidFill>
            <a:latin typeface="Times New Roman" panose="02020603050405020304" pitchFamily="18" charset="0"/>
            <a:ea typeface="+mn-ea"/>
            <a:cs typeface="Times New Roman" panose="02020603050405020304" pitchFamily="18" charset="0"/>
          </a:endParaRPr>
        </a:p>
      </dsp:txBody>
      <dsp:txXfrm>
        <a:off x="0" y="2371157"/>
        <a:ext cx="11914909" cy="1403325"/>
      </dsp:txXfrm>
    </dsp:sp>
    <dsp:sp modelId="{C8A47988-959E-4F11-B249-7B6BBE242A4B}">
      <dsp:nvSpPr>
        <dsp:cNvPr id="0" name=""/>
        <dsp:cNvSpPr/>
      </dsp:nvSpPr>
      <dsp:spPr>
        <a:xfrm>
          <a:off x="595745" y="1972637"/>
          <a:ext cx="8340436" cy="797040"/>
        </a:xfrm>
        <a:prstGeom prst="roundRect">
          <a:avLst/>
        </a:prstGeom>
        <a:solidFill>
          <a:schemeClr val="accent2">
            <a:hueOff val="2340759"/>
            <a:satOff val="-2919"/>
            <a:lumOff val="68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5249" tIns="0" rIns="315249" bIns="0" numCol="1" spcCol="1270" anchor="ctr" anchorCtr="0">
          <a:noAutofit/>
        </a:bodyPr>
        <a:lstStyle/>
        <a:p>
          <a:pPr lvl="0" algn="l" defTabSz="889000">
            <a:lnSpc>
              <a:spcPct val="90000"/>
            </a:lnSpc>
            <a:spcBef>
              <a:spcPct val="0"/>
            </a:spcBef>
            <a:spcAft>
              <a:spcPct val="35000"/>
            </a:spcAft>
          </a:pPr>
          <a:r>
            <a:rPr lang="en-US" sz="2000" b="1" kern="1200" dirty="0">
              <a:solidFill>
                <a:schemeClr val="tx1"/>
              </a:solidFill>
              <a:latin typeface="Times New Roman" panose="02020603050405020304" pitchFamily="18" charset="0"/>
              <a:cs typeface="Times New Roman" panose="02020603050405020304" pitchFamily="18" charset="0"/>
            </a:rPr>
            <a:t>Innovative Approach</a:t>
          </a:r>
        </a:p>
      </dsp:txBody>
      <dsp:txXfrm>
        <a:off x="634653" y="2011545"/>
        <a:ext cx="8262620" cy="719224"/>
      </dsp:txXfrm>
    </dsp:sp>
    <dsp:sp modelId="{09C8C9B8-07F0-4071-B3E0-21699FDFE32F}">
      <dsp:nvSpPr>
        <dsp:cNvPr id="0" name=""/>
        <dsp:cNvSpPr/>
      </dsp:nvSpPr>
      <dsp:spPr>
        <a:xfrm>
          <a:off x="0" y="4318802"/>
          <a:ext cx="11914909" cy="1658474"/>
        </a:xfrm>
        <a:prstGeom prst="rect">
          <a:avLst/>
        </a:prstGeom>
        <a:solidFill>
          <a:schemeClr val="lt1">
            <a:alpha val="90000"/>
            <a:hueOff val="0"/>
            <a:satOff val="0"/>
            <a:lumOff val="0"/>
            <a:alphaOff val="0"/>
          </a:schemeClr>
        </a:solidFill>
        <a:ln w="25400" cap="flat" cmpd="sng" algn="ctr">
          <a:solidFill>
            <a:schemeClr val="accent2">
              <a:hueOff val="4681519"/>
              <a:satOff val="-5839"/>
              <a:lumOff val="137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24729" tIns="562356" rIns="924729" bIns="128016" numCol="1" spcCol="1270" anchor="t" anchorCtr="0">
          <a:noAutofit/>
        </a:bodyPr>
        <a:lstStyle/>
        <a:p>
          <a:pPr marL="171450" lvl="1" indent="-171450" algn="l" defTabSz="800100">
            <a:lnSpc>
              <a:spcPct val="90000"/>
            </a:lnSpc>
            <a:spcBef>
              <a:spcPct val="0"/>
            </a:spcBef>
            <a:spcAft>
              <a:spcPct val="15000"/>
            </a:spcAft>
            <a:buChar char="••"/>
          </a:pPr>
          <a:r>
            <a:rPr lang="en-IN" sz="1800" b="1" i="0" kern="1200" dirty="0">
              <a:latin typeface="Times New Roman" panose="02020603050405020304" pitchFamily="18" charset="0"/>
              <a:cs typeface="Times New Roman" panose="02020603050405020304" pitchFamily="18" charset="0"/>
            </a:rPr>
            <a:t>Impact: </a:t>
          </a:r>
          <a:r>
            <a:rPr lang="en-GB" sz="1800" b="0" i="0" kern="1200" dirty="0">
              <a:latin typeface="Times New Roman" panose="02020603050405020304" pitchFamily="18" charset="0"/>
              <a:cs typeface="Times New Roman" panose="02020603050405020304" pitchFamily="18" charset="0"/>
            </a:rPr>
            <a:t>The development of a user-friendly, interactive dashboard empowers farmers, traders, and policymakers to easily visualize crop price trends. This enables them to make informed decisions, improving market efficiency and potentially increasing farmers' income by predicting the best time to sell their crops.</a:t>
          </a:r>
          <a:endParaRPr lang="en-US" sz="1800" b="0" kern="1200" dirty="0">
            <a:latin typeface="Times New Roman" panose="02020603050405020304" pitchFamily="18" charset="0"/>
            <a:cs typeface="Times New Roman" panose="02020603050405020304" pitchFamily="18" charset="0"/>
          </a:endParaRPr>
        </a:p>
      </dsp:txBody>
      <dsp:txXfrm>
        <a:off x="0" y="4318802"/>
        <a:ext cx="11914909" cy="1658474"/>
      </dsp:txXfrm>
    </dsp:sp>
    <dsp:sp modelId="{056AE9C2-34F2-42FE-BFFE-8EA669902A04}">
      <dsp:nvSpPr>
        <dsp:cNvPr id="0" name=""/>
        <dsp:cNvSpPr/>
      </dsp:nvSpPr>
      <dsp:spPr>
        <a:xfrm>
          <a:off x="595745" y="3920282"/>
          <a:ext cx="8340436" cy="797040"/>
        </a:xfrm>
        <a:prstGeom prst="roundRect">
          <a:avLst/>
        </a:prstGeom>
        <a:solidFill>
          <a:schemeClr val="accent2">
            <a:hueOff val="4681519"/>
            <a:satOff val="-5839"/>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5249" tIns="0" rIns="315249" bIns="0" numCol="1" spcCol="1270" anchor="ctr" anchorCtr="0">
          <a:noAutofit/>
        </a:bodyPr>
        <a:lstStyle/>
        <a:p>
          <a:pPr lvl="0" algn="l" defTabSz="889000">
            <a:lnSpc>
              <a:spcPct val="90000"/>
            </a:lnSpc>
            <a:spcBef>
              <a:spcPct val="0"/>
            </a:spcBef>
            <a:spcAft>
              <a:spcPct val="35000"/>
            </a:spcAft>
          </a:pPr>
          <a:r>
            <a:rPr lang="en-US" sz="2000" b="1" kern="1200" dirty="0">
              <a:solidFill>
                <a:schemeClr val="tx1"/>
              </a:solidFill>
              <a:latin typeface="Times New Roman" panose="02020603050405020304" pitchFamily="18" charset="0"/>
              <a:cs typeface="Times New Roman" panose="02020603050405020304" pitchFamily="18" charset="0"/>
            </a:rPr>
            <a:t>User Centric Dashboard</a:t>
          </a:r>
        </a:p>
      </dsp:txBody>
      <dsp:txXfrm>
        <a:off x="634653" y="3959190"/>
        <a:ext cx="8262620" cy="719224"/>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C4D5ADD5-2BBC-4A94-8F86-D9013941F742}" type="datetimeFigureOut">
              <a:rPr lang="en-US"/>
              <a:pPr/>
              <a:t>9/1/2024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EC790738-CFC9-4A5E-8424-6B42AA5706F7}" type="slidenum">
              <a:rPr lang="en-US"/>
              <a:pPr/>
              <a:t>‹#›</a:t>
            </a:fld>
            <a:endParaRPr lang="en-US"/>
          </a:p>
        </p:txBody>
      </p:sp>
    </p:spTree>
    <p:extLst>
      <p:ext uri="{BB962C8B-B14F-4D97-AF65-F5344CB8AC3E}">
        <p14:creationId xmlns:p14="http://schemas.microsoft.com/office/powerpoint/2010/main" val="235749454"/>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C790738-CFC9-4A5E-8424-6B42AA5706F7}" type="slidenum">
              <a:rPr lang="en-US" smtClean="0"/>
              <a:pPr/>
              <a:t>1</a:t>
            </a:fld>
            <a:endParaRPr lang="en-US"/>
          </a:p>
        </p:txBody>
      </p:sp>
    </p:spTree>
    <p:extLst>
      <p:ext uri="{BB962C8B-B14F-4D97-AF65-F5344CB8AC3E}">
        <p14:creationId xmlns:p14="http://schemas.microsoft.com/office/powerpoint/2010/main" val="8889478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638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6387" name="Slide Number Placeholder 3"/>
          <p:cNvSpPr>
            <a:spLocks noGrp="1"/>
          </p:cNvSpPr>
          <p:nvPr>
            <p:ph type="sldNum" sz="quarter" idx="5"/>
          </p:nvPr>
        </p:nvSpPr>
        <p:spPr bwMode="auto">
          <a:noFill/>
          <a:ln>
            <a:miter lim="800000"/>
            <a:headEnd/>
            <a:tailEnd/>
          </a:ln>
        </p:spPr>
        <p:txBody>
          <a:bodyPr/>
          <a:lstStyle/>
          <a:p>
            <a:fld id="{65F62A7E-A2F8-438F-9CF8-47DE63F471B4}" type="slidenum">
              <a:rPr lang="en-US"/>
              <a:pPr/>
              <a:t>3</a:t>
            </a:fld>
            <a:endParaRPr lang="en-US"/>
          </a:p>
        </p:txBody>
      </p:sp>
    </p:spTree>
    <p:extLst>
      <p:ext uri="{BB962C8B-B14F-4D97-AF65-F5344CB8AC3E}">
        <p14:creationId xmlns:p14="http://schemas.microsoft.com/office/powerpoint/2010/main" val="29040732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fld id="{0CA7B74D-3791-4AC6-8451-F10DBCCCDD9A}" type="slidenum">
              <a:rPr lang="en-US"/>
              <a:pPr/>
              <a:t>4</a:t>
            </a:fld>
            <a:endParaRPr lang="en-US"/>
          </a:p>
        </p:txBody>
      </p:sp>
    </p:spTree>
    <p:extLst>
      <p:ext uri="{BB962C8B-B14F-4D97-AF65-F5344CB8AC3E}">
        <p14:creationId xmlns:p14="http://schemas.microsoft.com/office/powerpoint/2010/main" val="23352062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fld id="{E60792E3-D524-454C-8AFD-A91972900BCB}" type="datetime1">
              <a:rPr lang="en-US" smtClean="0"/>
              <a:t>9/1/2024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5B7E1BAA-A38D-40DE-B22C-DF9BD7D82058}"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053C3A68-6922-42D3-8905-ECC2D82A3469}" type="datetime1">
              <a:rPr lang="en-US" smtClean="0"/>
              <a:t>9/1/2024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94FDD027-5576-4F27-AAB6-1D994836EE78}"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CB69E9F4-7604-4950-A8B2-8ACDEDB1506E}" type="datetime1">
              <a:rPr lang="en-US" smtClean="0"/>
              <a:t>9/1/2024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2957CE61-8714-431B-A40A-01B1C5541AB7}"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708B7524-32A2-4C20-A58C-BC3BAA1042FC}" type="datetime1">
              <a:rPr lang="en-US" smtClean="0"/>
              <a:t>9/1/2024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677C3CE7-23F7-4828-823C-E0205DF2CF97}"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1E994447-D6B2-43BB-A877-57F1A267B999}" type="datetime1">
              <a:rPr lang="en-US" smtClean="0"/>
              <a:t>9/1/2024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41DB31D2-2A87-4F4C-A9AD-05C6CC2B321D}"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fld id="{68920E16-BD35-483C-AA6B-346FC7E46DEA}" type="datetime1">
              <a:rPr lang="en-US" smtClean="0"/>
              <a:t>9/1/2024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7" name="Slide Number Placeholder 5"/>
          <p:cNvSpPr>
            <a:spLocks noGrp="1"/>
          </p:cNvSpPr>
          <p:nvPr>
            <p:ph type="sldNum" sz="quarter" idx="12"/>
          </p:nvPr>
        </p:nvSpPr>
        <p:spPr/>
        <p:txBody>
          <a:bodyPr/>
          <a:lstStyle>
            <a:lvl1pPr>
              <a:defRPr/>
            </a:lvl1pPr>
          </a:lstStyle>
          <a:p>
            <a:fld id="{E1FC16D9-1635-4844-816A-0A8A2160FADA}"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fld id="{2FEAC6F8-5103-4FC0-A69E-5C6AE6469DA8}" type="datetime1">
              <a:rPr lang="en-US" smtClean="0"/>
              <a:t>9/1/2024</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9" name="Slide Number Placeholder 5"/>
          <p:cNvSpPr>
            <a:spLocks noGrp="1"/>
          </p:cNvSpPr>
          <p:nvPr>
            <p:ph type="sldNum" sz="quarter" idx="12"/>
          </p:nvPr>
        </p:nvSpPr>
        <p:spPr/>
        <p:txBody>
          <a:bodyPr/>
          <a:lstStyle>
            <a:lvl1pPr>
              <a:defRPr/>
            </a:lvl1pPr>
          </a:lstStyle>
          <a:p>
            <a:fld id="{71C4100A-98DE-4944-910A-A93F5CA9F724}"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fld id="{C60C6921-0627-4C8F-83D5-0CF936D2FFDD}" type="datetime1">
              <a:rPr lang="en-US" smtClean="0"/>
              <a:t>9/1/2024</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5" name="Slide Number Placeholder 5"/>
          <p:cNvSpPr>
            <a:spLocks noGrp="1"/>
          </p:cNvSpPr>
          <p:nvPr>
            <p:ph type="sldNum" sz="quarter" idx="12"/>
          </p:nvPr>
        </p:nvSpPr>
        <p:spPr/>
        <p:txBody>
          <a:bodyPr/>
          <a:lstStyle>
            <a:lvl1pPr>
              <a:defRPr/>
            </a:lvl1pPr>
          </a:lstStyle>
          <a:p>
            <a:fld id="{6A63342B-5A73-45DC-864D-086DE78037EF}"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2FF08AD7-8103-40F8-983C-E2BA6BB9CBE0}" type="datetime1">
              <a:rPr lang="en-US" smtClean="0"/>
              <a:t>9/1/2024</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4" name="Slide Number Placeholder 5"/>
          <p:cNvSpPr>
            <a:spLocks noGrp="1"/>
          </p:cNvSpPr>
          <p:nvPr>
            <p:ph type="sldNum" sz="quarter" idx="12"/>
          </p:nvPr>
        </p:nvSpPr>
        <p:spPr/>
        <p:txBody>
          <a:bodyPr/>
          <a:lstStyle>
            <a:lvl1pPr>
              <a:defRPr/>
            </a:lvl1pPr>
          </a:lstStyle>
          <a:p>
            <a:fld id="{B635AFB3-1ACD-44AC-8702-86B1729DF035}"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DF8C06B4-9380-4A4D-AF49-A3596E17DAF5}" type="datetime1">
              <a:rPr lang="en-US" smtClean="0"/>
              <a:t>9/1/2024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7" name="Slide Number Placeholder 5"/>
          <p:cNvSpPr>
            <a:spLocks noGrp="1"/>
          </p:cNvSpPr>
          <p:nvPr>
            <p:ph type="sldNum" sz="quarter" idx="12"/>
          </p:nvPr>
        </p:nvSpPr>
        <p:spPr/>
        <p:txBody>
          <a:bodyPr/>
          <a:lstStyle>
            <a:lvl1pPr>
              <a:defRPr/>
            </a:lvl1pPr>
          </a:lstStyle>
          <a:p>
            <a:fld id="{05CF15F3-5E77-4C57-9E21-50D6D1D6C022}"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EF7FDEF1-C582-4E22-9E77-D68326471F28}" type="datetime1">
              <a:rPr lang="en-US" smtClean="0"/>
              <a:t>9/1/2024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7" name="Slide Number Placeholder 5"/>
          <p:cNvSpPr>
            <a:spLocks noGrp="1"/>
          </p:cNvSpPr>
          <p:nvPr>
            <p:ph type="sldNum" sz="quarter" idx="12"/>
          </p:nvPr>
        </p:nvSpPr>
        <p:spPr/>
        <p:txBody>
          <a:bodyPr/>
          <a:lstStyle>
            <a:lvl1pPr>
              <a:defRPr/>
            </a:lvl1pPr>
          </a:lstStyle>
          <a:p>
            <a:fld id="{1242169A-B3C7-4FB6-967F-AF95F4EB3315}"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47625"/>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609600" y="1095375"/>
            <a:ext cx="10972800" cy="50307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3"/>
            <a:ext cx="28448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TradeGothic" pitchFamily="1" charset="0"/>
              </a:defRPr>
            </a:lvl1pPr>
          </a:lstStyle>
          <a:p>
            <a:fld id="{780A9602-A9A9-453F-AEF1-37B5837E02CD}" type="datetime1">
              <a:rPr lang="en-US" smtClean="0"/>
              <a:t>9/1/2024</a:t>
            </a:fld>
            <a:endParaRPr lang="en-US"/>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TradeGothic"/>
                <a:ea typeface="+mn-ea"/>
                <a:cs typeface="+mn-cs"/>
              </a:defRPr>
            </a:lvl1pPr>
          </a:lstStyle>
          <a:p>
            <a:pPr>
              <a:defRPr/>
            </a:pPr>
            <a:r>
              <a:rPr lang="en-US"/>
              <a:t>@SIH Idea submission- Template</a:t>
            </a:r>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TradeGothic" pitchFamily="1" charset="0"/>
              </a:defRPr>
            </a:lvl1pPr>
          </a:lstStyle>
          <a:p>
            <a:fld id="{1411BA53-830D-4830-BB65-E58DBE17D0B7}"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457200" rtl="0" eaLnBrk="0" fontAlgn="base" hangingPunct="0">
        <a:spcBef>
          <a:spcPct val="0"/>
        </a:spcBef>
        <a:spcAft>
          <a:spcPct val="0"/>
        </a:spcAft>
        <a:defRPr sz="4400" kern="1200">
          <a:solidFill>
            <a:schemeClr val="tx1"/>
          </a:solidFill>
          <a:latin typeface="TradeGothic"/>
          <a:ea typeface="ＭＳ Ｐゴシック" charset="0"/>
          <a:cs typeface="ＭＳ Ｐゴシック" charset="0"/>
        </a:defRPr>
      </a:lvl1pPr>
      <a:lvl2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2pPr>
      <a:lvl3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3pPr>
      <a:lvl4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4pPr>
      <a:lvl5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5pPr>
      <a:lvl6pPr marL="4572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itchFamily="34" charset="0"/>
        <a:buChar char="•"/>
        <a:defRPr sz="3200" kern="1200">
          <a:solidFill>
            <a:schemeClr val="tx1"/>
          </a:solidFill>
          <a:latin typeface="TradeGothic"/>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pitchFamily="34" charset="0"/>
        <a:buChar char="–"/>
        <a:defRPr sz="2800" kern="1200">
          <a:solidFill>
            <a:schemeClr val="tx1"/>
          </a:solidFill>
          <a:latin typeface="TradeGothic"/>
          <a:ea typeface="ＭＳ Ｐゴシック" charset="0"/>
          <a:cs typeface="+mn-cs"/>
        </a:defRPr>
      </a:lvl2pPr>
      <a:lvl3pPr marL="1143000" indent="-228600" algn="l" defTabSz="457200" rtl="0" eaLnBrk="0" fontAlgn="base" hangingPunct="0">
        <a:spcBef>
          <a:spcPct val="20000"/>
        </a:spcBef>
        <a:spcAft>
          <a:spcPct val="0"/>
        </a:spcAft>
        <a:buFont typeface="Arial" pitchFamily="34" charset="0"/>
        <a:buChar char="•"/>
        <a:defRPr sz="2400" kern="1200">
          <a:solidFill>
            <a:schemeClr val="tx1"/>
          </a:solidFill>
          <a:latin typeface="TradeGothic"/>
          <a:ea typeface="ＭＳ Ｐゴシック" charset="0"/>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TradeGothic"/>
          <a:ea typeface="ＭＳ Ｐゴシック" charset="0"/>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TradeGothic"/>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2.png"/><Relationship Id="rId7"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1.sv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2.png"/><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24">
            <a:extLst>
              <a:ext uri="{FF2B5EF4-FFF2-40B4-BE49-F238E27FC236}">
                <a16:creationId xmlns:a16="http://schemas.microsoft.com/office/drawing/2014/main" xmlns="" id="{3E443FD7-A66B-4AA0-872D-B088B9BC5F1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52400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26">
            <a:extLst>
              <a:ext uri="{FF2B5EF4-FFF2-40B4-BE49-F238E27FC236}">
                <a16:creationId xmlns:a16="http://schemas.microsoft.com/office/drawing/2014/main" xmlns="" id="{C04BE0EF-3561-49B4-9A29-F283168A91C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656780" y="851521"/>
            <a:ext cx="4638605"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0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3 h 5154967"/>
              <a:gd name="connsiteX37" fmla="*/ 1625714 w 6184806"/>
              <a:gd name="connsiteY37" fmla="*/ 109243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2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0"/>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3"/>
                  <a:pt x="2445216" y="109243"/>
                </a:cubicBezTo>
                <a:cubicBezTo>
                  <a:pt x="1625714" y="109243"/>
                  <a:pt x="1625714" y="109243"/>
                  <a:pt x="1625714" y="109243"/>
                </a:cubicBezTo>
                <a:cubicBezTo>
                  <a:pt x="1572615" y="109243"/>
                  <a:pt x="1524825" y="137459"/>
                  <a:pt x="1498276" y="183309"/>
                </a:cubicBezTo>
                <a:cubicBezTo>
                  <a:pt x="1089410" y="890450"/>
                  <a:pt x="1089410" y="890450"/>
                  <a:pt x="1089410" y="890450"/>
                </a:cubicBezTo>
                <a:cubicBezTo>
                  <a:pt x="1062860" y="934537"/>
                  <a:pt x="1062860" y="990967"/>
                  <a:pt x="1089410" y="1035054"/>
                </a:cubicBezTo>
                <a:cubicBezTo>
                  <a:pt x="1498276" y="1742196"/>
                  <a:pt x="1498276" y="1742196"/>
                  <a:pt x="1498276" y="1742196"/>
                </a:cubicBezTo>
                <a:cubicBezTo>
                  <a:pt x="1511551" y="1765121"/>
                  <a:pt x="1530135" y="1783637"/>
                  <a:pt x="1552039" y="1796422"/>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xmlns="" id="{9120848B-B2B4-45BE-A961-AEC0B06CF41B}"/>
              </a:ext>
            </a:extLst>
          </p:cNvPr>
          <p:cNvPicPr>
            <a:picLocks noChangeAspect="1"/>
          </p:cNvPicPr>
          <p:nvPr/>
        </p:nvPicPr>
        <p:blipFill rotWithShape="1">
          <a:blip r:embed="rId3">
            <a:alphaModFix amt="35000"/>
          </a:blip>
          <a:srcRect r="59916"/>
          <a:stretch/>
        </p:blipFill>
        <p:spPr>
          <a:xfrm>
            <a:off x="6854891" y="1715881"/>
            <a:ext cx="3203509" cy="3426237"/>
          </a:xfrm>
          <a:prstGeom prst="rect">
            <a:avLst/>
          </a:prstGeom>
        </p:spPr>
      </p:pic>
      <p:sp>
        <p:nvSpPr>
          <p:cNvPr id="8" name="Title 7"/>
          <p:cNvSpPr>
            <a:spLocks noGrp="1"/>
          </p:cNvSpPr>
          <p:nvPr>
            <p:ph type="ctrTitle"/>
          </p:nvPr>
        </p:nvSpPr>
        <p:spPr>
          <a:xfrm>
            <a:off x="1351041" y="51525"/>
            <a:ext cx="8363230" cy="1376599"/>
          </a:xfrm>
        </p:spPr>
        <p:txBody>
          <a:bodyPr/>
          <a:lstStyle/>
          <a:p>
            <a:r>
              <a:rPr lang="en-US" sz="4000" b="1" dirty="0">
                <a:solidFill>
                  <a:schemeClr val="tx2"/>
                </a:solidFill>
                <a:latin typeface="Garamond" panose="02020404030301010803" pitchFamily="18" charset="0"/>
              </a:rPr>
              <a:t>SMART INDIA HACKATHON 2024</a:t>
            </a:r>
            <a:endParaRPr lang="en-IN" sz="4000" b="1" dirty="0">
              <a:solidFill>
                <a:schemeClr val="tx2"/>
              </a:solidFill>
              <a:latin typeface="Garamond" panose="02020404030301010803" pitchFamily="18" charset="0"/>
            </a:endParaRPr>
          </a:p>
        </p:txBody>
      </p:sp>
      <p:pic>
        <p:nvPicPr>
          <p:cNvPr id="9" name="Google Shape;93;p2"/>
          <p:cNvPicPr preferRelativeResize="0"/>
          <p:nvPr/>
        </p:nvPicPr>
        <p:blipFill rotWithShape="1">
          <a:blip r:embed="rId4">
            <a:alphaModFix/>
          </a:blip>
          <a:srcRect/>
          <a:stretch/>
        </p:blipFill>
        <p:spPr>
          <a:xfrm>
            <a:off x="9803911" y="81376"/>
            <a:ext cx="2246575" cy="1149075"/>
          </a:xfrm>
          <a:prstGeom prst="rect">
            <a:avLst/>
          </a:prstGeom>
          <a:noFill/>
          <a:ln>
            <a:noFill/>
          </a:ln>
        </p:spPr>
      </p:pic>
      <p:sp>
        <p:nvSpPr>
          <p:cNvPr id="2" name="TextBox 1">
            <a:extLst>
              <a:ext uri="{FF2B5EF4-FFF2-40B4-BE49-F238E27FC236}">
                <a16:creationId xmlns:a16="http://schemas.microsoft.com/office/drawing/2014/main" xmlns="" id="{5E8B90DE-4D5D-196B-EE1C-14C62D198F1C}"/>
              </a:ext>
            </a:extLst>
          </p:cNvPr>
          <p:cNvSpPr txBox="1"/>
          <p:nvPr/>
        </p:nvSpPr>
        <p:spPr>
          <a:xfrm>
            <a:off x="331285" y="1509389"/>
            <a:ext cx="11437927" cy="4613507"/>
          </a:xfrm>
          <a:prstGeom prst="rect">
            <a:avLst/>
          </a:prstGeom>
          <a:noFill/>
        </p:spPr>
        <p:txBody>
          <a:bodyPr wrap="square" rtlCol="0">
            <a:spAutoFit/>
          </a:bodyPr>
          <a:lstStyle/>
          <a:p>
            <a:endParaRPr lang="en-US" sz="2000" dirty="0"/>
          </a:p>
          <a:p>
            <a:pPr marL="285750" indent="-285750" algn="just">
              <a:lnSpc>
                <a:spcPct val="200000"/>
              </a:lnSpc>
              <a:buFont typeface="Arial" panose="020B0604020202020204" pitchFamily="34" charset="0"/>
              <a:buChar char="•"/>
            </a:pPr>
            <a:r>
              <a:rPr lang="en-US" sz="2000" b="1" dirty="0">
                <a:latin typeface="Arial" panose="020B0604020202020204" pitchFamily="34" charset="0"/>
                <a:cs typeface="Arial" panose="020B0604020202020204" pitchFamily="34" charset="0"/>
              </a:rPr>
              <a:t>Problem Statement ID – SIH1647</a:t>
            </a:r>
          </a:p>
          <a:p>
            <a:pPr marL="285750" indent="-285750" algn="just">
              <a:lnSpc>
                <a:spcPct val="200000"/>
              </a:lnSpc>
              <a:buFont typeface="Arial" panose="020B0604020202020204" pitchFamily="34" charset="0"/>
              <a:buChar char="•"/>
            </a:pPr>
            <a:r>
              <a:rPr lang="en-US" sz="2000" b="1" dirty="0">
                <a:latin typeface="Arial" panose="020B0604020202020204" pitchFamily="34" charset="0"/>
                <a:cs typeface="Arial" panose="020B0604020202020204" pitchFamily="34" charset="0"/>
              </a:rPr>
              <a:t>Problem Statement Title – Development of AI-ML based models for predicting prices of Agri-horticultural commodities such as pulses and vegetables</a:t>
            </a:r>
          </a:p>
          <a:p>
            <a:pPr marL="285750" indent="-285750" algn="just">
              <a:lnSpc>
                <a:spcPct val="200000"/>
              </a:lnSpc>
              <a:buFont typeface="Arial" panose="020B0604020202020204" pitchFamily="34" charset="0"/>
              <a:buChar char="•"/>
            </a:pPr>
            <a:r>
              <a:rPr lang="en-US" sz="2000" b="1" dirty="0">
                <a:latin typeface="Arial" panose="020B0604020202020204" pitchFamily="34" charset="0"/>
                <a:cs typeface="Arial" panose="020B0604020202020204" pitchFamily="34" charset="0"/>
              </a:rPr>
              <a:t>Theme – Agriculture, </a:t>
            </a:r>
            <a:r>
              <a:rPr lang="en-US" sz="2000" b="1" dirty="0" err="1">
                <a:latin typeface="Arial" panose="020B0604020202020204" pitchFamily="34" charset="0"/>
                <a:cs typeface="Arial" panose="020B0604020202020204" pitchFamily="34" charset="0"/>
              </a:rPr>
              <a:t>FoodTech</a:t>
            </a:r>
            <a:r>
              <a:rPr lang="en-US" sz="2000" b="1" dirty="0">
                <a:latin typeface="Arial" panose="020B0604020202020204" pitchFamily="34" charset="0"/>
                <a:cs typeface="Arial" panose="020B0604020202020204" pitchFamily="34" charset="0"/>
              </a:rPr>
              <a:t> &amp; Rural Development</a:t>
            </a:r>
          </a:p>
          <a:p>
            <a:pPr marL="285750" indent="-285750" algn="just">
              <a:lnSpc>
                <a:spcPct val="200000"/>
              </a:lnSpc>
              <a:buFont typeface="Arial" panose="020B0604020202020204" pitchFamily="34" charset="0"/>
              <a:buChar char="•"/>
            </a:pPr>
            <a:r>
              <a:rPr lang="en-US" sz="2000" b="1" dirty="0">
                <a:latin typeface="Arial" panose="020B0604020202020204" pitchFamily="34" charset="0"/>
                <a:cs typeface="Arial" panose="020B0604020202020204" pitchFamily="34" charset="0"/>
              </a:rPr>
              <a:t>PS Category – Software</a:t>
            </a:r>
          </a:p>
          <a:p>
            <a:pPr marL="285750" indent="-285750" algn="just">
              <a:lnSpc>
                <a:spcPct val="200000"/>
              </a:lnSpc>
              <a:buFont typeface="Arial" panose="020B0604020202020204" pitchFamily="34" charset="0"/>
              <a:buChar char="•"/>
            </a:pPr>
            <a:r>
              <a:rPr lang="en-US" sz="2000" b="1" dirty="0">
                <a:latin typeface="Arial" panose="020B0604020202020204" pitchFamily="34" charset="0"/>
                <a:cs typeface="Arial" panose="020B0604020202020204" pitchFamily="34" charset="0"/>
              </a:rPr>
              <a:t>Team ID – 146</a:t>
            </a:r>
          </a:p>
          <a:p>
            <a:pPr marL="285750" indent="-285750" algn="just">
              <a:lnSpc>
                <a:spcPct val="200000"/>
              </a:lnSpc>
              <a:buFont typeface="Arial" panose="020B0604020202020204" pitchFamily="34" charset="0"/>
              <a:buChar char="•"/>
            </a:pPr>
            <a:r>
              <a:rPr lang="en-US" sz="2000" b="1" dirty="0">
                <a:latin typeface="Arial" panose="020B0604020202020204" pitchFamily="34" charset="0"/>
                <a:cs typeface="Arial" panose="020B0604020202020204" pitchFamily="34" charset="0"/>
              </a:rPr>
              <a:t>Team Name – </a:t>
            </a:r>
            <a:r>
              <a:rPr lang="en-IN" sz="2000" b="1" dirty="0">
                <a:latin typeface="Arial" panose="020B0604020202020204" pitchFamily="34" charset="0"/>
                <a:cs typeface="Arial" panose="020B0604020202020204" pitchFamily="34" charset="0"/>
              </a:rPr>
              <a:t>Epic Innovators</a:t>
            </a:r>
            <a:endParaRPr lang="en-US" sz="2000" b="1" dirty="0">
              <a:latin typeface="Arial" panose="020B0604020202020204" pitchFamily="34" charset="0"/>
              <a:cs typeface="Arial" panose="020B0604020202020204" pitchFamily="34" charset="0"/>
            </a:endParaRPr>
          </a:p>
        </p:txBody>
      </p:sp>
      <p:pic>
        <p:nvPicPr>
          <p:cNvPr id="3" name="Picture 6" descr="Vishwakarma Institute of Technology ...">
            <a:extLst>
              <a:ext uri="{FF2B5EF4-FFF2-40B4-BE49-F238E27FC236}">
                <a16:creationId xmlns:a16="http://schemas.microsoft.com/office/drawing/2014/main" xmlns="" id="{6575D764-3025-3E62-D13B-05E60BD8489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3851" y="119448"/>
            <a:ext cx="835316" cy="111100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D4335422-4634-3141-159E-A3AD92DDFAA4}"/>
              </a:ext>
            </a:extLst>
          </p:cNvPr>
          <p:cNvSpPr>
            <a:spLocks noGrp="1"/>
          </p:cNvSpPr>
          <p:nvPr>
            <p:ph type="sldNum" sz="quarter" idx="12"/>
          </p:nvPr>
        </p:nvSpPr>
        <p:spPr/>
        <p:txBody>
          <a:bodyPr/>
          <a:lstStyle/>
          <a:p>
            <a:fld id="{B635AFB3-1ACD-44AC-8702-86B1729DF035}" type="slidenum">
              <a:rPr lang="en-US" smtClean="0"/>
              <a:pPr/>
              <a:t>2</a:t>
            </a:fld>
            <a:endParaRPr lang="en-US"/>
          </a:p>
        </p:txBody>
      </p:sp>
      <p:sp>
        <p:nvSpPr>
          <p:cNvPr id="218" name="Google Shape;218;p2"/>
          <p:cNvSpPr txBox="1">
            <a:spLocks/>
          </p:cNvSpPr>
          <p:nvPr/>
        </p:nvSpPr>
        <p:spPr>
          <a:xfrm>
            <a:off x="843280" y="1602490"/>
            <a:ext cx="10287000" cy="3967295"/>
          </a:xfrm>
          <a:prstGeom prst="rect">
            <a:avLst/>
          </a:prstGeom>
          <a:noFill/>
          <a:ln w="9525" cap="flat" cmpd="sng">
            <a:noFill/>
            <a:prstDash val="solid"/>
            <a:round/>
            <a:headEnd type="none" w="sm" len="sm"/>
            <a:tailEnd type="none" w="sm" len="sm"/>
          </a:ln>
        </p:spPr>
        <p:txBody>
          <a:bodyPr spcFirstLastPara="1" wrap="square" lIns="0" tIns="0" rIns="0" bIns="0" anchor="t" anchorCtr="0">
            <a:noAutofit/>
          </a:bodyPr>
          <a:lstStyle>
            <a:lvl1pPr marL="342900" indent="-342900" algn="l" defTabSz="457200" rtl="0" eaLnBrk="0" fontAlgn="base" hangingPunct="0">
              <a:spcBef>
                <a:spcPct val="20000"/>
              </a:spcBef>
              <a:spcAft>
                <a:spcPct val="0"/>
              </a:spcAft>
              <a:buFont typeface="Arial" pitchFamily="34" charset="0"/>
              <a:buChar char="•"/>
              <a:defRPr sz="3200" kern="1200">
                <a:solidFill>
                  <a:schemeClr val="tx1"/>
                </a:solidFill>
                <a:latin typeface="TradeGothic"/>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pitchFamily="34" charset="0"/>
              <a:buChar char="–"/>
              <a:defRPr sz="2800" kern="1200">
                <a:solidFill>
                  <a:schemeClr val="tx1"/>
                </a:solidFill>
                <a:latin typeface="TradeGothic"/>
                <a:ea typeface="ＭＳ Ｐゴシック" charset="0"/>
                <a:cs typeface="+mn-cs"/>
              </a:defRPr>
            </a:lvl2pPr>
            <a:lvl3pPr marL="1143000" indent="-228600" algn="l" defTabSz="457200" rtl="0" eaLnBrk="0" fontAlgn="base" hangingPunct="0">
              <a:spcBef>
                <a:spcPct val="20000"/>
              </a:spcBef>
              <a:spcAft>
                <a:spcPct val="0"/>
              </a:spcAft>
              <a:buFont typeface="Arial" pitchFamily="34" charset="0"/>
              <a:buChar char="•"/>
              <a:defRPr sz="2400" kern="1200">
                <a:solidFill>
                  <a:schemeClr val="tx1"/>
                </a:solidFill>
                <a:latin typeface="TradeGothic"/>
                <a:ea typeface="ＭＳ Ｐゴシック" charset="0"/>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TradeGothic"/>
                <a:ea typeface="ＭＳ Ｐゴシック" charset="0"/>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TradeGothic"/>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just">
              <a:spcBef>
                <a:spcPts val="2400"/>
              </a:spcBef>
              <a:spcAft>
                <a:spcPts val="600"/>
              </a:spcAft>
              <a:buNone/>
            </a:pPr>
            <a:r>
              <a:rPr lang="en-US" sz="2400" dirty="0">
                <a:solidFill>
                  <a:srgbClr val="212529"/>
                </a:solidFill>
                <a:latin typeface="Times New Roman" panose="02020603050405020304" pitchFamily="18" charset="0"/>
              </a:rPr>
              <a:t>	The task is to develop a solution that leverages daily price monitoring data collected from various markets to predict prices of </a:t>
            </a:r>
            <a:r>
              <a:rPr lang="en-US" sz="2400" dirty="0" err="1">
                <a:solidFill>
                  <a:srgbClr val="212529"/>
                </a:solidFill>
                <a:latin typeface="Times New Roman" panose="02020603050405020304" pitchFamily="18" charset="0"/>
              </a:rPr>
              <a:t>agri</a:t>
            </a:r>
            <a:r>
              <a:rPr lang="en-US" sz="2400" dirty="0">
                <a:solidFill>
                  <a:srgbClr val="212529"/>
                </a:solidFill>
                <a:latin typeface="Times New Roman" panose="02020603050405020304" pitchFamily="18" charset="0"/>
              </a:rPr>
              <a:t>-horticultural commodities such as pulses (e.g., gram, moong) and vegetables (e.g., onion, potato). The solution should use AI-ML techniques to analyze historical trends, seasonality, and market intelligence, enhancing the accuracy of price forecasts.</a:t>
            </a:r>
          </a:p>
          <a:p>
            <a:pPr marL="0" indent="0" algn="just">
              <a:spcBef>
                <a:spcPts val="2400"/>
              </a:spcBef>
              <a:spcAft>
                <a:spcPts val="600"/>
              </a:spcAft>
              <a:buNone/>
            </a:pPr>
            <a:r>
              <a:rPr lang="en-US" sz="2400" dirty="0">
                <a:solidFill>
                  <a:srgbClr val="212529"/>
                </a:solidFill>
                <a:latin typeface="Times New Roman" panose="02020603050405020304" pitchFamily="18" charset="0"/>
              </a:rPr>
              <a:t>	The goal is to build a scalable system that provides insights for price stabilization, efficiently handling large datasets while adapting to factors like weather and market demand. This ensures better management of </a:t>
            </a:r>
            <a:r>
              <a:rPr lang="en-US" sz="2400" dirty="0" err="1">
                <a:solidFill>
                  <a:srgbClr val="212529"/>
                </a:solidFill>
                <a:latin typeface="Times New Roman" panose="02020603050405020304" pitchFamily="18" charset="0"/>
              </a:rPr>
              <a:t>agri</a:t>
            </a:r>
            <a:r>
              <a:rPr lang="en-US" sz="2400" dirty="0">
                <a:solidFill>
                  <a:srgbClr val="212529"/>
                </a:solidFill>
                <a:latin typeface="Times New Roman" panose="02020603050405020304" pitchFamily="18" charset="0"/>
              </a:rPr>
              <a:t>-horticultural commodity prices.</a:t>
            </a:r>
            <a:endParaRPr lang="en-IN" sz="2800" dirty="0">
              <a:latin typeface="Times New Roman" panose="02020603050405020304" pitchFamily="18" charset="0"/>
              <a:cs typeface="Times New Roman" panose="02020603050405020304" pitchFamily="18" charset="0"/>
            </a:endParaRPr>
          </a:p>
        </p:txBody>
      </p:sp>
      <p:pic>
        <p:nvPicPr>
          <p:cNvPr id="4098" name="Picture 2" descr="social media agency | PR | Campaign India">
            <a:extLst>
              <a:ext uri="{FF2B5EF4-FFF2-40B4-BE49-F238E27FC236}">
                <a16:creationId xmlns:a16="http://schemas.microsoft.com/office/drawing/2014/main" xmlns="" id="{18076307-CD2B-2AD4-B0D5-FE44DF81BC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287" y="144261"/>
            <a:ext cx="2952750" cy="155257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xmlns="" id="{DAD6D3D6-CCA9-621F-8487-E6C4A6166F25}"/>
              </a:ext>
            </a:extLst>
          </p:cNvPr>
          <p:cNvSpPr txBox="1">
            <a:spLocks/>
          </p:cNvSpPr>
          <p:nvPr/>
        </p:nvSpPr>
        <p:spPr>
          <a:xfrm>
            <a:off x="609600" y="263044"/>
            <a:ext cx="10972800" cy="789168"/>
          </a:xfrm>
          <a:prstGeom prst="rect">
            <a:avLst/>
          </a:prstGeom>
        </p:spPr>
        <p:txBody>
          <a:bodyPr/>
          <a:lstStyle>
            <a:lvl1pPr algn="ctr" defTabSz="457200" rtl="0" eaLnBrk="0" fontAlgn="base" hangingPunct="0">
              <a:spcBef>
                <a:spcPct val="0"/>
              </a:spcBef>
              <a:spcAft>
                <a:spcPct val="0"/>
              </a:spcAft>
              <a:defRPr sz="4400" kern="1200">
                <a:solidFill>
                  <a:schemeClr val="tx1"/>
                </a:solidFill>
                <a:latin typeface="TradeGothic"/>
                <a:ea typeface="ＭＳ Ｐゴシック" charset="0"/>
                <a:cs typeface="ＭＳ Ｐゴシック" charset="0"/>
              </a:defRPr>
            </a:lvl1pPr>
            <a:lvl2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2pPr>
            <a:lvl3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3pPr>
            <a:lvl4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4pPr>
            <a:lvl5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5pPr>
            <a:lvl6pPr marL="4572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9pPr>
          </a:lstStyle>
          <a:p>
            <a:pPr eaLnBrk="1" hangingPunct="1"/>
            <a:r>
              <a:rPr lang="en-US" sz="3600" b="1" dirty="0">
                <a:latin typeface="Times New Roman" panose="02020603050405020304" pitchFamily="18" charset="0"/>
                <a:ea typeface="ＭＳ Ｐゴシック" pitchFamily="1" charset="-128"/>
                <a:cs typeface="Times New Roman" panose="02020603050405020304" pitchFamily="18" charset="0"/>
              </a:rPr>
              <a:t>Problem Statement</a:t>
            </a:r>
          </a:p>
        </p:txBody>
      </p:sp>
      <p:pic>
        <p:nvPicPr>
          <p:cNvPr id="5" name="Google Shape;93;p2">
            <a:extLst>
              <a:ext uri="{FF2B5EF4-FFF2-40B4-BE49-F238E27FC236}">
                <a16:creationId xmlns:a16="http://schemas.microsoft.com/office/drawing/2014/main" xmlns="" id="{2B8E8B61-85FC-E80E-9C76-391C5CF244FE}"/>
              </a:ext>
            </a:extLst>
          </p:cNvPr>
          <p:cNvPicPr preferRelativeResize="0"/>
          <p:nvPr/>
        </p:nvPicPr>
        <p:blipFill rotWithShape="1">
          <a:blip r:embed="rId3">
            <a:alphaModFix/>
          </a:blip>
          <a:srcRect/>
          <a:stretch/>
        </p:blipFill>
        <p:spPr>
          <a:xfrm>
            <a:off x="9676092" y="144261"/>
            <a:ext cx="2246575" cy="1149075"/>
          </a:xfrm>
          <a:prstGeom prst="rect">
            <a:avLst/>
          </a:prstGeom>
          <a:noFill/>
          <a:ln>
            <a:noFill/>
          </a:ln>
        </p:spPr>
      </p:pic>
    </p:spTree>
    <p:extLst>
      <p:ext uri="{BB962C8B-B14F-4D97-AF65-F5344CB8AC3E}">
        <p14:creationId xmlns:p14="http://schemas.microsoft.com/office/powerpoint/2010/main" val="1397733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8"/>
                                        </p:tgtEl>
                                        <p:attrNameLst>
                                          <p:attrName>style.visibility</p:attrName>
                                        </p:attrNameLst>
                                      </p:cBhvr>
                                      <p:to>
                                        <p:strVal val="visible"/>
                                      </p:to>
                                    </p:set>
                                    <p:animEffect transition="in" filter="fade">
                                      <p:cBhvr>
                                        <p:cTn id="7" dur="500"/>
                                        <p:tgtEl>
                                          <p:spTgt spid="2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Google Shape;93;p2"/>
          <p:cNvPicPr preferRelativeResize="0"/>
          <p:nvPr/>
        </p:nvPicPr>
        <p:blipFill rotWithShape="1">
          <a:blip r:embed="rId3">
            <a:alphaModFix/>
          </a:blip>
          <a:srcRect/>
          <a:stretch/>
        </p:blipFill>
        <p:spPr>
          <a:xfrm>
            <a:off x="9803911" y="81376"/>
            <a:ext cx="2246575" cy="1149075"/>
          </a:xfrm>
          <a:prstGeom prst="rect">
            <a:avLst/>
          </a:prstGeom>
          <a:noFill/>
          <a:ln>
            <a:noFill/>
          </a:ln>
        </p:spPr>
      </p:pic>
      <p:pic>
        <p:nvPicPr>
          <p:cNvPr id="30" name="Picture 29">
            <a:extLst>
              <a:ext uri="{FF2B5EF4-FFF2-40B4-BE49-F238E27FC236}">
                <a16:creationId xmlns:a16="http://schemas.microsoft.com/office/drawing/2014/main" xmlns="" id="{D1B744AC-669A-A23E-1EA5-6B545FFFB7BE}"/>
              </a:ext>
            </a:extLst>
          </p:cNvPr>
          <p:cNvPicPr>
            <a:picLocks noChangeAspect="1"/>
          </p:cNvPicPr>
          <p:nvPr/>
        </p:nvPicPr>
        <p:blipFill rotWithShape="1">
          <a:blip r:embed="rId4"/>
          <a:srcRect t="1" r="14150" b="-1251"/>
          <a:stretch/>
        </p:blipFill>
        <p:spPr>
          <a:xfrm>
            <a:off x="585959" y="3183773"/>
            <a:ext cx="806045" cy="690528"/>
          </a:xfrm>
          <a:custGeom>
            <a:avLst/>
            <a:gdLst>
              <a:gd name="connsiteX0" fmla="*/ 0 w 853289"/>
              <a:gd name="connsiteY0" fmla="*/ 0 h 417082"/>
              <a:gd name="connsiteX1" fmla="*/ 853289 w 853289"/>
              <a:gd name="connsiteY1" fmla="*/ 0 h 417082"/>
              <a:gd name="connsiteX2" fmla="*/ 853289 w 853289"/>
              <a:gd name="connsiteY2" fmla="*/ 417083 h 417082"/>
              <a:gd name="connsiteX3" fmla="*/ 0 w 853289"/>
              <a:gd name="connsiteY3" fmla="*/ 417083 h 417082"/>
            </a:gdLst>
            <a:ahLst/>
            <a:cxnLst>
              <a:cxn ang="0">
                <a:pos x="connsiteX0" y="connsiteY0"/>
              </a:cxn>
              <a:cxn ang="0">
                <a:pos x="connsiteX1" y="connsiteY1"/>
              </a:cxn>
              <a:cxn ang="0">
                <a:pos x="connsiteX2" y="connsiteY2"/>
              </a:cxn>
              <a:cxn ang="0">
                <a:pos x="connsiteX3" y="connsiteY3"/>
              </a:cxn>
            </a:cxnLst>
            <a:rect l="l" t="t" r="r" b="b"/>
            <a:pathLst>
              <a:path w="853289" h="417082">
                <a:moveTo>
                  <a:pt x="0" y="0"/>
                </a:moveTo>
                <a:lnTo>
                  <a:pt x="853289" y="0"/>
                </a:lnTo>
                <a:lnTo>
                  <a:pt x="853289" y="417083"/>
                </a:lnTo>
                <a:lnTo>
                  <a:pt x="0" y="417083"/>
                </a:lnTo>
                <a:close/>
              </a:path>
            </a:pathLst>
          </a:custGeom>
        </p:spPr>
      </p:pic>
      <p:sp>
        <p:nvSpPr>
          <p:cNvPr id="31" name="Rectangle 30">
            <a:extLst>
              <a:ext uri="{FF2B5EF4-FFF2-40B4-BE49-F238E27FC236}">
                <a16:creationId xmlns:a16="http://schemas.microsoft.com/office/drawing/2014/main" xmlns="" id="{C8A69A97-5E61-2809-D543-2328F2A412EA}"/>
              </a:ext>
            </a:extLst>
          </p:cNvPr>
          <p:cNvSpPr/>
          <p:nvPr/>
        </p:nvSpPr>
        <p:spPr>
          <a:xfrm>
            <a:off x="2534456" y="2469293"/>
            <a:ext cx="2047875" cy="23085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sz="1400" dirty="0">
              <a:latin typeface="Times New Roman" panose="02020603050405020304" pitchFamily="18" charset="0"/>
              <a:cs typeface="Times New Roman" panose="02020603050405020304" pitchFamily="18" charset="0"/>
            </a:endParaRPr>
          </a:p>
        </p:txBody>
      </p:sp>
      <p:sp>
        <p:nvSpPr>
          <p:cNvPr id="34" name="Rectangle 33">
            <a:extLst>
              <a:ext uri="{FF2B5EF4-FFF2-40B4-BE49-F238E27FC236}">
                <a16:creationId xmlns:a16="http://schemas.microsoft.com/office/drawing/2014/main" xmlns="" id="{B8E93972-2265-DE79-F093-C5893FFAF461}"/>
              </a:ext>
            </a:extLst>
          </p:cNvPr>
          <p:cNvSpPr/>
          <p:nvPr/>
        </p:nvSpPr>
        <p:spPr>
          <a:xfrm>
            <a:off x="2534456" y="2469293"/>
            <a:ext cx="2047875" cy="39052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atin typeface="Times New Roman" panose="02020603050405020304" pitchFamily="18" charset="0"/>
                <a:cs typeface="Times New Roman" panose="02020603050405020304" pitchFamily="18" charset="0"/>
              </a:rPr>
              <a:t>Crop Name</a:t>
            </a:r>
            <a:endParaRPr lang="en-IN" sz="1400" dirty="0">
              <a:latin typeface="Times New Roman" panose="02020603050405020304" pitchFamily="18" charset="0"/>
              <a:cs typeface="Times New Roman" panose="02020603050405020304" pitchFamily="18" charset="0"/>
            </a:endParaRPr>
          </a:p>
        </p:txBody>
      </p:sp>
      <p:sp>
        <p:nvSpPr>
          <p:cNvPr id="35" name="Rectangle 34">
            <a:extLst>
              <a:ext uri="{FF2B5EF4-FFF2-40B4-BE49-F238E27FC236}">
                <a16:creationId xmlns:a16="http://schemas.microsoft.com/office/drawing/2014/main" xmlns="" id="{6456625B-72E1-339E-F95D-75CF50AB67EC}"/>
              </a:ext>
            </a:extLst>
          </p:cNvPr>
          <p:cNvSpPr/>
          <p:nvPr/>
        </p:nvSpPr>
        <p:spPr>
          <a:xfrm>
            <a:off x="2534456" y="2859817"/>
            <a:ext cx="2047875" cy="39052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atin typeface="Times New Roman" panose="02020603050405020304" pitchFamily="18" charset="0"/>
                <a:cs typeface="Times New Roman" panose="02020603050405020304" pitchFamily="18" charset="0"/>
              </a:rPr>
              <a:t>State</a:t>
            </a:r>
            <a:endParaRPr lang="en-IN" sz="1400" dirty="0">
              <a:latin typeface="Times New Roman" panose="02020603050405020304" pitchFamily="18" charset="0"/>
              <a:cs typeface="Times New Roman" panose="02020603050405020304" pitchFamily="18" charset="0"/>
            </a:endParaRPr>
          </a:p>
        </p:txBody>
      </p:sp>
      <p:sp>
        <p:nvSpPr>
          <p:cNvPr id="36" name="Rectangle 35">
            <a:extLst>
              <a:ext uri="{FF2B5EF4-FFF2-40B4-BE49-F238E27FC236}">
                <a16:creationId xmlns:a16="http://schemas.microsoft.com/office/drawing/2014/main" xmlns="" id="{DD469D56-C61B-F902-864D-0FC19EB0FA9C}"/>
              </a:ext>
            </a:extLst>
          </p:cNvPr>
          <p:cNvSpPr/>
          <p:nvPr/>
        </p:nvSpPr>
        <p:spPr>
          <a:xfrm>
            <a:off x="2534453" y="3240503"/>
            <a:ext cx="2047875" cy="39052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atin typeface="Times New Roman" panose="02020603050405020304" pitchFamily="18" charset="0"/>
                <a:cs typeface="Times New Roman" panose="02020603050405020304" pitchFamily="18" charset="0"/>
              </a:rPr>
              <a:t>Market</a:t>
            </a:r>
            <a:endParaRPr lang="en-IN" sz="1400" dirty="0">
              <a:latin typeface="Times New Roman" panose="02020603050405020304" pitchFamily="18" charset="0"/>
              <a:cs typeface="Times New Roman" panose="02020603050405020304" pitchFamily="18" charset="0"/>
            </a:endParaRPr>
          </a:p>
        </p:txBody>
      </p:sp>
      <p:sp>
        <p:nvSpPr>
          <p:cNvPr id="37" name="Rectangle 36">
            <a:extLst>
              <a:ext uri="{FF2B5EF4-FFF2-40B4-BE49-F238E27FC236}">
                <a16:creationId xmlns:a16="http://schemas.microsoft.com/office/drawing/2014/main" xmlns="" id="{4FA2B305-0C82-40C0-C006-70AD573D226B}"/>
              </a:ext>
            </a:extLst>
          </p:cNvPr>
          <p:cNvSpPr/>
          <p:nvPr/>
        </p:nvSpPr>
        <p:spPr>
          <a:xfrm>
            <a:off x="2534456" y="4011713"/>
            <a:ext cx="2047875" cy="37557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atin typeface="Times New Roman" panose="02020603050405020304" pitchFamily="18" charset="0"/>
                <a:cs typeface="Times New Roman" panose="02020603050405020304" pitchFamily="18" charset="0"/>
              </a:rPr>
              <a:t>Month</a:t>
            </a:r>
            <a:endParaRPr lang="en-IN" sz="1400" dirty="0">
              <a:latin typeface="Times New Roman" panose="02020603050405020304" pitchFamily="18" charset="0"/>
              <a:cs typeface="Times New Roman" panose="02020603050405020304" pitchFamily="18" charset="0"/>
            </a:endParaRPr>
          </a:p>
        </p:txBody>
      </p:sp>
      <p:sp>
        <p:nvSpPr>
          <p:cNvPr id="38" name="TextBox 37">
            <a:extLst>
              <a:ext uri="{FF2B5EF4-FFF2-40B4-BE49-F238E27FC236}">
                <a16:creationId xmlns:a16="http://schemas.microsoft.com/office/drawing/2014/main" xmlns="" id="{74B43FB7-DED6-7AB2-38FD-EEB2D513EF47}"/>
              </a:ext>
            </a:extLst>
          </p:cNvPr>
          <p:cNvSpPr txBox="1"/>
          <p:nvPr/>
        </p:nvSpPr>
        <p:spPr>
          <a:xfrm>
            <a:off x="795037" y="3816451"/>
            <a:ext cx="999248"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User</a:t>
            </a:r>
            <a:endParaRPr lang="en-IN" sz="1400" dirty="0">
              <a:latin typeface="Times New Roman" panose="02020603050405020304" pitchFamily="18" charset="0"/>
              <a:cs typeface="Times New Roman" panose="02020603050405020304" pitchFamily="18" charset="0"/>
            </a:endParaRPr>
          </a:p>
        </p:txBody>
      </p:sp>
      <p:cxnSp>
        <p:nvCxnSpPr>
          <p:cNvPr id="39" name="Straight Arrow Connector 38">
            <a:extLst>
              <a:ext uri="{FF2B5EF4-FFF2-40B4-BE49-F238E27FC236}">
                <a16:creationId xmlns:a16="http://schemas.microsoft.com/office/drawing/2014/main" xmlns="" id="{F1A39D76-8704-B1F4-B9DA-06AE52E6E21E}"/>
              </a:ext>
            </a:extLst>
          </p:cNvPr>
          <p:cNvCxnSpPr>
            <a:cxnSpLocks/>
          </p:cNvCxnSpPr>
          <p:nvPr/>
        </p:nvCxnSpPr>
        <p:spPr>
          <a:xfrm>
            <a:off x="1479456" y="3615183"/>
            <a:ext cx="1035769" cy="4863"/>
          </a:xfrm>
          <a:prstGeom prst="straightConnector1">
            <a:avLst/>
          </a:prstGeom>
          <a:ln>
            <a:tailEnd type="triangle"/>
          </a:ln>
          <a:effectLst/>
        </p:spPr>
        <p:style>
          <a:lnRef idx="2">
            <a:schemeClr val="dk1"/>
          </a:lnRef>
          <a:fillRef idx="0">
            <a:schemeClr val="dk1"/>
          </a:fillRef>
          <a:effectRef idx="1">
            <a:schemeClr val="dk1"/>
          </a:effectRef>
          <a:fontRef idx="minor">
            <a:schemeClr val="tx1"/>
          </a:fontRef>
        </p:style>
      </p:cxnSp>
      <p:cxnSp>
        <p:nvCxnSpPr>
          <p:cNvPr id="43" name="Straight Arrow Connector 42">
            <a:extLst>
              <a:ext uri="{FF2B5EF4-FFF2-40B4-BE49-F238E27FC236}">
                <a16:creationId xmlns:a16="http://schemas.microsoft.com/office/drawing/2014/main" xmlns="" id="{1A444B0E-70F4-EF42-B2CC-303087828814}"/>
              </a:ext>
            </a:extLst>
          </p:cNvPr>
          <p:cNvCxnSpPr>
            <a:cxnSpLocks/>
          </p:cNvCxnSpPr>
          <p:nvPr/>
        </p:nvCxnSpPr>
        <p:spPr>
          <a:xfrm flipV="1">
            <a:off x="4582331" y="3604200"/>
            <a:ext cx="1192812" cy="10983"/>
          </a:xfrm>
          <a:prstGeom prst="straightConnector1">
            <a:avLst/>
          </a:prstGeom>
          <a:ln>
            <a:tailEnd type="triangle"/>
          </a:ln>
          <a:effectLst/>
        </p:spPr>
        <p:style>
          <a:lnRef idx="2">
            <a:schemeClr val="dk1"/>
          </a:lnRef>
          <a:fillRef idx="0">
            <a:schemeClr val="dk1"/>
          </a:fillRef>
          <a:effectRef idx="1">
            <a:schemeClr val="dk1"/>
          </a:effectRef>
          <a:fontRef idx="minor">
            <a:schemeClr val="tx1"/>
          </a:fontRef>
        </p:style>
      </p:cxnSp>
      <p:cxnSp>
        <p:nvCxnSpPr>
          <p:cNvPr id="48" name="Straight Arrow Connector 47">
            <a:extLst>
              <a:ext uri="{FF2B5EF4-FFF2-40B4-BE49-F238E27FC236}">
                <a16:creationId xmlns:a16="http://schemas.microsoft.com/office/drawing/2014/main" xmlns="" id="{9D3F0CFE-8DC0-F76F-2B92-511C957A58FD}"/>
              </a:ext>
            </a:extLst>
          </p:cNvPr>
          <p:cNvCxnSpPr>
            <a:cxnSpLocks/>
          </p:cNvCxnSpPr>
          <p:nvPr/>
        </p:nvCxnSpPr>
        <p:spPr>
          <a:xfrm flipV="1">
            <a:off x="6580544" y="2612113"/>
            <a:ext cx="0" cy="535657"/>
          </a:xfrm>
          <a:prstGeom prst="straightConnector1">
            <a:avLst/>
          </a:prstGeom>
          <a:ln>
            <a:tailEnd type="triangle"/>
          </a:ln>
          <a:effectLst/>
        </p:spPr>
        <p:style>
          <a:lnRef idx="2">
            <a:schemeClr val="dk1"/>
          </a:lnRef>
          <a:fillRef idx="0">
            <a:schemeClr val="dk1"/>
          </a:fillRef>
          <a:effectRef idx="1">
            <a:schemeClr val="dk1"/>
          </a:effectRef>
          <a:fontRef idx="minor">
            <a:schemeClr val="tx1"/>
          </a:fontRef>
        </p:style>
      </p:cxnSp>
      <p:sp>
        <p:nvSpPr>
          <p:cNvPr id="49" name="TextBox 48">
            <a:extLst>
              <a:ext uri="{FF2B5EF4-FFF2-40B4-BE49-F238E27FC236}">
                <a16:creationId xmlns:a16="http://schemas.microsoft.com/office/drawing/2014/main" xmlns="" id="{2E8B9659-7967-63A0-82CD-186EE7D2F7E8}"/>
              </a:ext>
            </a:extLst>
          </p:cNvPr>
          <p:cNvSpPr txBox="1"/>
          <p:nvPr/>
        </p:nvSpPr>
        <p:spPr>
          <a:xfrm>
            <a:off x="5605276" y="6090947"/>
            <a:ext cx="1950535" cy="738664"/>
          </a:xfrm>
          <a:prstGeom prst="rect">
            <a:avLst/>
          </a:prstGeom>
          <a:noFill/>
        </p:spPr>
        <p:txBody>
          <a:bodyPr wrap="square" rtlCol="0">
            <a:spAutoFit/>
          </a:bodyPr>
          <a:lstStyle/>
          <a:p>
            <a:pPr algn="ctr"/>
            <a:r>
              <a:rPr lang="en-US" sz="1400" dirty="0">
                <a:latin typeface="Times New Roman" panose="02020603050405020304" pitchFamily="18" charset="0"/>
                <a:cs typeface="Times New Roman" panose="02020603050405020304" pitchFamily="18" charset="0"/>
              </a:rPr>
              <a:t>3. Expected Crop Price Peaks and Troughs in current year</a:t>
            </a:r>
            <a:endParaRPr lang="en-IN" sz="1400" dirty="0">
              <a:latin typeface="Times New Roman" panose="02020603050405020304" pitchFamily="18" charset="0"/>
              <a:cs typeface="Times New Roman" panose="02020603050405020304" pitchFamily="18" charset="0"/>
            </a:endParaRPr>
          </a:p>
        </p:txBody>
      </p:sp>
      <p:sp>
        <p:nvSpPr>
          <p:cNvPr id="50" name="TextBox 49">
            <a:extLst>
              <a:ext uri="{FF2B5EF4-FFF2-40B4-BE49-F238E27FC236}">
                <a16:creationId xmlns:a16="http://schemas.microsoft.com/office/drawing/2014/main" xmlns="" id="{BD76A084-6EBA-6BED-1C5D-B6CD2EEA978C}"/>
              </a:ext>
            </a:extLst>
          </p:cNvPr>
          <p:cNvSpPr txBox="1"/>
          <p:nvPr/>
        </p:nvSpPr>
        <p:spPr>
          <a:xfrm>
            <a:off x="8438387" y="4225162"/>
            <a:ext cx="2084801" cy="307777"/>
          </a:xfrm>
          <a:prstGeom prst="rect">
            <a:avLst/>
          </a:prstGeom>
          <a:noFill/>
        </p:spPr>
        <p:txBody>
          <a:bodyPr wrap="square" rtlCol="0">
            <a:spAutoFit/>
          </a:bodyPr>
          <a:lstStyle/>
          <a:p>
            <a:pPr algn="ctr"/>
            <a:r>
              <a:rPr lang="en-US" sz="1400" dirty="0">
                <a:latin typeface="Times New Roman" panose="02020603050405020304" pitchFamily="18" charset="0"/>
                <a:cs typeface="Times New Roman" panose="02020603050405020304" pitchFamily="18" charset="0"/>
              </a:rPr>
              <a:t>2. Predicted Crop Price</a:t>
            </a:r>
            <a:endParaRPr lang="en-IN" sz="1400" dirty="0">
              <a:latin typeface="Times New Roman" panose="02020603050405020304" pitchFamily="18" charset="0"/>
              <a:cs typeface="Times New Roman" panose="02020603050405020304" pitchFamily="18" charset="0"/>
            </a:endParaRPr>
          </a:p>
        </p:txBody>
      </p:sp>
      <p:sp>
        <p:nvSpPr>
          <p:cNvPr id="51" name="TextBox 50">
            <a:extLst>
              <a:ext uri="{FF2B5EF4-FFF2-40B4-BE49-F238E27FC236}">
                <a16:creationId xmlns:a16="http://schemas.microsoft.com/office/drawing/2014/main" xmlns="" id="{4406C755-3B8B-2987-47EB-D9930D268BD9}"/>
              </a:ext>
            </a:extLst>
          </p:cNvPr>
          <p:cNvSpPr txBox="1"/>
          <p:nvPr/>
        </p:nvSpPr>
        <p:spPr>
          <a:xfrm>
            <a:off x="4969865" y="1137561"/>
            <a:ext cx="3212530" cy="307777"/>
          </a:xfrm>
          <a:prstGeom prst="rect">
            <a:avLst/>
          </a:prstGeom>
          <a:noFill/>
        </p:spPr>
        <p:txBody>
          <a:bodyPr wrap="square" rtlCol="0">
            <a:spAutoFit/>
          </a:bodyPr>
          <a:lstStyle/>
          <a:p>
            <a:pPr algn="ctr"/>
            <a:r>
              <a:rPr lang="en-US" sz="1400" dirty="0">
                <a:latin typeface="Times New Roman" panose="02020603050405020304" pitchFamily="18" charset="0"/>
                <a:cs typeface="Times New Roman" panose="02020603050405020304" pitchFamily="18" charset="0"/>
              </a:rPr>
              <a:t>1. Dashboard for visualizing Result </a:t>
            </a:r>
            <a:endParaRPr lang="en-IN" sz="1400" dirty="0">
              <a:latin typeface="Times New Roman" panose="02020603050405020304" pitchFamily="18" charset="0"/>
              <a:cs typeface="Times New Roman" panose="02020603050405020304" pitchFamily="18" charset="0"/>
            </a:endParaRPr>
          </a:p>
        </p:txBody>
      </p:sp>
      <p:cxnSp>
        <p:nvCxnSpPr>
          <p:cNvPr id="52" name="Straight Arrow Connector 51">
            <a:extLst>
              <a:ext uri="{FF2B5EF4-FFF2-40B4-BE49-F238E27FC236}">
                <a16:creationId xmlns:a16="http://schemas.microsoft.com/office/drawing/2014/main" xmlns="" id="{4E0A72E5-C8D8-C13F-7205-9A25E253EDEA}"/>
              </a:ext>
            </a:extLst>
          </p:cNvPr>
          <p:cNvCxnSpPr>
            <a:cxnSpLocks/>
          </p:cNvCxnSpPr>
          <p:nvPr/>
        </p:nvCxnSpPr>
        <p:spPr>
          <a:xfrm>
            <a:off x="7506603" y="3567137"/>
            <a:ext cx="726102" cy="0"/>
          </a:xfrm>
          <a:prstGeom prst="straightConnector1">
            <a:avLst/>
          </a:prstGeom>
          <a:ln>
            <a:tailEnd type="triangle"/>
          </a:ln>
          <a:effectLst/>
        </p:spPr>
        <p:style>
          <a:lnRef idx="2">
            <a:schemeClr val="dk1"/>
          </a:lnRef>
          <a:fillRef idx="0">
            <a:schemeClr val="dk1"/>
          </a:fillRef>
          <a:effectRef idx="1">
            <a:schemeClr val="dk1"/>
          </a:effectRef>
          <a:fontRef idx="minor">
            <a:schemeClr val="tx1"/>
          </a:fontRef>
        </p:style>
      </p:cxnSp>
      <p:cxnSp>
        <p:nvCxnSpPr>
          <p:cNvPr id="53" name="Straight Arrow Connector 52">
            <a:extLst>
              <a:ext uri="{FF2B5EF4-FFF2-40B4-BE49-F238E27FC236}">
                <a16:creationId xmlns:a16="http://schemas.microsoft.com/office/drawing/2014/main" xmlns="" id="{C1574108-2E82-2121-92B9-C05B62371CED}"/>
              </a:ext>
            </a:extLst>
          </p:cNvPr>
          <p:cNvCxnSpPr>
            <a:cxnSpLocks/>
          </p:cNvCxnSpPr>
          <p:nvPr/>
        </p:nvCxnSpPr>
        <p:spPr>
          <a:xfrm flipH="1">
            <a:off x="6576132" y="4192027"/>
            <a:ext cx="4336" cy="630872"/>
          </a:xfrm>
          <a:prstGeom prst="straightConnector1">
            <a:avLst/>
          </a:prstGeom>
          <a:ln>
            <a:tailEnd type="triangle"/>
          </a:ln>
          <a:effectLst/>
        </p:spPr>
        <p:style>
          <a:lnRef idx="2">
            <a:schemeClr val="dk1"/>
          </a:lnRef>
          <a:fillRef idx="0">
            <a:schemeClr val="dk1"/>
          </a:fillRef>
          <a:effectRef idx="1">
            <a:schemeClr val="dk1"/>
          </a:effectRef>
          <a:fontRef idx="minor">
            <a:schemeClr val="tx1"/>
          </a:fontRef>
        </p:style>
      </p:cxnSp>
      <p:sp>
        <p:nvSpPr>
          <p:cNvPr id="56" name="Title 1">
            <a:extLst>
              <a:ext uri="{FF2B5EF4-FFF2-40B4-BE49-F238E27FC236}">
                <a16:creationId xmlns:a16="http://schemas.microsoft.com/office/drawing/2014/main" xmlns="" id="{51629E64-BE27-0BB3-5AB1-8CDC2B1514A7}"/>
              </a:ext>
            </a:extLst>
          </p:cNvPr>
          <p:cNvSpPr>
            <a:spLocks noGrp="1"/>
          </p:cNvSpPr>
          <p:nvPr>
            <p:ph type="title"/>
          </p:nvPr>
        </p:nvSpPr>
        <p:spPr>
          <a:xfrm>
            <a:off x="609600" y="-47625"/>
            <a:ext cx="10972800" cy="1000353"/>
          </a:xfrm>
        </p:spPr>
        <p:txBody>
          <a:bodyPr/>
          <a:lstStyle/>
          <a:p>
            <a:pPr eaLnBrk="1" hangingPunct="1"/>
            <a:r>
              <a:rPr lang="en-US" sz="3600" b="1" dirty="0">
                <a:latin typeface="Times New Roman" panose="02020603050405020304" pitchFamily="18" charset="0"/>
                <a:ea typeface="ＭＳ Ｐゴシック" pitchFamily="1" charset="-128"/>
                <a:cs typeface="Times New Roman" panose="02020603050405020304" pitchFamily="18" charset="0"/>
              </a:rPr>
              <a:t>System Overview</a:t>
            </a:r>
          </a:p>
        </p:txBody>
      </p:sp>
      <p:sp>
        <p:nvSpPr>
          <p:cNvPr id="2" name="Rectangle 1">
            <a:extLst>
              <a:ext uri="{FF2B5EF4-FFF2-40B4-BE49-F238E27FC236}">
                <a16:creationId xmlns:a16="http://schemas.microsoft.com/office/drawing/2014/main" xmlns="" id="{78A2DD52-D90F-007D-4AD8-ABECBBA07230}"/>
              </a:ext>
            </a:extLst>
          </p:cNvPr>
          <p:cNvSpPr/>
          <p:nvPr/>
        </p:nvSpPr>
        <p:spPr>
          <a:xfrm>
            <a:off x="2534447" y="3631027"/>
            <a:ext cx="2047875" cy="39052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atin typeface="Times New Roman" panose="02020603050405020304" pitchFamily="18" charset="0"/>
                <a:cs typeface="Times New Roman" panose="02020603050405020304" pitchFamily="18" charset="0"/>
              </a:rPr>
              <a:t>Year</a:t>
            </a:r>
            <a:endParaRPr lang="en-IN" sz="1400"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xmlns="" id="{5AE2D7A3-236B-AE35-7770-F7C683CC530B}"/>
              </a:ext>
            </a:extLst>
          </p:cNvPr>
          <p:cNvSpPr/>
          <p:nvPr/>
        </p:nvSpPr>
        <p:spPr>
          <a:xfrm>
            <a:off x="2534456" y="4387289"/>
            <a:ext cx="2047875" cy="39052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atin typeface="Times New Roman" panose="02020603050405020304" pitchFamily="18" charset="0"/>
                <a:cs typeface="Times New Roman" panose="02020603050405020304" pitchFamily="18" charset="0"/>
              </a:rPr>
              <a:t>Rainfall(mm)</a:t>
            </a:r>
            <a:endParaRPr lang="en-IN" sz="1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xmlns="" id="{F7E20785-5C09-99A2-6B61-1FC44CF181DD}"/>
              </a:ext>
            </a:extLst>
          </p:cNvPr>
          <p:cNvPicPr>
            <a:picLocks noChangeAspect="1"/>
          </p:cNvPicPr>
          <p:nvPr/>
        </p:nvPicPr>
        <p:blipFill>
          <a:blip r:embed="rId5"/>
          <a:stretch>
            <a:fillRect/>
          </a:stretch>
        </p:blipFill>
        <p:spPr>
          <a:xfrm>
            <a:off x="5822117" y="2981053"/>
            <a:ext cx="1594150" cy="1299950"/>
          </a:xfrm>
          <a:custGeom>
            <a:avLst/>
            <a:gdLst>
              <a:gd name="connsiteX0" fmla="*/ 0 w 679513"/>
              <a:gd name="connsiteY0" fmla="*/ 0 h 676275"/>
              <a:gd name="connsiteX1" fmla="*/ 679514 w 679513"/>
              <a:gd name="connsiteY1" fmla="*/ 0 h 676275"/>
              <a:gd name="connsiteX2" fmla="*/ 679514 w 679513"/>
              <a:gd name="connsiteY2" fmla="*/ 676275 h 676275"/>
              <a:gd name="connsiteX3" fmla="*/ 0 w 679513"/>
              <a:gd name="connsiteY3" fmla="*/ 676275 h 676275"/>
            </a:gdLst>
            <a:ahLst/>
            <a:cxnLst>
              <a:cxn ang="0">
                <a:pos x="connsiteX0" y="connsiteY0"/>
              </a:cxn>
              <a:cxn ang="0">
                <a:pos x="connsiteX1" y="connsiteY1"/>
              </a:cxn>
              <a:cxn ang="0">
                <a:pos x="connsiteX2" y="connsiteY2"/>
              </a:cxn>
              <a:cxn ang="0">
                <a:pos x="connsiteX3" y="connsiteY3"/>
              </a:cxn>
            </a:cxnLst>
            <a:rect l="l" t="t" r="r" b="b"/>
            <a:pathLst>
              <a:path w="679513" h="676275">
                <a:moveTo>
                  <a:pt x="0" y="0"/>
                </a:moveTo>
                <a:lnTo>
                  <a:pt x="679514" y="0"/>
                </a:lnTo>
                <a:lnTo>
                  <a:pt x="679514" y="676275"/>
                </a:lnTo>
                <a:lnTo>
                  <a:pt x="0" y="676275"/>
                </a:lnTo>
                <a:close/>
              </a:path>
            </a:pathLst>
          </a:custGeom>
          <a:ln>
            <a:noFill/>
          </a:ln>
        </p:spPr>
      </p:pic>
      <p:pic>
        <p:nvPicPr>
          <p:cNvPr id="6" name="Picture 5">
            <a:extLst>
              <a:ext uri="{FF2B5EF4-FFF2-40B4-BE49-F238E27FC236}">
                <a16:creationId xmlns:a16="http://schemas.microsoft.com/office/drawing/2014/main" xmlns="" id="{9B00801C-A012-78C1-A945-1B7BA7BF0DCC}"/>
              </a:ext>
            </a:extLst>
          </p:cNvPr>
          <p:cNvPicPr>
            <a:picLocks noChangeAspect="1"/>
          </p:cNvPicPr>
          <p:nvPr/>
        </p:nvPicPr>
        <p:blipFill>
          <a:blip r:embed="rId6"/>
          <a:stretch>
            <a:fillRect/>
          </a:stretch>
        </p:blipFill>
        <p:spPr>
          <a:xfrm>
            <a:off x="5548022" y="1493121"/>
            <a:ext cx="2056217" cy="1040431"/>
          </a:xfrm>
          <a:custGeom>
            <a:avLst/>
            <a:gdLst>
              <a:gd name="connsiteX0" fmla="*/ 0 w 1035462"/>
              <a:gd name="connsiteY0" fmla="*/ 0 h 666750"/>
              <a:gd name="connsiteX1" fmla="*/ 1035463 w 1035462"/>
              <a:gd name="connsiteY1" fmla="*/ 0 h 666750"/>
              <a:gd name="connsiteX2" fmla="*/ 1035463 w 1035462"/>
              <a:gd name="connsiteY2" fmla="*/ 666750 h 666750"/>
              <a:gd name="connsiteX3" fmla="*/ 0 w 1035462"/>
              <a:gd name="connsiteY3" fmla="*/ 666750 h 666750"/>
            </a:gdLst>
            <a:ahLst/>
            <a:cxnLst>
              <a:cxn ang="0">
                <a:pos x="connsiteX0" y="connsiteY0"/>
              </a:cxn>
              <a:cxn ang="0">
                <a:pos x="connsiteX1" y="connsiteY1"/>
              </a:cxn>
              <a:cxn ang="0">
                <a:pos x="connsiteX2" y="connsiteY2"/>
              </a:cxn>
              <a:cxn ang="0">
                <a:pos x="connsiteX3" y="connsiteY3"/>
              </a:cxn>
            </a:cxnLst>
            <a:rect l="l" t="t" r="r" b="b"/>
            <a:pathLst>
              <a:path w="1035462" h="666750">
                <a:moveTo>
                  <a:pt x="0" y="0"/>
                </a:moveTo>
                <a:lnTo>
                  <a:pt x="1035463" y="0"/>
                </a:lnTo>
                <a:lnTo>
                  <a:pt x="1035463" y="666750"/>
                </a:lnTo>
                <a:lnTo>
                  <a:pt x="0" y="666750"/>
                </a:lnTo>
                <a:close/>
              </a:path>
            </a:pathLst>
          </a:custGeom>
          <a:ln>
            <a:solidFill>
              <a:schemeClr val="tx1"/>
            </a:solidFill>
          </a:ln>
        </p:spPr>
      </p:pic>
      <p:pic>
        <p:nvPicPr>
          <p:cNvPr id="7" name="Picture 6">
            <a:extLst>
              <a:ext uri="{FF2B5EF4-FFF2-40B4-BE49-F238E27FC236}">
                <a16:creationId xmlns:a16="http://schemas.microsoft.com/office/drawing/2014/main" xmlns="" id="{A6B8F561-1866-7CC3-8C37-277CB8BDB24C}"/>
              </a:ext>
            </a:extLst>
          </p:cNvPr>
          <p:cNvPicPr>
            <a:picLocks noChangeAspect="1"/>
          </p:cNvPicPr>
          <p:nvPr/>
        </p:nvPicPr>
        <p:blipFill rotWithShape="1">
          <a:blip r:embed="rId7"/>
          <a:srcRect t="803"/>
          <a:stretch/>
        </p:blipFill>
        <p:spPr>
          <a:xfrm>
            <a:off x="8282740" y="2904494"/>
            <a:ext cx="2396096" cy="1325286"/>
          </a:xfrm>
          <a:custGeom>
            <a:avLst/>
            <a:gdLst>
              <a:gd name="connsiteX0" fmla="*/ 0 w 1206617"/>
              <a:gd name="connsiteY0" fmla="*/ 0 h 1037729"/>
              <a:gd name="connsiteX1" fmla="*/ 1206617 w 1206617"/>
              <a:gd name="connsiteY1" fmla="*/ 0 h 1037729"/>
              <a:gd name="connsiteX2" fmla="*/ 1206617 w 1206617"/>
              <a:gd name="connsiteY2" fmla="*/ 1037730 h 1037729"/>
              <a:gd name="connsiteX3" fmla="*/ 0 w 1206617"/>
              <a:gd name="connsiteY3" fmla="*/ 1037730 h 1037729"/>
            </a:gdLst>
            <a:ahLst/>
            <a:cxnLst>
              <a:cxn ang="0">
                <a:pos x="connsiteX0" y="connsiteY0"/>
              </a:cxn>
              <a:cxn ang="0">
                <a:pos x="connsiteX1" y="connsiteY1"/>
              </a:cxn>
              <a:cxn ang="0">
                <a:pos x="connsiteX2" y="connsiteY2"/>
              </a:cxn>
              <a:cxn ang="0">
                <a:pos x="connsiteX3" y="connsiteY3"/>
              </a:cxn>
            </a:cxnLst>
            <a:rect l="l" t="t" r="r" b="b"/>
            <a:pathLst>
              <a:path w="1206617" h="1037729">
                <a:moveTo>
                  <a:pt x="0" y="0"/>
                </a:moveTo>
                <a:lnTo>
                  <a:pt x="1206617" y="0"/>
                </a:lnTo>
                <a:lnTo>
                  <a:pt x="1206617" y="1037730"/>
                </a:lnTo>
                <a:lnTo>
                  <a:pt x="0" y="1037730"/>
                </a:lnTo>
                <a:close/>
              </a:path>
            </a:pathLst>
          </a:custGeom>
          <a:ln>
            <a:solidFill>
              <a:schemeClr val="tx1"/>
            </a:solidFill>
          </a:ln>
        </p:spPr>
      </p:pic>
      <p:pic>
        <p:nvPicPr>
          <p:cNvPr id="8" name="Picture 7">
            <a:extLst>
              <a:ext uri="{FF2B5EF4-FFF2-40B4-BE49-F238E27FC236}">
                <a16:creationId xmlns:a16="http://schemas.microsoft.com/office/drawing/2014/main" xmlns="" id="{206AE8AD-7DB8-77A9-DFBF-03603EEB7BED}"/>
              </a:ext>
            </a:extLst>
          </p:cNvPr>
          <p:cNvPicPr>
            <a:picLocks noChangeAspect="1"/>
          </p:cNvPicPr>
          <p:nvPr/>
        </p:nvPicPr>
        <p:blipFill>
          <a:blip r:embed="rId8"/>
          <a:stretch>
            <a:fillRect/>
          </a:stretch>
        </p:blipFill>
        <p:spPr>
          <a:xfrm>
            <a:off x="5378083" y="4820299"/>
            <a:ext cx="2396096" cy="1288828"/>
          </a:xfrm>
          <a:custGeom>
            <a:avLst/>
            <a:gdLst>
              <a:gd name="connsiteX0" fmla="*/ 0 w 1149000"/>
              <a:gd name="connsiteY0" fmla="*/ 0 h 1034700"/>
              <a:gd name="connsiteX1" fmla="*/ 1149001 w 1149000"/>
              <a:gd name="connsiteY1" fmla="*/ 0 h 1034700"/>
              <a:gd name="connsiteX2" fmla="*/ 1149001 w 1149000"/>
              <a:gd name="connsiteY2" fmla="*/ 1034701 h 1034700"/>
              <a:gd name="connsiteX3" fmla="*/ 0 w 1149000"/>
              <a:gd name="connsiteY3" fmla="*/ 1034701 h 1034700"/>
            </a:gdLst>
            <a:ahLst/>
            <a:cxnLst>
              <a:cxn ang="0">
                <a:pos x="connsiteX0" y="connsiteY0"/>
              </a:cxn>
              <a:cxn ang="0">
                <a:pos x="connsiteX1" y="connsiteY1"/>
              </a:cxn>
              <a:cxn ang="0">
                <a:pos x="connsiteX2" y="connsiteY2"/>
              </a:cxn>
              <a:cxn ang="0">
                <a:pos x="connsiteX3" y="connsiteY3"/>
              </a:cxn>
            </a:cxnLst>
            <a:rect l="l" t="t" r="r" b="b"/>
            <a:pathLst>
              <a:path w="1149000" h="1034700">
                <a:moveTo>
                  <a:pt x="0" y="0"/>
                </a:moveTo>
                <a:lnTo>
                  <a:pt x="1149001" y="0"/>
                </a:lnTo>
                <a:lnTo>
                  <a:pt x="1149001" y="1034701"/>
                </a:lnTo>
                <a:lnTo>
                  <a:pt x="0" y="1034701"/>
                </a:lnTo>
                <a:close/>
              </a:path>
            </a:pathLst>
          </a:custGeom>
          <a:ln>
            <a:solidFill>
              <a:schemeClr val="tx1"/>
            </a:solidFill>
          </a:ln>
        </p:spPr>
      </p:pic>
      <p:sp>
        <p:nvSpPr>
          <p:cNvPr id="4" name="TextBox 3">
            <a:extLst>
              <a:ext uri="{FF2B5EF4-FFF2-40B4-BE49-F238E27FC236}">
                <a16:creationId xmlns:a16="http://schemas.microsoft.com/office/drawing/2014/main" xmlns="" id="{169A2FF2-9E26-2265-F76C-38C076C1C907}"/>
              </a:ext>
            </a:extLst>
          </p:cNvPr>
          <p:cNvSpPr txBox="1"/>
          <p:nvPr/>
        </p:nvSpPr>
        <p:spPr>
          <a:xfrm>
            <a:off x="1664738" y="3338199"/>
            <a:ext cx="999248"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Input</a:t>
            </a:r>
            <a:endParaRPr lang="en-IN" sz="1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8"/>
                                        </p:tgtEl>
                                        <p:attrNameLst>
                                          <p:attrName>style.visibility</p:attrName>
                                        </p:attrNameLst>
                                      </p:cBhvr>
                                      <p:to>
                                        <p:strVal val="visible"/>
                                      </p:to>
                                    </p:set>
                                    <p:animEffect transition="in" filter="fade">
                                      <p:cBhvr>
                                        <p:cTn id="10" dur="500"/>
                                        <p:tgtEl>
                                          <p:spTgt spid="3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10" presetClass="entr" presetSubtype="0" fill="hold" nodeType="with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fade">
                                      <p:cBhvr>
                                        <p:cTn id="16" dur="500"/>
                                        <p:tgtEl>
                                          <p:spTgt spid="39"/>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1"/>
                                        </p:tgtEl>
                                        <p:attrNameLst>
                                          <p:attrName>style.visibility</p:attrName>
                                        </p:attrNameLst>
                                      </p:cBhvr>
                                      <p:to>
                                        <p:strVal val="visible"/>
                                      </p:to>
                                    </p:set>
                                    <p:animEffect transition="in" filter="fade">
                                      <p:cBhvr>
                                        <p:cTn id="21" dur="500"/>
                                        <p:tgtEl>
                                          <p:spTgt spid="31"/>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4"/>
                                        </p:tgtEl>
                                        <p:attrNameLst>
                                          <p:attrName>style.visibility</p:attrName>
                                        </p:attrNameLst>
                                      </p:cBhvr>
                                      <p:to>
                                        <p:strVal val="visible"/>
                                      </p:to>
                                    </p:set>
                                    <p:animEffect transition="in" filter="fade">
                                      <p:cBhvr>
                                        <p:cTn id="24" dur="500"/>
                                        <p:tgtEl>
                                          <p:spTgt spid="34"/>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5"/>
                                        </p:tgtEl>
                                        <p:attrNameLst>
                                          <p:attrName>style.visibility</p:attrName>
                                        </p:attrNameLst>
                                      </p:cBhvr>
                                      <p:to>
                                        <p:strVal val="visible"/>
                                      </p:to>
                                    </p:set>
                                    <p:animEffect transition="in" filter="fade">
                                      <p:cBhvr>
                                        <p:cTn id="27" dur="500"/>
                                        <p:tgtEl>
                                          <p:spTgt spid="35"/>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6"/>
                                        </p:tgtEl>
                                        <p:attrNameLst>
                                          <p:attrName>style.visibility</p:attrName>
                                        </p:attrNameLst>
                                      </p:cBhvr>
                                      <p:to>
                                        <p:strVal val="visible"/>
                                      </p:to>
                                    </p:set>
                                    <p:animEffect transition="in" filter="fade">
                                      <p:cBhvr>
                                        <p:cTn id="30" dur="500"/>
                                        <p:tgtEl>
                                          <p:spTgt spid="36"/>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7"/>
                                        </p:tgtEl>
                                        <p:attrNameLst>
                                          <p:attrName>style.visibility</p:attrName>
                                        </p:attrNameLst>
                                      </p:cBhvr>
                                      <p:to>
                                        <p:strVal val="visible"/>
                                      </p:to>
                                    </p:set>
                                    <p:animEffect transition="in" filter="fade">
                                      <p:cBhvr>
                                        <p:cTn id="33" dur="500"/>
                                        <p:tgtEl>
                                          <p:spTgt spid="37"/>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
                                        </p:tgtEl>
                                        <p:attrNameLst>
                                          <p:attrName>style.visibility</p:attrName>
                                        </p:attrNameLst>
                                      </p:cBhvr>
                                      <p:to>
                                        <p:strVal val="visible"/>
                                      </p:to>
                                    </p:set>
                                    <p:animEffect transition="in" filter="fade">
                                      <p:cBhvr>
                                        <p:cTn id="36" dur="500"/>
                                        <p:tgtEl>
                                          <p:spTgt spid="2"/>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fade">
                                      <p:cBhvr>
                                        <p:cTn id="39" dur="500"/>
                                        <p:tgtEl>
                                          <p:spTgt spid="3"/>
                                        </p:tgtEl>
                                      </p:cBhvr>
                                    </p:animEffect>
                                  </p:childTnLst>
                                </p:cTn>
                              </p:par>
                              <p:par>
                                <p:cTn id="40" presetID="10" presetClass="entr" presetSubtype="0" fill="hold" nodeType="withEffect">
                                  <p:stCondLst>
                                    <p:cond delay="0"/>
                                  </p:stCondLst>
                                  <p:childTnLst>
                                    <p:set>
                                      <p:cBhvr>
                                        <p:cTn id="41" dur="1" fill="hold">
                                          <p:stCondLst>
                                            <p:cond delay="0"/>
                                          </p:stCondLst>
                                        </p:cTn>
                                        <p:tgtEl>
                                          <p:spTgt spid="43"/>
                                        </p:tgtEl>
                                        <p:attrNameLst>
                                          <p:attrName>style.visibility</p:attrName>
                                        </p:attrNameLst>
                                      </p:cBhvr>
                                      <p:to>
                                        <p:strVal val="visible"/>
                                      </p:to>
                                    </p:set>
                                    <p:animEffect transition="in" filter="fade">
                                      <p:cBhvr>
                                        <p:cTn id="42" dur="500"/>
                                        <p:tgtEl>
                                          <p:spTgt spid="43"/>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5"/>
                                        </p:tgtEl>
                                        <p:attrNameLst>
                                          <p:attrName>style.visibility</p:attrName>
                                        </p:attrNameLst>
                                      </p:cBhvr>
                                      <p:to>
                                        <p:strVal val="visible"/>
                                      </p:to>
                                    </p:set>
                                    <p:animEffect transition="in" filter="fade">
                                      <p:cBhvr>
                                        <p:cTn id="47" dur="500"/>
                                        <p:tgtEl>
                                          <p:spTgt spid="5"/>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48"/>
                                        </p:tgtEl>
                                        <p:attrNameLst>
                                          <p:attrName>style.visibility</p:attrName>
                                        </p:attrNameLst>
                                      </p:cBhvr>
                                      <p:to>
                                        <p:strVal val="visible"/>
                                      </p:to>
                                    </p:set>
                                    <p:animEffect transition="in" filter="fade">
                                      <p:cBhvr>
                                        <p:cTn id="52" dur="500"/>
                                        <p:tgtEl>
                                          <p:spTgt spid="48"/>
                                        </p:tgtEl>
                                      </p:cBhvr>
                                    </p:animEffect>
                                  </p:childTnLst>
                                </p:cTn>
                              </p:par>
                              <p:par>
                                <p:cTn id="53" presetID="10" presetClass="entr" presetSubtype="0" fill="hold" nodeType="withEffect">
                                  <p:stCondLst>
                                    <p:cond delay="0"/>
                                  </p:stCondLst>
                                  <p:childTnLst>
                                    <p:set>
                                      <p:cBhvr>
                                        <p:cTn id="54" dur="1" fill="hold">
                                          <p:stCondLst>
                                            <p:cond delay="0"/>
                                          </p:stCondLst>
                                        </p:cTn>
                                        <p:tgtEl>
                                          <p:spTgt spid="6"/>
                                        </p:tgtEl>
                                        <p:attrNameLst>
                                          <p:attrName>style.visibility</p:attrName>
                                        </p:attrNameLst>
                                      </p:cBhvr>
                                      <p:to>
                                        <p:strVal val="visible"/>
                                      </p:to>
                                    </p:set>
                                    <p:animEffect transition="in" filter="fade">
                                      <p:cBhvr>
                                        <p:cTn id="55" dur="500"/>
                                        <p:tgtEl>
                                          <p:spTgt spid="6"/>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51"/>
                                        </p:tgtEl>
                                        <p:attrNameLst>
                                          <p:attrName>style.visibility</p:attrName>
                                        </p:attrNameLst>
                                      </p:cBhvr>
                                      <p:to>
                                        <p:strVal val="visible"/>
                                      </p:to>
                                    </p:set>
                                    <p:animEffect transition="in" filter="fade">
                                      <p:cBhvr>
                                        <p:cTn id="58" dur="500"/>
                                        <p:tgtEl>
                                          <p:spTgt spid="51"/>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52"/>
                                        </p:tgtEl>
                                        <p:attrNameLst>
                                          <p:attrName>style.visibility</p:attrName>
                                        </p:attrNameLst>
                                      </p:cBhvr>
                                      <p:to>
                                        <p:strVal val="visible"/>
                                      </p:to>
                                    </p:set>
                                    <p:animEffect transition="in" filter="fade">
                                      <p:cBhvr>
                                        <p:cTn id="63" dur="500"/>
                                        <p:tgtEl>
                                          <p:spTgt spid="52"/>
                                        </p:tgtEl>
                                      </p:cBhvr>
                                    </p:animEffect>
                                  </p:childTnLst>
                                </p:cTn>
                              </p:par>
                              <p:par>
                                <p:cTn id="64" presetID="10" presetClass="entr" presetSubtype="0" fill="hold" nodeType="withEffect">
                                  <p:stCondLst>
                                    <p:cond delay="0"/>
                                  </p:stCondLst>
                                  <p:childTnLst>
                                    <p:set>
                                      <p:cBhvr>
                                        <p:cTn id="65" dur="1" fill="hold">
                                          <p:stCondLst>
                                            <p:cond delay="0"/>
                                          </p:stCondLst>
                                        </p:cTn>
                                        <p:tgtEl>
                                          <p:spTgt spid="7"/>
                                        </p:tgtEl>
                                        <p:attrNameLst>
                                          <p:attrName>style.visibility</p:attrName>
                                        </p:attrNameLst>
                                      </p:cBhvr>
                                      <p:to>
                                        <p:strVal val="visible"/>
                                      </p:to>
                                    </p:set>
                                    <p:animEffect transition="in" filter="fade">
                                      <p:cBhvr>
                                        <p:cTn id="66" dur="500"/>
                                        <p:tgtEl>
                                          <p:spTgt spid="7"/>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50"/>
                                        </p:tgtEl>
                                        <p:attrNameLst>
                                          <p:attrName>style.visibility</p:attrName>
                                        </p:attrNameLst>
                                      </p:cBhvr>
                                      <p:to>
                                        <p:strVal val="visible"/>
                                      </p:to>
                                    </p:set>
                                    <p:animEffect transition="in" filter="fade">
                                      <p:cBhvr>
                                        <p:cTn id="69" dur="500"/>
                                        <p:tgtEl>
                                          <p:spTgt spid="50"/>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nodeType="clickEffect">
                                  <p:stCondLst>
                                    <p:cond delay="0"/>
                                  </p:stCondLst>
                                  <p:childTnLst>
                                    <p:set>
                                      <p:cBhvr>
                                        <p:cTn id="73" dur="1" fill="hold">
                                          <p:stCondLst>
                                            <p:cond delay="0"/>
                                          </p:stCondLst>
                                        </p:cTn>
                                        <p:tgtEl>
                                          <p:spTgt spid="53"/>
                                        </p:tgtEl>
                                        <p:attrNameLst>
                                          <p:attrName>style.visibility</p:attrName>
                                        </p:attrNameLst>
                                      </p:cBhvr>
                                      <p:to>
                                        <p:strVal val="visible"/>
                                      </p:to>
                                    </p:set>
                                    <p:animEffect transition="in" filter="fade">
                                      <p:cBhvr>
                                        <p:cTn id="74" dur="500"/>
                                        <p:tgtEl>
                                          <p:spTgt spid="53"/>
                                        </p:tgtEl>
                                      </p:cBhvr>
                                    </p:animEffect>
                                  </p:childTnLst>
                                </p:cTn>
                              </p:par>
                              <p:par>
                                <p:cTn id="75" presetID="10" presetClass="entr" presetSubtype="0" fill="hold" nodeType="withEffect">
                                  <p:stCondLst>
                                    <p:cond delay="0"/>
                                  </p:stCondLst>
                                  <p:childTnLst>
                                    <p:set>
                                      <p:cBhvr>
                                        <p:cTn id="76" dur="1" fill="hold">
                                          <p:stCondLst>
                                            <p:cond delay="0"/>
                                          </p:stCondLst>
                                        </p:cTn>
                                        <p:tgtEl>
                                          <p:spTgt spid="8"/>
                                        </p:tgtEl>
                                        <p:attrNameLst>
                                          <p:attrName>style.visibility</p:attrName>
                                        </p:attrNameLst>
                                      </p:cBhvr>
                                      <p:to>
                                        <p:strVal val="visible"/>
                                      </p:to>
                                    </p:set>
                                    <p:animEffect transition="in" filter="fade">
                                      <p:cBhvr>
                                        <p:cTn id="77" dur="500"/>
                                        <p:tgtEl>
                                          <p:spTgt spid="8"/>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49"/>
                                        </p:tgtEl>
                                        <p:attrNameLst>
                                          <p:attrName>style.visibility</p:attrName>
                                        </p:attrNameLst>
                                      </p:cBhvr>
                                      <p:to>
                                        <p:strVal val="visible"/>
                                      </p:to>
                                    </p:set>
                                    <p:animEffect transition="in" filter="fade">
                                      <p:cBhvr>
                                        <p:cTn id="80"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4" grpId="0" animBg="1"/>
      <p:bldP spid="35" grpId="0" animBg="1"/>
      <p:bldP spid="36" grpId="0" animBg="1"/>
      <p:bldP spid="37" grpId="0" animBg="1"/>
      <p:bldP spid="38" grpId="0"/>
      <p:bldP spid="49" grpId="0"/>
      <p:bldP spid="50" grpId="0"/>
      <p:bldP spid="51" grpId="0"/>
      <p:bldP spid="2" grpId="0" animBg="1"/>
      <p:bldP spid="3" grpId="0" animBg="1"/>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oogle Shape;93;p2"/>
          <p:cNvPicPr preferRelativeResize="0"/>
          <p:nvPr/>
        </p:nvPicPr>
        <p:blipFill rotWithShape="1">
          <a:blip r:embed="rId3">
            <a:alphaModFix/>
          </a:blip>
          <a:srcRect/>
          <a:stretch/>
        </p:blipFill>
        <p:spPr>
          <a:xfrm>
            <a:off x="9803912" y="32176"/>
            <a:ext cx="2093994" cy="1027404"/>
          </a:xfrm>
          <a:prstGeom prst="rect">
            <a:avLst/>
          </a:prstGeom>
          <a:noFill/>
          <a:ln>
            <a:noFill/>
          </a:ln>
        </p:spPr>
      </p:pic>
      <p:sp>
        <p:nvSpPr>
          <p:cNvPr id="17421" name="Rectangle 17420">
            <a:extLst>
              <a:ext uri="{FF2B5EF4-FFF2-40B4-BE49-F238E27FC236}">
                <a16:creationId xmlns:a16="http://schemas.microsoft.com/office/drawing/2014/main" xmlns="" id="{15D51F35-9D1B-DF36-0C5E-78E466315067}"/>
              </a:ext>
            </a:extLst>
          </p:cNvPr>
          <p:cNvSpPr/>
          <p:nvPr/>
        </p:nvSpPr>
        <p:spPr>
          <a:xfrm>
            <a:off x="6926232" y="2708739"/>
            <a:ext cx="1568746" cy="69063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Input Preprocessing</a:t>
            </a:r>
            <a:endParaRPr lang="en-IN" dirty="0">
              <a:latin typeface="Times New Roman" panose="02020603050405020304" pitchFamily="18" charset="0"/>
              <a:cs typeface="Times New Roman" panose="02020603050405020304" pitchFamily="18" charset="0"/>
            </a:endParaRPr>
          </a:p>
        </p:txBody>
      </p:sp>
      <p:cxnSp>
        <p:nvCxnSpPr>
          <p:cNvPr id="17422" name="Straight Arrow Connector 17421">
            <a:extLst>
              <a:ext uri="{FF2B5EF4-FFF2-40B4-BE49-F238E27FC236}">
                <a16:creationId xmlns:a16="http://schemas.microsoft.com/office/drawing/2014/main" xmlns="" id="{4AC20B4A-CF11-3256-A856-6C273409432F}"/>
              </a:ext>
            </a:extLst>
          </p:cNvPr>
          <p:cNvCxnSpPr>
            <a:cxnSpLocks/>
            <a:stCxn id="17421" idx="2"/>
            <a:endCxn id="17423" idx="0"/>
          </p:cNvCxnSpPr>
          <p:nvPr/>
        </p:nvCxnSpPr>
        <p:spPr>
          <a:xfrm flipH="1">
            <a:off x="7710603" y="3399376"/>
            <a:ext cx="2" cy="433086"/>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17423" name="Rectangle 17422">
            <a:extLst>
              <a:ext uri="{FF2B5EF4-FFF2-40B4-BE49-F238E27FC236}">
                <a16:creationId xmlns:a16="http://schemas.microsoft.com/office/drawing/2014/main" xmlns="" id="{8E367621-AA20-F213-04EB-C5AA287EB503}"/>
              </a:ext>
            </a:extLst>
          </p:cNvPr>
          <p:cNvSpPr/>
          <p:nvPr/>
        </p:nvSpPr>
        <p:spPr>
          <a:xfrm>
            <a:off x="6926232" y="3832462"/>
            <a:ext cx="1568741" cy="69063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Structured input</a:t>
            </a:r>
            <a:endParaRPr lang="en-IN" dirty="0">
              <a:latin typeface="Times New Roman" panose="02020603050405020304" pitchFamily="18" charset="0"/>
              <a:cs typeface="Times New Roman" panose="02020603050405020304" pitchFamily="18" charset="0"/>
            </a:endParaRPr>
          </a:p>
        </p:txBody>
      </p:sp>
      <p:sp>
        <p:nvSpPr>
          <p:cNvPr id="17424" name="Rectangle 17423">
            <a:extLst>
              <a:ext uri="{FF2B5EF4-FFF2-40B4-BE49-F238E27FC236}">
                <a16:creationId xmlns:a16="http://schemas.microsoft.com/office/drawing/2014/main" xmlns="" id="{DF9F5848-DA15-F63E-4BAA-6426C88CD41D}"/>
              </a:ext>
            </a:extLst>
          </p:cNvPr>
          <p:cNvSpPr/>
          <p:nvPr/>
        </p:nvSpPr>
        <p:spPr>
          <a:xfrm>
            <a:off x="10327842" y="2827107"/>
            <a:ext cx="1631107" cy="45390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User Inputs</a:t>
            </a:r>
            <a:endParaRPr lang="en-IN"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cxnSp>
        <p:nvCxnSpPr>
          <p:cNvPr id="17425" name="Straight Arrow Connector 17424">
            <a:extLst>
              <a:ext uri="{FF2B5EF4-FFF2-40B4-BE49-F238E27FC236}">
                <a16:creationId xmlns:a16="http://schemas.microsoft.com/office/drawing/2014/main" xmlns="" id="{5E1E5CBE-D648-87CC-262A-324D801DB523}"/>
              </a:ext>
            </a:extLst>
          </p:cNvPr>
          <p:cNvCxnSpPr>
            <a:cxnSpLocks/>
            <a:stCxn id="17424" idx="1"/>
            <a:endCxn id="17421" idx="3"/>
          </p:cNvCxnSpPr>
          <p:nvPr/>
        </p:nvCxnSpPr>
        <p:spPr>
          <a:xfrm flipH="1">
            <a:off x="8494978" y="3054058"/>
            <a:ext cx="1832864" cy="0"/>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17427" name="Straight Arrow Connector 17426">
            <a:extLst>
              <a:ext uri="{FF2B5EF4-FFF2-40B4-BE49-F238E27FC236}">
                <a16:creationId xmlns:a16="http://schemas.microsoft.com/office/drawing/2014/main" xmlns="" id="{B71095FA-593E-0423-D37C-E836582F2BB7}"/>
              </a:ext>
            </a:extLst>
          </p:cNvPr>
          <p:cNvCxnSpPr>
            <a:cxnSpLocks/>
            <a:stCxn id="17424" idx="2"/>
            <a:endCxn id="39" idx="0"/>
          </p:cNvCxnSpPr>
          <p:nvPr/>
        </p:nvCxnSpPr>
        <p:spPr>
          <a:xfrm flipH="1">
            <a:off x="11143395" y="3281008"/>
            <a:ext cx="1" cy="547681"/>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17429" name="TextBox 17428">
            <a:extLst>
              <a:ext uri="{FF2B5EF4-FFF2-40B4-BE49-F238E27FC236}">
                <a16:creationId xmlns:a16="http://schemas.microsoft.com/office/drawing/2014/main" xmlns="" id="{84396405-D904-E939-8D0F-6DD55DD513C6}"/>
              </a:ext>
            </a:extLst>
          </p:cNvPr>
          <p:cNvSpPr txBox="1"/>
          <p:nvPr/>
        </p:nvSpPr>
        <p:spPr>
          <a:xfrm>
            <a:off x="10146216" y="4723305"/>
            <a:ext cx="962730"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Chart.js</a:t>
            </a:r>
            <a:endParaRPr lang="en-IN" dirty="0">
              <a:latin typeface="Times New Roman" panose="02020603050405020304" pitchFamily="18" charset="0"/>
              <a:cs typeface="Times New Roman" panose="02020603050405020304" pitchFamily="18" charset="0"/>
            </a:endParaRPr>
          </a:p>
        </p:txBody>
      </p:sp>
      <p:cxnSp>
        <p:nvCxnSpPr>
          <p:cNvPr id="17430" name="Straight Arrow Connector 17429">
            <a:extLst>
              <a:ext uri="{FF2B5EF4-FFF2-40B4-BE49-F238E27FC236}">
                <a16:creationId xmlns:a16="http://schemas.microsoft.com/office/drawing/2014/main" xmlns="" id="{083DC59E-A354-7E79-1434-72FC7B4CA6AA}"/>
              </a:ext>
            </a:extLst>
          </p:cNvPr>
          <p:cNvCxnSpPr>
            <a:cxnSpLocks/>
          </p:cNvCxnSpPr>
          <p:nvPr/>
        </p:nvCxnSpPr>
        <p:spPr>
          <a:xfrm>
            <a:off x="11133949" y="2162739"/>
            <a:ext cx="0" cy="658897"/>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17431" name="Rectangle 17430">
            <a:extLst>
              <a:ext uri="{FF2B5EF4-FFF2-40B4-BE49-F238E27FC236}">
                <a16:creationId xmlns:a16="http://schemas.microsoft.com/office/drawing/2014/main" xmlns="" id="{6A6A3ED0-FED9-D696-FB27-3B44EF543130}"/>
              </a:ext>
            </a:extLst>
          </p:cNvPr>
          <p:cNvSpPr/>
          <p:nvPr/>
        </p:nvSpPr>
        <p:spPr>
          <a:xfrm>
            <a:off x="6942650" y="4880275"/>
            <a:ext cx="1537922" cy="69063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Trained Model</a:t>
            </a:r>
            <a:endParaRPr lang="en-IN" dirty="0">
              <a:latin typeface="Times New Roman" panose="02020603050405020304" pitchFamily="18" charset="0"/>
              <a:cs typeface="Times New Roman" panose="02020603050405020304" pitchFamily="18" charset="0"/>
            </a:endParaRPr>
          </a:p>
        </p:txBody>
      </p:sp>
      <p:cxnSp>
        <p:nvCxnSpPr>
          <p:cNvPr id="17434" name="Straight Arrow Connector 17433">
            <a:extLst>
              <a:ext uri="{FF2B5EF4-FFF2-40B4-BE49-F238E27FC236}">
                <a16:creationId xmlns:a16="http://schemas.microsoft.com/office/drawing/2014/main" xmlns="" id="{EC2170F4-FA4C-464B-AE7B-58C7C4F064E2}"/>
              </a:ext>
            </a:extLst>
          </p:cNvPr>
          <p:cNvCxnSpPr>
            <a:cxnSpLocks/>
            <a:stCxn id="17423" idx="2"/>
            <a:endCxn id="17431" idx="0"/>
          </p:cNvCxnSpPr>
          <p:nvPr/>
        </p:nvCxnSpPr>
        <p:spPr>
          <a:xfrm>
            <a:off x="7710603" y="4523099"/>
            <a:ext cx="1008" cy="357176"/>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17435" name="Straight Arrow Connector 17434">
            <a:extLst>
              <a:ext uri="{FF2B5EF4-FFF2-40B4-BE49-F238E27FC236}">
                <a16:creationId xmlns:a16="http://schemas.microsoft.com/office/drawing/2014/main" xmlns="" id="{1DD74192-4A36-7381-C113-A53ABA4CCEBD}"/>
              </a:ext>
            </a:extLst>
          </p:cNvPr>
          <p:cNvCxnSpPr>
            <a:cxnSpLocks/>
            <a:stCxn id="17431" idx="2"/>
          </p:cNvCxnSpPr>
          <p:nvPr/>
        </p:nvCxnSpPr>
        <p:spPr>
          <a:xfrm>
            <a:off x="7711611" y="5570912"/>
            <a:ext cx="1372" cy="397050"/>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17436" name="Rectangle 17435">
            <a:extLst>
              <a:ext uri="{FF2B5EF4-FFF2-40B4-BE49-F238E27FC236}">
                <a16:creationId xmlns:a16="http://schemas.microsoft.com/office/drawing/2014/main" xmlns="" id="{144CBA6A-5DDB-B3D7-CF5A-38891451F179}"/>
              </a:ext>
            </a:extLst>
          </p:cNvPr>
          <p:cNvSpPr/>
          <p:nvPr/>
        </p:nvSpPr>
        <p:spPr>
          <a:xfrm>
            <a:off x="6926232" y="5967962"/>
            <a:ext cx="1568746" cy="69063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Predicted  crop price</a:t>
            </a:r>
            <a:endParaRPr lang="en-IN" dirty="0">
              <a:latin typeface="Times New Roman" panose="02020603050405020304" pitchFamily="18" charset="0"/>
              <a:cs typeface="Times New Roman" panose="02020603050405020304" pitchFamily="18" charset="0"/>
            </a:endParaRPr>
          </a:p>
        </p:txBody>
      </p:sp>
      <p:pic>
        <p:nvPicPr>
          <p:cNvPr id="17441" name="Graphic 17440" descr="User with solid fill">
            <a:extLst>
              <a:ext uri="{FF2B5EF4-FFF2-40B4-BE49-F238E27FC236}">
                <a16:creationId xmlns:a16="http://schemas.microsoft.com/office/drawing/2014/main" xmlns="" id="{D1597068-CE72-0A5A-36AB-310909627256}"/>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10686196" y="1467226"/>
            <a:ext cx="914400" cy="755733"/>
          </a:xfrm>
          <a:prstGeom prst="rect">
            <a:avLst/>
          </a:prstGeom>
        </p:spPr>
      </p:pic>
      <p:grpSp>
        <p:nvGrpSpPr>
          <p:cNvPr id="2" name="Group 1">
            <a:extLst>
              <a:ext uri="{FF2B5EF4-FFF2-40B4-BE49-F238E27FC236}">
                <a16:creationId xmlns:a16="http://schemas.microsoft.com/office/drawing/2014/main" xmlns="" id="{06D3B24C-FA17-877E-8FA7-77A4F48938A8}"/>
              </a:ext>
            </a:extLst>
          </p:cNvPr>
          <p:cNvGrpSpPr/>
          <p:nvPr/>
        </p:nvGrpSpPr>
        <p:grpSpPr>
          <a:xfrm>
            <a:off x="1890537" y="1283103"/>
            <a:ext cx="2109017" cy="2181088"/>
            <a:chOff x="676383" y="1869896"/>
            <a:chExt cx="2492702" cy="2903813"/>
          </a:xfrm>
        </p:grpSpPr>
        <p:sp>
          <p:nvSpPr>
            <p:cNvPr id="3" name="Rectangle 2">
              <a:extLst>
                <a:ext uri="{FF2B5EF4-FFF2-40B4-BE49-F238E27FC236}">
                  <a16:creationId xmlns:a16="http://schemas.microsoft.com/office/drawing/2014/main" xmlns="" id="{D98F3818-D7E9-EB90-F160-D6283C2C7AEE}"/>
                </a:ext>
              </a:extLst>
            </p:cNvPr>
            <p:cNvSpPr/>
            <p:nvPr/>
          </p:nvSpPr>
          <p:spPr>
            <a:xfrm>
              <a:off x="676383" y="1869896"/>
              <a:ext cx="2229492" cy="2702103"/>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IN"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xmlns="" id="{EEFF4B82-34DF-2763-B1BA-9D748F06CD19}"/>
                </a:ext>
              </a:extLst>
            </p:cNvPr>
            <p:cNvSpPr/>
            <p:nvPr/>
          </p:nvSpPr>
          <p:spPr>
            <a:xfrm>
              <a:off x="939593" y="2071606"/>
              <a:ext cx="2229492" cy="2702103"/>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CSV files</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Source: Ministry of agriculture, data.gov.in</a:t>
              </a:r>
            </a:p>
          </p:txBody>
        </p:sp>
      </p:grpSp>
      <p:sp>
        <p:nvSpPr>
          <p:cNvPr id="5" name="Rectangle 4">
            <a:extLst>
              <a:ext uri="{FF2B5EF4-FFF2-40B4-BE49-F238E27FC236}">
                <a16:creationId xmlns:a16="http://schemas.microsoft.com/office/drawing/2014/main" xmlns="" id="{D4851376-F1EA-7E55-38E1-9CAD1D6A2D75}"/>
              </a:ext>
            </a:extLst>
          </p:cNvPr>
          <p:cNvSpPr/>
          <p:nvPr/>
        </p:nvSpPr>
        <p:spPr>
          <a:xfrm>
            <a:off x="1418101" y="1200908"/>
            <a:ext cx="2820489" cy="503742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cxnSp>
        <p:nvCxnSpPr>
          <p:cNvPr id="9" name="Straight Arrow Connector 8">
            <a:extLst>
              <a:ext uri="{FF2B5EF4-FFF2-40B4-BE49-F238E27FC236}">
                <a16:creationId xmlns:a16="http://schemas.microsoft.com/office/drawing/2014/main" xmlns="" id="{D5BB8761-B798-7458-736E-C5A91C879627}"/>
              </a:ext>
            </a:extLst>
          </p:cNvPr>
          <p:cNvCxnSpPr>
            <a:cxnSpLocks/>
            <a:stCxn id="27" idx="3"/>
            <a:endCxn id="3" idx="1"/>
          </p:cNvCxnSpPr>
          <p:nvPr/>
        </p:nvCxnSpPr>
        <p:spPr>
          <a:xfrm>
            <a:off x="1246194" y="2296260"/>
            <a:ext cx="644343" cy="163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7" name="Rectangle 26">
            <a:extLst>
              <a:ext uri="{FF2B5EF4-FFF2-40B4-BE49-F238E27FC236}">
                <a16:creationId xmlns:a16="http://schemas.microsoft.com/office/drawing/2014/main" xmlns="" id="{DD21B134-2214-8C58-F47C-7399C22AA8FD}"/>
              </a:ext>
            </a:extLst>
          </p:cNvPr>
          <p:cNvSpPr/>
          <p:nvPr/>
        </p:nvSpPr>
        <p:spPr>
          <a:xfrm>
            <a:off x="107049" y="1950941"/>
            <a:ext cx="1139145" cy="69063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Data Collection</a:t>
            </a:r>
            <a:endParaRPr lang="en-IN" dirty="0">
              <a:latin typeface="Times New Roman" panose="02020603050405020304" pitchFamily="18" charset="0"/>
              <a:cs typeface="Times New Roman" panose="02020603050405020304" pitchFamily="18" charset="0"/>
            </a:endParaRPr>
          </a:p>
        </p:txBody>
      </p:sp>
      <p:sp>
        <p:nvSpPr>
          <p:cNvPr id="33" name="TextBox 32">
            <a:extLst>
              <a:ext uri="{FF2B5EF4-FFF2-40B4-BE49-F238E27FC236}">
                <a16:creationId xmlns:a16="http://schemas.microsoft.com/office/drawing/2014/main" xmlns="" id="{EF144CFF-A55E-D00C-2EE2-2D308B7A8623}"/>
              </a:ext>
            </a:extLst>
          </p:cNvPr>
          <p:cNvSpPr txBox="1"/>
          <p:nvPr/>
        </p:nvSpPr>
        <p:spPr>
          <a:xfrm>
            <a:off x="1418101" y="3615698"/>
            <a:ext cx="2946114" cy="2585323"/>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Dataset features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Crop Name</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Market</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Year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Month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Arrival date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rainfall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Arrivals (</a:t>
            </a:r>
            <a:r>
              <a:rPr lang="en-US" dirty="0" err="1">
                <a:latin typeface="Times New Roman" panose="02020603050405020304" pitchFamily="18" charset="0"/>
                <a:cs typeface="Times New Roman" panose="02020603050405020304" pitchFamily="18" charset="0"/>
              </a:rPr>
              <a:t>Tonnes</a:t>
            </a:r>
            <a:r>
              <a:rPr lang="en-US" dirty="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Modal Price(Rs./Quintal) </a:t>
            </a:r>
          </a:p>
        </p:txBody>
      </p:sp>
      <p:cxnSp>
        <p:nvCxnSpPr>
          <p:cNvPr id="36" name="Straight Arrow Connector 35">
            <a:extLst>
              <a:ext uri="{FF2B5EF4-FFF2-40B4-BE49-F238E27FC236}">
                <a16:creationId xmlns:a16="http://schemas.microsoft.com/office/drawing/2014/main" xmlns="" id="{6EC0EC87-0BA5-A7F2-1115-41EB83AF02B2}"/>
              </a:ext>
            </a:extLst>
          </p:cNvPr>
          <p:cNvCxnSpPr>
            <a:cxnSpLocks/>
          </p:cNvCxnSpPr>
          <p:nvPr/>
        </p:nvCxnSpPr>
        <p:spPr>
          <a:xfrm>
            <a:off x="4238590" y="1609056"/>
            <a:ext cx="59152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7" name="Rectangle 36">
            <a:extLst>
              <a:ext uri="{FF2B5EF4-FFF2-40B4-BE49-F238E27FC236}">
                <a16:creationId xmlns:a16="http://schemas.microsoft.com/office/drawing/2014/main" xmlns="" id="{7B439F15-2EF2-D9A1-3AB9-C1899D34F247}"/>
              </a:ext>
            </a:extLst>
          </p:cNvPr>
          <p:cNvSpPr/>
          <p:nvPr/>
        </p:nvSpPr>
        <p:spPr>
          <a:xfrm>
            <a:off x="4830110" y="1210817"/>
            <a:ext cx="1789649" cy="7964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Data Preprocessing</a:t>
            </a:r>
            <a:endParaRPr lang="en-IN" dirty="0">
              <a:latin typeface="Times New Roman" panose="02020603050405020304" pitchFamily="18" charset="0"/>
              <a:cs typeface="Times New Roman" panose="02020603050405020304" pitchFamily="18" charset="0"/>
            </a:endParaRPr>
          </a:p>
        </p:txBody>
      </p:sp>
      <p:cxnSp>
        <p:nvCxnSpPr>
          <p:cNvPr id="47" name="Straight Arrow Connector 46">
            <a:extLst>
              <a:ext uri="{FF2B5EF4-FFF2-40B4-BE49-F238E27FC236}">
                <a16:creationId xmlns:a16="http://schemas.microsoft.com/office/drawing/2014/main" xmlns="" id="{6E024142-87DC-0D6D-9BDE-D711D2A036F7}"/>
              </a:ext>
            </a:extLst>
          </p:cNvPr>
          <p:cNvCxnSpPr>
            <a:cxnSpLocks/>
          </p:cNvCxnSpPr>
          <p:nvPr/>
        </p:nvCxnSpPr>
        <p:spPr>
          <a:xfrm>
            <a:off x="6614602" y="1541806"/>
            <a:ext cx="46589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8" name="Rectangle 47">
            <a:extLst>
              <a:ext uri="{FF2B5EF4-FFF2-40B4-BE49-F238E27FC236}">
                <a16:creationId xmlns:a16="http://schemas.microsoft.com/office/drawing/2014/main" xmlns="" id="{8BD05E00-8018-3711-15D2-CF4B6A2E1424}"/>
              </a:ext>
            </a:extLst>
          </p:cNvPr>
          <p:cNvSpPr/>
          <p:nvPr/>
        </p:nvSpPr>
        <p:spPr>
          <a:xfrm>
            <a:off x="7102185" y="1143567"/>
            <a:ext cx="1767961" cy="7964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Training diverse ML(RF,DT) models</a:t>
            </a:r>
            <a:endParaRPr lang="en-IN" dirty="0">
              <a:latin typeface="Times New Roman" panose="02020603050405020304" pitchFamily="18" charset="0"/>
              <a:cs typeface="Times New Roman" panose="02020603050405020304" pitchFamily="18" charset="0"/>
            </a:endParaRPr>
          </a:p>
        </p:txBody>
      </p:sp>
      <p:sp>
        <p:nvSpPr>
          <p:cNvPr id="56" name="Freeform: Shape 55">
            <a:extLst>
              <a:ext uri="{FF2B5EF4-FFF2-40B4-BE49-F238E27FC236}">
                <a16:creationId xmlns:a16="http://schemas.microsoft.com/office/drawing/2014/main" xmlns="" id="{2C1D96F4-59A8-A5D5-3910-F1C599891623}"/>
              </a:ext>
            </a:extLst>
          </p:cNvPr>
          <p:cNvSpPr/>
          <p:nvPr/>
        </p:nvSpPr>
        <p:spPr>
          <a:xfrm>
            <a:off x="5697443" y="1945829"/>
            <a:ext cx="2299778" cy="737269"/>
          </a:xfrm>
          <a:custGeom>
            <a:avLst/>
            <a:gdLst>
              <a:gd name="connsiteX0" fmla="*/ 1143000 w 1143000"/>
              <a:gd name="connsiteY0" fmla="*/ 0 h 891825"/>
              <a:gd name="connsiteX1" fmla="*/ 1143000 w 1143000"/>
              <a:gd name="connsiteY1" fmla="*/ 381000 h 891825"/>
              <a:gd name="connsiteX2" fmla="*/ 0 w 1143000"/>
              <a:gd name="connsiteY2" fmla="*/ 381000 h 891825"/>
              <a:gd name="connsiteX3" fmla="*/ 0 w 1143000"/>
              <a:gd name="connsiteY3" fmla="*/ 891826 h 891825"/>
            </a:gdLst>
            <a:ahLst/>
            <a:cxnLst>
              <a:cxn ang="0">
                <a:pos x="connsiteX0" y="connsiteY0"/>
              </a:cxn>
              <a:cxn ang="0">
                <a:pos x="connsiteX1" y="connsiteY1"/>
              </a:cxn>
              <a:cxn ang="0">
                <a:pos x="connsiteX2" y="connsiteY2"/>
              </a:cxn>
              <a:cxn ang="0">
                <a:pos x="connsiteX3" y="connsiteY3"/>
              </a:cxn>
            </a:cxnLst>
            <a:rect l="l" t="t" r="r" b="b"/>
            <a:pathLst>
              <a:path w="1143000" h="891825">
                <a:moveTo>
                  <a:pt x="1143000" y="0"/>
                </a:moveTo>
                <a:lnTo>
                  <a:pt x="1143000" y="381000"/>
                </a:lnTo>
                <a:lnTo>
                  <a:pt x="0" y="381000"/>
                </a:lnTo>
                <a:lnTo>
                  <a:pt x="0" y="891826"/>
                </a:lnTo>
              </a:path>
            </a:pathLst>
          </a:custGeom>
          <a:ln w="38100"/>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txBody>
          <a:bodyPr rtlCol="0" anchor="ctr"/>
          <a:lstStyle/>
          <a:p>
            <a:endParaRPr lang="en-IN" dirty="0"/>
          </a:p>
        </p:txBody>
      </p:sp>
      <p:sp>
        <p:nvSpPr>
          <p:cNvPr id="57" name="Rectangle 56">
            <a:extLst>
              <a:ext uri="{FF2B5EF4-FFF2-40B4-BE49-F238E27FC236}">
                <a16:creationId xmlns:a16="http://schemas.microsoft.com/office/drawing/2014/main" xmlns="" id="{6E0ED59E-5681-728E-7C47-D3411D5C3D4D}"/>
              </a:ext>
            </a:extLst>
          </p:cNvPr>
          <p:cNvSpPr/>
          <p:nvPr/>
        </p:nvSpPr>
        <p:spPr>
          <a:xfrm>
            <a:off x="4851798" y="2750351"/>
            <a:ext cx="1685184" cy="94594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Evaluating &amp; selecting </a:t>
            </a:r>
            <a:r>
              <a:rPr lang="en-IN" dirty="0">
                <a:latin typeface="Times New Roman" panose="02020603050405020304" pitchFamily="18" charset="0"/>
                <a:cs typeface="Times New Roman" panose="02020603050405020304" pitchFamily="18" charset="0"/>
              </a:rPr>
              <a:t>optimal</a:t>
            </a:r>
            <a:r>
              <a:rPr lang="en-US" dirty="0">
                <a:latin typeface="Times New Roman" panose="02020603050405020304" pitchFamily="18" charset="0"/>
                <a:cs typeface="Times New Roman" panose="02020603050405020304" pitchFamily="18" charset="0"/>
              </a:rPr>
              <a:t> model</a:t>
            </a:r>
            <a:endParaRPr lang="en-IN" dirty="0">
              <a:latin typeface="Times New Roman" panose="02020603050405020304" pitchFamily="18" charset="0"/>
              <a:cs typeface="Times New Roman" panose="02020603050405020304" pitchFamily="18" charset="0"/>
            </a:endParaRPr>
          </a:p>
        </p:txBody>
      </p:sp>
      <p:sp>
        <p:nvSpPr>
          <p:cNvPr id="59" name="Freeform: Shape 58">
            <a:extLst>
              <a:ext uri="{FF2B5EF4-FFF2-40B4-BE49-F238E27FC236}">
                <a16:creationId xmlns:a16="http://schemas.microsoft.com/office/drawing/2014/main" xmlns="" id="{DD295640-763E-B4EB-1178-48363BDD17F5}"/>
              </a:ext>
            </a:extLst>
          </p:cNvPr>
          <p:cNvSpPr/>
          <p:nvPr/>
        </p:nvSpPr>
        <p:spPr>
          <a:xfrm>
            <a:off x="5621100" y="2661466"/>
            <a:ext cx="146579" cy="96487"/>
          </a:xfrm>
          <a:custGeom>
            <a:avLst/>
            <a:gdLst>
              <a:gd name="connsiteX0" fmla="*/ 33338 w 66675"/>
              <a:gd name="connsiteY0" fmla="*/ 66675 h 66675"/>
              <a:gd name="connsiteX1" fmla="*/ 0 w 66675"/>
              <a:gd name="connsiteY1" fmla="*/ 0 h 66675"/>
              <a:gd name="connsiteX2" fmla="*/ 33338 w 66675"/>
              <a:gd name="connsiteY2" fmla="*/ 16669 h 66675"/>
              <a:gd name="connsiteX3" fmla="*/ 66675 w 66675"/>
              <a:gd name="connsiteY3" fmla="*/ 0 h 66675"/>
            </a:gdLst>
            <a:ahLst/>
            <a:cxnLst>
              <a:cxn ang="0">
                <a:pos x="connsiteX0" y="connsiteY0"/>
              </a:cxn>
              <a:cxn ang="0">
                <a:pos x="connsiteX1" y="connsiteY1"/>
              </a:cxn>
              <a:cxn ang="0">
                <a:pos x="connsiteX2" y="connsiteY2"/>
              </a:cxn>
              <a:cxn ang="0">
                <a:pos x="connsiteX3" y="connsiteY3"/>
              </a:cxn>
            </a:cxnLst>
            <a:rect l="l" t="t" r="r" b="b"/>
            <a:pathLst>
              <a:path w="66675" h="66675">
                <a:moveTo>
                  <a:pt x="33338" y="66675"/>
                </a:moveTo>
                <a:lnTo>
                  <a:pt x="0" y="0"/>
                </a:lnTo>
                <a:lnTo>
                  <a:pt x="33338" y="16669"/>
                </a:lnTo>
                <a:lnTo>
                  <a:pt x="66675" y="0"/>
                </a:lnTo>
                <a:close/>
              </a:path>
            </a:pathLst>
          </a:custGeom>
          <a:solidFill>
            <a:srgbClr val="000000"/>
          </a:solidFill>
          <a:ln w="9525" cap="flat">
            <a:solidFill>
              <a:srgbClr val="000000"/>
            </a:solidFill>
            <a:prstDash val="solid"/>
            <a:miter/>
          </a:ln>
        </p:spPr>
        <p:txBody>
          <a:bodyPr rtlCol="0" anchor="ctr"/>
          <a:lstStyle/>
          <a:p>
            <a:endParaRPr lang="en-IN" dirty="0"/>
          </a:p>
        </p:txBody>
      </p:sp>
      <p:sp>
        <p:nvSpPr>
          <p:cNvPr id="60" name="Rectangle 59">
            <a:extLst>
              <a:ext uri="{FF2B5EF4-FFF2-40B4-BE49-F238E27FC236}">
                <a16:creationId xmlns:a16="http://schemas.microsoft.com/office/drawing/2014/main" xmlns="" id="{262FC5EE-2776-5F41-1FCF-DAEEF3EDEBE3}"/>
              </a:ext>
            </a:extLst>
          </p:cNvPr>
          <p:cNvSpPr/>
          <p:nvPr/>
        </p:nvSpPr>
        <p:spPr>
          <a:xfrm>
            <a:off x="4840954" y="3949276"/>
            <a:ext cx="1706872" cy="69063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Integrating with</a:t>
            </a:r>
          </a:p>
          <a:p>
            <a:pPr algn="ctr"/>
            <a:r>
              <a:rPr lang="en-IN" dirty="0">
                <a:latin typeface="Times New Roman" panose="02020603050405020304" pitchFamily="18" charset="0"/>
                <a:cs typeface="Times New Roman" panose="02020603050405020304" pitchFamily="18" charset="0"/>
              </a:rPr>
              <a:t>Web (Flask)</a:t>
            </a:r>
          </a:p>
        </p:txBody>
      </p:sp>
      <p:cxnSp>
        <p:nvCxnSpPr>
          <p:cNvPr id="61" name="Straight Arrow Connector 60">
            <a:extLst>
              <a:ext uri="{FF2B5EF4-FFF2-40B4-BE49-F238E27FC236}">
                <a16:creationId xmlns:a16="http://schemas.microsoft.com/office/drawing/2014/main" xmlns="" id="{A53B92B4-6A0D-6021-1A61-7734F980578C}"/>
              </a:ext>
            </a:extLst>
          </p:cNvPr>
          <p:cNvCxnSpPr>
            <a:cxnSpLocks/>
            <a:stCxn id="57" idx="2"/>
            <a:endCxn id="60" idx="0"/>
          </p:cNvCxnSpPr>
          <p:nvPr/>
        </p:nvCxnSpPr>
        <p:spPr>
          <a:xfrm>
            <a:off x="5694390" y="3696293"/>
            <a:ext cx="0" cy="25298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4" name="Rectangle 13">
            <a:extLst>
              <a:ext uri="{FF2B5EF4-FFF2-40B4-BE49-F238E27FC236}">
                <a16:creationId xmlns:a16="http://schemas.microsoft.com/office/drawing/2014/main" xmlns="" id="{FCEC33E9-85AD-E5A6-EC1E-FFB756406BC5}"/>
              </a:ext>
            </a:extLst>
          </p:cNvPr>
          <p:cNvSpPr/>
          <p:nvPr/>
        </p:nvSpPr>
        <p:spPr>
          <a:xfrm>
            <a:off x="4844007" y="5048820"/>
            <a:ext cx="1706872" cy="69063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Launch</a:t>
            </a:r>
            <a:endParaRPr lang="en-IN" dirty="0">
              <a:latin typeface="Times New Roman" panose="02020603050405020304" pitchFamily="18" charset="0"/>
              <a:cs typeface="Times New Roman" panose="02020603050405020304" pitchFamily="18" charset="0"/>
            </a:endParaRPr>
          </a:p>
        </p:txBody>
      </p:sp>
      <p:cxnSp>
        <p:nvCxnSpPr>
          <p:cNvPr id="15" name="Straight Arrow Connector 14">
            <a:extLst>
              <a:ext uri="{FF2B5EF4-FFF2-40B4-BE49-F238E27FC236}">
                <a16:creationId xmlns:a16="http://schemas.microsoft.com/office/drawing/2014/main" xmlns="" id="{3FFC4E73-B95F-14BF-9180-884EEA2C9916}"/>
              </a:ext>
            </a:extLst>
          </p:cNvPr>
          <p:cNvCxnSpPr>
            <a:cxnSpLocks/>
            <a:stCxn id="60" idx="2"/>
            <a:endCxn id="14" idx="0"/>
          </p:cNvCxnSpPr>
          <p:nvPr/>
        </p:nvCxnSpPr>
        <p:spPr>
          <a:xfrm>
            <a:off x="5694390" y="4639913"/>
            <a:ext cx="3053" cy="40890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4" name="Rectangle 33">
            <a:extLst>
              <a:ext uri="{FF2B5EF4-FFF2-40B4-BE49-F238E27FC236}">
                <a16:creationId xmlns:a16="http://schemas.microsoft.com/office/drawing/2014/main" xmlns="" id="{BE1F54C2-9518-D3CE-761C-F91B28360B32}"/>
              </a:ext>
            </a:extLst>
          </p:cNvPr>
          <p:cNvSpPr/>
          <p:nvPr/>
        </p:nvSpPr>
        <p:spPr>
          <a:xfrm>
            <a:off x="10281046" y="5225593"/>
            <a:ext cx="1705805" cy="93871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Future Price Trend Analytics Dashboard</a:t>
            </a:r>
            <a:endParaRPr lang="en-IN" dirty="0">
              <a:latin typeface="Times New Roman" panose="02020603050405020304" pitchFamily="18" charset="0"/>
              <a:cs typeface="Times New Roman" panose="02020603050405020304" pitchFamily="18" charset="0"/>
            </a:endParaRPr>
          </a:p>
        </p:txBody>
      </p:sp>
      <p:sp>
        <p:nvSpPr>
          <p:cNvPr id="39" name="Rectangle 38">
            <a:extLst>
              <a:ext uri="{FF2B5EF4-FFF2-40B4-BE49-F238E27FC236}">
                <a16:creationId xmlns:a16="http://schemas.microsoft.com/office/drawing/2014/main" xmlns="" id="{446B778E-4DD1-7449-9EA1-89307F323793}"/>
              </a:ext>
            </a:extLst>
          </p:cNvPr>
          <p:cNvSpPr/>
          <p:nvPr/>
        </p:nvSpPr>
        <p:spPr>
          <a:xfrm>
            <a:off x="10520632" y="3828689"/>
            <a:ext cx="1245525" cy="6944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Trained Model</a:t>
            </a:r>
            <a:endParaRPr lang="en-IN" dirty="0">
              <a:latin typeface="Times New Roman" panose="02020603050405020304" pitchFamily="18" charset="0"/>
              <a:cs typeface="Times New Roman" panose="02020603050405020304" pitchFamily="18" charset="0"/>
            </a:endParaRPr>
          </a:p>
        </p:txBody>
      </p:sp>
      <p:sp>
        <p:nvSpPr>
          <p:cNvPr id="44" name="TextBox 43">
            <a:extLst>
              <a:ext uri="{FF2B5EF4-FFF2-40B4-BE49-F238E27FC236}">
                <a16:creationId xmlns:a16="http://schemas.microsoft.com/office/drawing/2014/main" xmlns="" id="{D2578A05-B435-681A-E0E9-4ABBE274CDE0}"/>
              </a:ext>
            </a:extLst>
          </p:cNvPr>
          <p:cNvSpPr txBox="1"/>
          <p:nvPr/>
        </p:nvSpPr>
        <p:spPr>
          <a:xfrm>
            <a:off x="10176459" y="3369318"/>
            <a:ext cx="1027915"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Crop name</a:t>
            </a:r>
            <a:endParaRPr lang="en-IN" sz="1400" dirty="0">
              <a:latin typeface="Times New Roman" panose="02020603050405020304" pitchFamily="18" charset="0"/>
              <a:cs typeface="Times New Roman" panose="02020603050405020304" pitchFamily="18" charset="0"/>
            </a:endParaRPr>
          </a:p>
        </p:txBody>
      </p:sp>
      <p:sp>
        <p:nvSpPr>
          <p:cNvPr id="45" name="Rectangle 44">
            <a:extLst>
              <a:ext uri="{FF2B5EF4-FFF2-40B4-BE49-F238E27FC236}">
                <a16:creationId xmlns:a16="http://schemas.microsoft.com/office/drawing/2014/main" xmlns="" id="{1DA800FE-8126-2B00-E15B-4F6E52B4A713}"/>
              </a:ext>
            </a:extLst>
          </p:cNvPr>
          <p:cNvSpPr/>
          <p:nvPr/>
        </p:nvSpPr>
        <p:spPr>
          <a:xfrm>
            <a:off x="8747759" y="3832461"/>
            <a:ext cx="1395299" cy="69063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Rainfall data (Weather25)</a:t>
            </a:r>
            <a:endParaRPr lang="en-IN" dirty="0">
              <a:latin typeface="Times New Roman" panose="02020603050405020304" pitchFamily="18" charset="0"/>
              <a:cs typeface="Times New Roman" panose="02020603050405020304" pitchFamily="18" charset="0"/>
            </a:endParaRPr>
          </a:p>
        </p:txBody>
      </p:sp>
      <p:cxnSp>
        <p:nvCxnSpPr>
          <p:cNvPr id="17420" name="Straight Arrow Connector 17419">
            <a:extLst>
              <a:ext uri="{FF2B5EF4-FFF2-40B4-BE49-F238E27FC236}">
                <a16:creationId xmlns:a16="http://schemas.microsoft.com/office/drawing/2014/main" xmlns="" id="{2A1D03A8-C67D-0786-6D83-49B665BE96F3}"/>
              </a:ext>
            </a:extLst>
          </p:cNvPr>
          <p:cNvCxnSpPr>
            <a:cxnSpLocks/>
            <a:stCxn id="45" idx="3"/>
            <a:endCxn id="39" idx="1"/>
          </p:cNvCxnSpPr>
          <p:nvPr/>
        </p:nvCxnSpPr>
        <p:spPr>
          <a:xfrm flipV="1">
            <a:off x="10143058" y="4175894"/>
            <a:ext cx="377574" cy="1884"/>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17440" name="Straight Arrow Connector 17439">
            <a:extLst>
              <a:ext uri="{FF2B5EF4-FFF2-40B4-BE49-F238E27FC236}">
                <a16:creationId xmlns:a16="http://schemas.microsoft.com/office/drawing/2014/main" xmlns="" id="{EF534EB8-1A31-E7B5-CA65-8E22CEE325BD}"/>
              </a:ext>
            </a:extLst>
          </p:cNvPr>
          <p:cNvCxnSpPr>
            <a:cxnSpLocks/>
            <a:stCxn id="39" idx="2"/>
            <a:endCxn id="34" idx="0"/>
          </p:cNvCxnSpPr>
          <p:nvPr/>
        </p:nvCxnSpPr>
        <p:spPr>
          <a:xfrm flipH="1">
            <a:off x="11133949" y="4523098"/>
            <a:ext cx="9446" cy="702495"/>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10" name="Title 1">
            <a:extLst>
              <a:ext uri="{FF2B5EF4-FFF2-40B4-BE49-F238E27FC236}">
                <a16:creationId xmlns:a16="http://schemas.microsoft.com/office/drawing/2014/main" xmlns="" id="{D0C598FE-74E0-6E11-894D-5D28BD863461}"/>
              </a:ext>
            </a:extLst>
          </p:cNvPr>
          <p:cNvSpPr>
            <a:spLocks noGrp="1"/>
          </p:cNvSpPr>
          <p:nvPr>
            <p:ph type="title"/>
          </p:nvPr>
        </p:nvSpPr>
        <p:spPr>
          <a:xfrm>
            <a:off x="609600" y="-47625"/>
            <a:ext cx="10972800" cy="1000353"/>
          </a:xfrm>
        </p:spPr>
        <p:txBody>
          <a:bodyPr/>
          <a:lstStyle/>
          <a:p>
            <a:pPr eaLnBrk="1" hangingPunct="1"/>
            <a:r>
              <a:rPr lang="en-US" sz="3600" b="1" dirty="0">
                <a:latin typeface="Times New Roman" panose="02020603050405020304" pitchFamily="18" charset="0"/>
                <a:ea typeface="ＭＳ Ｐゴシック" pitchFamily="1" charset="-128"/>
                <a:cs typeface="Times New Roman" panose="02020603050405020304" pitchFamily="18" charset="0"/>
              </a:rPr>
              <a:t>Technical Approach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fade">
                                      <p:cBhvr>
                                        <p:cTn id="21" dur="500"/>
                                        <p:tgtEl>
                                          <p:spTgt spid="33"/>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6"/>
                                        </p:tgtEl>
                                        <p:attrNameLst>
                                          <p:attrName>style.visibility</p:attrName>
                                        </p:attrNameLst>
                                      </p:cBhvr>
                                      <p:to>
                                        <p:strVal val="visible"/>
                                      </p:to>
                                    </p:set>
                                    <p:animEffect transition="in" filter="fade">
                                      <p:cBhvr>
                                        <p:cTn id="26" dur="500"/>
                                        <p:tgtEl>
                                          <p:spTgt spid="36"/>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7"/>
                                        </p:tgtEl>
                                        <p:attrNameLst>
                                          <p:attrName>style.visibility</p:attrName>
                                        </p:attrNameLst>
                                      </p:cBhvr>
                                      <p:to>
                                        <p:strVal val="visible"/>
                                      </p:to>
                                    </p:set>
                                    <p:animEffect transition="in" filter="fade">
                                      <p:cBhvr>
                                        <p:cTn id="31" dur="500"/>
                                        <p:tgtEl>
                                          <p:spTgt spid="37"/>
                                        </p:tgtEl>
                                      </p:cBhvr>
                                    </p:animEffect>
                                  </p:childTnLst>
                                </p:cTn>
                              </p:par>
                              <p:par>
                                <p:cTn id="32" presetID="10" presetClass="entr" presetSubtype="0" fill="hold" nodeType="withEffect">
                                  <p:stCondLst>
                                    <p:cond delay="0"/>
                                  </p:stCondLst>
                                  <p:childTnLst>
                                    <p:set>
                                      <p:cBhvr>
                                        <p:cTn id="33" dur="1" fill="hold">
                                          <p:stCondLst>
                                            <p:cond delay="0"/>
                                          </p:stCondLst>
                                        </p:cTn>
                                        <p:tgtEl>
                                          <p:spTgt spid="47"/>
                                        </p:tgtEl>
                                        <p:attrNameLst>
                                          <p:attrName>style.visibility</p:attrName>
                                        </p:attrNameLst>
                                      </p:cBhvr>
                                      <p:to>
                                        <p:strVal val="visible"/>
                                      </p:to>
                                    </p:set>
                                    <p:animEffect transition="in" filter="fade">
                                      <p:cBhvr>
                                        <p:cTn id="34" dur="500"/>
                                        <p:tgtEl>
                                          <p:spTgt spid="47"/>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48"/>
                                        </p:tgtEl>
                                        <p:attrNameLst>
                                          <p:attrName>style.visibility</p:attrName>
                                        </p:attrNameLst>
                                      </p:cBhvr>
                                      <p:to>
                                        <p:strVal val="visible"/>
                                      </p:to>
                                    </p:set>
                                    <p:animEffect transition="in" filter="fade">
                                      <p:cBhvr>
                                        <p:cTn id="39" dur="500"/>
                                        <p:tgtEl>
                                          <p:spTgt spid="48"/>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56"/>
                                        </p:tgtEl>
                                        <p:attrNameLst>
                                          <p:attrName>style.visibility</p:attrName>
                                        </p:attrNameLst>
                                      </p:cBhvr>
                                      <p:to>
                                        <p:strVal val="visible"/>
                                      </p:to>
                                    </p:set>
                                    <p:animEffect transition="in" filter="fade">
                                      <p:cBhvr>
                                        <p:cTn id="42" dur="500"/>
                                        <p:tgtEl>
                                          <p:spTgt spid="56"/>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59"/>
                                        </p:tgtEl>
                                        <p:attrNameLst>
                                          <p:attrName>style.visibility</p:attrName>
                                        </p:attrNameLst>
                                      </p:cBhvr>
                                      <p:to>
                                        <p:strVal val="visible"/>
                                      </p:to>
                                    </p:set>
                                    <p:animEffect transition="in" filter="fade">
                                      <p:cBhvr>
                                        <p:cTn id="45" dur="500"/>
                                        <p:tgtEl>
                                          <p:spTgt spid="59"/>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61"/>
                                        </p:tgtEl>
                                        <p:attrNameLst>
                                          <p:attrName>style.visibility</p:attrName>
                                        </p:attrNameLst>
                                      </p:cBhvr>
                                      <p:to>
                                        <p:strVal val="visible"/>
                                      </p:to>
                                    </p:set>
                                    <p:animEffect transition="in" filter="fade">
                                      <p:cBhvr>
                                        <p:cTn id="50" dur="500"/>
                                        <p:tgtEl>
                                          <p:spTgt spid="61"/>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57"/>
                                        </p:tgtEl>
                                        <p:attrNameLst>
                                          <p:attrName>style.visibility</p:attrName>
                                        </p:attrNameLst>
                                      </p:cBhvr>
                                      <p:to>
                                        <p:strVal val="visible"/>
                                      </p:to>
                                    </p:set>
                                    <p:animEffect transition="in" filter="fade">
                                      <p:cBhvr>
                                        <p:cTn id="53" dur="500"/>
                                        <p:tgtEl>
                                          <p:spTgt spid="57"/>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60"/>
                                        </p:tgtEl>
                                        <p:attrNameLst>
                                          <p:attrName>style.visibility</p:attrName>
                                        </p:attrNameLst>
                                      </p:cBhvr>
                                      <p:to>
                                        <p:strVal val="visible"/>
                                      </p:to>
                                    </p:set>
                                    <p:animEffect transition="in" filter="fade">
                                      <p:cBhvr>
                                        <p:cTn id="58" dur="500"/>
                                        <p:tgtEl>
                                          <p:spTgt spid="60"/>
                                        </p:tgtEl>
                                      </p:cBhvr>
                                    </p:animEffect>
                                  </p:childTnLst>
                                </p:cTn>
                              </p:par>
                              <p:par>
                                <p:cTn id="59" presetID="10" presetClass="entr" presetSubtype="0" fill="hold" nodeType="withEffect">
                                  <p:stCondLst>
                                    <p:cond delay="0"/>
                                  </p:stCondLst>
                                  <p:childTnLst>
                                    <p:set>
                                      <p:cBhvr>
                                        <p:cTn id="60" dur="1" fill="hold">
                                          <p:stCondLst>
                                            <p:cond delay="0"/>
                                          </p:stCondLst>
                                        </p:cTn>
                                        <p:tgtEl>
                                          <p:spTgt spid="15"/>
                                        </p:tgtEl>
                                        <p:attrNameLst>
                                          <p:attrName>style.visibility</p:attrName>
                                        </p:attrNameLst>
                                      </p:cBhvr>
                                      <p:to>
                                        <p:strVal val="visible"/>
                                      </p:to>
                                    </p:set>
                                    <p:animEffect transition="in" filter="fade">
                                      <p:cBhvr>
                                        <p:cTn id="61" dur="500"/>
                                        <p:tgtEl>
                                          <p:spTgt spid="15"/>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14"/>
                                        </p:tgtEl>
                                        <p:attrNameLst>
                                          <p:attrName>style.visibility</p:attrName>
                                        </p:attrNameLst>
                                      </p:cBhvr>
                                      <p:to>
                                        <p:strVal val="visible"/>
                                      </p:to>
                                    </p:set>
                                    <p:animEffect transition="in" filter="fade">
                                      <p:cBhvr>
                                        <p:cTn id="66" dur="500"/>
                                        <p:tgtEl>
                                          <p:spTgt spid="14"/>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17441"/>
                                        </p:tgtEl>
                                        <p:attrNameLst>
                                          <p:attrName>style.visibility</p:attrName>
                                        </p:attrNameLst>
                                      </p:cBhvr>
                                      <p:to>
                                        <p:strVal val="visible"/>
                                      </p:to>
                                    </p:set>
                                    <p:animEffect transition="in" filter="fade">
                                      <p:cBhvr>
                                        <p:cTn id="71" dur="500"/>
                                        <p:tgtEl>
                                          <p:spTgt spid="17441"/>
                                        </p:tgtEl>
                                      </p:cBhvr>
                                    </p:animEffect>
                                  </p:childTnLst>
                                </p:cTn>
                              </p:par>
                              <p:par>
                                <p:cTn id="72" presetID="10" presetClass="entr" presetSubtype="0" fill="hold" nodeType="withEffect">
                                  <p:stCondLst>
                                    <p:cond delay="0"/>
                                  </p:stCondLst>
                                  <p:childTnLst>
                                    <p:set>
                                      <p:cBhvr>
                                        <p:cTn id="73" dur="1" fill="hold">
                                          <p:stCondLst>
                                            <p:cond delay="0"/>
                                          </p:stCondLst>
                                        </p:cTn>
                                        <p:tgtEl>
                                          <p:spTgt spid="17430"/>
                                        </p:tgtEl>
                                        <p:attrNameLst>
                                          <p:attrName>style.visibility</p:attrName>
                                        </p:attrNameLst>
                                      </p:cBhvr>
                                      <p:to>
                                        <p:strVal val="visible"/>
                                      </p:to>
                                    </p:set>
                                    <p:animEffect transition="in" filter="fade">
                                      <p:cBhvr>
                                        <p:cTn id="74" dur="500"/>
                                        <p:tgtEl>
                                          <p:spTgt spid="17430"/>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grpId="0" nodeType="clickEffect">
                                  <p:stCondLst>
                                    <p:cond delay="0"/>
                                  </p:stCondLst>
                                  <p:childTnLst>
                                    <p:set>
                                      <p:cBhvr>
                                        <p:cTn id="78" dur="1" fill="hold">
                                          <p:stCondLst>
                                            <p:cond delay="0"/>
                                          </p:stCondLst>
                                        </p:cTn>
                                        <p:tgtEl>
                                          <p:spTgt spid="17424"/>
                                        </p:tgtEl>
                                        <p:attrNameLst>
                                          <p:attrName>style.visibility</p:attrName>
                                        </p:attrNameLst>
                                      </p:cBhvr>
                                      <p:to>
                                        <p:strVal val="visible"/>
                                      </p:to>
                                    </p:set>
                                    <p:animEffect transition="in" filter="fade">
                                      <p:cBhvr>
                                        <p:cTn id="79" dur="500"/>
                                        <p:tgtEl>
                                          <p:spTgt spid="17424"/>
                                        </p:tgtEl>
                                      </p:cBhvr>
                                    </p:animEffect>
                                  </p:childTnLst>
                                </p:cTn>
                              </p:par>
                              <p:par>
                                <p:cTn id="80" presetID="10" presetClass="entr" presetSubtype="0" fill="hold" nodeType="withEffect">
                                  <p:stCondLst>
                                    <p:cond delay="0"/>
                                  </p:stCondLst>
                                  <p:childTnLst>
                                    <p:set>
                                      <p:cBhvr>
                                        <p:cTn id="81" dur="1" fill="hold">
                                          <p:stCondLst>
                                            <p:cond delay="0"/>
                                          </p:stCondLst>
                                        </p:cTn>
                                        <p:tgtEl>
                                          <p:spTgt spid="17425"/>
                                        </p:tgtEl>
                                        <p:attrNameLst>
                                          <p:attrName>style.visibility</p:attrName>
                                        </p:attrNameLst>
                                      </p:cBhvr>
                                      <p:to>
                                        <p:strVal val="visible"/>
                                      </p:to>
                                    </p:set>
                                    <p:animEffect transition="in" filter="fade">
                                      <p:cBhvr>
                                        <p:cTn id="82" dur="500"/>
                                        <p:tgtEl>
                                          <p:spTgt spid="17425"/>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17421"/>
                                        </p:tgtEl>
                                        <p:attrNameLst>
                                          <p:attrName>style.visibility</p:attrName>
                                        </p:attrNameLst>
                                      </p:cBhvr>
                                      <p:to>
                                        <p:strVal val="visible"/>
                                      </p:to>
                                    </p:set>
                                    <p:animEffect transition="in" filter="fade">
                                      <p:cBhvr>
                                        <p:cTn id="87" dur="500"/>
                                        <p:tgtEl>
                                          <p:spTgt spid="17421"/>
                                        </p:tgtEl>
                                      </p:cBhvr>
                                    </p:animEffect>
                                  </p:childTnLst>
                                </p:cTn>
                              </p:par>
                              <p:par>
                                <p:cTn id="88" presetID="10" presetClass="entr" presetSubtype="0" fill="hold" nodeType="withEffect">
                                  <p:stCondLst>
                                    <p:cond delay="0"/>
                                  </p:stCondLst>
                                  <p:childTnLst>
                                    <p:set>
                                      <p:cBhvr>
                                        <p:cTn id="89" dur="1" fill="hold">
                                          <p:stCondLst>
                                            <p:cond delay="0"/>
                                          </p:stCondLst>
                                        </p:cTn>
                                        <p:tgtEl>
                                          <p:spTgt spid="17422"/>
                                        </p:tgtEl>
                                        <p:attrNameLst>
                                          <p:attrName>style.visibility</p:attrName>
                                        </p:attrNameLst>
                                      </p:cBhvr>
                                      <p:to>
                                        <p:strVal val="visible"/>
                                      </p:to>
                                    </p:set>
                                    <p:animEffect transition="in" filter="fade">
                                      <p:cBhvr>
                                        <p:cTn id="90" dur="500"/>
                                        <p:tgtEl>
                                          <p:spTgt spid="17422"/>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grpId="0" nodeType="clickEffect">
                                  <p:stCondLst>
                                    <p:cond delay="0"/>
                                  </p:stCondLst>
                                  <p:childTnLst>
                                    <p:set>
                                      <p:cBhvr>
                                        <p:cTn id="94" dur="1" fill="hold">
                                          <p:stCondLst>
                                            <p:cond delay="0"/>
                                          </p:stCondLst>
                                        </p:cTn>
                                        <p:tgtEl>
                                          <p:spTgt spid="17423"/>
                                        </p:tgtEl>
                                        <p:attrNameLst>
                                          <p:attrName>style.visibility</p:attrName>
                                        </p:attrNameLst>
                                      </p:cBhvr>
                                      <p:to>
                                        <p:strVal val="visible"/>
                                      </p:to>
                                    </p:set>
                                    <p:animEffect transition="in" filter="fade">
                                      <p:cBhvr>
                                        <p:cTn id="95" dur="500"/>
                                        <p:tgtEl>
                                          <p:spTgt spid="17423"/>
                                        </p:tgtEl>
                                      </p:cBhvr>
                                    </p:animEffect>
                                  </p:childTnLst>
                                </p:cTn>
                              </p:par>
                              <p:par>
                                <p:cTn id="96" presetID="10" presetClass="entr" presetSubtype="0" fill="hold" nodeType="withEffect">
                                  <p:stCondLst>
                                    <p:cond delay="0"/>
                                  </p:stCondLst>
                                  <p:childTnLst>
                                    <p:set>
                                      <p:cBhvr>
                                        <p:cTn id="97" dur="1" fill="hold">
                                          <p:stCondLst>
                                            <p:cond delay="0"/>
                                          </p:stCondLst>
                                        </p:cTn>
                                        <p:tgtEl>
                                          <p:spTgt spid="17434"/>
                                        </p:tgtEl>
                                        <p:attrNameLst>
                                          <p:attrName>style.visibility</p:attrName>
                                        </p:attrNameLst>
                                      </p:cBhvr>
                                      <p:to>
                                        <p:strVal val="visible"/>
                                      </p:to>
                                    </p:set>
                                    <p:animEffect transition="in" filter="fade">
                                      <p:cBhvr>
                                        <p:cTn id="98" dur="500"/>
                                        <p:tgtEl>
                                          <p:spTgt spid="17434"/>
                                        </p:tgtEl>
                                      </p:cBhvr>
                                    </p:animEffect>
                                  </p:childTnLst>
                                </p:cTn>
                              </p:par>
                            </p:childTnLst>
                          </p:cTn>
                        </p:par>
                      </p:childTnLst>
                    </p:cTn>
                  </p:par>
                  <p:par>
                    <p:cTn id="99" fill="hold">
                      <p:stCondLst>
                        <p:cond delay="indefinite"/>
                      </p:stCondLst>
                      <p:childTnLst>
                        <p:par>
                          <p:cTn id="100" fill="hold">
                            <p:stCondLst>
                              <p:cond delay="0"/>
                            </p:stCondLst>
                            <p:childTnLst>
                              <p:par>
                                <p:cTn id="101" presetID="10" presetClass="entr" presetSubtype="0" fill="hold" grpId="0" nodeType="clickEffect">
                                  <p:stCondLst>
                                    <p:cond delay="0"/>
                                  </p:stCondLst>
                                  <p:childTnLst>
                                    <p:set>
                                      <p:cBhvr>
                                        <p:cTn id="102" dur="1" fill="hold">
                                          <p:stCondLst>
                                            <p:cond delay="0"/>
                                          </p:stCondLst>
                                        </p:cTn>
                                        <p:tgtEl>
                                          <p:spTgt spid="17431"/>
                                        </p:tgtEl>
                                        <p:attrNameLst>
                                          <p:attrName>style.visibility</p:attrName>
                                        </p:attrNameLst>
                                      </p:cBhvr>
                                      <p:to>
                                        <p:strVal val="visible"/>
                                      </p:to>
                                    </p:set>
                                    <p:animEffect transition="in" filter="fade">
                                      <p:cBhvr>
                                        <p:cTn id="103" dur="500"/>
                                        <p:tgtEl>
                                          <p:spTgt spid="17431"/>
                                        </p:tgtEl>
                                      </p:cBhvr>
                                    </p:animEffect>
                                  </p:childTnLst>
                                </p:cTn>
                              </p:par>
                              <p:par>
                                <p:cTn id="104" presetID="10" presetClass="entr" presetSubtype="0" fill="hold" nodeType="withEffect">
                                  <p:stCondLst>
                                    <p:cond delay="0"/>
                                  </p:stCondLst>
                                  <p:childTnLst>
                                    <p:set>
                                      <p:cBhvr>
                                        <p:cTn id="105" dur="1" fill="hold">
                                          <p:stCondLst>
                                            <p:cond delay="0"/>
                                          </p:stCondLst>
                                        </p:cTn>
                                        <p:tgtEl>
                                          <p:spTgt spid="17435"/>
                                        </p:tgtEl>
                                        <p:attrNameLst>
                                          <p:attrName>style.visibility</p:attrName>
                                        </p:attrNameLst>
                                      </p:cBhvr>
                                      <p:to>
                                        <p:strVal val="visible"/>
                                      </p:to>
                                    </p:set>
                                    <p:animEffect transition="in" filter="fade">
                                      <p:cBhvr>
                                        <p:cTn id="106" dur="500"/>
                                        <p:tgtEl>
                                          <p:spTgt spid="17435"/>
                                        </p:tgtEl>
                                      </p:cBhvr>
                                    </p:animEffec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grpId="0" nodeType="clickEffect">
                                  <p:stCondLst>
                                    <p:cond delay="0"/>
                                  </p:stCondLst>
                                  <p:childTnLst>
                                    <p:set>
                                      <p:cBhvr>
                                        <p:cTn id="110" dur="1" fill="hold">
                                          <p:stCondLst>
                                            <p:cond delay="0"/>
                                          </p:stCondLst>
                                        </p:cTn>
                                        <p:tgtEl>
                                          <p:spTgt spid="17436"/>
                                        </p:tgtEl>
                                        <p:attrNameLst>
                                          <p:attrName>style.visibility</p:attrName>
                                        </p:attrNameLst>
                                      </p:cBhvr>
                                      <p:to>
                                        <p:strVal val="visible"/>
                                      </p:to>
                                    </p:set>
                                    <p:animEffect transition="in" filter="fade">
                                      <p:cBhvr>
                                        <p:cTn id="111" dur="500"/>
                                        <p:tgtEl>
                                          <p:spTgt spid="17436"/>
                                        </p:tgtEl>
                                      </p:cBhvr>
                                    </p:animEffect>
                                  </p:childTnLst>
                                </p:cTn>
                              </p:par>
                            </p:childTnLst>
                          </p:cTn>
                        </p:par>
                      </p:childTnLst>
                    </p:cTn>
                  </p:par>
                  <p:par>
                    <p:cTn id="112" fill="hold">
                      <p:stCondLst>
                        <p:cond delay="indefinite"/>
                      </p:stCondLst>
                      <p:childTnLst>
                        <p:par>
                          <p:cTn id="113" fill="hold">
                            <p:stCondLst>
                              <p:cond delay="0"/>
                            </p:stCondLst>
                            <p:childTnLst>
                              <p:par>
                                <p:cTn id="114" presetID="10" presetClass="entr" presetSubtype="0" fill="hold" nodeType="clickEffect">
                                  <p:stCondLst>
                                    <p:cond delay="0"/>
                                  </p:stCondLst>
                                  <p:childTnLst>
                                    <p:set>
                                      <p:cBhvr>
                                        <p:cTn id="115" dur="1" fill="hold">
                                          <p:stCondLst>
                                            <p:cond delay="0"/>
                                          </p:stCondLst>
                                        </p:cTn>
                                        <p:tgtEl>
                                          <p:spTgt spid="17427"/>
                                        </p:tgtEl>
                                        <p:attrNameLst>
                                          <p:attrName>style.visibility</p:attrName>
                                        </p:attrNameLst>
                                      </p:cBhvr>
                                      <p:to>
                                        <p:strVal val="visible"/>
                                      </p:to>
                                    </p:set>
                                    <p:animEffect transition="in" filter="fade">
                                      <p:cBhvr>
                                        <p:cTn id="116" dur="500"/>
                                        <p:tgtEl>
                                          <p:spTgt spid="17427"/>
                                        </p:tgtEl>
                                      </p:cBhvr>
                                    </p:animEffect>
                                  </p:childTnLst>
                                </p:cTn>
                              </p:par>
                              <p:par>
                                <p:cTn id="117" presetID="10" presetClass="entr" presetSubtype="0" fill="hold" grpId="0" nodeType="withEffect">
                                  <p:stCondLst>
                                    <p:cond delay="0"/>
                                  </p:stCondLst>
                                  <p:childTnLst>
                                    <p:set>
                                      <p:cBhvr>
                                        <p:cTn id="118" dur="1" fill="hold">
                                          <p:stCondLst>
                                            <p:cond delay="0"/>
                                          </p:stCondLst>
                                        </p:cTn>
                                        <p:tgtEl>
                                          <p:spTgt spid="44"/>
                                        </p:tgtEl>
                                        <p:attrNameLst>
                                          <p:attrName>style.visibility</p:attrName>
                                        </p:attrNameLst>
                                      </p:cBhvr>
                                      <p:to>
                                        <p:strVal val="visible"/>
                                      </p:to>
                                    </p:set>
                                    <p:animEffect transition="in" filter="fade">
                                      <p:cBhvr>
                                        <p:cTn id="119" dur="500"/>
                                        <p:tgtEl>
                                          <p:spTgt spid="44"/>
                                        </p:tgtEl>
                                      </p:cBhvr>
                                    </p:animEffect>
                                  </p:childTnLst>
                                </p:cTn>
                              </p:par>
                              <p:par>
                                <p:cTn id="120" presetID="10" presetClass="entr" presetSubtype="0" fill="hold" grpId="0" nodeType="withEffect">
                                  <p:stCondLst>
                                    <p:cond delay="0"/>
                                  </p:stCondLst>
                                  <p:childTnLst>
                                    <p:set>
                                      <p:cBhvr>
                                        <p:cTn id="121" dur="1" fill="hold">
                                          <p:stCondLst>
                                            <p:cond delay="0"/>
                                          </p:stCondLst>
                                        </p:cTn>
                                        <p:tgtEl>
                                          <p:spTgt spid="39"/>
                                        </p:tgtEl>
                                        <p:attrNameLst>
                                          <p:attrName>style.visibility</p:attrName>
                                        </p:attrNameLst>
                                      </p:cBhvr>
                                      <p:to>
                                        <p:strVal val="visible"/>
                                      </p:to>
                                    </p:set>
                                    <p:animEffect transition="in" filter="fade">
                                      <p:cBhvr>
                                        <p:cTn id="122" dur="500"/>
                                        <p:tgtEl>
                                          <p:spTgt spid="39"/>
                                        </p:tgtEl>
                                      </p:cBhvr>
                                    </p:animEffect>
                                  </p:childTnLst>
                                </p:cTn>
                              </p:par>
                              <p:par>
                                <p:cTn id="123" presetID="10" presetClass="entr" presetSubtype="0" fill="hold" grpId="0" nodeType="withEffect">
                                  <p:stCondLst>
                                    <p:cond delay="0"/>
                                  </p:stCondLst>
                                  <p:childTnLst>
                                    <p:set>
                                      <p:cBhvr>
                                        <p:cTn id="124" dur="1" fill="hold">
                                          <p:stCondLst>
                                            <p:cond delay="0"/>
                                          </p:stCondLst>
                                        </p:cTn>
                                        <p:tgtEl>
                                          <p:spTgt spid="45"/>
                                        </p:tgtEl>
                                        <p:attrNameLst>
                                          <p:attrName>style.visibility</p:attrName>
                                        </p:attrNameLst>
                                      </p:cBhvr>
                                      <p:to>
                                        <p:strVal val="visible"/>
                                      </p:to>
                                    </p:set>
                                    <p:animEffect transition="in" filter="fade">
                                      <p:cBhvr>
                                        <p:cTn id="125" dur="500"/>
                                        <p:tgtEl>
                                          <p:spTgt spid="45"/>
                                        </p:tgtEl>
                                      </p:cBhvr>
                                    </p:animEffect>
                                  </p:childTnLst>
                                </p:cTn>
                              </p:par>
                              <p:par>
                                <p:cTn id="126" presetID="10" presetClass="entr" presetSubtype="0" fill="hold" nodeType="withEffect">
                                  <p:stCondLst>
                                    <p:cond delay="0"/>
                                  </p:stCondLst>
                                  <p:childTnLst>
                                    <p:set>
                                      <p:cBhvr>
                                        <p:cTn id="127" dur="1" fill="hold">
                                          <p:stCondLst>
                                            <p:cond delay="0"/>
                                          </p:stCondLst>
                                        </p:cTn>
                                        <p:tgtEl>
                                          <p:spTgt spid="17420"/>
                                        </p:tgtEl>
                                        <p:attrNameLst>
                                          <p:attrName>style.visibility</p:attrName>
                                        </p:attrNameLst>
                                      </p:cBhvr>
                                      <p:to>
                                        <p:strVal val="visible"/>
                                      </p:to>
                                    </p:set>
                                    <p:animEffect transition="in" filter="fade">
                                      <p:cBhvr>
                                        <p:cTn id="128" dur="500"/>
                                        <p:tgtEl>
                                          <p:spTgt spid="17420"/>
                                        </p:tgtEl>
                                      </p:cBhvr>
                                    </p:animEffect>
                                  </p:childTnLst>
                                </p:cTn>
                              </p:par>
                            </p:childTnLst>
                          </p:cTn>
                        </p:par>
                      </p:childTnLst>
                    </p:cTn>
                  </p:par>
                  <p:par>
                    <p:cTn id="129" fill="hold">
                      <p:stCondLst>
                        <p:cond delay="indefinite"/>
                      </p:stCondLst>
                      <p:childTnLst>
                        <p:par>
                          <p:cTn id="130" fill="hold">
                            <p:stCondLst>
                              <p:cond delay="0"/>
                            </p:stCondLst>
                            <p:childTnLst>
                              <p:par>
                                <p:cTn id="131" presetID="10" presetClass="entr" presetSubtype="0" fill="hold" nodeType="clickEffect">
                                  <p:stCondLst>
                                    <p:cond delay="0"/>
                                  </p:stCondLst>
                                  <p:childTnLst>
                                    <p:set>
                                      <p:cBhvr>
                                        <p:cTn id="132" dur="1" fill="hold">
                                          <p:stCondLst>
                                            <p:cond delay="0"/>
                                          </p:stCondLst>
                                        </p:cTn>
                                        <p:tgtEl>
                                          <p:spTgt spid="17440"/>
                                        </p:tgtEl>
                                        <p:attrNameLst>
                                          <p:attrName>style.visibility</p:attrName>
                                        </p:attrNameLst>
                                      </p:cBhvr>
                                      <p:to>
                                        <p:strVal val="visible"/>
                                      </p:to>
                                    </p:set>
                                    <p:animEffect transition="in" filter="fade">
                                      <p:cBhvr>
                                        <p:cTn id="133" dur="500"/>
                                        <p:tgtEl>
                                          <p:spTgt spid="17440"/>
                                        </p:tgtEl>
                                      </p:cBhvr>
                                    </p:animEffect>
                                  </p:childTnLst>
                                </p:cTn>
                              </p:par>
                              <p:par>
                                <p:cTn id="134" presetID="10" presetClass="entr" presetSubtype="0" fill="hold" grpId="0" nodeType="withEffect">
                                  <p:stCondLst>
                                    <p:cond delay="0"/>
                                  </p:stCondLst>
                                  <p:childTnLst>
                                    <p:set>
                                      <p:cBhvr>
                                        <p:cTn id="135" dur="1" fill="hold">
                                          <p:stCondLst>
                                            <p:cond delay="0"/>
                                          </p:stCondLst>
                                        </p:cTn>
                                        <p:tgtEl>
                                          <p:spTgt spid="17429"/>
                                        </p:tgtEl>
                                        <p:attrNameLst>
                                          <p:attrName>style.visibility</p:attrName>
                                        </p:attrNameLst>
                                      </p:cBhvr>
                                      <p:to>
                                        <p:strVal val="visible"/>
                                      </p:to>
                                    </p:set>
                                    <p:animEffect transition="in" filter="fade">
                                      <p:cBhvr>
                                        <p:cTn id="136" dur="500"/>
                                        <p:tgtEl>
                                          <p:spTgt spid="17429"/>
                                        </p:tgtEl>
                                      </p:cBhvr>
                                    </p:animEffect>
                                  </p:childTnLst>
                                </p:cTn>
                              </p:par>
                              <p:par>
                                <p:cTn id="137" presetID="10" presetClass="entr" presetSubtype="0" fill="hold" grpId="0" nodeType="withEffect">
                                  <p:stCondLst>
                                    <p:cond delay="0"/>
                                  </p:stCondLst>
                                  <p:childTnLst>
                                    <p:set>
                                      <p:cBhvr>
                                        <p:cTn id="138" dur="1" fill="hold">
                                          <p:stCondLst>
                                            <p:cond delay="0"/>
                                          </p:stCondLst>
                                        </p:cTn>
                                        <p:tgtEl>
                                          <p:spTgt spid="34"/>
                                        </p:tgtEl>
                                        <p:attrNameLst>
                                          <p:attrName>style.visibility</p:attrName>
                                        </p:attrNameLst>
                                      </p:cBhvr>
                                      <p:to>
                                        <p:strVal val="visible"/>
                                      </p:to>
                                    </p:set>
                                    <p:animEffect transition="in" filter="fade">
                                      <p:cBhvr>
                                        <p:cTn id="139"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21" grpId="0" animBg="1"/>
      <p:bldP spid="17423" grpId="0" animBg="1"/>
      <p:bldP spid="17424" grpId="0" animBg="1"/>
      <p:bldP spid="17429" grpId="0"/>
      <p:bldP spid="17431" grpId="0" animBg="1"/>
      <p:bldP spid="17436" grpId="0" animBg="1"/>
      <p:bldP spid="5" grpId="0" animBg="1"/>
      <p:bldP spid="27" grpId="0" animBg="1"/>
      <p:bldP spid="33" grpId="0"/>
      <p:bldP spid="37" grpId="0" animBg="1"/>
      <p:bldP spid="48" grpId="0" animBg="1"/>
      <p:bldP spid="56" grpId="0" animBg="1"/>
      <p:bldP spid="57" grpId="0" animBg="1"/>
      <p:bldP spid="59" grpId="0" animBg="1"/>
      <p:bldP spid="60" grpId="0" animBg="1"/>
      <p:bldP spid="14" grpId="0" animBg="1"/>
      <p:bldP spid="34" grpId="0" animBg="1"/>
      <p:bldP spid="39" grpId="0" animBg="1"/>
      <p:bldP spid="44" grpId="0"/>
      <p:bldP spid="4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xmlns="" id="{709DBC1B-1844-0CBE-2C8C-D00CD213BEAD}"/>
              </a:ext>
            </a:extLst>
          </p:cNvPr>
          <p:cNvSpPr>
            <a:spLocks noGrp="1"/>
          </p:cNvSpPr>
          <p:nvPr>
            <p:ph type="ftr" sz="quarter" idx="11"/>
          </p:nvPr>
        </p:nvSpPr>
        <p:spPr/>
        <p:txBody>
          <a:bodyPr/>
          <a:lstStyle/>
          <a:p>
            <a:pPr>
              <a:defRPr/>
            </a:pPr>
            <a:r>
              <a:rPr lang="en-US"/>
              <a:t>@SIH Idea submission- Template</a:t>
            </a:r>
          </a:p>
        </p:txBody>
      </p:sp>
      <p:sp>
        <p:nvSpPr>
          <p:cNvPr id="4" name="TextBox 3">
            <a:extLst>
              <a:ext uri="{FF2B5EF4-FFF2-40B4-BE49-F238E27FC236}">
                <a16:creationId xmlns:a16="http://schemas.microsoft.com/office/drawing/2014/main" xmlns="" id="{97C61AD0-EF31-03FC-DB49-F17D13D9F75E}"/>
              </a:ext>
            </a:extLst>
          </p:cNvPr>
          <p:cNvSpPr txBox="1"/>
          <p:nvPr/>
        </p:nvSpPr>
        <p:spPr>
          <a:xfrm>
            <a:off x="7398335" y="755124"/>
            <a:ext cx="4528965" cy="4521174"/>
          </a:xfrm>
          <a:prstGeom prst="rect">
            <a:avLst/>
          </a:prstGeom>
          <a:noFill/>
        </p:spPr>
        <p:txBody>
          <a:bodyPr wrap="square">
            <a:spAutoFit/>
          </a:bodyPr>
          <a:lstStyle/>
          <a:p>
            <a:pPr marL="285750" indent="-285750" algn="just">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algn="just"/>
            <a:endParaRPr lang="en-IN" sz="1800" dirty="0">
              <a:latin typeface="Times New Roman" panose="02020603050405020304" pitchFamily="18" charset="0"/>
              <a:cs typeface="Times New Roman" panose="02020603050405020304" pitchFamily="18" charset="0"/>
            </a:endParaRPr>
          </a:p>
          <a:p>
            <a:pPr algn="ctr"/>
            <a:r>
              <a:rPr lang="en-IN" sz="2200" b="1" u="sng" dirty="0">
                <a:latin typeface="Times New Roman" panose="02020603050405020304" pitchFamily="18" charset="0"/>
                <a:ea typeface="Calibri" panose="020F0502020204030204" pitchFamily="34" charset="0"/>
                <a:cs typeface="Times New Roman" panose="02020603050405020304" pitchFamily="18" charset="0"/>
              </a:rPr>
              <a:t>Dependencies</a:t>
            </a:r>
          </a:p>
          <a:p>
            <a:pPr marL="285750" indent="-285750" algn="just">
              <a:buFont typeface="Arial" panose="020B0604020202020204" pitchFamily="34" charset="0"/>
              <a:buChar char="•"/>
            </a:pPr>
            <a:endParaRPr lang="en-IN" sz="1800" b="1"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1800" b="1" dirty="0">
                <a:latin typeface="Times New Roman" panose="02020603050405020304" pitchFamily="18" charset="0"/>
                <a:cs typeface="Times New Roman" panose="02020603050405020304" pitchFamily="18" charset="0"/>
              </a:rPr>
              <a:t>Data Dependency</a:t>
            </a:r>
            <a:endParaRPr lang="en-IN" sz="18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1800" b="1" dirty="0">
                <a:latin typeface="Times New Roman" panose="02020603050405020304" pitchFamily="18" charset="0"/>
                <a:cs typeface="Times New Roman" panose="02020603050405020304" pitchFamily="18" charset="0"/>
              </a:rPr>
              <a:t>Internet Access Dependency</a:t>
            </a:r>
            <a:endParaRPr lang="en-IN" sz="1800" dirty="0">
              <a:latin typeface="Times New Roman" panose="02020603050405020304" pitchFamily="18" charset="0"/>
              <a:cs typeface="Times New Roman" panose="02020603050405020304" pitchFamily="18" charset="0"/>
            </a:endParaRPr>
          </a:p>
          <a:p>
            <a:pPr algn="just"/>
            <a:endParaRPr lang="en-IN" sz="1800" b="1" dirty="0">
              <a:latin typeface="Times New Roman" panose="02020603050405020304" pitchFamily="18" charset="0"/>
              <a:cs typeface="Times New Roman" panose="02020603050405020304" pitchFamily="18" charset="0"/>
            </a:endParaRPr>
          </a:p>
          <a:p>
            <a:pPr algn="ctr">
              <a:lnSpc>
                <a:spcPct val="107000"/>
              </a:lnSpc>
              <a:spcAft>
                <a:spcPts val="800"/>
              </a:spcAft>
            </a:pPr>
            <a:r>
              <a:rPr lang="en-IN" sz="2200" b="1" u="sng" dirty="0">
                <a:effectLst/>
                <a:latin typeface="Times New Roman" panose="02020603050405020304" pitchFamily="18" charset="0"/>
                <a:ea typeface="Calibri" panose="020F0502020204030204" pitchFamily="34" charset="0"/>
                <a:cs typeface="Times New Roman" panose="02020603050405020304" pitchFamily="18" charset="0"/>
              </a:rPr>
              <a:t>Revenue Model</a:t>
            </a:r>
            <a:endParaRPr lang="en-IN" sz="2200" b="1" u="sng"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lnSpc>
                <a:spcPct val="107000"/>
              </a:lnSpc>
              <a:spcAft>
                <a:spcPts val="800"/>
              </a:spcAft>
              <a:buFont typeface="Wingdings" panose="05000000000000000000" pitchFamily="2" charset="2"/>
              <a:buChar char="q"/>
            </a:pPr>
            <a:r>
              <a:rPr lang="en-US" sz="1800" dirty="0">
                <a:latin typeface="Times New Roman" panose="02020603050405020304" pitchFamily="18" charset="0"/>
                <a:ea typeface="Calibri" panose="020F0502020204030204" pitchFamily="34" charset="0"/>
                <a:cs typeface="Times New Roman" panose="02020603050405020304" pitchFamily="18" charset="0"/>
              </a:rPr>
              <a:t>Subscription-Based Model:</a:t>
            </a:r>
          </a:p>
          <a:p>
            <a:pPr marL="285750" indent="-285750" algn="just">
              <a:lnSpc>
                <a:spcPct val="107000"/>
              </a:lnSpc>
              <a:spcAft>
                <a:spcPts val="800"/>
              </a:spcAft>
              <a:buFont typeface="Arial" panose="020B0604020202020204" pitchFamily="34" charset="0"/>
              <a:buChar char="•"/>
            </a:pPr>
            <a:r>
              <a:rPr lang="en-US" b="1" dirty="0">
                <a:latin typeface="Times New Roman" panose="02020603050405020304" pitchFamily="18" charset="0"/>
                <a:ea typeface="Calibri" panose="020F0502020204030204" pitchFamily="34" charset="0"/>
                <a:cs typeface="Times New Roman" panose="02020603050405020304" pitchFamily="18" charset="0"/>
              </a:rPr>
              <a:t>Free Access: </a:t>
            </a:r>
            <a:r>
              <a:rPr lang="en-US" dirty="0">
                <a:latin typeface="Times New Roman" panose="02020603050405020304" pitchFamily="18" charset="0"/>
                <a:ea typeface="Calibri" panose="020F0502020204030204" pitchFamily="34" charset="0"/>
                <a:cs typeface="Times New Roman" panose="02020603050405020304" pitchFamily="18" charset="0"/>
              </a:rPr>
              <a:t>Users can access the app's basic features, such as crop price prediction.</a:t>
            </a:r>
          </a:p>
          <a:p>
            <a:pPr marL="285750" indent="-285750" algn="just">
              <a:lnSpc>
                <a:spcPct val="107000"/>
              </a:lnSpc>
              <a:spcAft>
                <a:spcPts val="800"/>
              </a:spcAft>
              <a:buFont typeface="Arial" panose="020B0604020202020204" pitchFamily="34" charset="0"/>
              <a:buChar char="•"/>
            </a:pPr>
            <a:r>
              <a:rPr lang="en-US" b="1" dirty="0">
                <a:latin typeface="Times New Roman" panose="02020603050405020304" pitchFamily="18" charset="0"/>
                <a:ea typeface="Calibri" panose="020F0502020204030204" pitchFamily="34" charset="0"/>
                <a:cs typeface="Times New Roman" panose="02020603050405020304" pitchFamily="18" charset="0"/>
              </a:rPr>
              <a:t>Premium Plan: </a:t>
            </a:r>
            <a:r>
              <a:rPr lang="en-US" dirty="0">
                <a:latin typeface="Times New Roman" panose="02020603050405020304" pitchFamily="18" charset="0"/>
                <a:ea typeface="Calibri" panose="020F0502020204030204" pitchFamily="34" charset="0"/>
                <a:cs typeface="Times New Roman" panose="02020603050405020304" pitchFamily="18" charset="0"/>
              </a:rPr>
              <a:t>In addition to the basic features available with free access, this plan includes Future Price Trend Analytics.</a:t>
            </a:r>
            <a:endParaRPr lang="en-IN" dirty="0">
              <a:latin typeface="Times New Roman" panose="02020603050405020304" pitchFamily="18" charset="0"/>
              <a:cs typeface="Times New Roman" panose="02020603050405020304" pitchFamily="18" charset="0"/>
            </a:endParaRPr>
          </a:p>
        </p:txBody>
      </p:sp>
      <p:sp>
        <p:nvSpPr>
          <p:cNvPr id="3" name="Title 1">
            <a:extLst>
              <a:ext uri="{FF2B5EF4-FFF2-40B4-BE49-F238E27FC236}">
                <a16:creationId xmlns:a16="http://schemas.microsoft.com/office/drawing/2014/main" xmlns="" id="{E1D00ABE-84AA-1BFB-AEAB-153F8420A414}"/>
              </a:ext>
            </a:extLst>
          </p:cNvPr>
          <p:cNvSpPr txBox="1">
            <a:spLocks/>
          </p:cNvSpPr>
          <p:nvPr/>
        </p:nvSpPr>
        <p:spPr>
          <a:xfrm>
            <a:off x="609600" y="27960"/>
            <a:ext cx="10972800" cy="696554"/>
          </a:xfrm>
          <a:prstGeom prst="rect">
            <a:avLst/>
          </a:prstGeom>
        </p:spPr>
        <p:txBody>
          <a:bodyPr/>
          <a:lstStyle>
            <a:lvl1pPr algn="ctr" defTabSz="457200" rtl="0" eaLnBrk="0" fontAlgn="base" hangingPunct="0">
              <a:spcBef>
                <a:spcPct val="0"/>
              </a:spcBef>
              <a:spcAft>
                <a:spcPct val="0"/>
              </a:spcAft>
              <a:defRPr sz="4400" kern="1200">
                <a:solidFill>
                  <a:schemeClr val="tx1"/>
                </a:solidFill>
                <a:latin typeface="TradeGothic"/>
                <a:ea typeface="ＭＳ Ｐゴシック" charset="0"/>
                <a:cs typeface="ＭＳ Ｐゴシック" charset="0"/>
              </a:defRPr>
            </a:lvl1pPr>
            <a:lvl2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2pPr>
            <a:lvl3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3pPr>
            <a:lvl4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4pPr>
            <a:lvl5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5pPr>
            <a:lvl6pPr marL="4572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9pPr>
          </a:lstStyle>
          <a:p>
            <a:pPr eaLnBrk="1" hangingPunct="1"/>
            <a:r>
              <a:rPr lang="en-US" sz="3600" b="1" dirty="0">
                <a:latin typeface="Times New Roman" panose="02020603050405020304" pitchFamily="18" charset="0"/>
                <a:ea typeface="ＭＳ Ｐゴシック" pitchFamily="1" charset="-128"/>
                <a:cs typeface="Times New Roman" panose="02020603050405020304" pitchFamily="18" charset="0"/>
              </a:rPr>
              <a:t>Tech Stack &amp; Dependencies &amp; Revenue Model</a:t>
            </a:r>
          </a:p>
          <a:p>
            <a:pPr eaLnBrk="1" hangingPunct="1"/>
            <a:endParaRPr lang="en-US" sz="3600" b="1" dirty="0">
              <a:latin typeface="Times New Roman" panose="02020603050405020304" pitchFamily="18" charset="0"/>
              <a:ea typeface="ＭＳ Ｐゴシック" pitchFamily="1" charset="-128"/>
              <a:cs typeface="Times New Roman" panose="02020603050405020304" pitchFamily="18" charset="0"/>
            </a:endParaRPr>
          </a:p>
        </p:txBody>
      </p:sp>
      <p:pic>
        <p:nvPicPr>
          <p:cNvPr id="1026" name="Picture 2">
            <a:extLst>
              <a:ext uri="{FF2B5EF4-FFF2-40B4-BE49-F238E27FC236}">
                <a16:creationId xmlns:a16="http://schemas.microsoft.com/office/drawing/2014/main" xmlns="" id="{E6490198-183A-035B-4D3B-A367B3E565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222" y="878525"/>
            <a:ext cx="7225113" cy="57667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9202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xmlns="" id="{A1FEDF4D-4C8D-2BD5-08D6-7156846A3E26}"/>
              </a:ext>
            </a:extLst>
          </p:cNvPr>
          <p:cNvSpPr txBox="1"/>
          <p:nvPr/>
        </p:nvSpPr>
        <p:spPr>
          <a:xfrm>
            <a:off x="334026" y="72878"/>
            <a:ext cx="11523945" cy="646331"/>
          </a:xfrm>
          <a:prstGeom prst="rect">
            <a:avLst/>
          </a:prstGeom>
          <a:noFill/>
        </p:spPr>
        <p:txBody>
          <a:bodyPr wrap="square" rtlCol="0">
            <a:spAutoFit/>
          </a:bodyPr>
          <a:lstStyle/>
          <a:p>
            <a:pPr algn="ctr"/>
            <a:r>
              <a:rPr lang="en-IN" sz="3600" b="1" dirty="0">
                <a:latin typeface="Times New Roman" panose="02020603050405020304" pitchFamily="18" charset="0"/>
                <a:cs typeface="Times New Roman" panose="02020603050405020304" pitchFamily="18" charset="0"/>
              </a:rPr>
              <a:t>Results &amp; Discussions</a:t>
            </a:r>
          </a:p>
        </p:txBody>
      </p:sp>
      <p:pic>
        <p:nvPicPr>
          <p:cNvPr id="4" name="Google Shape;212;p1">
            <a:extLst>
              <a:ext uri="{FF2B5EF4-FFF2-40B4-BE49-F238E27FC236}">
                <a16:creationId xmlns:a16="http://schemas.microsoft.com/office/drawing/2014/main" xmlns="" id="{4D364A89-6556-5651-A396-182D1B3D56CB}"/>
              </a:ext>
            </a:extLst>
          </p:cNvPr>
          <p:cNvPicPr preferRelativeResize="0"/>
          <p:nvPr/>
        </p:nvPicPr>
        <p:blipFill rotWithShape="1">
          <a:blip r:embed="rId2"/>
          <a:srcRect/>
          <a:stretch/>
        </p:blipFill>
        <p:spPr>
          <a:xfrm>
            <a:off x="10767317" y="83586"/>
            <a:ext cx="1284270" cy="758895"/>
          </a:xfrm>
          <a:prstGeom prst="rect">
            <a:avLst/>
          </a:prstGeom>
          <a:noFill/>
          <a:ln>
            <a:noFill/>
          </a:ln>
        </p:spPr>
      </p:pic>
      <p:graphicFrame>
        <p:nvGraphicFramePr>
          <p:cNvPr id="5" name="Chart 4">
            <a:extLst>
              <a:ext uri="{FF2B5EF4-FFF2-40B4-BE49-F238E27FC236}">
                <a16:creationId xmlns:a16="http://schemas.microsoft.com/office/drawing/2014/main" xmlns="" id="{2346E0BF-BA15-DF09-34E1-12C5F8A85248}"/>
              </a:ext>
            </a:extLst>
          </p:cNvPr>
          <p:cNvGraphicFramePr>
            <a:graphicFrameLocks/>
          </p:cNvGraphicFramePr>
          <p:nvPr>
            <p:extLst>
              <p:ext uri="{D42A27DB-BD31-4B8C-83A1-F6EECF244321}">
                <p14:modId xmlns:p14="http://schemas.microsoft.com/office/powerpoint/2010/main" val="3850190507"/>
              </p:ext>
            </p:extLst>
          </p:nvPr>
        </p:nvGraphicFramePr>
        <p:xfrm>
          <a:off x="643467" y="1136747"/>
          <a:ext cx="10905066" cy="4394199"/>
        </p:xfrm>
        <a:graphic>
          <a:graphicData uri="http://schemas.openxmlformats.org/drawingml/2006/chart">
            <c:chart xmlns:c="http://schemas.openxmlformats.org/drawingml/2006/chart" xmlns:r="http://schemas.openxmlformats.org/officeDocument/2006/relationships" r:id="rId3"/>
          </a:graphicData>
        </a:graphic>
      </p:graphicFrame>
      <p:sp>
        <p:nvSpPr>
          <p:cNvPr id="9" name="TextBox 2">
            <a:extLst>
              <a:ext uri="{FF2B5EF4-FFF2-40B4-BE49-F238E27FC236}">
                <a16:creationId xmlns:a16="http://schemas.microsoft.com/office/drawing/2014/main" xmlns="" id="{B27F9204-9975-3C10-4BAA-3E76033F09E8}"/>
              </a:ext>
            </a:extLst>
          </p:cNvPr>
          <p:cNvSpPr txBox="1"/>
          <p:nvPr/>
        </p:nvSpPr>
        <p:spPr>
          <a:xfrm>
            <a:off x="3318118" y="5629470"/>
            <a:ext cx="7449199" cy="646331"/>
          </a:xfrm>
          <a:prstGeom prst="rect">
            <a:avLst/>
          </a:prstGeom>
          <a:noFill/>
        </p:spPr>
        <p:txBody>
          <a:bodyPr wrap="square">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Arial"/>
                <a:sym typeface="Arial"/>
              </a:rPr>
              <a:t>Graph 1. 2024 Jowar actual and predicted Monthly Price Trend 2024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IN" sz="1800" b="1" i="0" u="none" strike="noStrike" kern="0" cap="none" spc="0" normalizeH="0" baseline="0" noProof="0" dirty="0">
              <a:ln>
                <a:noFill/>
              </a:ln>
              <a:solidFill>
                <a:srgbClr val="000000"/>
              </a:solidFill>
              <a:effectLst/>
              <a:uLnTx/>
              <a:uFillTx/>
              <a:latin typeface="Arial"/>
              <a:cs typeface="Arial"/>
              <a:sym typeface="Arial"/>
            </a:endParaRPr>
          </a:p>
        </p:txBody>
      </p:sp>
      <p:sp>
        <p:nvSpPr>
          <p:cNvPr id="10" name="TextBox 10">
            <a:extLst>
              <a:ext uri="{FF2B5EF4-FFF2-40B4-BE49-F238E27FC236}">
                <a16:creationId xmlns:a16="http://schemas.microsoft.com/office/drawing/2014/main" xmlns="" id="{95903F5D-7C9A-C772-D55E-113079E557A4}"/>
              </a:ext>
            </a:extLst>
          </p:cNvPr>
          <p:cNvSpPr txBox="1"/>
          <p:nvPr/>
        </p:nvSpPr>
        <p:spPr>
          <a:xfrm>
            <a:off x="643467" y="6077236"/>
            <a:ext cx="10815320" cy="707886"/>
          </a:xfrm>
          <a:prstGeom prst="rect">
            <a:avLst/>
          </a:prstGeom>
          <a:noFill/>
        </p:spPr>
        <p:txBody>
          <a:bodyPr wrap="square">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lgn="just">
              <a:buFont typeface="Arial" panose="020B0604020202020204" pitchFamily="34" charset="0"/>
              <a:buChar char="•"/>
            </a:pPr>
            <a:r>
              <a:rPr lang="en-US" sz="2000" dirty="0">
                <a:latin typeface="Times New Roman" panose="02020603050405020304" pitchFamily="18" charset="0"/>
                <a:ea typeface="Times New Roman" panose="02020603050405020304" pitchFamily="18" charset="0"/>
              </a:rPr>
              <a:t>The graph above clearly illustrates that the maximum price difference between the predicted and actual values is ₹454, and we achieved an accuracy of 96% in this prediction.</a:t>
            </a:r>
          </a:p>
        </p:txBody>
      </p:sp>
    </p:spTree>
    <p:extLst>
      <p:ext uri="{BB962C8B-B14F-4D97-AF65-F5344CB8AC3E}">
        <p14:creationId xmlns:p14="http://schemas.microsoft.com/office/powerpoint/2010/main" val="1166423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P spid="9" grpId="0"/>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1A2BF4C5-1206-DD04-23AF-753779B266BD}"/>
              </a:ext>
            </a:extLst>
          </p:cNvPr>
          <p:cNvSpPr>
            <a:spLocks noGrp="1"/>
          </p:cNvSpPr>
          <p:nvPr>
            <p:ph type="sldNum" sz="quarter" idx="12"/>
          </p:nvPr>
        </p:nvSpPr>
        <p:spPr/>
        <p:txBody>
          <a:bodyPr/>
          <a:lstStyle/>
          <a:p>
            <a:fld id="{B635AFB3-1ACD-44AC-8702-86B1729DF035}" type="slidenum">
              <a:rPr lang="en-US" smtClean="0"/>
              <a:pPr/>
              <a:t>7</a:t>
            </a:fld>
            <a:endParaRPr lang="en-US"/>
          </a:p>
        </p:txBody>
      </p:sp>
      <p:graphicFrame>
        <p:nvGraphicFramePr>
          <p:cNvPr id="8" name="TextBox 2">
            <a:extLst>
              <a:ext uri="{FF2B5EF4-FFF2-40B4-BE49-F238E27FC236}">
                <a16:creationId xmlns:a16="http://schemas.microsoft.com/office/drawing/2014/main" xmlns="" id="{1FFA95B4-4625-05B9-E606-7CC57F81B5D0}"/>
              </a:ext>
            </a:extLst>
          </p:cNvPr>
          <p:cNvGraphicFramePr/>
          <p:nvPr>
            <p:extLst>
              <p:ext uri="{D42A27DB-BD31-4B8C-83A1-F6EECF244321}">
                <p14:modId xmlns:p14="http://schemas.microsoft.com/office/powerpoint/2010/main" val="231285146"/>
              </p:ext>
            </p:extLst>
          </p:nvPr>
        </p:nvGraphicFramePr>
        <p:xfrm>
          <a:off x="138545" y="719209"/>
          <a:ext cx="11914909" cy="60022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TextBox 10">
            <a:extLst>
              <a:ext uri="{FF2B5EF4-FFF2-40B4-BE49-F238E27FC236}">
                <a16:creationId xmlns:a16="http://schemas.microsoft.com/office/drawing/2014/main" xmlns="" id="{A1FEDF4D-4C8D-2BD5-08D6-7156846A3E26}"/>
              </a:ext>
            </a:extLst>
          </p:cNvPr>
          <p:cNvSpPr txBox="1"/>
          <p:nvPr/>
        </p:nvSpPr>
        <p:spPr>
          <a:xfrm>
            <a:off x="334026" y="72878"/>
            <a:ext cx="11523945" cy="646331"/>
          </a:xfrm>
          <a:prstGeom prst="rect">
            <a:avLst/>
          </a:prstGeom>
          <a:noFill/>
        </p:spPr>
        <p:txBody>
          <a:bodyPr wrap="square" rtlCol="0">
            <a:spAutoFit/>
          </a:bodyPr>
          <a:lstStyle/>
          <a:p>
            <a:pPr algn="ctr"/>
            <a:r>
              <a:rPr lang="en-IN" sz="3600" b="1" dirty="0">
                <a:latin typeface="Times New Roman" panose="02020603050405020304" pitchFamily="18" charset="0"/>
                <a:cs typeface="Times New Roman" panose="02020603050405020304" pitchFamily="18" charset="0"/>
              </a:rPr>
              <a:t>Innovation &amp; Impact</a:t>
            </a:r>
          </a:p>
        </p:txBody>
      </p:sp>
      <p:pic>
        <p:nvPicPr>
          <p:cNvPr id="4" name="Google Shape;212;p1">
            <a:extLst>
              <a:ext uri="{FF2B5EF4-FFF2-40B4-BE49-F238E27FC236}">
                <a16:creationId xmlns:a16="http://schemas.microsoft.com/office/drawing/2014/main" xmlns="" id="{4D364A89-6556-5651-A396-182D1B3D56CB}"/>
              </a:ext>
            </a:extLst>
          </p:cNvPr>
          <p:cNvPicPr preferRelativeResize="0"/>
          <p:nvPr/>
        </p:nvPicPr>
        <p:blipFill rotWithShape="1">
          <a:blip r:embed="rId7"/>
          <a:srcRect/>
          <a:stretch/>
        </p:blipFill>
        <p:spPr>
          <a:xfrm>
            <a:off x="10767317" y="83586"/>
            <a:ext cx="1284270" cy="758895"/>
          </a:xfrm>
          <a:prstGeom prst="rect">
            <a:avLst/>
          </a:prstGeom>
          <a:noFill/>
          <a:ln>
            <a:noFill/>
          </a:ln>
        </p:spPr>
      </p:pic>
    </p:spTree>
    <p:extLst>
      <p:ext uri="{BB962C8B-B14F-4D97-AF65-F5344CB8AC3E}">
        <p14:creationId xmlns:p14="http://schemas.microsoft.com/office/powerpoint/2010/main" val="1646621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Graphic spid="8"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59CEADCE-FC43-39C9-4512-1C3D4F8B686F}"/>
              </a:ext>
            </a:extLst>
          </p:cNvPr>
          <p:cNvSpPr txBox="1"/>
          <p:nvPr/>
        </p:nvSpPr>
        <p:spPr>
          <a:xfrm>
            <a:off x="3937818" y="2307329"/>
            <a:ext cx="4706119" cy="1200329"/>
          </a:xfrm>
          <a:prstGeom prst="rect">
            <a:avLst/>
          </a:prstGeom>
          <a:noFill/>
        </p:spPr>
        <p:txBody>
          <a:bodyPr wrap="square" rtlCol="0">
            <a:spAutoFit/>
          </a:bodyPr>
          <a:lstStyle/>
          <a:p>
            <a:r>
              <a:rPr lang="en-US" sz="7200" dirty="0">
                <a:latin typeface="Times New Roman" panose="02020603050405020304" pitchFamily="18" charset="0"/>
                <a:cs typeface="Times New Roman" panose="02020603050405020304" pitchFamily="18" charset="0"/>
              </a:rPr>
              <a:t>Thank You!</a:t>
            </a:r>
            <a:endParaRPr lang="en-IN" sz="7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0331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635AFB3-1ACD-44AC-8702-86B1729DF035}" type="slidenum">
              <a:rPr lang="en-US" smtClean="0"/>
              <a:pPr/>
              <a:t>9</a:t>
            </a:fld>
            <a:endParaRPr lang="en-US"/>
          </a:p>
        </p:txBody>
      </p:sp>
      <p:sp>
        <p:nvSpPr>
          <p:cNvPr id="4" name="Rectangle 3">
            <a:extLst>
              <a:ext uri="{FF2B5EF4-FFF2-40B4-BE49-F238E27FC236}">
                <a16:creationId xmlns:a16="http://schemas.microsoft.com/office/drawing/2014/main" xmlns="" id="{B8E93972-2265-DE79-F093-C5893FFAF461}"/>
              </a:ext>
            </a:extLst>
          </p:cNvPr>
          <p:cNvSpPr/>
          <p:nvPr/>
        </p:nvSpPr>
        <p:spPr>
          <a:xfrm>
            <a:off x="2534456" y="2494080"/>
            <a:ext cx="2047875" cy="39052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atin typeface="Times New Roman" panose="02020603050405020304" pitchFamily="18" charset="0"/>
                <a:cs typeface="Times New Roman" panose="02020603050405020304" pitchFamily="18" charset="0"/>
              </a:rPr>
              <a:t>Crop Name</a:t>
            </a:r>
            <a:endParaRPr lang="en-IN" sz="1400"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xmlns="" id="{6456625B-72E1-339E-F95D-75CF50AB67EC}"/>
              </a:ext>
            </a:extLst>
          </p:cNvPr>
          <p:cNvSpPr/>
          <p:nvPr/>
        </p:nvSpPr>
        <p:spPr>
          <a:xfrm>
            <a:off x="2534456" y="2859817"/>
            <a:ext cx="2047875" cy="39052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atin typeface="Times New Roman" panose="02020603050405020304" pitchFamily="18" charset="0"/>
                <a:cs typeface="Times New Roman" panose="02020603050405020304" pitchFamily="18" charset="0"/>
              </a:rPr>
              <a:t>State</a:t>
            </a:r>
            <a:endParaRPr lang="en-IN" sz="1400" dirty="0">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xmlns="" id="{DD469D56-C61B-F902-864D-0FC19EB0FA9C}"/>
              </a:ext>
            </a:extLst>
          </p:cNvPr>
          <p:cNvSpPr/>
          <p:nvPr/>
        </p:nvSpPr>
        <p:spPr>
          <a:xfrm>
            <a:off x="2534453" y="3240503"/>
            <a:ext cx="2047875" cy="39052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atin typeface="Times New Roman" panose="02020603050405020304" pitchFamily="18" charset="0"/>
                <a:cs typeface="Times New Roman" panose="02020603050405020304" pitchFamily="18" charset="0"/>
              </a:rPr>
              <a:t>Market</a:t>
            </a:r>
            <a:endParaRPr lang="en-IN" sz="1400"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xmlns="" id="{78A2DD52-D90F-007D-4AD8-ABECBBA07230}"/>
              </a:ext>
            </a:extLst>
          </p:cNvPr>
          <p:cNvSpPr/>
          <p:nvPr/>
        </p:nvSpPr>
        <p:spPr>
          <a:xfrm>
            <a:off x="2534447" y="3631027"/>
            <a:ext cx="2047875" cy="39052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atin typeface="Times New Roman" panose="02020603050405020304" pitchFamily="18" charset="0"/>
                <a:cs typeface="Times New Roman" panose="02020603050405020304" pitchFamily="18" charset="0"/>
              </a:rPr>
              <a:t>Year</a:t>
            </a:r>
            <a:endParaRPr lang="en-IN" sz="1400" dirty="0">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xmlns="" id="{B8E93972-2265-DE79-F093-C5893FFAF461}"/>
              </a:ext>
            </a:extLst>
          </p:cNvPr>
          <p:cNvSpPr/>
          <p:nvPr/>
        </p:nvSpPr>
        <p:spPr>
          <a:xfrm>
            <a:off x="2534447" y="1703192"/>
            <a:ext cx="2047875" cy="39052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atin typeface="Times New Roman" panose="02020603050405020304" pitchFamily="18" charset="0"/>
                <a:cs typeface="Times New Roman" panose="02020603050405020304" pitchFamily="18" charset="0"/>
              </a:rPr>
              <a:t>Crop Name</a:t>
            </a:r>
            <a:endParaRPr lang="en-IN" sz="1400" dirty="0">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xmlns="" id="{6456625B-72E1-339E-F95D-75CF50AB67EC}"/>
              </a:ext>
            </a:extLst>
          </p:cNvPr>
          <p:cNvSpPr/>
          <p:nvPr/>
        </p:nvSpPr>
        <p:spPr>
          <a:xfrm>
            <a:off x="2534447" y="2093716"/>
            <a:ext cx="2047875" cy="39052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atin typeface="Times New Roman" panose="02020603050405020304" pitchFamily="18" charset="0"/>
                <a:cs typeface="Times New Roman" panose="02020603050405020304" pitchFamily="18" charset="0"/>
              </a:rPr>
              <a:t>State</a:t>
            </a:r>
            <a:endParaRPr lang="en-IN" sz="1400" dirty="0">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xmlns="" id="{DD469D56-C61B-F902-864D-0FC19EB0FA9C}"/>
              </a:ext>
            </a:extLst>
          </p:cNvPr>
          <p:cNvSpPr/>
          <p:nvPr/>
        </p:nvSpPr>
        <p:spPr>
          <a:xfrm>
            <a:off x="2534444" y="2474402"/>
            <a:ext cx="2047875" cy="39052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atin typeface="Times New Roman" panose="02020603050405020304" pitchFamily="18" charset="0"/>
                <a:cs typeface="Times New Roman" panose="02020603050405020304" pitchFamily="18" charset="0"/>
              </a:rPr>
              <a:t>Market</a:t>
            </a:r>
            <a:endParaRPr lang="en-IN" sz="1400" dirty="0">
              <a:latin typeface="Times New Roman" panose="02020603050405020304" pitchFamily="18" charset="0"/>
              <a:cs typeface="Times New Roman" panose="02020603050405020304" pitchFamily="18" charset="0"/>
            </a:endParaRPr>
          </a:p>
        </p:txBody>
      </p:sp>
      <p:sp>
        <p:nvSpPr>
          <p:cNvPr id="13" name="Rectangle 12">
            <a:extLst>
              <a:ext uri="{FF2B5EF4-FFF2-40B4-BE49-F238E27FC236}">
                <a16:creationId xmlns:a16="http://schemas.microsoft.com/office/drawing/2014/main" xmlns="" id="{4FA2B305-0C82-40C0-C006-70AD573D226B}"/>
              </a:ext>
            </a:extLst>
          </p:cNvPr>
          <p:cNvSpPr/>
          <p:nvPr/>
        </p:nvSpPr>
        <p:spPr>
          <a:xfrm>
            <a:off x="2534447" y="3245612"/>
            <a:ext cx="2047875" cy="37557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atin typeface="Times New Roman" panose="02020603050405020304" pitchFamily="18" charset="0"/>
                <a:cs typeface="Times New Roman" panose="02020603050405020304" pitchFamily="18" charset="0"/>
              </a:rPr>
              <a:t>Month</a:t>
            </a:r>
            <a:endParaRPr lang="en-IN" sz="1400" dirty="0">
              <a:latin typeface="Times New Roman" panose="02020603050405020304" pitchFamily="18" charset="0"/>
              <a:cs typeface="Times New Roman" panose="02020603050405020304" pitchFamily="18" charset="0"/>
            </a:endParaRPr>
          </a:p>
        </p:txBody>
      </p:sp>
      <p:sp>
        <p:nvSpPr>
          <p:cNvPr id="14" name="Rectangle 13">
            <a:extLst>
              <a:ext uri="{FF2B5EF4-FFF2-40B4-BE49-F238E27FC236}">
                <a16:creationId xmlns:a16="http://schemas.microsoft.com/office/drawing/2014/main" xmlns="" id="{78A2DD52-D90F-007D-4AD8-ABECBBA07230}"/>
              </a:ext>
            </a:extLst>
          </p:cNvPr>
          <p:cNvSpPr/>
          <p:nvPr/>
        </p:nvSpPr>
        <p:spPr>
          <a:xfrm>
            <a:off x="2534438" y="2864926"/>
            <a:ext cx="2047875" cy="39052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atin typeface="Times New Roman" panose="02020603050405020304" pitchFamily="18" charset="0"/>
                <a:cs typeface="Times New Roman" panose="02020603050405020304" pitchFamily="18" charset="0"/>
              </a:rPr>
              <a:t>Year</a:t>
            </a:r>
            <a:endParaRPr lang="en-IN" sz="1400" dirty="0">
              <a:latin typeface="Times New Roman" panose="02020603050405020304" pitchFamily="18" charset="0"/>
              <a:cs typeface="Times New Roman" panose="02020603050405020304" pitchFamily="18" charset="0"/>
            </a:endParaRPr>
          </a:p>
        </p:txBody>
      </p:sp>
      <p:sp>
        <p:nvSpPr>
          <p:cNvPr id="15" name="Rectangle 14">
            <a:extLst>
              <a:ext uri="{FF2B5EF4-FFF2-40B4-BE49-F238E27FC236}">
                <a16:creationId xmlns:a16="http://schemas.microsoft.com/office/drawing/2014/main" xmlns="" id="{5AE2D7A3-236B-AE35-7770-F7C683CC530B}"/>
              </a:ext>
            </a:extLst>
          </p:cNvPr>
          <p:cNvSpPr/>
          <p:nvPr/>
        </p:nvSpPr>
        <p:spPr>
          <a:xfrm>
            <a:off x="2534447" y="3621188"/>
            <a:ext cx="2047875" cy="39052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atin typeface="Times New Roman" panose="02020603050405020304" pitchFamily="18" charset="0"/>
                <a:cs typeface="Times New Roman" panose="02020603050405020304" pitchFamily="18" charset="0"/>
              </a:rPr>
              <a:t>Rainfall(mm)</a:t>
            </a:r>
            <a:endParaRPr lang="en-IN" sz="1400" dirty="0">
              <a:latin typeface="Times New Roman" panose="02020603050405020304" pitchFamily="18" charset="0"/>
              <a:cs typeface="Times New Roman" panose="02020603050405020304" pitchFamily="18" charset="0"/>
            </a:endParaRPr>
          </a:p>
        </p:txBody>
      </p:sp>
      <p:cxnSp>
        <p:nvCxnSpPr>
          <p:cNvPr id="17" name="Straight Arrow Connector 16"/>
          <p:cNvCxnSpPr>
            <a:stCxn id="4" idx="3"/>
            <a:endCxn id="4" idx="3"/>
          </p:cNvCxnSpPr>
          <p:nvPr/>
        </p:nvCxnSpPr>
        <p:spPr>
          <a:xfrm>
            <a:off x="4582331" y="2689343"/>
            <a:ext cx="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9" name="Rectangle 18"/>
          <p:cNvSpPr/>
          <p:nvPr/>
        </p:nvSpPr>
        <p:spPr>
          <a:xfrm>
            <a:off x="5852160" y="2308656"/>
            <a:ext cx="2450592" cy="74642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Price Prediction Model</a:t>
            </a:r>
            <a:endParaRPr lang="en-IN" dirty="0"/>
          </a:p>
        </p:txBody>
      </p:sp>
      <p:sp>
        <p:nvSpPr>
          <p:cNvPr id="20" name="Rectangle 19"/>
          <p:cNvSpPr/>
          <p:nvPr/>
        </p:nvSpPr>
        <p:spPr>
          <a:xfrm>
            <a:off x="9047694" y="2296453"/>
            <a:ext cx="2450592" cy="74642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Predicted Crop price</a:t>
            </a:r>
            <a:endParaRPr lang="en-IN" dirty="0"/>
          </a:p>
        </p:txBody>
      </p:sp>
      <p:sp>
        <p:nvSpPr>
          <p:cNvPr id="21" name="Rectangle 20"/>
          <p:cNvSpPr/>
          <p:nvPr/>
        </p:nvSpPr>
        <p:spPr>
          <a:xfrm>
            <a:off x="5852161" y="4893940"/>
            <a:ext cx="2450592" cy="74642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Crop Yield Prediction Model</a:t>
            </a:r>
            <a:endParaRPr lang="en-IN" dirty="0"/>
          </a:p>
        </p:txBody>
      </p:sp>
      <p:cxnSp>
        <p:nvCxnSpPr>
          <p:cNvPr id="23" name="Straight Arrow Connector 22"/>
          <p:cNvCxnSpPr>
            <a:stCxn id="12" idx="3"/>
            <a:endCxn id="19" idx="1"/>
          </p:cNvCxnSpPr>
          <p:nvPr/>
        </p:nvCxnSpPr>
        <p:spPr>
          <a:xfrm>
            <a:off x="4582319" y="2669665"/>
            <a:ext cx="1269841" cy="1220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1" name="Elbow Connector 30"/>
          <p:cNvCxnSpPr>
            <a:stCxn id="8" idx="2"/>
            <a:endCxn id="21" idx="1"/>
          </p:cNvCxnSpPr>
          <p:nvPr/>
        </p:nvCxnSpPr>
        <p:spPr>
          <a:xfrm rot="16200000" flipH="1">
            <a:off x="4082473" y="3497464"/>
            <a:ext cx="1245600" cy="2293776"/>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a:stCxn id="21" idx="0"/>
            <a:endCxn id="19" idx="2"/>
          </p:cNvCxnSpPr>
          <p:nvPr/>
        </p:nvCxnSpPr>
        <p:spPr>
          <a:xfrm flipH="1" flipV="1">
            <a:off x="7077456" y="3055079"/>
            <a:ext cx="1" cy="183886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6" name="Straight Arrow Connector 45"/>
          <p:cNvCxnSpPr>
            <a:endCxn id="20" idx="1"/>
          </p:cNvCxnSpPr>
          <p:nvPr/>
        </p:nvCxnSpPr>
        <p:spPr>
          <a:xfrm>
            <a:off x="8298474" y="2662437"/>
            <a:ext cx="749220" cy="722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5" name="Straight Arrow Connector 54"/>
          <p:cNvCxnSpPr/>
          <p:nvPr/>
        </p:nvCxnSpPr>
        <p:spPr>
          <a:xfrm>
            <a:off x="4582320" y="2669666"/>
            <a:ext cx="1269841" cy="1220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6" name="Elbow Connector 55"/>
          <p:cNvCxnSpPr/>
          <p:nvPr/>
        </p:nvCxnSpPr>
        <p:spPr>
          <a:xfrm rot="16200000" flipH="1">
            <a:off x="4080334" y="3499604"/>
            <a:ext cx="1245600" cy="2289497"/>
          </a:xfrm>
          <a:prstGeom prst="bentConnector2">
            <a:avLst/>
          </a:prstGeom>
          <a:ln>
            <a:tailEnd type="triangle"/>
          </a:ln>
        </p:spPr>
        <p:style>
          <a:lnRef idx="2">
            <a:schemeClr val="dk1"/>
          </a:lnRef>
          <a:fillRef idx="0">
            <a:schemeClr val="dk1"/>
          </a:fillRef>
          <a:effectRef idx="1">
            <a:schemeClr val="dk1"/>
          </a:effectRef>
          <a:fontRef idx="minor">
            <a:schemeClr val="tx1"/>
          </a:fontRef>
        </p:style>
      </p:cxnSp>
      <p:sp>
        <p:nvSpPr>
          <p:cNvPr id="59" name="TextBox 58"/>
          <p:cNvSpPr txBox="1"/>
          <p:nvPr/>
        </p:nvSpPr>
        <p:spPr>
          <a:xfrm>
            <a:off x="6155436" y="3816450"/>
            <a:ext cx="1844039" cy="307777"/>
          </a:xfrm>
          <a:prstGeom prst="rect">
            <a:avLst/>
          </a:prstGeom>
          <a:noFill/>
        </p:spPr>
        <p:txBody>
          <a:bodyPr wrap="square" rtlCol="0">
            <a:spAutoFit/>
          </a:bodyPr>
          <a:lstStyle/>
          <a:p>
            <a:r>
              <a:rPr lang="en-IN" sz="1400" dirty="0" smtClean="0">
                <a:latin typeface="Times New Roman" panose="02020603050405020304" pitchFamily="18" charset="0"/>
                <a:cs typeface="Times New Roman" panose="02020603050405020304" pitchFamily="18" charset="0"/>
              </a:rPr>
              <a:t>Crop yield   (Tonnes)</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67419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fade">
                                      <p:cBhvr>
                                        <p:cTn id="3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8" grpId="0" animBg="1"/>
      <p:bldP spid="10" grpId="0" animBg="1"/>
      <p:bldP spid="11" grpId="0" animBg="1"/>
      <p:bldP spid="12" grpId="0" animBg="1"/>
      <p:bldP spid="13" grpId="0" animBg="1"/>
      <p:bldP spid="14" grpId="0" animBg="1"/>
      <p:bldP spid="15"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7810</TotalTime>
  <Words>455</Words>
  <Application>Microsoft Office PowerPoint</Application>
  <PresentationFormat>Widescreen</PresentationFormat>
  <Paragraphs>98</Paragraphs>
  <Slides>9</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ＭＳ Ｐゴシック</vt:lpstr>
      <vt:lpstr>Arial</vt:lpstr>
      <vt:lpstr>Calibri</vt:lpstr>
      <vt:lpstr>Garamond</vt:lpstr>
      <vt:lpstr>Times New Roman</vt:lpstr>
      <vt:lpstr>TradeGothic</vt:lpstr>
      <vt:lpstr>Wingdings</vt:lpstr>
      <vt:lpstr>Office Theme</vt:lpstr>
      <vt:lpstr>SMART INDIA HACKATHON 2024</vt:lpstr>
      <vt:lpstr>PowerPoint Presentation</vt:lpstr>
      <vt:lpstr>System Overview</vt:lpstr>
      <vt:lpstr>Technical Approach</vt:lpstr>
      <vt:lpstr>PowerPoint Presentation</vt:lpstr>
      <vt:lpstr>PowerPoint Presentation</vt:lpstr>
      <vt:lpstr>PowerPoint Presentation</vt:lpstr>
      <vt:lpstr>PowerPoint Presentation</vt:lpstr>
      <vt:lpstr>PowerPoint Presentation</vt:lpstr>
    </vt:vector>
  </TitlesOfParts>
  <Manager/>
  <Company>Crowdfunder, Inc.</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Investor Pitch Deck Template</dc:title>
  <dc:subject/>
  <dc:creator>Crowdfunder</dc:creator>
  <cp:keywords/>
  <dc:description/>
  <cp:lastModifiedBy>Microsoft account</cp:lastModifiedBy>
  <cp:revision>170</cp:revision>
  <dcterms:created xsi:type="dcterms:W3CDTF">2013-12-12T18:46:50Z</dcterms:created>
  <dcterms:modified xsi:type="dcterms:W3CDTF">2024-08-31T19:45:53Z</dcterms:modified>
  <cp:category/>
</cp:coreProperties>
</file>