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5" r:id="rId3"/>
    <p:sldId id="266" r:id="rId4"/>
    <p:sldId id="267" r:id="rId5"/>
    <p:sldId id="257" r:id="rId6"/>
    <p:sldId id="261" r:id="rId7"/>
    <p:sldId id="262" r:id="rId8"/>
    <p:sldId id="263" r:id="rId9"/>
    <p:sldId id="260" r:id="rId10"/>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3"/>
  </p:normalViewPr>
  <p:slideViewPr>
    <p:cSldViewPr snapToGrid="0" snapToObjects="1">
      <p:cViewPr>
        <p:scale>
          <a:sx n="102" d="100"/>
          <a:sy n="102" d="100"/>
        </p:scale>
        <p:origin x="144"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March 25, 2022</a:t>
            </a:fld>
            <a:endParaRPr lang="en-US" dirty="0"/>
          </a:p>
        </p:txBody>
      </p:sp>
    </p:spTree>
    <p:extLst>
      <p:ext uri="{BB962C8B-B14F-4D97-AF65-F5344CB8AC3E}">
        <p14:creationId xmlns:p14="http://schemas.microsoft.com/office/powerpoint/2010/main" val="141788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Friday, March 25, 2022</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62808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Friday, March 25, 2022</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093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March 25, 2022</a:t>
            </a:fld>
            <a:endParaRPr lang="en-US" dirty="0"/>
          </a:p>
        </p:txBody>
      </p:sp>
    </p:spTree>
    <p:extLst>
      <p:ext uri="{BB962C8B-B14F-4D97-AF65-F5344CB8AC3E}">
        <p14:creationId xmlns:p14="http://schemas.microsoft.com/office/powerpoint/2010/main" val="817560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Friday, March 25, 2022</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77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Friday, March 25, 2022</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96284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Friday, March 25, 2022</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44966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Friday, March 25, 2022</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24279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Friday, March 25, 2022</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005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Friday, March 25, 2022</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02666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Friday, March 25, 2022</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82221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March 25, 2022</a:t>
            </a:fld>
            <a:endParaRPr lang="en-US" dirty="0"/>
          </a:p>
        </p:txBody>
      </p:sp>
    </p:spTree>
    <p:extLst>
      <p:ext uri="{BB962C8B-B14F-4D97-AF65-F5344CB8AC3E}">
        <p14:creationId xmlns:p14="http://schemas.microsoft.com/office/powerpoint/2010/main" val="82834616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07DAE-332A-E744-ACF7-779CF16C33FE}"/>
              </a:ext>
            </a:extLst>
          </p:cNvPr>
          <p:cNvSpPr>
            <a:spLocks noGrp="1"/>
          </p:cNvSpPr>
          <p:nvPr>
            <p:ph type="ctrTitle"/>
          </p:nvPr>
        </p:nvSpPr>
        <p:spPr>
          <a:xfrm>
            <a:off x="448055" y="655200"/>
            <a:ext cx="5432045" cy="1969200"/>
          </a:xfrm>
        </p:spPr>
        <p:txBody>
          <a:bodyPr anchor="b">
            <a:normAutofit/>
          </a:bodyPr>
          <a:lstStyle/>
          <a:p>
            <a:r>
              <a:rPr lang="en-RU" sz="4500" dirty="0"/>
              <a:t>Detecting Structural Breaks</a:t>
            </a:r>
          </a:p>
        </p:txBody>
      </p:sp>
      <p:sp>
        <p:nvSpPr>
          <p:cNvPr id="3" name="Subtitle 2">
            <a:extLst>
              <a:ext uri="{FF2B5EF4-FFF2-40B4-BE49-F238E27FC236}">
                <a16:creationId xmlns:a16="http://schemas.microsoft.com/office/drawing/2014/main" id="{5E011D97-84A3-3646-B142-8A9C9F50D003}"/>
              </a:ext>
            </a:extLst>
          </p:cNvPr>
          <p:cNvSpPr>
            <a:spLocks noGrp="1"/>
          </p:cNvSpPr>
          <p:nvPr>
            <p:ph type="subTitle" idx="1"/>
          </p:nvPr>
        </p:nvSpPr>
        <p:spPr>
          <a:xfrm>
            <a:off x="448055" y="2624400"/>
            <a:ext cx="5432045" cy="3326456"/>
          </a:xfrm>
        </p:spPr>
        <p:txBody>
          <a:bodyPr>
            <a:normAutofit lnSpcReduction="10000"/>
          </a:bodyPr>
          <a:lstStyle/>
          <a:p>
            <a:r>
              <a:rPr lang="en-RU" sz="6600" dirty="0"/>
              <a:t>with Time Series Embeddings</a:t>
            </a:r>
            <a:endParaRPr lang="en-RU" sz="6400" dirty="0"/>
          </a:p>
        </p:txBody>
      </p:sp>
      <p:cxnSp>
        <p:nvCxnSpPr>
          <p:cNvPr id="3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2" name="Picture 3" descr="A fingerprint in black and white">
            <a:extLst>
              <a:ext uri="{FF2B5EF4-FFF2-40B4-BE49-F238E27FC236}">
                <a16:creationId xmlns:a16="http://schemas.microsoft.com/office/drawing/2014/main" id="{41705707-4466-B152-27CB-04F81EBD70CC}"/>
              </a:ext>
            </a:extLst>
          </p:cNvPr>
          <p:cNvPicPr>
            <a:picLocks noChangeAspect="1"/>
          </p:cNvPicPr>
          <p:nvPr/>
        </p:nvPicPr>
        <p:blipFill rotWithShape="1">
          <a:blip r:embed="rId2"/>
          <a:srcRect l="19615" r="23152" b="-1"/>
          <a:stretch/>
        </p:blipFill>
        <p:spPr>
          <a:xfrm>
            <a:off x="6311900" y="10"/>
            <a:ext cx="5880100" cy="6857990"/>
          </a:xfrm>
          <a:prstGeom prst="rect">
            <a:avLst/>
          </a:prstGeom>
        </p:spPr>
      </p:pic>
    </p:spTree>
    <p:extLst>
      <p:ext uri="{BB962C8B-B14F-4D97-AF65-F5344CB8AC3E}">
        <p14:creationId xmlns:p14="http://schemas.microsoft.com/office/powerpoint/2010/main" val="252369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AA55-EAFA-6E4A-96A0-63DBDA30FBDE}"/>
              </a:ext>
            </a:extLst>
          </p:cNvPr>
          <p:cNvSpPr>
            <a:spLocks noGrp="1"/>
          </p:cNvSpPr>
          <p:nvPr>
            <p:ph type="title"/>
          </p:nvPr>
        </p:nvSpPr>
        <p:spPr/>
        <p:txBody>
          <a:bodyPr anchor="ctr">
            <a:normAutofit/>
          </a:bodyPr>
          <a:lstStyle/>
          <a:p>
            <a:r>
              <a:rPr lang="en-RU" sz="5200" dirty="0"/>
              <a:t>Structural Breaks</a:t>
            </a:r>
          </a:p>
        </p:txBody>
      </p:sp>
      <p:sp>
        <p:nvSpPr>
          <p:cNvPr id="3" name="Content Placeholder 2">
            <a:extLst>
              <a:ext uri="{FF2B5EF4-FFF2-40B4-BE49-F238E27FC236}">
                <a16:creationId xmlns:a16="http://schemas.microsoft.com/office/drawing/2014/main" id="{A794F9FE-C8F1-2B4A-884C-9B90EEFDB47E}"/>
              </a:ext>
            </a:extLst>
          </p:cNvPr>
          <p:cNvSpPr>
            <a:spLocks noGrp="1"/>
          </p:cNvSpPr>
          <p:nvPr>
            <p:ph idx="1"/>
          </p:nvPr>
        </p:nvSpPr>
        <p:spPr/>
        <p:txBody>
          <a:bodyPr>
            <a:normAutofit/>
          </a:bodyPr>
          <a:lstStyle/>
          <a:p>
            <a:r>
              <a:rPr lang="en-GB" sz="2400" dirty="0"/>
              <a:t>Test for structural breaks with known break dates</a:t>
            </a:r>
          </a:p>
          <a:p>
            <a:r>
              <a:rPr lang="en-GB" sz="2400" dirty="0"/>
              <a:t>Test for a structural break with an unknown break date</a:t>
            </a:r>
          </a:p>
          <a:p>
            <a:r>
              <a:rPr lang="en-GB" sz="2400" dirty="0"/>
              <a:t>Wald and likelihood-ratio tests Robust to heteroskedasticity</a:t>
            </a:r>
          </a:p>
          <a:p>
            <a:r>
              <a:rPr lang="en-GB" sz="2400" dirty="0"/>
              <a:t>Cumulative sum (CUSUM) test for multiple breaks</a:t>
            </a:r>
            <a:endParaRPr lang="en-RU" sz="2400" dirty="0"/>
          </a:p>
        </p:txBody>
      </p:sp>
    </p:spTree>
    <p:extLst>
      <p:ext uri="{BB962C8B-B14F-4D97-AF65-F5344CB8AC3E}">
        <p14:creationId xmlns:p14="http://schemas.microsoft.com/office/powerpoint/2010/main" val="27003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B099-663B-4C42-8B1C-86A4BDFCC62A}"/>
              </a:ext>
            </a:extLst>
          </p:cNvPr>
          <p:cNvSpPr>
            <a:spLocks noGrp="1"/>
          </p:cNvSpPr>
          <p:nvPr>
            <p:ph type="title"/>
          </p:nvPr>
        </p:nvSpPr>
        <p:spPr/>
        <p:txBody>
          <a:bodyPr anchor="ctr">
            <a:normAutofit/>
          </a:bodyPr>
          <a:lstStyle/>
          <a:p>
            <a:r>
              <a:rPr lang="en-RU" sz="5200" dirty="0"/>
              <a:t>Time Series Embeddings</a:t>
            </a:r>
          </a:p>
        </p:txBody>
      </p:sp>
      <p:pic>
        <p:nvPicPr>
          <p:cNvPr id="5122" name="Picture 2" descr="FIG. 1. Time series x(t) is embedded in an m-dimensional space (in this illustration, m = 3) through delay embedding (left panel). The embedded points at different values of time delay τ have different geometric features, such as clusters and loops (middle panel). We extract the topological features such as the emergence (birth scale) and disappearance (death scale) of these geometric features. The birth and death scales at each τ are represented as points in a two-dimensional persistence diagram. By observing the manner in which the topological features vary with τ serving as an additional dimension, we obtain the three-dimensional persistence diagram (right panel), which can be considered to be a typical feature of the time series.">
            <a:extLst>
              <a:ext uri="{FF2B5EF4-FFF2-40B4-BE49-F238E27FC236}">
                <a16:creationId xmlns:a16="http://schemas.microsoft.com/office/drawing/2014/main" id="{407639D7-676F-5D4C-ACDE-004B0C744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274" y="1530000"/>
            <a:ext cx="10011452" cy="441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59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A659-8EC9-C64A-8FDC-3AB2D14BFBA3}"/>
              </a:ext>
            </a:extLst>
          </p:cNvPr>
          <p:cNvSpPr>
            <a:spLocks noGrp="1"/>
          </p:cNvSpPr>
          <p:nvPr>
            <p:ph type="title"/>
          </p:nvPr>
        </p:nvSpPr>
        <p:spPr/>
        <p:txBody>
          <a:bodyPr anchor="ctr">
            <a:normAutofit/>
          </a:bodyPr>
          <a:lstStyle/>
          <a:p>
            <a:r>
              <a:rPr lang="en-RU" sz="5200" dirty="0"/>
              <a:t>Signal2Vec</a:t>
            </a:r>
          </a:p>
        </p:txBody>
      </p:sp>
      <p:pic>
        <p:nvPicPr>
          <p:cNvPr id="4" name="Content Placeholder 3">
            <a:extLst>
              <a:ext uri="{FF2B5EF4-FFF2-40B4-BE49-F238E27FC236}">
                <a16:creationId xmlns:a16="http://schemas.microsoft.com/office/drawing/2014/main" id="{4423E79A-0EA8-2D4C-B8E3-41D9FF606139}"/>
              </a:ext>
            </a:extLst>
          </p:cNvPr>
          <p:cNvPicPr>
            <a:picLocks noGrp="1" noChangeAspect="1"/>
          </p:cNvPicPr>
          <p:nvPr>
            <p:ph idx="1"/>
          </p:nvPr>
        </p:nvPicPr>
        <p:blipFill>
          <a:blip r:embed="rId2"/>
          <a:stretch>
            <a:fillRect/>
          </a:stretch>
        </p:blipFill>
        <p:spPr>
          <a:xfrm>
            <a:off x="2162080" y="1564447"/>
            <a:ext cx="7867840" cy="4544356"/>
          </a:xfrm>
          <a:prstGeom prst="rect">
            <a:avLst/>
          </a:prstGeom>
        </p:spPr>
      </p:pic>
    </p:spTree>
    <p:extLst>
      <p:ext uri="{BB962C8B-B14F-4D97-AF65-F5344CB8AC3E}">
        <p14:creationId xmlns:p14="http://schemas.microsoft.com/office/powerpoint/2010/main" val="279218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922D-BFE8-4848-A445-D6AD1A2CD60F}"/>
              </a:ext>
            </a:extLst>
          </p:cNvPr>
          <p:cNvSpPr>
            <a:spLocks noGrp="1"/>
          </p:cNvSpPr>
          <p:nvPr>
            <p:ph type="title"/>
          </p:nvPr>
        </p:nvSpPr>
        <p:spPr/>
        <p:txBody>
          <a:bodyPr vert="horz" anchor="ctr">
            <a:normAutofit/>
          </a:bodyPr>
          <a:lstStyle/>
          <a:p>
            <a:r>
              <a:rPr lang="en-RU" sz="5200" dirty="0"/>
              <a:t>Matrix Profiles</a:t>
            </a:r>
          </a:p>
        </p:txBody>
      </p:sp>
      <p:pic>
        <p:nvPicPr>
          <p:cNvPr id="1026" name="Picture 2" descr="Matrix Profile TL;DR">
            <a:extLst>
              <a:ext uri="{FF2B5EF4-FFF2-40B4-BE49-F238E27FC236}">
                <a16:creationId xmlns:a16="http://schemas.microsoft.com/office/drawing/2014/main" id="{01948664-DE3A-434A-829E-8DCA295D7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745" y="1530000"/>
            <a:ext cx="9202509" cy="493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85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922D-BFE8-4848-A445-D6AD1A2CD60F}"/>
              </a:ext>
            </a:extLst>
          </p:cNvPr>
          <p:cNvSpPr>
            <a:spLocks noGrp="1"/>
          </p:cNvSpPr>
          <p:nvPr>
            <p:ph type="title"/>
          </p:nvPr>
        </p:nvSpPr>
        <p:spPr/>
        <p:txBody>
          <a:bodyPr vert="horz" anchor="ctr">
            <a:normAutofit/>
          </a:bodyPr>
          <a:lstStyle/>
          <a:p>
            <a:r>
              <a:rPr lang="en-RU" sz="5200" dirty="0"/>
              <a:t>Matrix Profiles</a:t>
            </a:r>
          </a:p>
        </p:txBody>
      </p:sp>
      <p:pic>
        <p:nvPicPr>
          <p:cNvPr id="3074" name="Picture 2" descr="Matrix Profile Animated Computation">
            <a:extLst>
              <a:ext uri="{FF2B5EF4-FFF2-40B4-BE49-F238E27FC236}">
                <a16:creationId xmlns:a16="http://schemas.microsoft.com/office/drawing/2014/main" id="{5DA5C35D-BBFB-AD43-AC3D-42FB64C2B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81" y="1414393"/>
            <a:ext cx="7486638" cy="484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90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922D-BFE8-4848-A445-D6AD1A2CD60F}"/>
              </a:ext>
            </a:extLst>
          </p:cNvPr>
          <p:cNvSpPr>
            <a:spLocks noGrp="1"/>
          </p:cNvSpPr>
          <p:nvPr>
            <p:ph type="title"/>
          </p:nvPr>
        </p:nvSpPr>
        <p:spPr>
          <a:xfrm>
            <a:off x="445008" y="237995"/>
            <a:ext cx="11301984" cy="1141200"/>
          </a:xfrm>
        </p:spPr>
        <p:txBody>
          <a:bodyPr vert="horz" anchor="ctr">
            <a:normAutofit/>
          </a:bodyPr>
          <a:lstStyle/>
          <a:p>
            <a:r>
              <a:rPr lang="en-RU" sz="5200" dirty="0"/>
              <a:t>Matrix Profiles</a:t>
            </a:r>
          </a:p>
        </p:txBody>
      </p:sp>
      <p:pic>
        <p:nvPicPr>
          <p:cNvPr id="4100" name="Picture 4">
            <a:extLst>
              <a:ext uri="{FF2B5EF4-FFF2-40B4-BE49-F238E27FC236}">
                <a16:creationId xmlns:a16="http://schemas.microsoft.com/office/drawing/2014/main" id="{961B5A5A-FF92-3947-ACE2-A40EB14AB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236" y="1244762"/>
            <a:ext cx="8081528" cy="5375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12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922D-BFE8-4848-A445-D6AD1A2CD60F}"/>
              </a:ext>
            </a:extLst>
          </p:cNvPr>
          <p:cNvSpPr>
            <a:spLocks noGrp="1"/>
          </p:cNvSpPr>
          <p:nvPr>
            <p:ph type="title"/>
          </p:nvPr>
        </p:nvSpPr>
        <p:spPr/>
        <p:txBody>
          <a:bodyPr vert="horz" anchor="ctr">
            <a:normAutofit/>
          </a:bodyPr>
          <a:lstStyle/>
          <a:p>
            <a:r>
              <a:rPr lang="en-RU" sz="5200" dirty="0"/>
              <a:t>Matrix Profiles</a:t>
            </a:r>
          </a:p>
        </p:txBody>
      </p:sp>
      <p:sp>
        <p:nvSpPr>
          <p:cNvPr id="3" name="Rectangle 2">
            <a:extLst>
              <a:ext uri="{FF2B5EF4-FFF2-40B4-BE49-F238E27FC236}">
                <a16:creationId xmlns:a16="http://schemas.microsoft.com/office/drawing/2014/main" id="{EA01B8B1-50A3-E647-B324-D269E117B23E}"/>
              </a:ext>
            </a:extLst>
          </p:cNvPr>
          <p:cNvSpPr/>
          <p:nvPr/>
        </p:nvSpPr>
        <p:spPr>
          <a:xfrm>
            <a:off x="441960" y="1428460"/>
            <a:ext cx="11039061" cy="5170646"/>
          </a:xfrm>
          <a:prstGeom prst="rect">
            <a:avLst/>
          </a:prstGeom>
        </p:spPr>
        <p:txBody>
          <a:bodyPr wrap="square">
            <a:spAutoFit/>
          </a:bodyPr>
          <a:lstStyle/>
          <a:p>
            <a:r>
              <a:rPr lang="en-GB" sz="2200" b="0" i="0" dirty="0">
                <a:effectLst/>
                <a:latin typeface="Times" pitchFamily="2" charset="0"/>
              </a:rPr>
              <a:t>The advantages of using the Matrix Profile (over hashing, indexing, brute forcing a dimensionality reduced representation etc.) for most time series data mining tasks include:</a:t>
            </a:r>
            <a:br>
              <a:rPr lang="en-GB" sz="2200" dirty="0"/>
            </a:br>
            <a:br>
              <a:rPr lang="en-GB" sz="2200" dirty="0"/>
            </a:br>
            <a:r>
              <a:rPr lang="en-GB" sz="2200" b="0" i="0" dirty="0">
                <a:effectLst/>
                <a:latin typeface="Times" pitchFamily="2" charset="0"/>
              </a:rPr>
              <a:t>It is </a:t>
            </a:r>
            <a:r>
              <a:rPr lang="en-GB" sz="2200" b="1" i="0" dirty="0">
                <a:effectLst/>
                <a:latin typeface="Times" pitchFamily="2" charset="0"/>
              </a:rPr>
              <a:t>exact</a:t>
            </a:r>
            <a:r>
              <a:rPr lang="en-GB" sz="2200" b="0" i="0" dirty="0">
                <a:effectLst/>
                <a:latin typeface="Times" pitchFamily="2" charset="0"/>
              </a:rPr>
              <a:t>: For motif discovery, discord discovery, time series joins etc., the Matrix Profile based methods provide no false positives or false dismissals.</a:t>
            </a:r>
          </a:p>
          <a:p>
            <a:pPr>
              <a:buFont typeface="+mj-lt"/>
              <a:buAutoNum type="arabicPeriod"/>
            </a:pPr>
            <a:r>
              <a:rPr lang="en-GB" sz="2200" b="0" i="0" dirty="0">
                <a:effectLst/>
                <a:latin typeface="Times" pitchFamily="2" charset="0"/>
              </a:rPr>
              <a:t> It is </a:t>
            </a:r>
            <a:r>
              <a:rPr lang="en-GB" sz="2200" b="1" i="0" dirty="0">
                <a:effectLst/>
                <a:latin typeface="Times" pitchFamily="2" charset="0"/>
              </a:rPr>
              <a:t>simple</a:t>
            </a:r>
            <a:r>
              <a:rPr lang="en-GB" sz="2200" b="0" i="0" dirty="0">
                <a:effectLst/>
                <a:latin typeface="Times" pitchFamily="2" charset="0"/>
              </a:rPr>
              <a:t> and </a:t>
            </a:r>
            <a:r>
              <a:rPr lang="en-GB" sz="2200" b="1" i="0" dirty="0">
                <a:effectLst/>
                <a:latin typeface="Times" pitchFamily="2" charset="0"/>
              </a:rPr>
              <a:t>parameter-free</a:t>
            </a:r>
          </a:p>
          <a:p>
            <a:pPr>
              <a:buFont typeface="+mj-lt"/>
              <a:buAutoNum type="arabicPeriod"/>
            </a:pPr>
            <a:r>
              <a:rPr lang="en-GB" sz="2200" b="0" i="0" dirty="0">
                <a:effectLst/>
                <a:latin typeface="Times" pitchFamily="2" charset="0"/>
              </a:rPr>
              <a:t> It is </a:t>
            </a:r>
            <a:r>
              <a:rPr lang="en-GB" sz="2200" b="1" i="0" dirty="0">
                <a:effectLst/>
                <a:latin typeface="Times" pitchFamily="2" charset="0"/>
              </a:rPr>
              <a:t>space efficient</a:t>
            </a:r>
            <a:endParaRPr lang="en-GB" sz="2200" b="0" i="0" dirty="0">
              <a:effectLst/>
              <a:latin typeface="Times" pitchFamily="2" charset="0"/>
            </a:endParaRPr>
          </a:p>
          <a:p>
            <a:pPr>
              <a:buFont typeface="+mj-lt"/>
              <a:buAutoNum type="arabicPeriod"/>
            </a:pPr>
            <a:r>
              <a:rPr lang="en-GB" sz="2200" b="0" i="0" dirty="0">
                <a:effectLst/>
                <a:latin typeface="Times" pitchFamily="2" charset="0"/>
              </a:rPr>
              <a:t> It </a:t>
            </a:r>
            <a:r>
              <a:rPr lang="en-GB" sz="2200" b="1" i="0" dirty="0">
                <a:effectLst/>
                <a:latin typeface="Times" pitchFamily="2" charset="0"/>
              </a:rPr>
              <a:t>does not require the user to set similarity/distance threshold</a:t>
            </a:r>
            <a:r>
              <a:rPr lang="en-GB" sz="2200" b="0" i="0" dirty="0">
                <a:effectLst/>
                <a:latin typeface="Times" pitchFamily="2" charset="0"/>
              </a:rPr>
              <a:t>s: For time series joins, the Matrix Profile provides </a:t>
            </a:r>
            <a:r>
              <a:rPr lang="en-GB" sz="2200" b="0" i="1" dirty="0">
                <a:effectLst/>
                <a:latin typeface="Times" pitchFamily="2" charset="0"/>
              </a:rPr>
              <a:t>full</a:t>
            </a:r>
            <a:r>
              <a:rPr lang="en-GB" sz="2200" b="0" i="0" dirty="0">
                <a:effectLst/>
                <a:latin typeface="Times" pitchFamily="2" charset="0"/>
              </a:rPr>
              <a:t> joins, eliminating the need to specify a similarity threshold, which is an unintuitive task for time series.</a:t>
            </a:r>
          </a:p>
          <a:p>
            <a:pPr>
              <a:buFont typeface="+mj-lt"/>
              <a:buAutoNum type="arabicPeriod"/>
            </a:pPr>
            <a:r>
              <a:rPr lang="en-GB" sz="2200" b="0" i="0" dirty="0">
                <a:effectLst/>
                <a:latin typeface="Times" pitchFamily="2" charset="0"/>
              </a:rPr>
              <a:t> It can </a:t>
            </a:r>
            <a:r>
              <a:rPr lang="en-GB" sz="2200" b="1" i="0" dirty="0">
                <a:effectLst/>
                <a:latin typeface="Times" pitchFamily="2" charset="0"/>
              </a:rPr>
              <a:t>leverage hardware</a:t>
            </a:r>
            <a:r>
              <a:rPr lang="en-GB" sz="2200" b="0" i="0" dirty="0">
                <a:effectLst/>
                <a:latin typeface="Times" pitchFamily="2" charset="0"/>
              </a:rPr>
              <a:t>: Matrix Profile construction is embarrassingly parallelizable, both on multicore processors and in distributed systems.</a:t>
            </a:r>
          </a:p>
          <a:p>
            <a:pPr>
              <a:buFont typeface="+mj-lt"/>
              <a:buAutoNum type="arabicPeriod"/>
            </a:pPr>
            <a:r>
              <a:rPr lang="en-GB" sz="2200" b="0" i="0" dirty="0">
                <a:effectLst/>
                <a:latin typeface="Times" pitchFamily="2" charset="0"/>
              </a:rPr>
              <a:t> It has</a:t>
            </a:r>
            <a:r>
              <a:rPr lang="en-GB" sz="2200" b="1" i="0" dirty="0">
                <a:effectLst/>
                <a:latin typeface="Times" pitchFamily="2" charset="0"/>
              </a:rPr>
              <a:t> time complexity that is constant in subsequence length</a:t>
            </a:r>
            <a:endParaRPr lang="en-GB" sz="2200" b="0" i="0" dirty="0">
              <a:effectLst/>
              <a:latin typeface="Times" pitchFamily="2" charset="0"/>
            </a:endParaRPr>
          </a:p>
          <a:p>
            <a:pPr>
              <a:buFont typeface="+mj-lt"/>
              <a:buAutoNum type="arabicPeriod"/>
            </a:pPr>
            <a:r>
              <a:rPr lang="en-GB" sz="2200" b="0" i="0" dirty="0">
                <a:effectLst/>
                <a:latin typeface="Times" pitchFamily="2" charset="0"/>
              </a:rPr>
              <a:t> It can handle </a:t>
            </a:r>
            <a:r>
              <a:rPr lang="en-GB" sz="2200" b="1" i="0" dirty="0">
                <a:effectLst/>
                <a:latin typeface="Times" pitchFamily="2" charset="0"/>
              </a:rPr>
              <a:t>missing data</a:t>
            </a:r>
            <a:r>
              <a:rPr lang="en-GB" sz="2200" b="0" i="0" dirty="0">
                <a:effectLst/>
                <a:latin typeface="Times" pitchFamily="2" charset="0"/>
              </a:rPr>
              <a:t>: Even in the presence of missing data, we can provide answers which are guaranteed to have no false negatives.</a:t>
            </a:r>
          </a:p>
        </p:txBody>
      </p:sp>
    </p:spTree>
    <p:extLst>
      <p:ext uri="{BB962C8B-B14F-4D97-AF65-F5344CB8AC3E}">
        <p14:creationId xmlns:p14="http://schemas.microsoft.com/office/powerpoint/2010/main" val="236417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A29E-9DB4-794D-A1DA-C52D5A4F52DD}"/>
              </a:ext>
            </a:extLst>
          </p:cNvPr>
          <p:cNvSpPr>
            <a:spLocks noGrp="1"/>
          </p:cNvSpPr>
          <p:nvPr>
            <p:ph type="title"/>
          </p:nvPr>
        </p:nvSpPr>
        <p:spPr/>
        <p:txBody>
          <a:bodyPr/>
          <a:lstStyle/>
          <a:p>
            <a:endParaRPr lang="en-RU"/>
          </a:p>
        </p:txBody>
      </p:sp>
      <p:sp>
        <p:nvSpPr>
          <p:cNvPr id="3" name="Content Placeholder 2">
            <a:extLst>
              <a:ext uri="{FF2B5EF4-FFF2-40B4-BE49-F238E27FC236}">
                <a16:creationId xmlns:a16="http://schemas.microsoft.com/office/drawing/2014/main" id="{8180303F-8448-5E45-B2B7-F70B7A29D85C}"/>
              </a:ext>
            </a:extLst>
          </p:cNvPr>
          <p:cNvSpPr>
            <a:spLocks noGrp="1"/>
          </p:cNvSpPr>
          <p:nvPr>
            <p:ph idx="1"/>
          </p:nvPr>
        </p:nvSpPr>
        <p:spPr/>
        <p:txBody>
          <a:bodyPr/>
          <a:lstStyle/>
          <a:p>
            <a:endParaRPr lang="en-RU"/>
          </a:p>
        </p:txBody>
      </p:sp>
    </p:spTree>
    <p:extLst>
      <p:ext uri="{BB962C8B-B14F-4D97-AF65-F5344CB8AC3E}">
        <p14:creationId xmlns:p14="http://schemas.microsoft.com/office/powerpoint/2010/main" val="4274491247"/>
      </p:ext>
    </p:extLst>
  </p:cSld>
  <p:clrMapOvr>
    <a:masterClrMapping/>
  </p:clrMapOvr>
</p:sld>
</file>

<file path=ppt/theme/theme1.xml><?xml version="1.0" encoding="utf-8"?>
<a:theme xmlns:a="http://schemas.openxmlformats.org/drawingml/2006/main" name="ThinLineVTI">
  <a:themeElements>
    <a:clrScheme name="AnalogousFromRegularSeedRightStep">
      <a:dk1>
        <a:srgbClr val="000000"/>
      </a:dk1>
      <a:lt1>
        <a:srgbClr val="FFFFFF"/>
      </a:lt1>
      <a:dk2>
        <a:srgbClr val="41243F"/>
      </a:dk2>
      <a:lt2>
        <a:srgbClr val="E8E4E2"/>
      </a:lt2>
      <a:accent1>
        <a:srgbClr val="4DA0C3"/>
      </a:accent1>
      <a:accent2>
        <a:srgbClr val="3B5DB1"/>
      </a:accent2>
      <a:accent3>
        <a:srgbClr val="5C4DC3"/>
      </a:accent3>
      <a:accent4>
        <a:srgbClr val="7C3BB1"/>
      </a:accent4>
      <a:accent5>
        <a:srgbClr val="BF4DC3"/>
      </a:accent5>
      <a:accent6>
        <a:srgbClr val="B13B84"/>
      </a:accent6>
      <a:hlink>
        <a:srgbClr val="BF653F"/>
      </a:hlink>
      <a:folHlink>
        <a:srgbClr val="7F7F7F"/>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137</TotalTime>
  <Words>232</Words>
  <Application>Microsoft Macintosh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 Light</vt:lpstr>
      <vt:lpstr>Source Sans Pro</vt:lpstr>
      <vt:lpstr>Source Sans Pro Light</vt:lpstr>
      <vt:lpstr>Times</vt:lpstr>
      <vt:lpstr>ThinLineVTI</vt:lpstr>
      <vt:lpstr>Detecting Structural Breaks</vt:lpstr>
      <vt:lpstr>Structural Breaks</vt:lpstr>
      <vt:lpstr>Time Series Embeddings</vt:lpstr>
      <vt:lpstr>Signal2Vec</vt:lpstr>
      <vt:lpstr>Matrix Profiles</vt:lpstr>
      <vt:lpstr>Matrix Profiles</vt:lpstr>
      <vt:lpstr>Matrix Profiles</vt:lpstr>
      <vt:lpstr>Matrix Profiles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Structural Breaks</dc:title>
  <dc:creator>Овян Михаил Игоревич</dc:creator>
  <cp:lastModifiedBy>Овян Михаил Игоревич</cp:lastModifiedBy>
  <cp:revision>1</cp:revision>
  <dcterms:created xsi:type="dcterms:W3CDTF">2022-03-25T19:49:35Z</dcterms:created>
  <dcterms:modified xsi:type="dcterms:W3CDTF">2022-03-25T22:06:53Z</dcterms:modified>
</cp:coreProperties>
</file>