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9753600" cx="130048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09KOErY20V7YZPs66We9ZRd71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9"/>
          <p:cNvSpPr txBox="1"/>
          <p:nvPr>
            <p:ph type="ctrTitle"/>
          </p:nvPr>
        </p:nvSpPr>
        <p:spPr>
          <a:xfrm>
            <a:off x="650249" y="2178856"/>
            <a:ext cx="9731705" cy="2832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85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subTitle"/>
          </p:nvPr>
        </p:nvSpPr>
        <p:spPr>
          <a:xfrm>
            <a:off x="650251" y="5381087"/>
            <a:ext cx="6336613" cy="249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" name="Google Shape;9;p9"/>
          <p:cNvCxnSpPr/>
          <p:nvPr/>
        </p:nvCxnSpPr>
        <p:spPr>
          <a:xfrm>
            <a:off x="11" y="5192831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6621" y="5357277"/>
            <a:ext cx="5205045" cy="141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">
  <p:cSld name="Text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/>
        </p:nvSpPr>
        <p:spPr>
          <a:xfrm>
            <a:off x="11523698" y="90312"/>
            <a:ext cx="704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381565" y="1909648"/>
            <a:ext cx="12216835" cy="6766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20700" lvl="0" marL="4572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382495" y="302020"/>
            <a:ext cx="12216441" cy="1372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5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032196" y="9064979"/>
            <a:ext cx="7764497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650240" y="1700130"/>
            <a:ext cx="11704320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DD5C2D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0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4" name="Google Shape;1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469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/>
          <p:nvPr>
            <p:ph type="title"/>
          </p:nvPr>
        </p:nvSpPr>
        <p:spPr>
          <a:xfrm>
            <a:off x="1389" y="276822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50240" y="1700130"/>
            <a:ext cx="11704320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DD5C2D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11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469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type="title"/>
          </p:nvPr>
        </p:nvSpPr>
        <p:spPr>
          <a:xfrm>
            <a:off x="1389" y="-139697"/>
            <a:ext cx="8412479" cy="141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2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50240" y="1705115"/>
            <a:ext cx="5746045" cy="90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6606260" y="1705115"/>
            <a:ext cx="5748302" cy="90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ctiveeon-white.pdf"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845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/>
          <p:nvPr>
            <p:ph idx="3" type="body"/>
          </p:nvPr>
        </p:nvSpPr>
        <p:spPr>
          <a:xfrm>
            <a:off x="650240" y="2642949"/>
            <a:ext cx="5746045" cy="6069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0525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4" type="body"/>
          </p:nvPr>
        </p:nvSpPr>
        <p:spPr>
          <a:xfrm>
            <a:off x="6606258" y="2632719"/>
            <a:ext cx="5770527" cy="6069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0525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1389" y="196280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3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31" name="Google Shape;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845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 txBox="1"/>
          <p:nvPr>
            <p:ph type="title"/>
          </p:nvPr>
        </p:nvSpPr>
        <p:spPr>
          <a:xfrm>
            <a:off x="1389" y="276822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Layout">
  <p:cSld name="Thanks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989" y="7995400"/>
            <a:ext cx="3587465" cy="97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0" type="dt"/>
          </p:nvPr>
        </p:nvSpPr>
        <p:spPr>
          <a:xfrm>
            <a:off x="650240" y="9144002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443308" y="9144002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9320107" y="9144002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6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20700" lvl="0" marL="4572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54600" lIns="109225" spcFirstLastPara="1" rIns="109225" wrap="square" tIns="546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575950" y="815900"/>
            <a:ext cx="112956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/>
              <a:t>Deploying HPC platforms using ProActive</a:t>
            </a:r>
            <a:endParaRPr b="1" i="0" sz="85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650240" y="1700130"/>
            <a:ext cx="11704320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 sz="2400"/>
              <a:t>Swarm.xml </a:t>
            </a:r>
            <a:r>
              <a:rPr lang="en-US" sz="2400"/>
              <a:t>to allow container-to-container network using </a:t>
            </a:r>
            <a:r>
              <a:rPr lang="en-US" sz="2400">
                <a:solidFill>
                  <a:schemeClr val="accent4"/>
                </a:solidFill>
              </a:rPr>
              <a:t>overlay network</a:t>
            </a:r>
            <a:r>
              <a:rPr lang="en-US" sz="2400"/>
              <a:t>,</a:t>
            </a:r>
            <a:r>
              <a:rPr lang="en-US" sz="2400">
                <a:solidFill>
                  <a:schemeClr val="accent4"/>
                </a:solidFill>
              </a:rPr>
              <a:t> </a:t>
            </a:r>
            <a:r>
              <a:rPr lang="en-US" sz="2400"/>
              <a:t>natively supported by docker engine </a:t>
            </a:r>
            <a:r>
              <a:rPr lang="en-US" sz="2400">
                <a:solidFill>
                  <a:schemeClr val="accent4"/>
                </a:solidFill>
              </a:rPr>
              <a:t>swarm</a:t>
            </a:r>
            <a:r>
              <a:rPr lang="en-US" sz="2400"/>
              <a:t> mode (a swarm is a cluster of Docker engines/nodes offering services: add/remove nodes,..).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An overlay network requires a key-value store (here</a:t>
            </a:r>
            <a:r>
              <a:rPr lang="en-US" sz="2400">
                <a:solidFill>
                  <a:srgbClr val="254356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chemeClr val="accent4"/>
                </a:solidFill>
                <a:highlight>
                  <a:srgbClr val="FFFFFF"/>
                </a:highlight>
              </a:rPr>
              <a:t>consul</a:t>
            </a:r>
            <a:r>
              <a:rPr lang="en-US" sz="2400">
                <a:solidFill>
                  <a:srgbClr val="254356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supported by docker) to holds information about the network state.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Deploy your HPC platform via </a:t>
            </a:r>
            <a:r>
              <a:rPr lang="en-US" sz="2400">
                <a:solidFill>
                  <a:schemeClr val="accent4"/>
                </a:solidFill>
              </a:rPr>
              <a:t>docker containers</a:t>
            </a:r>
            <a:r>
              <a:rPr lang="en-US" sz="2400"/>
              <a:t>, for a portable deployment. To start/control docker containers on (remote) hosts, we use the docker-machine command relying on ssh.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HDFS.xml</a:t>
            </a:r>
            <a:r>
              <a:rPr lang="en-US" sz="2400"/>
              <a:t> if you just need a dedicated file system adapted to big data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Spark.xml</a:t>
            </a:r>
            <a:r>
              <a:rPr lang="en-US" sz="2400"/>
              <a:t> for a big data processing platform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HDFS.xml</a:t>
            </a:r>
            <a:r>
              <a:rPr lang="en-US" sz="2400"/>
              <a:t> and </a:t>
            </a:r>
            <a:r>
              <a:rPr b="1" lang="en-US" sz="2400"/>
              <a:t>Spark.xml</a:t>
            </a:r>
            <a:r>
              <a:rPr lang="en-US" sz="2400"/>
              <a:t> if you need both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Test your platform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400"/>
              <a:buAutoNum type="alphaLcPeriod" startAt="2"/>
            </a:pPr>
            <a:r>
              <a:rPr b="1" lang="en-US" sz="2400"/>
              <a:t>S</a:t>
            </a:r>
            <a:r>
              <a:rPr b="1" lang="en-US" sz="2400"/>
              <a:t>park_Pi.xml</a:t>
            </a:r>
            <a:r>
              <a:rPr lang="en-US" sz="2400"/>
              <a:t> to only test your Spark platform (compute PI)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 startAt="2"/>
            </a:pPr>
            <a:r>
              <a:rPr b="1" lang="en-US" sz="2400"/>
              <a:t>Spark_Write_Read_HDFS</a:t>
            </a:r>
            <a:r>
              <a:rPr b="1" lang="en-US" sz="2400"/>
              <a:t>.xml </a:t>
            </a:r>
            <a:r>
              <a:rPr lang="en-US" sz="2400"/>
              <a:t>to test both your HDFS and Spark platforms (write and read objects in Spark from/to the HDFS)</a:t>
            </a:r>
            <a:endParaRPr b="1" sz="2400"/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1389" y="276822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/>
              <a:t>The main steps</a:t>
            </a:r>
            <a:endParaRPr b="1" i="0" sz="4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50" y="2214850"/>
            <a:ext cx="10501800" cy="5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525975" y="4956725"/>
            <a:ext cx="45708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400"/>
              <a:t>port of the consul web portal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000000"/>
                </a:solidFill>
              </a:rPr>
              <a:t>port of the swarm manager process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000000"/>
                </a:solidFill>
              </a:rPr>
              <a:t>base name of the docker containers  (consul, swarm)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name of the docker </a:t>
            </a:r>
            <a:r>
              <a:rPr lang="en-US" sz="1400"/>
              <a:t>network to connect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subnet of the docker network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9" name="Google Shape;69;p3"/>
          <p:cNvSpPr txBox="1"/>
          <p:nvPr>
            <p:ph type="title"/>
          </p:nvPr>
        </p:nvSpPr>
        <p:spPr>
          <a:xfrm>
            <a:off x="1389" y="276822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 sz="3600"/>
              <a:t>Swarm wkw params</a:t>
            </a:r>
            <a:endParaRPr b="1" i="0" sz="3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5" y="2157975"/>
            <a:ext cx="8412600" cy="459733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>
            <p:ph idx="1" type="body"/>
          </p:nvPr>
        </p:nvSpPr>
        <p:spPr>
          <a:xfrm>
            <a:off x="7406725" y="4633900"/>
            <a:ext cx="54990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port of the HDFS web portal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Port range start of the datanodes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name of the default file system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000000"/>
                </a:solidFill>
              </a:rPr>
              <a:t>base name of the HDFS docker containers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400"/>
              <a:t>name of the docker network to connect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6" name="Google Shape;76;p4"/>
          <p:cNvSpPr txBox="1"/>
          <p:nvPr>
            <p:ph type="title"/>
          </p:nvPr>
        </p:nvSpPr>
        <p:spPr>
          <a:xfrm>
            <a:off x="1389" y="276822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 sz="3600"/>
              <a:t>HDFS wkw params</a:t>
            </a:r>
            <a:endParaRPr b="1" i="0" sz="3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2795900"/>
            <a:ext cx="9322225" cy="39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type="title"/>
          </p:nvPr>
        </p:nvSpPr>
        <p:spPr>
          <a:xfrm>
            <a:off x="1389" y="276822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 sz="3600"/>
              <a:t>Spark wkw params</a:t>
            </a:r>
            <a:endParaRPr b="1" i="0" sz="3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7784650" y="5258950"/>
            <a:ext cx="49488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port of the Spark web portal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000000"/>
                </a:solidFill>
              </a:rPr>
              <a:t>base name of the HDFS docker containers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-US" sz="1400"/>
              <a:t>name of the docker network to connect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75" y="2306575"/>
            <a:ext cx="12319408" cy="50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>
            <p:ph type="title"/>
          </p:nvPr>
        </p:nvSpPr>
        <p:spPr>
          <a:xfrm>
            <a:off x="1" y="499775"/>
            <a:ext cx="8953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 sz="3600"/>
              <a:t>Spark_Pi</a:t>
            </a:r>
            <a:r>
              <a:rPr lang="en-US" sz="3600">
                <a:solidFill>
                  <a:srgbClr val="253A65"/>
                </a:solidFill>
              </a:rPr>
              <a:t> wkw params</a:t>
            </a:r>
            <a:endParaRPr b="1" i="0" sz="3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7188675" y="5840400"/>
            <a:ext cx="5256000" cy="18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number of slices to cut the random number dataset into. Spark will run one task for each slice of the cluster</a:t>
            </a:r>
            <a:r>
              <a:rPr lang="en-US" sz="1400"/>
              <a:t>port of the Spark web portal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US" sz="1400">
                <a:solidFill>
                  <a:srgbClr val="000000"/>
                </a:solidFill>
              </a:rPr>
              <a:t>instance id of your cloud automation service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1" y="499775"/>
            <a:ext cx="8953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</a:pPr>
            <a:r>
              <a:rPr lang="en-US" sz="3600"/>
              <a:t>Spark_Write_Read_HDFS</a:t>
            </a:r>
            <a:r>
              <a:rPr lang="en-US" sz="3600">
                <a:solidFill>
                  <a:srgbClr val="253A65"/>
                </a:solidFill>
              </a:rPr>
              <a:t> wkw params</a:t>
            </a:r>
            <a:endParaRPr b="1" i="0" sz="3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13" y="3018825"/>
            <a:ext cx="9786375" cy="39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idx="1" type="body"/>
          </p:nvPr>
        </p:nvSpPr>
        <p:spPr>
          <a:xfrm>
            <a:off x="7159600" y="5459350"/>
            <a:ext cx="5428500" cy="199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instance id of your cloud automation service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parquet file path on the hdfs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csv file path on the hdfs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Activeeon Presentation Template">
  <a:themeElements>
    <a:clrScheme name="AE Blu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253A65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