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9753600" cx="130048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UG9hGhwnYgyPDhGVjBW0SccQz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0" name="Google Shape;1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c5022a9ff_0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0" name="Google Shape;150;g20c5022a9f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91" name="Google Shape;2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302" name="Google Shape;3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31f0e9df4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g2031f0e9df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17"/>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17"/>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17"/>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p:cSld name="Text Layout">
    <p:spTree>
      <p:nvGrpSpPr>
        <p:cNvPr id="47" name="Shape 47"/>
        <p:cNvGrpSpPr/>
        <p:nvPr/>
      </p:nvGrpSpPr>
      <p:grpSpPr>
        <a:xfrm>
          <a:off x="0" y="0"/>
          <a:ext cx="0" cy="0"/>
          <a:chOff x="0" y="0"/>
          <a:chExt cx="0" cy="0"/>
        </a:xfrm>
      </p:grpSpPr>
      <p:sp>
        <p:nvSpPr>
          <p:cNvPr id="48" name="Google Shape;48;p26"/>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26"/>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26"/>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6"/>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18"/>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18"/>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18"/>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18"/>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19"/>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19"/>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19"/>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19"/>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cxnSp>
        <p:nvCxnSpPr>
          <p:cNvPr id="22" name="Google Shape;22;p20"/>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20"/>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20"/>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20"/>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20"/>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20"/>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20"/>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cxnSp>
        <p:nvCxnSpPr>
          <p:cNvPr id="30" name="Google Shape;30;p21"/>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21"/>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21"/>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33" name="Shape 33"/>
        <p:cNvGrpSpPr/>
        <p:nvPr/>
      </p:nvGrpSpPr>
      <p:grpSpPr>
        <a:xfrm>
          <a:off x="0" y="0"/>
          <a:ext cx="0" cy="0"/>
          <a:chOff x="0" y="0"/>
          <a:chExt cx="0" cy="0"/>
        </a:xfrm>
      </p:grpSpPr>
      <p:pic>
        <p:nvPicPr>
          <p:cNvPr id="34" name="Google Shape;34;p22"/>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22"/>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7" name="Shape 37"/>
        <p:cNvGrpSpPr/>
        <p:nvPr/>
      </p:nvGrpSpPr>
      <p:grpSpPr>
        <a:xfrm>
          <a:off x="0" y="0"/>
          <a:ext cx="0" cy="0"/>
          <a:chOff x="0" y="0"/>
          <a:chExt cx="0" cy="0"/>
        </a:xfrm>
      </p:grpSpPr>
      <p:sp>
        <p:nvSpPr>
          <p:cNvPr id="38" name="Google Shape;38;p24"/>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24"/>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24"/>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1" name="Shape 41"/>
        <p:cNvGrpSpPr/>
        <p:nvPr/>
      </p:nvGrpSpPr>
      <p:grpSpPr>
        <a:xfrm>
          <a:off x="0" y="0"/>
          <a:ext cx="0" cy="0"/>
          <a:chOff x="0" y="0"/>
          <a:chExt cx="0" cy="0"/>
        </a:xfrm>
      </p:grpSpPr>
      <p:sp>
        <p:nvSpPr>
          <p:cNvPr id="42" name="Google Shape;42;p25"/>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25"/>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25"/>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25"/>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25"/>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8" name="Google Shape;128;p9"/>
          <p:cNvSpPr txBox="1"/>
          <p:nvPr/>
        </p:nvSpPr>
        <p:spPr>
          <a:xfrm>
            <a:off x="276700" y="1900900"/>
            <a:ext cx="131763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PnLs (Profits and Losses) over stressed risk free rates and volatilities.</a:t>
            </a:r>
            <a:endParaRPr b="0" i="0" sz="1400" u="none" cap="none" strike="noStrike">
              <a:solidFill>
                <a:srgbClr val="000000"/>
              </a:solidFill>
              <a:latin typeface="Arial"/>
              <a:ea typeface="Arial"/>
              <a:cs typeface="Arial"/>
              <a:sym typeface="Arial"/>
            </a:endParaRPr>
          </a:p>
        </p:txBody>
      </p:sp>
      <p:pic>
        <p:nvPicPr>
          <p:cNvPr id="129" name="Google Shape;129;p9"/>
          <p:cNvPicPr preferRelativeResize="0"/>
          <p:nvPr/>
        </p:nvPicPr>
        <p:blipFill rotWithShape="1">
          <a:blip r:embed="rId3">
            <a:alphaModFix/>
          </a:blip>
          <a:srcRect b="0" l="0" r="0" t="0"/>
          <a:stretch/>
        </p:blipFill>
        <p:spPr>
          <a:xfrm>
            <a:off x="47625" y="3285892"/>
            <a:ext cx="12909551" cy="5791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5" name="Google Shape;135;p10"/>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Generates all the combinations &lt;stressed risk free rate, stressed volatility&gt; according to their min,max,step user parameters. The number of replicated tasks must divide the number of combinations, i.e. the number of scenarios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Each replicated task processes a subset of the scenarios and estimates per scenario, the mean/expected portfolio Profit and Loss (P&amp;L) over the given number of MC simulations. These simulations are processed in C++/Quantlib. Each task writes </a:t>
            </a:r>
            <a:r>
              <a:rPr b="0" i="0" lang="en-US" sz="1800" u="none" cap="none" strike="noStrike">
                <a:solidFill>
                  <a:schemeClr val="dk1"/>
                </a:solidFill>
                <a:latin typeface="Arial"/>
                <a:ea typeface="Arial"/>
                <a:cs typeface="Arial"/>
                <a:sym typeface="Arial"/>
              </a:rPr>
              <a:t>into a dedicated file </a:t>
            </a:r>
            <a:r>
              <a:rPr b="0" i="0" lang="en-US" sz="1800" u="none" cap="none" strike="noStrike">
                <a:solidFill>
                  <a:srgbClr val="000000"/>
                </a:solidFill>
                <a:latin typeface="Arial"/>
                <a:ea typeface="Arial"/>
                <a:cs typeface="Arial"/>
                <a:sym typeface="Arial"/>
              </a:rPr>
              <a:t>all its estimated P&amp;Ls (a P&amp;L per senario)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6" name="Google Shape;136;p10"/>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7" name="Google Shape;137;p10"/>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43" name="Google Shape;143;p11"/>
          <p:cNvPicPr preferRelativeResize="0"/>
          <p:nvPr/>
        </p:nvPicPr>
        <p:blipFill rotWithShape="1">
          <a:blip r:embed="rId4">
            <a:alphaModFix/>
          </a:blip>
          <a:srcRect b="0" l="0" r="0" t="0"/>
          <a:stretch/>
        </p:blipFill>
        <p:spPr>
          <a:xfrm>
            <a:off x="3664725" y="4280854"/>
            <a:ext cx="5467350" cy="4362450"/>
          </a:xfrm>
          <a:prstGeom prst="rect">
            <a:avLst/>
          </a:prstGeom>
          <a:noFill/>
          <a:ln>
            <a:noFill/>
          </a:ln>
        </p:spPr>
      </p:pic>
      <p:sp>
        <p:nvSpPr>
          <p:cNvPr id="144" name="Google Shape;144;p11"/>
          <p:cNvSpPr txBox="1"/>
          <p:nvPr/>
        </p:nvSpPr>
        <p:spPr>
          <a:xfrm>
            <a:off x="9113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45" name="Google Shape;145;p11"/>
          <p:cNvSpPr txBox="1"/>
          <p:nvPr/>
        </p:nvSpPr>
        <p:spPr>
          <a:xfrm>
            <a:off x="2959375" y="82887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6" name="Google Shape;146;p11"/>
          <p:cNvSpPr txBox="1"/>
          <p:nvPr/>
        </p:nvSpPr>
        <p:spPr>
          <a:xfrm>
            <a:off x="7956025" y="79462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7" name="Google Shape;147;p11"/>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c5022a9ff_0_2"/>
          <p:cNvSpPr txBox="1"/>
          <p:nvPr>
            <p:ph type="title"/>
          </p:nvPr>
        </p:nvSpPr>
        <p:spPr>
          <a:xfrm>
            <a:off x="0" y="368600"/>
            <a:ext cx="121578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solidFill>
                  <a:schemeClr val="accent1"/>
                </a:solidFill>
              </a:rPr>
              <a:t>Stress_Testing_Monte_Carlo_Value_Portfolio_MC_Interactive_Control.xml</a:t>
            </a:r>
            <a:endParaRPr b="1" i="0" sz="2600" u="none" cap="none" strike="noStrike">
              <a:solidFill>
                <a:srgbClr val="253A65"/>
              </a:solidFill>
              <a:latin typeface="Helvetica Neue"/>
              <a:ea typeface="Helvetica Neue"/>
              <a:cs typeface="Helvetica Neue"/>
              <a:sym typeface="Helvetica Neue"/>
            </a:endParaRPr>
          </a:p>
        </p:txBody>
      </p:sp>
      <p:sp>
        <p:nvSpPr>
          <p:cNvPr id="153" name="Google Shape;153;g20c5022a9ff_0_2"/>
          <p:cNvSpPr txBox="1"/>
          <p:nvPr/>
        </p:nvSpPr>
        <p:spPr>
          <a:xfrm>
            <a:off x="359175" y="1660350"/>
            <a:ext cx="12408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Stress_Testing_Monte_Carlo_Value_Portfolio workflow allows the user to add more MC simulations to each estimated stressed portfolio P&amp;L.</a:t>
            </a:r>
            <a:endParaRPr b="0" i="0" sz="1800" u="none" cap="none" strike="noStrike">
              <a:solidFill>
                <a:srgbClr val="000000"/>
              </a:solidFill>
              <a:latin typeface="Arial"/>
              <a:ea typeface="Arial"/>
              <a:cs typeface="Arial"/>
              <a:sym typeface="Arial"/>
            </a:endParaRPr>
          </a:p>
        </p:txBody>
      </p:sp>
      <p:pic>
        <p:nvPicPr>
          <p:cNvPr id="154" name="Google Shape;154;g20c5022a9ff_0_2"/>
          <p:cNvPicPr preferRelativeResize="0"/>
          <p:nvPr/>
        </p:nvPicPr>
        <p:blipFill rotWithShape="1">
          <a:blip r:embed="rId3">
            <a:alphaModFix/>
          </a:blip>
          <a:srcRect b="0" l="0" r="0" t="0"/>
          <a:stretch/>
        </p:blipFill>
        <p:spPr>
          <a:xfrm>
            <a:off x="103250" y="3935725"/>
            <a:ext cx="9540026" cy="5817875"/>
          </a:xfrm>
          <a:prstGeom prst="rect">
            <a:avLst/>
          </a:prstGeom>
          <a:noFill/>
          <a:ln>
            <a:noFill/>
          </a:ln>
        </p:spPr>
      </p:pic>
      <p:pic>
        <p:nvPicPr>
          <p:cNvPr id="155" name="Google Shape;155;g20c5022a9ff_0_2"/>
          <p:cNvPicPr preferRelativeResize="0"/>
          <p:nvPr/>
        </p:nvPicPr>
        <p:blipFill rotWithShape="1">
          <a:blip r:embed="rId4">
            <a:alphaModFix/>
          </a:blip>
          <a:srcRect b="0" l="0" r="0" t="0"/>
          <a:stretch/>
        </p:blipFill>
        <p:spPr>
          <a:xfrm>
            <a:off x="6521450" y="2117550"/>
            <a:ext cx="6362700" cy="21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205" name="Google Shape;205;p12"/>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estimates the valuation of a bond at a specific time given a specific scenario. This can be easily extended to more exotic instruments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206" name="Google Shape;206;p12"/>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207" name="Google Shape;207;p12"/>
          <p:cNvCxnSpPr/>
          <p:nvPr/>
        </p:nvCxnSpPr>
        <p:spPr>
          <a:xfrm flipH="1" rot="10800000">
            <a:off x="3277425" y="62967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208" name="Google Shape;208;p12"/>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209" name="Google Shape;209;p12"/>
          <p:cNvSpPr txBox="1"/>
          <p:nvPr/>
        </p:nvSpPr>
        <p:spPr>
          <a:xfrm>
            <a:off x="1201425" y="6970263"/>
            <a:ext cx="2189400" cy="5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210" name="Google Shape;210;p12"/>
          <p:cNvSpPr txBox="1"/>
          <p:nvPr/>
        </p:nvSpPr>
        <p:spPr>
          <a:xfrm>
            <a:off x="3622200" y="6393196"/>
            <a:ext cx="1494300" cy="4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2"/>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2"/>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12"/>
          <p:cNvCxnSpPr/>
          <p:nvPr/>
        </p:nvCxnSpPr>
        <p:spPr>
          <a:xfrm flipH="1">
            <a:off x="1358675" y="6882525"/>
            <a:ext cx="1767300" cy="8700"/>
          </a:xfrm>
          <a:prstGeom prst="straightConnector1">
            <a:avLst/>
          </a:prstGeom>
          <a:noFill/>
          <a:ln cap="flat" cmpd="sng" w="9525">
            <a:solidFill>
              <a:schemeClr val="dk2"/>
            </a:solidFill>
            <a:prstDash val="solid"/>
            <a:round/>
            <a:headEnd len="med" w="med" type="stealth"/>
            <a:tailEnd len="med" w="med" type="triangle"/>
          </a:ln>
        </p:spPr>
      </p:cxnSp>
      <p:sp>
        <p:nvSpPr>
          <p:cNvPr id="221" name="Google Shape;221;p12"/>
          <p:cNvSpPr txBox="1"/>
          <p:nvPr/>
        </p:nvSpPr>
        <p:spPr>
          <a:xfrm>
            <a:off x="4096913" y="73817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22" name="Google Shape;222;p12"/>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2"/>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6" name="Google Shape;236;p12"/>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7" name="Google Shape;237;p12"/>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8" name="Google Shape;238;p12"/>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39" name="Google Shape;239;p12"/>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0" name="Google Shape;240;p12"/>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1" name="Google Shape;241;p12"/>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2" name="Google Shape;242;p12"/>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43" name="Google Shape;243;p12"/>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4" name="Google Shape;244;p12"/>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5" name="Google Shape;245;p12"/>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6" name="Google Shape;246;p12"/>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47" name="Google Shape;247;p12"/>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2"/>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2"/>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2"/>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2"/>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2"/>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2"/>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12"/>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75" name="Google Shape;275;p12"/>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76" name="Google Shape;276;p12"/>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77" name="Google Shape;277;p12"/>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78" name="Google Shape;278;p12"/>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79" name="Google Shape;279;p12"/>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80" name="Google Shape;280;p12"/>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2"/>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12"/>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8" name="Google Shape;288;p13"/>
          <p:cNvPicPr preferRelativeResize="0"/>
          <p:nvPr/>
        </p:nvPicPr>
        <p:blipFill rotWithShape="1">
          <a:blip r:embed="rId3">
            <a:alphaModFix/>
          </a:blip>
          <a:srcRect b="0" l="0" r="0" t="0"/>
          <a:stretch/>
        </p:blipFill>
        <p:spPr>
          <a:xfrm>
            <a:off x="235225" y="2278375"/>
            <a:ext cx="12534351" cy="63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4" name="Google Shape;294;p14"/>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95" name="Google Shape;295;p14"/>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96" name="Google Shape;296;p14"/>
          <p:cNvCxnSpPr>
            <a:endCxn id="297"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97" name="Google Shape;297;p14"/>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Splits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pulls from the catalog and submits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Computes the portfolio clean prices per scenario and per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the portfolio clean prices into a single csv file (cube). Computes portfolio prices time series for each scenario and creates a csv file. Computes correlations over scenarios and creates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Allows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4"/>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cubelets (bonds -&gt; portfolio) and creates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305" name="Google Shape;305;p15"/>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306" name="Google Shape;306;p15"/>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307" name="Google Shape;307;p15"/>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2"/>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2"/>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725950" y="2708150"/>
            <a:ext cx="12136600" cy="6175350"/>
          </a:xfrm>
          <a:prstGeom prst="rect">
            <a:avLst/>
          </a:prstGeom>
          <a:noFill/>
          <a:ln>
            <a:noFill/>
          </a:ln>
        </p:spPr>
      </p:pic>
      <p:pic>
        <p:nvPicPr>
          <p:cNvPr id="70" name="Google Shape;70;p3"/>
          <p:cNvPicPr preferRelativeResize="0"/>
          <p:nvPr/>
        </p:nvPicPr>
        <p:blipFill rotWithShape="1">
          <a:blip r:embed="rId4">
            <a:alphaModFix/>
          </a:blip>
          <a:srcRect b="0" l="0" r="0" t="0"/>
          <a:stretch/>
        </p:blipFill>
        <p:spPr>
          <a:xfrm>
            <a:off x="1653229" y="8860325"/>
            <a:ext cx="2716543" cy="9276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5449325" y="8956175"/>
            <a:ext cx="684375" cy="735900"/>
          </a:xfrm>
          <a:prstGeom prst="rect">
            <a:avLst/>
          </a:prstGeom>
          <a:noFill/>
          <a:ln>
            <a:noFill/>
          </a:ln>
        </p:spPr>
      </p:pic>
      <p:cxnSp>
        <p:nvCxnSpPr>
          <p:cNvPr id="72" name="Google Shape;72;p3"/>
          <p:cNvCxnSpPr>
            <a:stCxn id="71" idx="0"/>
          </p:cNvCxnSpPr>
          <p:nvPr/>
        </p:nvCxnSpPr>
        <p:spPr>
          <a:xfrm rot="10800000">
            <a:off x="5052013" y="5307275"/>
            <a:ext cx="739500" cy="3648900"/>
          </a:xfrm>
          <a:prstGeom prst="straightConnector1">
            <a:avLst/>
          </a:prstGeom>
          <a:noFill/>
          <a:ln cap="flat" cmpd="sng" w="9525">
            <a:solidFill>
              <a:schemeClr val="dk2"/>
            </a:solidFill>
            <a:prstDash val="solid"/>
            <a:round/>
            <a:headEnd len="sm" w="sm" type="none"/>
            <a:tailEnd len="med" w="med" type="triangle"/>
          </a:ln>
        </p:spPr>
      </p:cxnSp>
      <p:cxnSp>
        <p:nvCxnSpPr>
          <p:cNvPr id="73" name="Google Shape;73;p3"/>
          <p:cNvCxnSpPr>
            <a:stCxn id="70" idx="0"/>
          </p:cNvCxnSpPr>
          <p:nvPr/>
        </p:nvCxnSpPr>
        <p:spPr>
          <a:xfrm flipH="1" rot="10800000">
            <a:off x="3011501" y="4907225"/>
            <a:ext cx="1011900" cy="3953100"/>
          </a:xfrm>
          <a:prstGeom prst="straightConnector1">
            <a:avLst/>
          </a:prstGeom>
          <a:noFill/>
          <a:ln cap="flat" cmpd="sng" w="9525">
            <a:solidFill>
              <a:schemeClr val="dk2"/>
            </a:solidFill>
            <a:prstDash val="solid"/>
            <a:round/>
            <a:headEnd len="sm" w="sm" type="none"/>
            <a:tailEnd len="med" w="med" type="triangle"/>
          </a:ln>
        </p:spPr>
      </p:cxnSp>
      <p:sp>
        <p:nvSpPr>
          <p:cNvPr id="74" name="Google Shape;74;p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5" name="Google Shape;75;p3"/>
          <p:cNvSpPr txBox="1"/>
          <p:nvPr/>
        </p:nvSpPr>
        <p:spPr>
          <a:xfrm>
            <a:off x="118000" y="1513550"/>
            <a:ext cx="12585300"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exotic assets can be integrated thanks to the Quantlib C++ lib.</a:t>
            </a:r>
            <a:endParaRPr b="0" i="0" sz="2000" u="none" cap="none" strike="noStrike">
              <a:solidFill>
                <a:srgbClr val="000000"/>
              </a:solidFill>
              <a:latin typeface="Arial"/>
              <a:ea typeface="Arial"/>
              <a:cs typeface="Arial"/>
              <a:sym typeface="Arial"/>
            </a:endParaRPr>
          </a:p>
        </p:txBody>
      </p:sp>
      <p:sp>
        <p:nvSpPr>
          <p:cNvPr id="76" name="Google Shape;76;p3"/>
          <p:cNvSpPr txBox="1"/>
          <p:nvPr/>
        </p:nvSpPr>
        <p:spPr>
          <a:xfrm>
            <a:off x="306400" y="8591550"/>
            <a:ext cx="541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&lt;start price&gt;, &lt;riskless rate&gt;, &lt;volatility rate&gt;,&lt;weight&gt;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4"/>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Estimates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4"/>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5"/>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5"/>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031f0e9df4_0_9"/>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Monte_Carlo_VaR_portfolio_Interactive_Control.xml</a:t>
            </a:r>
            <a:endParaRPr b="1" i="0" sz="2600" u="none" cap="none" strike="noStrike">
              <a:solidFill>
                <a:srgbClr val="253A65"/>
              </a:solidFill>
              <a:latin typeface="Helvetica Neue"/>
              <a:ea typeface="Helvetica Neue"/>
              <a:cs typeface="Helvetica Neue"/>
              <a:sym typeface="Helvetica Neue"/>
            </a:endParaRPr>
          </a:p>
        </p:txBody>
      </p:sp>
      <p:pic>
        <p:nvPicPr>
          <p:cNvPr id="97" name="Google Shape;97;g2031f0e9df4_0_9"/>
          <p:cNvPicPr preferRelativeResize="0"/>
          <p:nvPr/>
        </p:nvPicPr>
        <p:blipFill rotWithShape="1">
          <a:blip r:embed="rId3">
            <a:alphaModFix/>
          </a:blip>
          <a:srcRect b="0" l="0" r="0" t="0"/>
          <a:stretch/>
        </p:blipFill>
        <p:spPr>
          <a:xfrm>
            <a:off x="454413" y="2706650"/>
            <a:ext cx="12324567" cy="3142600"/>
          </a:xfrm>
          <a:prstGeom prst="rect">
            <a:avLst/>
          </a:prstGeom>
          <a:noFill/>
          <a:ln>
            <a:noFill/>
          </a:ln>
        </p:spPr>
      </p:pic>
      <p:sp>
        <p:nvSpPr>
          <p:cNvPr id="98" name="Google Shape;98;g2031f0e9df4_0_9"/>
          <p:cNvSpPr txBox="1"/>
          <p:nvPr/>
        </p:nvSpPr>
        <p:spPr>
          <a:xfrm>
            <a:off x="784525" y="1660350"/>
            <a:ext cx="11994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Monte_Carlo_VaR_portfolio workflow allows the user to add more MC simulations to the current results, for a more accurate VaR. “The estimated VaR can be refined incrementally.”</a:t>
            </a:r>
            <a:endParaRPr b="0" i="0" sz="1800" u="none" cap="none" strike="noStrike">
              <a:solidFill>
                <a:srgbClr val="000000"/>
              </a:solidFill>
              <a:latin typeface="Arial"/>
              <a:ea typeface="Arial"/>
              <a:cs typeface="Arial"/>
              <a:sym typeface="Arial"/>
            </a:endParaRPr>
          </a:p>
        </p:txBody>
      </p:sp>
      <p:sp>
        <p:nvSpPr>
          <p:cNvPr id="99" name="Google Shape;99;g2031f0e9df4_0_9"/>
          <p:cNvSpPr txBox="1"/>
          <p:nvPr/>
        </p:nvSpPr>
        <p:spPr>
          <a:xfrm>
            <a:off x="574975" y="6206050"/>
            <a:ext cx="11430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user will be asked to specify the new MC simulation number to be aggregated to the VaR estimation.  </a:t>
            </a:r>
            <a:endParaRPr b="0" i="0" sz="1800" u="none" cap="none" strike="noStrike">
              <a:solidFill>
                <a:srgbClr val="000000"/>
              </a:solidFill>
              <a:latin typeface="Arial"/>
              <a:ea typeface="Arial"/>
              <a:cs typeface="Arial"/>
              <a:sym typeface="Arial"/>
            </a:endParaRPr>
          </a:p>
        </p:txBody>
      </p:sp>
      <p:pic>
        <p:nvPicPr>
          <p:cNvPr id="100" name="Google Shape;100;g2031f0e9df4_0_9"/>
          <p:cNvPicPr preferRelativeResize="0"/>
          <p:nvPr/>
        </p:nvPicPr>
        <p:blipFill>
          <a:blip r:embed="rId4">
            <a:alphaModFix/>
          </a:blip>
          <a:stretch>
            <a:fillRect/>
          </a:stretch>
        </p:blipFill>
        <p:spPr>
          <a:xfrm>
            <a:off x="610932" y="6694275"/>
            <a:ext cx="11782935" cy="314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106" name="Google Shape;106;p6"/>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3">
            <a:alphaModFix/>
          </a:blip>
          <a:srcRect b="0" l="0" r="0" t="0"/>
          <a:stretch/>
        </p:blipFill>
        <p:spPr>
          <a:xfrm>
            <a:off x="350313" y="3618197"/>
            <a:ext cx="12304174" cy="583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3" name="Google Shape;113;p7"/>
          <p:cNvSpPr txBox="1"/>
          <p:nvPr/>
        </p:nvSpPr>
        <p:spPr>
          <a:xfrm>
            <a:off x="-65550" y="1981200"/>
            <a:ext cx="5605500" cy="75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Estimates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(left branch) This task submits the Monte_Carlo_VaR_portfolio wkw by considering all assets specified by the user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(right branch)</a:t>
            </a:r>
            <a:r>
              <a:rPr b="1" i="0" lang="en-US" sz="1400" u="none" cap="none" strike="noStrike">
                <a:solidFill>
                  <a:srgbClr val="000000"/>
                </a:solidFill>
                <a:latin typeface="Arial"/>
                <a:ea typeface="Arial"/>
                <a:cs typeface="Arial"/>
                <a:sym typeface="Arial"/>
              </a:rPr>
              <a:t> 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(right branch) Each replicated task instanciates an asset params files, by excluding an asset from the portfolio, ie setting to 0 the asset weight. Then each task submits the Monte_Carlo_VaR_portfolio wkw (</a:t>
            </a:r>
            <a:r>
              <a:rPr b="1" i="0" lang="en-US" sz="1400" u="none" cap="none" strike="noStrike">
                <a:solidFill>
                  <a:schemeClr val="dk1"/>
                </a:solidFill>
                <a:latin typeface="Arial"/>
                <a:ea typeface="Arial"/>
                <a:cs typeface="Arial"/>
                <a:sym typeface="Arial"/>
              </a:rPr>
              <a:t>2nd inner level of replicated tasks</a:t>
            </a:r>
            <a:r>
              <a:rPr b="0" i="0" lang="en-US" sz="1400" u="none" cap="none" strike="noStrike">
                <a:solidFill>
                  <a:srgbClr val="000000"/>
                </a:solidFill>
                <a:latin typeface="Arial"/>
                <a:ea typeface="Arial"/>
                <a:cs typeface="Arial"/>
                <a:sym typeface="Arial"/>
              </a:rPr>
              <a:t>) with an instanciated asset params file as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Gather the portfolio VaR over all assets (left branch) and all partial VaRs (right branch). Compute and print the iVaR related to each asset (portfolio VaR estimated by the left branch -  portfolio VaR without the asset Y estimated by the right branch)</a:t>
            </a:r>
            <a:endParaRPr b="0" i="0" sz="1400" u="none" cap="none" strike="noStrike">
              <a:solidFill>
                <a:schemeClr val="dk1"/>
              </a:solidFill>
              <a:latin typeface="Arial"/>
              <a:ea typeface="Arial"/>
              <a:cs typeface="Arial"/>
              <a:sym typeface="Arial"/>
            </a:endParaRPr>
          </a:p>
        </p:txBody>
      </p:sp>
      <p:pic>
        <p:nvPicPr>
          <p:cNvPr id="114" name="Google Shape;114;p7"/>
          <p:cNvPicPr preferRelativeResize="0"/>
          <p:nvPr/>
        </p:nvPicPr>
        <p:blipFill rotWithShape="1">
          <a:blip r:embed="rId3">
            <a:alphaModFix/>
          </a:blip>
          <a:srcRect b="0" l="0" r="0" t="0"/>
          <a:stretch/>
        </p:blipFill>
        <p:spPr>
          <a:xfrm>
            <a:off x="5855025" y="1981200"/>
            <a:ext cx="7149775" cy="6850375"/>
          </a:xfrm>
          <a:prstGeom prst="rect">
            <a:avLst/>
          </a:prstGeom>
          <a:noFill/>
          <a:ln>
            <a:noFill/>
          </a:ln>
        </p:spPr>
      </p:pic>
      <p:sp>
        <p:nvSpPr>
          <p:cNvPr id="115" name="Google Shape;115;p7"/>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b="0" l="0" r="0" t="0"/>
          <a:stretch/>
        </p:blipFill>
        <p:spPr>
          <a:xfrm>
            <a:off x="152400" y="6084190"/>
            <a:ext cx="12700001" cy="1610699"/>
          </a:xfrm>
          <a:prstGeom prst="rect">
            <a:avLst/>
          </a:prstGeom>
          <a:noFill/>
          <a:ln>
            <a:noFill/>
          </a:ln>
        </p:spPr>
      </p:pic>
      <p:pic>
        <p:nvPicPr>
          <p:cNvPr id="121" name="Google Shape;121;p8"/>
          <p:cNvPicPr preferRelativeResize="0"/>
          <p:nvPr/>
        </p:nvPicPr>
        <p:blipFill rotWithShape="1">
          <a:blip r:embed="rId4">
            <a:alphaModFix/>
          </a:blip>
          <a:srcRect b="0" l="0" r="0" t="0"/>
          <a:stretch/>
        </p:blipFill>
        <p:spPr>
          <a:xfrm>
            <a:off x="152400" y="3191488"/>
            <a:ext cx="12699999" cy="2456232"/>
          </a:xfrm>
          <a:prstGeom prst="rect">
            <a:avLst/>
          </a:prstGeom>
          <a:noFill/>
          <a:ln>
            <a:noFill/>
          </a:ln>
        </p:spPr>
      </p:pic>
      <p:sp>
        <p:nvSpPr>
          <p:cNvPr id="122" name="Google Shape;122;p8"/>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