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9753600" cx="13004800"/>
  <p:notesSz cx="6858000" cy="9144000"/>
  <p:embeddedFontLs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LcIYSHxTYJrq1XrARL9zF5UB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regular.fntdata"/><Relationship Id="rId21" Type="http://schemas.openxmlformats.org/officeDocument/2006/relationships/slide" Target="slides/slide17.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25" name="Google Shape;12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32" name="Google Shape;13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40" name="Google Shape;14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c5022a9ff_0_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50" name="Google Shape;150;g20c5022a9ff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85" name="Google Shape;2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91" name="Google Shape;2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302" name="Google Shape;3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31f0e9df4_0_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94" name="Google Shape;94;g2031f0e9df4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03" name="Google Shape;1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0" name="Google Shape;1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8" name="Google Shape;1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17"/>
          <p:cNvSpPr txBox="1"/>
          <p:nvPr>
            <p:ph type="ctrTitle"/>
          </p:nvPr>
        </p:nvSpPr>
        <p:spPr>
          <a:xfrm>
            <a:off x="650249" y="2178856"/>
            <a:ext cx="9731705" cy="283232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85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7"/>
          <p:cNvSpPr txBox="1"/>
          <p:nvPr>
            <p:ph idx="1" type="subTitle"/>
          </p:nvPr>
        </p:nvSpPr>
        <p:spPr>
          <a:xfrm>
            <a:off x="650251" y="5381087"/>
            <a:ext cx="6336613" cy="249258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920"/>
              </a:spcBef>
              <a:spcAft>
                <a:spcPts val="0"/>
              </a:spcAft>
              <a:buClr>
                <a:srgbClr val="888888"/>
              </a:buClr>
              <a:buSzPts val="1400"/>
              <a:buFont typeface="Arial"/>
              <a:buNone/>
              <a:defRPr b="0" i="0" sz="4600" u="none" cap="none" strike="noStrike">
                <a:solidFill>
                  <a:srgbClr val="888888"/>
                </a:solidFill>
                <a:latin typeface="Helvetica Neue"/>
                <a:ea typeface="Helvetica Neue"/>
                <a:cs typeface="Helvetica Neue"/>
                <a:sym typeface="Helvetica Neue"/>
              </a:defRPr>
            </a:lvl1pPr>
            <a:lvl2pPr lvl="1" marR="0" rtl="0" algn="ctr">
              <a:lnSpc>
                <a:spcPct val="100000"/>
              </a:lnSpc>
              <a:spcBef>
                <a:spcPts val="800"/>
              </a:spcBef>
              <a:spcAft>
                <a:spcPts val="0"/>
              </a:spcAft>
              <a:buClr>
                <a:srgbClr val="888888"/>
              </a:buClr>
              <a:buSzPts val="1400"/>
              <a:buFont typeface="Arial"/>
              <a:buNone/>
              <a:defRPr b="0" i="0" sz="4000" u="none" cap="none" strike="noStrike">
                <a:solidFill>
                  <a:srgbClr val="888888"/>
                </a:solidFill>
                <a:latin typeface="Arial"/>
                <a:ea typeface="Arial"/>
                <a:cs typeface="Arial"/>
                <a:sym typeface="Arial"/>
              </a:defRPr>
            </a:lvl2pPr>
            <a:lvl3pPr lvl="2" marR="0" rtl="0" algn="ctr">
              <a:lnSpc>
                <a:spcPct val="100000"/>
              </a:lnSpc>
              <a:spcBef>
                <a:spcPts val="680"/>
              </a:spcBef>
              <a:spcAft>
                <a:spcPts val="0"/>
              </a:spcAft>
              <a:buClr>
                <a:srgbClr val="888888"/>
              </a:buClr>
              <a:buSzPts val="1400"/>
              <a:buFont typeface="Arial"/>
              <a:buNone/>
              <a:defRPr b="0" i="0" sz="3400" u="none" cap="none" strike="noStrike">
                <a:solidFill>
                  <a:srgbClr val="888888"/>
                </a:solidFill>
                <a:latin typeface="Arial"/>
                <a:ea typeface="Arial"/>
                <a:cs typeface="Arial"/>
                <a:sym typeface="Arial"/>
              </a:defRPr>
            </a:lvl3pPr>
            <a:lvl4pPr lvl="3"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4pPr>
            <a:lvl5pPr lvl="4"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5pPr>
            <a:lvl6pPr lvl="5"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6pPr>
            <a:lvl7pPr lvl="6"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7pPr>
            <a:lvl8pPr lvl="7"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8pPr>
            <a:lvl9pPr lvl="8"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9pPr>
          </a:lstStyle>
          <a:p/>
        </p:txBody>
      </p:sp>
      <p:cxnSp>
        <p:nvCxnSpPr>
          <p:cNvPr id="9" name="Google Shape;9;p17"/>
          <p:cNvCxnSpPr/>
          <p:nvPr/>
        </p:nvCxnSpPr>
        <p:spPr>
          <a:xfrm>
            <a:off x="11" y="5192831"/>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0" name="Google Shape;10;p17"/>
          <p:cNvPicPr preferRelativeResize="0"/>
          <p:nvPr/>
        </p:nvPicPr>
        <p:blipFill rotWithShape="1">
          <a:blip r:embed="rId2">
            <a:alphaModFix/>
          </a:blip>
          <a:srcRect b="0" l="0" r="0" t="0"/>
          <a:stretch/>
        </p:blipFill>
        <p:spPr>
          <a:xfrm>
            <a:off x="7166621" y="5357277"/>
            <a:ext cx="5205045" cy="141804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p:cSld name="Text Layout">
    <p:spTree>
      <p:nvGrpSpPr>
        <p:cNvPr id="47" name="Shape 47"/>
        <p:cNvGrpSpPr/>
        <p:nvPr/>
      </p:nvGrpSpPr>
      <p:grpSpPr>
        <a:xfrm>
          <a:off x="0" y="0"/>
          <a:ext cx="0" cy="0"/>
          <a:chOff x="0" y="0"/>
          <a:chExt cx="0" cy="0"/>
        </a:xfrm>
      </p:grpSpPr>
      <p:sp>
        <p:nvSpPr>
          <p:cNvPr id="48" name="Google Shape;48;p26"/>
          <p:cNvSpPr txBox="1"/>
          <p:nvPr/>
        </p:nvSpPr>
        <p:spPr>
          <a:xfrm>
            <a:off x="11523698" y="90312"/>
            <a:ext cx="704427" cy="519289"/>
          </a:xfrm>
          <a:prstGeom prst="rect">
            <a:avLst/>
          </a:prstGeom>
          <a:noFill/>
          <a:ln>
            <a:noFill/>
          </a:ln>
        </p:spPr>
        <p:txBody>
          <a:bodyPr anchorCtr="0" anchor="ctr" bIns="65000" lIns="130025" spcFirstLastPara="1" rIns="130025" wrap="square" tIns="65000">
            <a:noAutofit/>
          </a:bodyPr>
          <a:lstStyle/>
          <a:p>
            <a:pPr indent="0" lvl="0" marL="0" marR="0" rtl="0" algn="ctr">
              <a:lnSpc>
                <a:spcPct val="100000"/>
              </a:lnSpc>
              <a:spcBef>
                <a:spcPts val="0"/>
              </a:spcBef>
              <a:spcAft>
                <a:spcPts val="0"/>
              </a:spcAft>
              <a:buClr>
                <a:srgbClr val="000000"/>
              </a:buClr>
              <a:buSzPts val="1700"/>
              <a:buFont typeface="Arial"/>
              <a:buNone/>
            </a:pPr>
            <a:fld id="{00000000-1234-1234-1234-123412341234}" type="slidenum">
              <a:rPr b="0" i="0" lang="en-US" sz="1700" u="none" cap="none" strike="noStrike">
                <a:solidFill>
                  <a:schemeClr val="lt1"/>
                </a:solidFill>
                <a:latin typeface="Arial"/>
                <a:ea typeface="Arial"/>
                <a:cs typeface="Arial"/>
                <a:sym typeface="Arial"/>
              </a:rPr>
              <a:t>‹#›</a:t>
            </a:fld>
            <a:endParaRPr b="0" i="0" sz="1700" u="none" cap="none" strike="noStrike">
              <a:solidFill>
                <a:schemeClr val="lt1"/>
              </a:solidFill>
              <a:latin typeface="Arial"/>
              <a:ea typeface="Arial"/>
              <a:cs typeface="Arial"/>
              <a:sym typeface="Arial"/>
            </a:endParaRPr>
          </a:p>
        </p:txBody>
      </p:sp>
      <p:sp>
        <p:nvSpPr>
          <p:cNvPr id="49" name="Google Shape;49;p26"/>
          <p:cNvSpPr txBox="1"/>
          <p:nvPr>
            <p:ph idx="1" type="body"/>
          </p:nvPr>
        </p:nvSpPr>
        <p:spPr>
          <a:xfrm>
            <a:off x="381565" y="1909648"/>
            <a:ext cx="12216835" cy="6766798"/>
          </a:xfrm>
          <a:prstGeom prst="rect">
            <a:avLst/>
          </a:prstGeom>
          <a:noFill/>
          <a:ln>
            <a:noFill/>
          </a:ln>
        </p:spPr>
        <p:txBody>
          <a:bodyPr anchorCtr="0" anchor="t" bIns="91425" lIns="91425" spcFirstLastPara="1" rIns="91425" wrap="square" tIns="91425">
            <a:noAutofit/>
          </a:bodyPr>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50" name="Google Shape;50;p26"/>
          <p:cNvSpPr txBox="1"/>
          <p:nvPr>
            <p:ph type="title"/>
          </p:nvPr>
        </p:nvSpPr>
        <p:spPr>
          <a:xfrm>
            <a:off x="382495" y="302020"/>
            <a:ext cx="12216441" cy="137272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Arial"/>
              <a:buNone/>
              <a:defRPr b="1" i="0" sz="5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26"/>
          <p:cNvSpPr txBox="1"/>
          <p:nvPr>
            <p:ph idx="11" type="ftr"/>
          </p:nvPr>
        </p:nvSpPr>
        <p:spPr>
          <a:xfrm>
            <a:off x="3032196" y="9064979"/>
            <a:ext cx="7764497"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
        <p:nvSpPr>
          <p:cNvPr id="12" name="Google Shape;12;p18"/>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3" name="Google Shape;13;p18"/>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4" name="Google Shape;14;p18"/>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15" name="Google Shape;15;p18"/>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6" name="Shape 16"/>
        <p:cNvGrpSpPr/>
        <p:nvPr/>
      </p:nvGrpSpPr>
      <p:grpSpPr>
        <a:xfrm>
          <a:off x="0" y="0"/>
          <a:ext cx="0" cy="0"/>
          <a:chOff x="0" y="0"/>
          <a:chExt cx="0" cy="0"/>
        </a:xfrm>
      </p:grpSpPr>
      <p:sp>
        <p:nvSpPr>
          <p:cNvPr id="17" name="Google Shape;17;p19"/>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8" name="Google Shape;18;p19"/>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9" name="Google Shape;19;p19"/>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20" name="Google Shape;20;p19"/>
          <p:cNvSpPr txBox="1"/>
          <p:nvPr>
            <p:ph type="title"/>
          </p:nvPr>
        </p:nvSpPr>
        <p:spPr>
          <a:xfrm>
            <a:off x="1389" y="-139697"/>
            <a:ext cx="8412479" cy="141804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cxnSp>
        <p:nvCxnSpPr>
          <p:cNvPr id="22" name="Google Shape;22;p20"/>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sp>
        <p:nvSpPr>
          <p:cNvPr id="23" name="Google Shape;23;p20"/>
          <p:cNvSpPr txBox="1"/>
          <p:nvPr>
            <p:ph idx="1" type="body"/>
          </p:nvPr>
        </p:nvSpPr>
        <p:spPr>
          <a:xfrm>
            <a:off x="650240" y="1705115"/>
            <a:ext cx="5746045" cy="909884"/>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sp>
        <p:nvSpPr>
          <p:cNvPr id="24" name="Google Shape;24;p20"/>
          <p:cNvSpPr txBox="1"/>
          <p:nvPr>
            <p:ph idx="2" type="body"/>
          </p:nvPr>
        </p:nvSpPr>
        <p:spPr>
          <a:xfrm>
            <a:off x="6606260" y="1705115"/>
            <a:ext cx="5748302" cy="909884"/>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pic>
        <p:nvPicPr>
          <p:cNvPr descr="activeeon-white.pdf" id="25" name="Google Shape;25;p20"/>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26" name="Google Shape;26;p20"/>
          <p:cNvSpPr txBox="1"/>
          <p:nvPr>
            <p:ph idx="3" type="body"/>
          </p:nvPr>
        </p:nvSpPr>
        <p:spPr>
          <a:xfrm>
            <a:off x="650240" y="2642949"/>
            <a:ext cx="5746045" cy="6069827"/>
          </a:xfrm>
          <a:prstGeom prst="rect">
            <a:avLst/>
          </a:prstGeom>
          <a:noFill/>
          <a:ln>
            <a:noFill/>
          </a:ln>
        </p:spPr>
        <p:txBody>
          <a:bodyPr anchorCtr="0" anchor="t" bIns="91425" lIns="91425" spcFirstLastPara="1" rIns="91425" wrap="square" tIns="91425">
            <a:noAutofit/>
          </a:bodyPr>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7" name="Google Shape;27;p20"/>
          <p:cNvSpPr txBox="1"/>
          <p:nvPr>
            <p:ph idx="4" type="body"/>
          </p:nvPr>
        </p:nvSpPr>
        <p:spPr>
          <a:xfrm>
            <a:off x="6606258" y="2632719"/>
            <a:ext cx="5770527" cy="6069827"/>
          </a:xfrm>
          <a:prstGeom prst="rect">
            <a:avLst/>
          </a:prstGeom>
          <a:noFill/>
          <a:ln>
            <a:noFill/>
          </a:ln>
        </p:spPr>
        <p:txBody>
          <a:bodyPr anchorCtr="0" anchor="t" bIns="91425" lIns="91425" spcFirstLastPara="1" rIns="91425" wrap="square" tIns="91425">
            <a:noAutofit/>
          </a:bodyPr>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8" name="Google Shape;28;p20"/>
          <p:cNvSpPr txBox="1"/>
          <p:nvPr>
            <p:ph type="title"/>
          </p:nvPr>
        </p:nvSpPr>
        <p:spPr>
          <a:xfrm>
            <a:off x="1389" y="196280"/>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cxnSp>
        <p:nvCxnSpPr>
          <p:cNvPr id="30" name="Google Shape;30;p21"/>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31" name="Google Shape;31;p21"/>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32" name="Google Shape;32;p21"/>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Layout">
  <p:cSld name="Thanks Layout">
    <p:spTree>
      <p:nvGrpSpPr>
        <p:cNvPr id="33" name="Shape 33"/>
        <p:cNvGrpSpPr/>
        <p:nvPr/>
      </p:nvGrpSpPr>
      <p:grpSpPr>
        <a:xfrm>
          <a:off x="0" y="0"/>
          <a:ext cx="0" cy="0"/>
          <a:chOff x="0" y="0"/>
          <a:chExt cx="0" cy="0"/>
        </a:xfrm>
      </p:grpSpPr>
      <p:pic>
        <p:nvPicPr>
          <p:cNvPr id="34" name="Google Shape;34;p22"/>
          <p:cNvPicPr preferRelativeResize="0"/>
          <p:nvPr/>
        </p:nvPicPr>
        <p:blipFill rotWithShape="1">
          <a:blip r:embed="rId2">
            <a:alphaModFix/>
          </a:blip>
          <a:srcRect b="0" l="0" r="0" t="0"/>
          <a:stretch/>
        </p:blipFill>
        <p:spPr>
          <a:xfrm>
            <a:off x="0" y="0"/>
            <a:ext cx="13004800" cy="9753600"/>
          </a:xfrm>
          <a:prstGeom prst="rect">
            <a:avLst/>
          </a:prstGeom>
          <a:noFill/>
          <a:ln>
            <a:noFill/>
          </a:ln>
        </p:spPr>
      </p:pic>
      <p:pic>
        <p:nvPicPr>
          <p:cNvPr id="35" name="Google Shape;35;p22"/>
          <p:cNvPicPr preferRelativeResize="0"/>
          <p:nvPr/>
        </p:nvPicPr>
        <p:blipFill rotWithShape="1">
          <a:blip r:embed="rId3">
            <a:alphaModFix/>
          </a:blip>
          <a:srcRect b="0" l="0" r="0" t="0"/>
          <a:stretch/>
        </p:blipFill>
        <p:spPr>
          <a:xfrm>
            <a:off x="4698989" y="7995400"/>
            <a:ext cx="3587465" cy="9773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x">
  <p:cSld name="TITLE_AND_BOD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37" name="Shape 37"/>
        <p:cNvGrpSpPr/>
        <p:nvPr/>
      </p:nvGrpSpPr>
      <p:grpSpPr>
        <a:xfrm>
          <a:off x="0" y="0"/>
          <a:ext cx="0" cy="0"/>
          <a:chOff x="0" y="0"/>
          <a:chExt cx="0" cy="0"/>
        </a:xfrm>
      </p:grpSpPr>
      <p:sp>
        <p:nvSpPr>
          <p:cNvPr id="38" name="Google Shape;38;p24"/>
          <p:cNvSpPr txBox="1"/>
          <p:nvPr>
            <p:ph idx="10" type="dt"/>
          </p:nvPr>
        </p:nvSpPr>
        <p:spPr>
          <a:xfrm>
            <a:off x="650240" y="9144002"/>
            <a:ext cx="3034453"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39" name="Google Shape;39;p24"/>
          <p:cNvSpPr txBox="1"/>
          <p:nvPr>
            <p:ph idx="11" type="ftr"/>
          </p:nvPr>
        </p:nvSpPr>
        <p:spPr>
          <a:xfrm>
            <a:off x="4443308" y="9144002"/>
            <a:ext cx="4118187"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0" name="Google Shape;40;p24"/>
          <p:cNvSpPr txBox="1"/>
          <p:nvPr>
            <p:ph idx="12" type="sldNum"/>
          </p:nvPr>
        </p:nvSpPr>
        <p:spPr>
          <a:xfrm>
            <a:off x="9320107" y="9144002"/>
            <a:ext cx="3034453" cy="519289"/>
          </a:xfrm>
          <a:prstGeom prst="rect">
            <a:avLst/>
          </a:prstGeom>
          <a:noFill/>
          <a:ln>
            <a:noFill/>
          </a:ln>
        </p:spPr>
        <p:txBody>
          <a:bodyPr anchorCtr="0" anchor="t" bIns="65000" lIns="130025" spcFirstLastPara="1" rIns="130025" wrap="square" tIns="650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41" name="Shape 41"/>
        <p:cNvGrpSpPr/>
        <p:nvPr/>
      </p:nvGrpSpPr>
      <p:grpSpPr>
        <a:xfrm>
          <a:off x="0" y="0"/>
          <a:ext cx="0" cy="0"/>
          <a:chOff x="0" y="0"/>
          <a:chExt cx="0" cy="0"/>
        </a:xfrm>
      </p:grpSpPr>
      <p:sp>
        <p:nvSpPr>
          <p:cNvPr id="42" name="Google Shape;42;p25"/>
          <p:cNvSpPr txBox="1"/>
          <p:nvPr>
            <p:ph type="title"/>
          </p:nvPr>
        </p:nvSpPr>
        <p:spPr>
          <a:xfrm>
            <a:off x="894080" y="519290"/>
            <a:ext cx="11216640" cy="188524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Helvetica Neue"/>
              <a:buNone/>
              <a:defRPr b="0" i="0" sz="63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25"/>
          <p:cNvSpPr txBox="1"/>
          <p:nvPr>
            <p:ph idx="1" type="body"/>
          </p:nvPr>
        </p:nvSpPr>
        <p:spPr>
          <a:xfrm>
            <a:off x="894080" y="2596444"/>
            <a:ext cx="11216640" cy="6188570"/>
          </a:xfrm>
          <a:prstGeom prst="rect">
            <a:avLst/>
          </a:prstGeom>
          <a:noFill/>
          <a:ln>
            <a:noFill/>
          </a:ln>
        </p:spPr>
        <p:txBody>
          <a:bodyPr anchorCtr="0" anchor="t" bIns="91425" lIns="91425" spcFirstLastPara="1" rIns="91425" wrap="square" tIns="91425">
            <a:noAutofit/>
          </a:bodyPr>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44" name="Google Shape;44;p25"/>
          <p:cNvSpPr txBox="1"/>
          <p:nvPr>
            <p:ph idx="10" type="dt"/>
          </p:nvPr>
        </p:nvSpPr>
        <p:spPr>
          <a:xfrm>
            <a:off x="894080" y="9040143"/>
            <a:ext cx="2926080"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5" name="Google Shape;45;p25"/>
          <p:cNvSpPr txBox="1"/>
          <p:nvPr>
            <p:ph idx="11" type="ftr"/>
          </p:nvPr>
        </p:nvSpPr>
        <p:spPr>
          <a:xfrm>
            <a:off x="4307840" y="9040143"/>
            <a:ext cx="4389120"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6" name="Google Shape;46;p25"/>
          <p:cNvSpPr txBox="1"/>
          <p:nvPr>
            <p:ph idx="12" type="sldNum"/>
          </p:nvPr>
        </p:nvSpPr>
        <p:spPr>
          <a:xfrm>
            <a:off x="9184640" y="9040143"/>
            <a:ext cx="2926080" cy="519289"/>
          </a:xfrm>
          <a:prstGeom prst="rect">
            <a:avLst/>
          </a:prstGeom>
          <a:noFill/>
          <a:ln>
            <a:noFill/>
          </a:ln>
        </p:spPr>
        <p:txBody>
          <a:bodyPr anchorCtr="0" anchor="t" bIns="54600" lIns="109225" spcFirstLastPara="1" rIns="109225" wrap="square" tIns="546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5.png"/><Relationship Id="rId5"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575950" y="815900"/>
            <a:ext cx="11295600" cy="4014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a:t>Risk valuation using ProActive workflows</a:t>
            </a:r>
            <a:endParaRPr b="1" i="0" sz="85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
        <p:nvSpPr>
          <p:cNvPr id="128" name="Google Shape;128;p9"/>
          <p:cNvSpPr txBox="1"/>
          <p:nvPr/>
        </p:nvSpPr>
        <p:spPr>
          <a:xfrm>
            <a:off x="276700" y="1900900"/>
            <a:ext cx="13176300" cy="123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400"/>
              <a:buFont typeface="Arial"/>
              <a:buNone/>
            </a:pPr>
            <a:r>
              <a:rPr b="0" i="0" lang="en-US" sz="2400" u="none" cap="none" strike="noStrike">
                <a:solidFill>
                  <a:schemeClr val="dk1"/>
                </a:solidFill>
                <a:latin typeface="Helvetica Neue"/>
                <a:ea typeface="Helvetica Neue"/>
                <a:cs typeface="Helvetica Neue"/>
                <a:sym typeface="Helvetica Neue"/>
              </a:rPr>
              <a:t>Estimates the portfolio PnLs (Profits and Losses) over stressed risk free rates and volatilities.</a:t>
            </a:r>
            <a:endParaRPr b="0" i="0" sz="1400" u="none" cap="none" strike="noStrike">
              <a:solidFill>
                <a:srgbClr val="000000"/>
              </a:solidFill>
              <a:latin typeface="Arial"/>
              <a:ea typeface="Arial"/>
              <a:cs typeface="Arial"/>
              <a:sym typeface="Arial"/>
            </a:endParaRPr>
          </a:p>
        </p:txBody>
      </p:sp>
      <p:pic>
        <p:nvPicPr>
          <p:cNvPr id="129" name="Google Shape;129;p9"/>
          <p:cNvPicPr preferRelativeResize="0"/>
          <p:nvPr/>
        </p:nvPicPr>
        <p:blipFill>
          <a:blip r:embed="rId3">
            <a:alphaModFix/>
          </a:blip>
          <a:stretch>
            <a:fillRect/>
          </a:stretch>
        </p:blipFill>
        <p:spPr>
          <a:xfrm>
            <a:off x="47625" y="3285892"/>
            <a:ext cx="12909551" cy="57910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5" name="Google Shape;135;p10"/>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lang="en-US" sz="1800"/>
              <a:t>Generates all the combinations &lt;stressed risk free rate, stressed volatility&gt; according to their min,max,step user parameters. </a:t>
            </a:r>
            <a:r>
              <a:rPr b="0" i="0" lang="en-US" sz="1800" u="none" cap="none" strike="noStrike">
                <a:solidFill>
                  <a:srgbClr val="000000"/>
                </a:solidFill>
                <a:latin typeface="Arial"/>
                <a:ea typeface="Arial"/>
                <a:cs typeface="Arial"/>
                <a:sym typeface="Arial"/>
              </a:rPr>
              <a:t>The number of replicated tasks must divide the number of </a:t>
            </a:r>
            <a:r>
              <a:rPr lang="en-US" sz="1800"/>
              <a:t>combinations, i.e. the number of </a:t>
            </a:r>
            <a:r>
              <a:rPr lang="en-US" sz="1800"/>
              <a:t>scenarios</a:t>
            </a: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lang="en-US" sz="1800"/>
              <a:t>E</a:t>
            </a:r>
            <a:r>
              <a:rPr b="0" i="0" lang="en-US" sz="1800" u="none" cap="none" strike="noStrike">
                <a:solidFill>
                  <a:srgbClr val="000000"/>
                </a:solidFill>
                <a:latin typeface="Arial"/>
                <a:ea typeface="Arial"/>
                <a:cs typeface="Arial"/>
                <a:sym typeface="Arial"/>
              </a:rPr>
              <a:t>ach replicated task processes a subset of the </a:t>
            </a:r>
            <a:r>
              <a:rPr lang="en-US" sz="1800"/>
              <a:t>scenarios</a:t>
            </a:r>
            <a:r>
              <a:rPr b="0" i="0" lang="en-US" sz="1800" u="none" cap="none" strike="noStrike">
                <a:solidFill>
                  <a:srgbClr val="000000"/>
                </a:solidFill>
                <a:latin typeface="Arial"/>
                <a:ea typeface="Arial"/>
                <a:cs typeface="Arial"/>
                <a:sym typeface="Arial"/>
              </a:rPr>
              <a:t> and estimates</a:t>
            </a:r>
            <a:r>
              <a:rPr lang="en-US" sz="1800"/>
              <a:t> per </a:t>
            </a:r>
            <a:r>
              <a:rPr lang="en-US" sz="1800"/>
              <a:t>scenario, the mean/expected portfolio Profit and Loss (P&amp;L) over the given number of</a:t>
            </a:r>
            <a:r>
              <a:rPr lang="en-US" sz="1800"/>
              <a:t> </a:t>
            </a:r>
            <a:r>
              <a:rPr b="0" i="0" lang="en-US" sz="1800" u="none" cap="none" strike="noStrike">
                <a:solidFill>
                  <a:srgbClr val="000000"/>
                </a:solidFill>
                <a:latin typeface="Arial"/>
                <a:ea typeface="Arial"/>
                <a:cs typeface="Arial"/>
                <a:sym typeface="Arial"/>
              </a:rPr>
              <a:t>MC simulations. These </a:t>
            </a:r>
            <a:r>
              <a:rPr lang="en-US" sz="1800"/>
              <a:t>simulations</a:t>
            </a:r>
            <a:r>
              <a:rPr b="0" i="0" lang="en-US" sz="1800" u="none" cap="none" strike="noStrike">
                <a:solidFill>
                  <a:srgbClr val="000000"/>
                </a:solidFill>
                <a:latin typeface="Arial"/>
                <a:ea typeface="Arial"/>
                <a:cs typeface="Arial"/>
                <a:sym typeface="Arial"/>
              </a:rPr>
              <a:t> are proc</a:t>
            </a:r>
            <a:r>
              <a:rPr lang="en-US" sz="1800"/>
              <a:t>essed in C++/Quantlib.</a:t>
            </a:r>
            <a:r>
              <a:rPr b="0" i="0" lang="en-US" sz="1800" u="none" cap="none" strike="noStrike">
                <a:solidFill>
                  <a:srgbClr val="000000"/>
                </a:solidFill>
                <a:latin typeface="Arial"/>
                <a:ea typeface="Arial"/>
                <a:cs typeface="Arial"/>
                <a:sym typeface="Arial"/>
              </a:rPr>
              <a:t> Each task writes </a:t>
            </a:r>
            <a:r>
              <a:rPr lang="en-US" sz="1800">
                <a:solidFill>
                  <a:schemeClr val="dk1"/>
                </a:solidFill>
              </a:rPr>
              <a:t>into a dedicated file </a:t>
            </a:r>
            <a:r>
              <a:rPr b="0" i="0" lang="en-US" sz="1800" u="none" cap="none" strike="noStrike">
                <a:solidFill>
                  <a:srgbClr val="000000"/>
                </a:solidFill>
                <a:latin typeface="Arial"/>
                <a:ea typeface="Arial"/>
                <a:cs typeface="Arial"/>
                <a:sym typeface="Arial"/>
              </a:rPr>
              <a:t>all its estimated P</a:t>
            </a:r>
            <a:r>
              <a:rPr lang="en-US" sz="1800"/>
              <a:t>&amp;</a:t>
            </a:r>
            <a:r>
              <a:rPr b="0" i="0" lang="en-US" sz="1800" u="none" cap="none" strike="noStrike">
                <a:solidFill>
                  <a:srgbClr val="000000"/>
                </a:solidFill>
                <a:latin typeface="Arial"/>
                <a:ea typeface="Arial"/>
                <a:cs typeface="Arial"/>
                <a:sym typeface="Arial"/>
              </a:rPr>
              <a:t>Ls</a:t>
            </a:r>
            <a:r>
              <a:rPr lang="en-US" sz="1800"/>
              <a:t> (</a:t>
            </a:r>
            <a:r>
              <a:rPr b="0" i="0" lang="en-US" sz="1800" u="none" cap="none" strike="noStrike">
                <a:solidFill>
                  <a:srgbClr val="000000"/>
                </a:solidFill>
                <a:latin typeface="Arial"/>
                <a:ea typeface="Arial"/>
                <a:cs typeface="Arial"/>
                <a:sym typeface="Arial"/>
              </a:rPr>
              <a:t>a P&amp;L per senario)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Merge all stressed PnLs into a single csv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Plot a 3D representation of the stressed PnLs</a:t>
            </a:r>
            <a:endParaRPr b="0" i="0" sz="1800" u="none" cap="none" strike="noStrike">
              <a:solidFill>
                <a:srgbClr val="000000"/>
              </a:solidFill>
              <a:latin typeface="Arial"/>
              <a:ea typeface="Arial"/>
              <a:cs typeface="Arial"/>
              <a:sym typeface="Arial"/>
            </a:endParaRPr>
          </a:p>
        </p:txBody>
      </p:sp>
      <p:pic>
        <p:nvPicPr>
          <p:cNvPr id="136" name="Google Shape;136;p10"/>
          <p:cNvPicPr preferRelativeResize="0"/>
          <p:nvPr/>
        </p:nvPicPr>
        <p:blipFill rotWithShape="1">
          <a:blip r:embed="rId3">
            <a:alphaModFix/>
          </a:blip>
          <a:srcRect b="0" l="0" r="0" t="0"/>
          <a:stretch/>
        </p:blipFill>
        <p:spPr>
          <a:xfrm>
            <a:off x="10077500" y="2495463"/>
            <a:ext cx="1843775" cy="5668325"/>
          </a:xfrm>
          <a:prstGeom prst="rect">
            <a:avLst/>
          </a:prstGeom>
          <a:noFill/>
          <a:ln>
            <a:noFill/>
          </a:ln>
        </p:spPr>
      </p:pic>
      <p:sp>
        <p:nvSpPr>
          <p:cNvPr id="137" name="Google Shape;137;p10"/>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1"/>
          <p:cNvPicPr preferRelativeResize="0"/>
          <p:nvPr/>
        </p:nvPicPr>
        <p:blipFill rotWithShape="1">
          <a:blip r:embed="rId3">
            <a:alphaModFix/>
          </a:blip>
          <a:srcRect b="0" l="0" r="0" t="0"/>
          <a:stretch/>
        </p:blipFill>
        <p:spPr>
          <a:xfrm>
            <a:off x="152400" y="1942800"/>
            <a:ext cx="12700003" cy="2948629"/>
          </a:xfrm>
          <a:prstGeom prst="rect">
            <a:avLst/>
          </a:prstGeom>
          <a:noFill/>
          <a:ln>
            <a:noFill/>
          </a:ln>
        </p:spPr>
      </p:pic>
      <p:pic>
        <p:nvPicPr>
          <p:cNvPr id="143" name="Google Shape;143;p11"/>
          <p:cNvPicPr preferRelativeResize="0"/>
          <p:nvPr/>
        </p:nvPicPr>
        <p:blipFill rotWithShape="1">
          <a:blip r:embed="rId4">
            <a:alphaModFix/>
          </a:blip>
          <a:srcRect b="0" l="0" r="0" t="0"/>
          <a:stretch/>
        </p:blipFill>
        <p:spPr>
          <a:xfrm>
            <a:off x="3664725" y="4280854"/>
            <a:ext cx="5467350" cy="4362450"/>
          </a:xfrm>
          <a:prstGeom prst="rect">
            <a:avLst/>
          </a:prstGeom>
          <a:noFill/>
          <a:ln>
            <a:noFill/>
          </a:ln>
        </p:spPr>
      </p:pic>
      <p:sp>
        <p:nvSpPr>
          <p:cNvPr id="144" name="Google Shape;144;p11"/>
          <p:cNvSpPr txBox="1"/>
          <p:nvPr/>
        </p:nvSpPr>
        <p:spPr>
          <a:xfrm>
            <a:off x="9113025" y="5508375"/>
            <a:ext cx="8466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PnL</a:t>
            </a:r>
            <a:endParaRPr b="1" i="0" sz="1400" u="none" cap="none" strike="noStrike">
              <a:solidFill>
                <a:srgbClr val="000000"/>
              </a:solidFill>
              <a:latin typeface="Arial"/>
              <a:ea typeface="Arial"/>
              <a:cs typeface="Arial"/>
              <a:sym typeface="Arial"/>
            </a:endParaRPr>
          </a:p>
        </p:txBody>
      </p:sp>
      <p:sp>
        <p:nvSpPr>
          <p:cNvPr id="145" name="Google Shape;145;p11"/>
          <p:cNvSpPr txBox="1"/>
          <p:nvPr/>
        </p:nvSpPr>
        <p:spPr>
          <a:xfrm>
            <a:off x="2959375" y="828870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risk free rate stressed %</a:t>
            </a:r>
            <a:endParaRPr b="1" i="0" sz="1200" u="none" cap="none" strike="noStrike">
              <a:solidFill>
                <a:srgbClr val="000000"/>
              </a:solidFill>
              <a:latin typeface="Arial"/>
              <a:ea typeface="Arial"/>
              <a:cs typeface="Arial"/>
              <a:sym typeface="Arial"/>
            </a:endParaRPr>
          </a:p>
        </p:txBody>
      </p:sp>
      <p:sp>
        <p:nvSpPr>
          <p:cNvPr id="146" name="Google Shape;146;p11"/>
          <p:cNvSpPr txBox="1"/>
          <p:nvPr/>
        </p:nvSpPr>
        <p:spPr>
          <a:xfrm>
            <a:off x="7956025" y="794625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volatility rate stressed %</a:t>
            </a:r>
            <a:endParaRPr b="1" i="0" sz="1200" u="none" cap="none" strike="noStrike">
              <a:solidFill>
                <a:srgbClr val="000000"/>
              </a:solidFill>
              <a:latin typeface="Arial"/>
              <a:ea typeface="Arial"/>
              <a:cs typeface="Arial"/>
              <a:sym typeface="Arial"/>
            </a:endParaRPr>
          </a:p>
        </p:txBody>
      </p:sp>
      <p:sp>
        <p:nvSpPr>
          <p:cNvPr id="147" name="Google Shape;147;p11"/>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0c5022a9ff_0_2"/>
          <p:cNvSpPr txBox="1"/>
          <p:nvPr>
            <p:ph type="title"/>
          </p:nvPr>
        </p:nvSpPr>
        <p:spPr>
          <a:xfrm>
            <a:off x="0" y="368600"/>
            <a:ext cx="121578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solidFill>
                  <a:schemeClr val="accent1"/>
                </a:solidFill>
              </a:rPr>
              <a:t>Stress_Testing_Monte_Carlo_Value_Portfolio_MC_Interactive_Control.xml</a:t>
            </a:r>
            <a:endParaRPr b="1" i="0" sz="2600" u="none" cap="none" strike="noStrike">
              <a:solidFill>
                <a:srgbClr val="253A65"/>
              </a:solidFill>
              <a:latin typeface="Helvetica Neue"/>
              <a:ea typeface="Helvetica Neue"/>
              <a:cs typeface="Helvetica Neue"/>
              <a:sym typeface="Helvetica Neue"/>
            </a:endParaRPr>
          </a:p>
        </p:txBody>
      </p:sp>
      <p:sp>
        <p:nvSpPr>
          <p:cNvPr id="153" name="Google Shape;153;g20c5022a9ff_0_2"/>
          <p:cNvSpPr txBox="1"/>
          <p:nvPr/>
        </p:nvSpPr>
        <p:spPr>
          <a:xfrm>
            <a:off x="359175" y="1660350"/>
            <a:ext cx="12408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interactive version of the Stress_Testing_Monte_Carlo_Value_Portfolio workflow allows the user to add more MC simulations to each estimated stressed portfolio P&amp;L.</a:t>
            </a:r>
            <a:endParaRPr b="0" i="0" sz="1800" u="none" cap="none" strike="noStrike">
              <a:solidFill>
                <a:srgbClr val="000000"/>
              </a:solidFill>
              <a:latin typeface="Arial"/>
              <a:ea typeface="Arial"/>
              <a:cs typeface="Arial"/>
              <a:sym typeface="Arial"/>
            </a:endParaRPr>
          </a:p>
        </p:txBody>
      </p:sp>
      <p:pic>
        <p:nvPicPr>
          <p:cNvPr id="154" name="Google Shape;154;g20c5022a9ff_0_2"/>
          <p:cNvPicPr preferRelativeResize="0"/>
          <p:nvPr/>
        </p:nvPicPr>
        <p:blipFill rotWithShape="1">
          <a:blip r:embed="rId3">
            <a:alphaModFix/>
          </a:blip>
          <a:srcRect b="0" l="0" r="0" t="0"/>
          <a:stretch/>
        </p:blipFill>
        <p:spPr>
          <a:xfrm>
            <a:off x="103250" y="3935725"/>
            <a:ext cx="9540026" cy="5817875"/>
          </a:xfrm>
          <a:prstGeom prst="rect">
            <a:avLst/>
          </a:prstGeom>
          <a:noFill/>
          <a:ln>
            <a:noFill/>
          </a:ln>
        </p:spPr>
      </p:pic>
      <p:pic>
        <p:nvPicPr>
          <p:cNvPr id="155" name="Google Shape;155;g20c5022a9ff_0_2"/>
          <p:cNvPicPr preferRelativeResize="0"/>
          <p:nvPr/>
        </p:nvPicPr>
        <p:blipFill rotWithShape="1">
          <a:blip r:embed="rId4">
            <a:alphaModFix/>
          </a:blip>
          <a:srcRect b="0" l="0" r="0" t="0"/>
          <a:stretch/>
        </p:blipFill>
        <p:spPr>
          <a:xfrm>
            <a:off x="6521450" y="2117550"/>
            <a:ext cx="6362700" cy="215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p:nvPr/>
        </p:nvSpPr>
        <p:spPr>
          <a:xfrm>
            <a:off x="87276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87276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85752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85752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8803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8803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a:off x="88038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a:off x="8651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a:off x="8651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86514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a:off x="8499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2"/>
          <p:cNvSpPr/>
          <p:nvPr/>
        </p:nvSpPr>
        <p:spPr>
          <a:xfrm>
            <a:off x="84990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2"/>
          <p:cNvSpPr/>
          <p:nvPr/>
        </p:nvSpPr>
        <p:spPr>
          <a:xfrm>
            <a:off x="84990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a:off x="933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a:off x="93372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p:nvPr/>
        </p:nvSpPr>
        <p:spPr>
          <a:xfrm>
            <a:off x="918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2"/>
          <p:cNvSpPr/>
          <p:nvPr/>
        </p:nvSpPr>
        <p:spPr>
          <a:xfrm>
            <a:off x="91848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2"/>
          <p:cNvSpPr/>
          <p:nvPr/>
        </p:nvSpPr>
        <p:spPr>
          <a:xfrm>
            <a:off x="9413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a:off x="94134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p:nvPr/>
        </p:nvSpPr>
        <p:spPr>
          <a:xfrm>
            <a:off x="94134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2"/>
          <p:cNvSpPr/>
          <p:nvPr/>
        </p:nvSpPr>
        <p:spPr>
          <a:xfrm>
            <a:off x="9261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2"/>
          <p:cNvSpPr/>
          <p:nvPr/>
        </p:nvSpPr>
        <p:spPr>
          <a:xfrm>
            <a:off x="92610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a:off x="92610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a:off x="9108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a:off x="91086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a:off x="91086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a:off x="17172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2"/>
          <p:cNvSpPr/>
          <p:nvPr/>
        </p:nvSpPr>
        <p:spPr>
          <a:xfrm>
            <a:off x="17172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a:off x="171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a:off x="15648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a:off x="15648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2"/>
          <p:cNvSpPr/>
          <p:nvPr/>
        </p:nvSpPr>
        <p:spPr>
          <a:xfrm>
            <a:off x="156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2"/>
          <p:cNvSpPr/>
          <p:nvPr/>
        </p:nvSpPr>
        <p:spPr>
          <a:xfrm>
            <a:off x="14124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a:off x="14124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14124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23268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23268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232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a:off x="21744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a:off x="21744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217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20220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a:off x="20220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a:off x="2022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sp>
        <p:nvSpPr>
          <p:cNvPr id="205" name="Google Shape;205;p12"/>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a Mark-to-Future (MtF) cube of a bond portfolio. Each cell of the cube estimates the valuation of a bond at a specific time given a specific scenario. This can be easily extended to more exotic instruments thanks to the high maintenability of the implementation (C++ Quantlib for the pricing engine, inputs split in Java/Groovy, R for the cube/cubelet stats,..).</a:t>
            </a:r>
            <a:endParaRPr b="0" i="0" sz="2000" u="none" cap="none" strike="noStrike">
              <a:solidFill>
                <a:srgbClr val="000000"/>
              </a:solidFill>
              <a:latin typeface="Arial"/>
              <a:ea typeface="Arial"/>
              <a:cs typeface="Arial"/>
              <a:sym typeface="Arial"/>
            </a:endParaRPr>
          </a:p>
        </p:txBody>
      </p:sp>
      <p:cxnSp>
        <p:nvCxnSpPr>
          <p:cNvPr id="206" name="Google Shape;206;p12"/>
          <p:cNvCxnSpPr/>
          <p:nvPr/>
        </p:nvCxnSpPr>
        <p:spPr>
          <a:xfrm>
            <a:off x="3819438" y="4466450"/>
            <a:ext cx="0" cy="1507800"/>
          </a:xfrm>
          <a:prstGeom prst="straightConnector1">
            <a:avLst/>
          </a:prstGeom>
          <a:noFill/>
          <a:ln cap="flat" cmpd="sng" w="9525">
            <a:solidFill>
              <a:schemeClr val="dk2"/>
            </a:solidFill>
            <a:prstDash val="solid"/>
            <a:round/>
            <a:headEnd len="med" w="med" type="stealth"/>
            <a:tailEnd len="med" w="med" type="triangle"/>
          </a:ln>
        </p:spPr>
      </p:cxnSp>
      <p:cxnSp>
        <p:nvCxnSpPr>
          <p:cNvPr id="207" name="Google Shape;207;p12"/>
          <p:cNvCxnSpPr/>
          <p:nvPr/>
        </p:nvCxnSpPr>
        <p:spPr>
          <a:xfrm flipH="1" rot="10800000">
            <a:off x="3277425" y="6296750"/>
            <a:ext cx="483300" cy="478500"/>
          </a:xfrm>
          <a:prstGeom prst="straightConnector1">
            <a:avLst/>
          </a:prstGeom>
          <a:noFill/>
          <a:ln cap="flat" cmpd="sng" w="9525">
            <a:solidFill>
              <a:schemeClr val="dk2"/>
            </a:solidFill>
            <a:prstDash val="solid"/>
            <a:round/>
            <a:headEnd len="med" w="med" type="stealth"/>
            <a:tailEnd len="med" w="med" type="triangle"/>
          </a:ln>
        </p:spPr>
      </p:cxnSp>
      <p:sp>
        <p:nvSpPr>
          <p:cNvPr id="208" name="Google Shape;208;p12"/>
          <p:cNvSpPr txBox="1"/>
          <p:nvPr/>
        </p:nvSpPr>
        <p:spPr>
          <a:xfrm>
            <a:off x="3927000" y="4938488"/>
            <a:ext cx="2359800" cy="5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MtF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MtF table per instrument</a:t>
            </a:r>
            <a:endParaRPr b="0" i="0" sz="1400" u="none" cap="none" strike="noStrike">
              <a:solidFill>
                <a:srgbClr val="000000"/>
              </a:solidFill>
              <a:latin typeface="Arial"/>
              <a:ea typeface="Arial"/>
              <a:cs typeface="Arial"/>
              <a:sym typeface="Arial"/>
            </a:endParaRPr>
          </a:p>
        </p:txBody>
      </p:sp>
      <p:sp>
        <p:nvSpPr>
          <p:cNvPr id="209" name="Google Shape;209;p12"/>
          <p:cNvSpPr txBox="1"/>
          <p:nvPr/>
        </p:nvSpPr>
        <p:spPr>
          <a:xfrm>
            <a:off x="1201425" y="6970263"/>
            <a:ext cx="2189400" cy="51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scenarios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shocked risk-free rates</a:t>
            </a:r>
            <a:endParaRPr b="0" i="0" sz="1400" u="none" cap="none" strike="noStrike">
              <a:solidFill>
                <a:srgbClr val="000000"/>
              </a:solidFill>
              <a:latin typeface="Arial"/>
              <a:ea typeface="Arial"/>
              <a:cs typeface="Arial"/>
              <a:sym typeface="Arial"/>
            </a:endParaRPr>
          </a:p>
        </p:txBody>
      </p:sp>
      <p:sp>
        <p:nvSpPr>
          <p:cNvPr id="210" name="Google Shape;210;p12"/>
          <p:cNvSpPr txBox="1"/>
          <p:nvPr/>
        </p:nvSpPr>
        <p:spPr>
          <a:xfrm>
            <a:off x="3622200" y="6393196"/>
            <a:ext cx="1494300" cy="4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evaluation dates</a:t>
            </a:r>
            <a:endParaRPr b="0" i="0" sz="1400" u="none" cap="none" strike="noStrike">
              <a:solidFill>
                <a:srgbClr val="000000"/>
              </a:solidFill>
              <a:latin typeface="Arial"/>
              <a:ea typeface="Arial"/>
              <a:cs typeface="Arial"/>
              <a:sym typeface="Arial"/>
            </a:endParaRPr>
          </a:p>
        </p:txBody>
      </p:sp>
      <p:sp>
        <p:nvSpPr>
          <p:cNvPr id="211" name="Google Shape;211;p12"/>
          <p:cNvSpPr/>
          <p:nvPr/>
        </p:nvSpPr>
        <p:spPr>
          <a:xfrm>
            <a:off x="29364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a:off x="29364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a:off x="2936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2"/>
          <p:cNvSpPr/>
          <p:nvPr/>
        </p:nvSpPr>
        <p:spPr>
          <a:xfrm>
            <a:off x="27840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a:off x="27840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2"/>
          <p:cNvSpPr/>
          <p:nvPr/>
        </p:nvSpPr>
        <p:spPr>
          <a:xfrm>
            <a:off x="2784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2"/>
          <p:cNvSpPr/>
          <p:nvPr/>
        </p:nvSpPr>
        <p:spPr>
          <a:xfrm>
            <a:off x="26316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a:off x="26316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2"/>
          <p:cNvSpPr/>
          <p:nvPr/>
        </p:nvSpPr>
        <p:spPr>
          <a:xfrm>
            <a:off x="2631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p12"/>
          <p:cNvCxnSpPr/>
          <p:nvPr/>
        </p:nvCxnSpPr>
        <p:spPr>
          <a:xfrm flipH="1">
            <a:off x="1358675" y="6882525"/>
            <a:ext cx="1767300" cy="8700"/>
          </a:xfrm>
          <a:prstGeom prst="straightConnector1">
            <a:avLst/>
          </a:prstGeom>
          <a:noFill/>
          <a:ln cap="flat" cmpd="sng" w="9525">
            <a:solidFill>
              <a:schemeClr val="dk2"/>
            </a:solidFill>
            <a:prstDash val="solid"/>
            <a:round/>
            <a:headEnd len="med" w="med" type="stealth"/>
            <a:tailEnd len="med" w="med" type="triangle"/>
          </a:ln>
        </p:spPr>
      </p:cxnSp>
      <p:sp>
        <p:nvSpPr>
          <p:cNvPr id="221" name="Google Shape;221;p12"/>
          <p:cNvSpPr txBox="1"/>
          <p:nvPr/>
        </p:nvSpPr>
        <p:spPr>
          <a:xfrm>
            <a:off x="4096913" y="73817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FULL PARALLELIZATION OF CUBELETS ESTIMATIONS</a:t>
            </a:r>
            <a:endParaRPr b="1" i="0" sz="1400" u="none" cap="none" strike="noStrike">
              <a:solidFill>
                <a:srgbClr val="000000"/>
              </a:solidFill>
              <a:latin typeface="Arial"/>
              <a:ea typeface="Arial"/>
              <a:cs typeface="Arial"/>
              <a:sym typeface="Arial"/>
            </a:endParaRPr>
          </a:p>
        </p:txBody>
      </p:sp>
      <p:sp>
        <p:nvSpPr>
          <p:cNvPr id="222" name="Google Shape;222;p12"/>
          <p:cNvSpPr/>
          <p:nvPr/>
        </p:nvSpPr>
        <p:spPr>
          <a:xfrm>
            <a:off x="994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a:off x="9946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a:off x="979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2"/>
          <p:cNvSpPr/>
          <p:nvPr/>
        </p:nvSpPr>
        <p:spPr>
          <a:xfrm>
            <a:off x="9794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2"/>
          <p:cNvSpPr/>
          <p:nvPr/>
        </p:nvSpPr>
        <p:spPr>
          <a:xfrm>
            <a:off x="100230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a:off x="100230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a:off x="100230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2"/>
          <p:cNvSpPr/>
          <p:nvPr/>
        </p:nvSpPr>
        <p:spPr>
          <a:xfrm>
            <a:off x="98706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2"/>
          <p:cNvSpPr/>
          <p:nvPr/>
        </p:nvSpPr>
        <p:spPr>
          <a:xfrm>
            <a:off x="98706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2"/>
          <p:cNvSpPr/>
          <p:nvPr/>
        </p:nvSpPr>
        <p:spPr>
          <a:xfrm>
            <a:off x="98706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2"/>
          <p:cNvSpPr/>
          <p:nvPr/>
        </p:nvSpPr>
        <p:spPr>
          <a:xfrm>
            <a:off x="97182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2"/>
          <p:cNvSpPr/>
          <p:nvPr/>
        </p:nvSpPr>
        <p:spPr>
          <a:xfrm>
            <a:off x="97182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2"/>
          <p:cNvSpPr/>
          <p:nvPr/>
        </p:nvSpPr>
        <p:spPr>
          <a:xfrm>
            <a:off x="97182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5" name="Google Shape;235;p12"/>
          <p:cNvCxnSpPr/>
          <p:nvPr/>
        </p:nvCxnSpPr>
        <p:spPr>
          <a:xfrm>
            <a:off x="88018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36" name="Google Shape;236;p12"/>
          <p:cNvCxnSpPr/>
          <p:nvPr/>
        </p:nvCxnSpPr>
        <p:spPr>
          <a:xfrm flipH="1" rot="10800000">
            <a:off x="87379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37" name="Google Shape;237;p12"/>
          <p:cNvCxnSpPr/>
          <p:nvPr/>
        </p:nvCxnSpPr>
        <p:spPr>
          <a:xfrm flipH="1" rot="10800000">
            <a:off x="87974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38" name="Google Shape;238;p12"/>
          <p:cNvPicPr preferRelativeResize="0"/>
          <p:nvPr/>
        </p:nvPicPr>
        <p:blipFill rotWithShape="1">
          <a:blip r:embed="rId3">
            <a:alphaModFix/>
          </a:blip>
          <a:srcRect b="0" l="0" r="0" t="0"/>
          <a:stretch/>
        </p:blipFill>
        <p:spPr>
          <a:xfrm>
            <a:off x="8558325" y="4157150"/>
            <a:ext cx="519450" cy="402575"/>
          </a:xfrm>
          <a:prstGeom prst="rect">
            <a:avLst/>
          </a:prstGeom>
          <a:noFill/>
          <a:ln>
            <a:noFill/>
          </a:ln>
        </p:spPr>
      </p:pic>
      <p:cxnSp>
        <p:nvCxnSpPr>
          <p:cNvPr id="239" name="Google Shape;239;p12"/>
          <p:cNvCxnSpPr/>
          <p:nvPr/>
        </p:nvCxnSpPr>
        <p:spPr>
          <a:xfrm>
            <a:off x="93352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40" name="Google Shape;240;p12"/>
          <p:cNvCxnSpPr/>
          <p:nvPr/>
        </p:nvCxnSpPr>
        <p:spPr>
          <a:xfrm flipH="1" rot="10800000">
            <a:off x="92713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41" name="Google Shape;241;p12"/>
          <p:cNvCxnSpPr/>
          <p:nvPr/>
        </p:nvCxnSpPr>
        <p:spPr>
          <a:xfrm flipH="1" rot="10800000">
            <a:off x="93308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42" name="Google Shape;242;p12"/>
          <p:cNvPicPr preferRelativeResize="0"/>
          <p:nvPr/>
        </p:nvPicPr>
        <p:blipFill rotWithShape="1">
          <a:blip r:embed="rId3">
            <a:alphaModFix/>
          </a:blip>
          <a:srcRect b="0" l="0" r="0" t="0"/>
          <a:stretch/>
        </p:blipFill>
        <p:spPr>
          <a:xfrm>
            <a:off x="9091725" y="4157150"/>
            <a:ext cx="519450" cy="402575"/>
          </a:xfrm>
          <a:prstGeom prst="rect">
            <a:avLst/>
          </a:prstGeom>
          <a:noFill/>
          <a:ln>
            <a:noFill/>
          </a:ln>
        </p:spPr>
      </p:pic>
      <p:cxnSp>
        <p:nvCxnSpPr>
          <p:cNvPr id="243" name="Google Shape;243;p12"/>
          <p:cNvCxnSpPr/>
          <p:nvPr/>
        </p:nvCxnSpPr>
        <p:spPr>
          <a:xfrm>
            <a:off x="98686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44" name="Google Shape;244;p12"/>
          <p:cNvCxnSpPr/>
          <p:nvPr/>
        </p:nvCxnSpPr>
        <p:spPr>
          <a:xfrm flipH="1" rot="10800000">
            <a:off x="98047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45" name="Google Shape;245;p12"/>
          <p:cNvCxnSpPr/>
          <p:nvPr/>
        </p:nvCxnSpPr>
        <p:spPr>
          <a:xfrm flipH="1" rot="10800000">
            <a:off x="98642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46" name="Google Shape;246;p12"/>
          <p:cNvPicPr preferRelativeResize="0"/>
          <p:nvPr/>
        </p:nvPicPr>
        <p:blipFill rotWithShape="1">
          <a:blip r:embed="rId3">
            <a:alphaModFix/>
          </a:blip>
          <a:srcRect b="0" l="0" r="0" t="0"/>
          <a:stretch/>
        </p:blipFill>
        <p:spPr>
          <a:xfrm>
            <a:off x="9625125" y="4157150"/>
            <a:ext cx="519450" cy="402575"/>
          </a:xfrm>
          <a:prstGeom prst="rect">
            <a:avLst/>
          </a:prstGeom>
          <a:noFill/>
          <a:ln>
            <a:noFill/>
          </a:ln>
        </p:spPr>
      </p:pic>
      <p:sp>
        <p:nvSpPr>
          <p:cNvPr id="247" name="Google Shape;247;p12"/>
          <p:cNvSpPr/>
          <p:nvPr/>
        </p:nvSpPr>
        <p:spPr>
          <a:xfrm>
            <a:off x="78894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2"/>
          <p:cNvSpPr/>
          <p:nvPr/>
        </p:nvSpPr>
        <p:spPr>
          <a:xfrm>
            <a:off x="78894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2"/>
          <p:cNvSpPr/>
          <p:nvPr/>
        </p:nvSpPr>
        <p:spPr>
          <a:xfrm>
            <a:off x="78894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2"/>
          <p:cNvSpPr/>
          <p:nvPr/>
        </p:nvSpPr>
        <p:spPr>
          <a:xfrm>
            <a:off x="77370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2"/>
          <p:cNvSpPr/>
          <p:nvPr/>
        </p:nvSpPr>
        <p:spPr>
          <a:xfrm>
            <a:off x="77370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2"/>
          <p:cNvSpPr/>
          <p:nvPr/>
        </p:nvSpPr>
        <p:spPr>
          <a:xfrm>
            <a:off x="77370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2"/>
          <p:cNvSpPr/>
          <p:nvPr/>
        </p:nvSpPr>
        <p:spPr>
          <a:xfrm>
            <a:off x="75846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a:off x="75846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a:off x="75846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2"/>
          <p:cNvSpPr/>
          <p:nvPr/>
        </p:nvSpPr>
        <p:spPr>
          <a:xfrm>
            <a:off x="83466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2"/>
          <p:cNvSpPr/>
          <p:nvPr/>
        </p:nvSpPr>
        <p:spPr>
          <a:xfrm>
            <a:off x="83466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a:off x="83466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
          <p:cNvSpPr/>
          <p:nvPr/>
        </p:nvSpPr>
        <p:spPr>
          <a:xfrm>
            <a:off x="81942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2"/>
          <p:cNvSpPr/>
          <p:nvPr/>
        </p:nvSpPr>
        <p:spPr>
          <a:xfrm>
            <a:off x="81942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2"/>
          <p:cNvSpPr/>
          <p:nvPr/>
        </p:nvSpPr>
        <p:spPr>
          <a:xfrm>
            <a:off x="81942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2"/>
          <p:cNvSpPr/>
          <p:nvPr/>
        </p:nvSpPr>
        <p:spPr>
          <a:xfrm>
            <a:off x="80418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a:off x="80418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p:nvPr/>
        </p:nvSpPr>
        <p:spPr>
          <a:xfrm>
            <a:off x="80418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2"/>
          <p:cNvSpPr/>
          <p:nvPr/>
        </p:nvSpPr>
        <p:spPr>
          <a:xfrm>
            <a:off x="88038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2"/>
          <p:cNvSpPr/>
          <p:nvPr/>
        </p:nvSpPr>
        <p:spPr>
          <a:xfrm>
            <a:off x="88038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2"/>
          <p:cNvSpPr/>
          <p:nvPr/>
        </p:nvSpPr>
        <p:spPr>
          <a:xfrm>
            <a:off x="88038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2"/>
          <p:cNvSpPr/>
          <p:nvPr/>
        </p:nvSpPr>
        <p:spPr>
          <a:xfrm>
            <a:off x="86514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2"/>
          <p:cNvSpPr/>
          <p:nvPr/>
        </p:nvSpPr>
        <p:spPr>
          <a:xfrm>
            <a:off x="86514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2"/>
          <p:cNvSpPr/>
          <p:nvPr/>
        </p:nvSpPr>
        <p:spPr>
          <a:xfrm>
            <a:off x="86514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2"/>
          <p:cNvSpPr/>
          <p:nvPr/>
        </p:nvSpPr>
        <p:spPr>
          <a:xfrm>
            <a:off x="84990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2"/>
          <p:cNvSpPr/>
          <p:nvPr/>
        </p:nvSpPr>
        <p:spPr>
          <a:xfrm>
            <a:off x="84990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2"/>
          <p:cNvSpPr/>
          <p:nvPr/>
        </p:nvSpPr>
        <p:spPr>
          <a:xfrm>
            <a:off x="84990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4" name="Google Shape;274;p12"/>
          <p:cNvPicPr preferRelativeResize="0"/>
          <p:nvPr/>
        </p:nvPicPr>
        <p:blipFill rotWithShape="1">
          <a:blip r:embed="rId3">
            <a:alphaModFix/>
          </a:blip>
          <a:srcRect b="0" l="0" r="0" t="0"/>
          <a:stretch/>
        </p:blipFill>
        <p:spPr>
          <a:xfrm>
            <a:off x="7948725" y="8119550"/>
            <a:ext cx="519450" cy="402575"/>
          </a:xfrm>
          <a:prstGeom prst="rect">
            <a:avLst/>
          </a:prstGeom>
          <a:noFill/>
          <a:ln>
            <a:noFill/>
          </a:ln>
        </p:spPr>
      </p:pic>
      <p:cxnSp>
        <p:nvCxnSpPr>
          <p:cNvPr id="275" name="Google Shape;275;p12"/>
          <p:cNvCxnSpPr/>
          <p:nvPr/>
        </p:nvCxnSpPr>
        <p:spPr>
          <a:xfrm>
            <a:off x="8289550" y="8438625"/>
            <a:ext cx="17700" cy="515100"/>
          </a:xfrm>
          <a:prstGeom prst="straightConnector1">
            <a:avLst/>
          </a:prstGeom>
          <a:noFill/>
          <a:ln cap="flat" cmpd="sng" w="9525">
            <a:solidFill>
              <a:schemeClr val="dk2"/>
            </a:solidFill>
            <a:prstDash val="solid"/>
            <a:round/>
            <a:headEnd len="sm" w="sm" type="none"/>
            <a:tailEnd len="med" w="med" type="triangle"/>
          </a:ln>
        </p:spPr>
      </p:cxnSp>
      <p:cxnSp>
        <p:nvCxnSpPr>
          <p:cNvPr id="276" name="Google Shape;276;p12"/>
          <p:cNvCxnSpPr/>
          <p:nvPr/>
        </p:nvCxnSpPr>
        <p:spPr>
          <a:xfrm flipH="1">
            <a:off x="8383475" y="8588250"/>
            <a:ext cx="322200" cy="365400"/>
          </a:xfrm>
          <a:prstGeom prst="straightConnector1">
            <a:avLst/>
          </a:prstGeom>
          <a:noFill/>
          <a:ln cap="flat" cmpd="sng" w="9525">
            <a:solidFill>
              <a:schemeClr val="dk2"/>
            </a:solidFill>
            <a:prstDash val="solid"/>
            <a:round/>
            <a:headEnd len="sm" w="sm" type="none"/>
            <a:tailEnd len="med" w="med" type="triangle"/>
          </a:ln>
        </p:spPr>
      </p:cxnSp>
      <p:cxnSp>
        <p:nvCxnSpPr>
          <p:cNvPr id="277" name="Google Shape;277;p12"/>
          <p:cNvCxnSpPr/>
          <p:nvPr/>
        </p:nvCxnSpPr>
        <p:spPr>
          <a:xfrm flipH="1" rot="-5400000">
            <a:off x="7850075" y="8588250"/>
            <a:ext cx="322200" cy="365400"/>
          </a:xfrm>
          <a:prstGeom prst="straightConnector1">
            <a:avLst/>
          </a:prstGeom>
          <a:noFill/>
          <a:ln cap="flat" cmpd="sng" w="9525">
            <a:solidFill>
              <a:schemeClr val="dk2"/>
            </a:solidFill>
            <a:prstDash val="solid"/>
            <a:round/>
            <a:headEnd len="sm" w="sm" type="none"/>
            <a:tailEnd len="med" w="med" type="triangle"/>
          </a:ln>
        </p:spPr>
      </p:cxnSp>
      <p:sp>
        <p:nvSpPr>
          <p:cNvPr id="278" name="Google Shape;278;p12"/>
          <p:cNvSpPr txBox="1"/>
          <p:nvPr/>
        </p:nvSpPr>
        <p:spPr>
          <a:xfrm>
            <a:off x="10060800" y="55070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INSTRUMENTS</a:t>
            </a:r>
            <a:endParaRPr b="1" i="0" sz="1400" u="none" cap="none" strike="noStrike">
              <a:solidFill>
                <a:srgbClr val="000000"/>
              </a:solidFill>
              <a:latin typeface="Arial"/>
              <a:ea typeface="Arial"/>
              <a:cs typeface="Arial"/>
              <a:sym typeface="Arial"/>
            </a:endParaRPr>
          </a:p>
        </p:txBody>
      </p:sp>
      <p:sp>
        <p:nvSpPr>
          <p:cNvPr id="279" name="Google Shape;279;p12"/>
          <p:cNvSpPr txBox="1"/>
          <p:nvPr/>
        </p:nvSpPr>
        <p:spPr>
          <a:xfrm>
            <a:off x="9451200" y="91646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SCENARIOS</a:t>
            </a:r>
            <a:endParaRPr b="1" i="0" sz="1400" u="none" cap="none" strike="noStrike">
              <a:solidFill>
                <a:srgbClr val="000000"/>
              </a:solidFill>
              <a:latin typeface="Arial"/>
              <a:ea typeface="Arial"/>
              <a:cs typeface="Arial"/>
              <a:sym typeface="Arial"/>
            </a:endParaRPr>
          </a:p>
        </p:txBody>
      </p:sp>
      <p:sp>
        <p:nvSpPr>
          <p:cNvPr id="280" name="Google Shape;280;p12"/>
          <p:cNvSpPr/>
          <p:nvPr/>
        </p:nvSpPr>
        <p:spPr>
          <a:xfrm>
            <a:off x="6697825" y="4901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2"/>
          <p:cNvSpPr/>
          <p:nvPr/>
        </p:nvSpPr>
        <p:spPr>
          <a:xfrm rot="5400000">
            <a:off x="8298025" y="6425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p12"/>
          <p:cNvPicPr preferRelativeResize="0"/>
          <p:nvPr/>
        </p:nvPicPr>
        <p:blipFill rotWithShape="1">
          <a:blip r:embed="rId4">
            <a:alphaModFix/>
          </a:blip>
          <a:srcRect b="0" l="0" r="0" t="0"/>
          <a:stretch/>
        </p:blipFill>
        <p:spPr>
          <a:xfrm>
            <a:off x="1785846" y="5600450"/>
            <a:ext cx="1134420" cy="30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88" name="Google Shape;288;p13"/>
          <p:cNvPicPr preferRelativeResize="0"/>
          <p:nvPr/>
        </p:nvPicPr>
        <p:blipFill rotWithShape="1">
          <a:blip r:embed="rId3">
            <a:alphaModFix/>
          </a:blip>
          <a:srcRect b="0" l="0" r="0" t="0"/>
          <a:stretch/>
        </p:blipFill>
        <p:spPr>
          <a:xfrm>
            <a:off x="235225" y="2278375"/>
            <a:ext cx="12534351" cy="634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94" name="Google Shape;294;p14"/>
          <p:cNvPicPr preferRelativeResize="0"/>
          <p:nvPr/>
        </p:nvPicPr>
        <p:blipFill rotWithShape="1">
          <a:blip r:embed="rId3">
            <a:alphaModFix/>
          </a:blip>
          <a:srcRect b="0" l="0" r="0" t="0"/>
          <a:stretch/>
        </p:blipFill>
        <p:spPr>
          <a:xfrm>
            <a:off x="3838500" y="1619750"/>
            <a:ext cx="3541500" cy="7184375"/>
          </a:xfrm>
          <a:prstGeom prst="rect">
            <a:avLst/>
          </a:prstGeom>
          <a:noFill/>
          <a:ln>
            <a:noFill/>
          </a:ln>
        </p:spPr>
      </p:pic>
      <p:pic>
        <p:nvPicPr>
          <p:cNvPr id="295" name="Google Shape;295;p14"/>
          <p:cNvPicPr preferRelativeResize="0"/>
          <p:nvPr/>
        </p:nvPicPr>
        <p:blipFill rotWithShape="1">
          <a:blip r:embed="rId4">
            <a:alphaModFix/>
          </a:blip>
          <a:srcRect b="0" l="0" r="0" t="0"/>
          <a:stretch/>
        </p:blipFill>
        <p:spPr>
          <a:xfrm>
            <a:off x="10898675" y="2811025"/>
            <a:ext cx="2018375" cy="4422199"/>
          </a:xfrm>
          <a:prstGeom prst="rect">
            <a:avLst/>
          </a:prstGeom>
          <a:noFill/>
          <a:ln>
            <a:noFill/>
          </a:ln>
        </p:spPr>
      </p:pic>
      <p:cxnSp>
        <p:nvCxnSpPr>
          <p:cNvPr id="296" name="Google Shape;296;p14"/>
          <p:cNvCxnSpPr>
            <a:endCxn id="297" idx="1"/>
          </p:cNvCxnSpPr>
          <p:nvPr/>
        </p:nvCxnSpPr>
        <p:spPr>
          <a:xfrm>
            <a:off x="6853625" y="3626568"/>
            <a:ext cx="3649200" cy="1338000"/>
          </a:xfrm>
          <a:prstGeom prst="straightConnector1">
            <a:avLst/>
          </a:prstGeom>
          <a:noFill/>
          <a:ln cap="flat" cmpd="sng" w="9525">
            <a:solidFill>
              <a:schemeClr val="dk2"/>
            </a:solidFill>
            <a:prstDash val="solid"/>
            <a:round/>
            <a:headEnd len="sm" w="sm" type="none"/>
            <a:tailEnd len="sm" w="sm" type="none"/>
          </a:ln>
        </p:spPr>
      </p:cxnSp>
      <p:sp>
        <p:nvSpPr>
          <p:cNvPr id="297" name="Google Shape;297;p14"/>
          <p:cNvSpPr/>
          <p:nvPr/>
        </p:nvSpPr>
        <p:spPr>
          <a:xfrm>
            <a:off x="10502825" y="2822525"/>
            <a:ext cx="438900" cy="4246800"/>
          </a:xfrm>
          <a:prstGeom prst="leftBrace">
            <a:avLst>
              <a:gd fmla="val 8333" name="adj1"/>
              <a:gd fmla="val 50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txBox="1"/>
          <p:nvPr/>
        </p:nvSpPr>
        <p:spPr>
          <a:xfrm>
            <a:off x="224425" y="1705950"/>
            <a:ext cx="3541500" cy="752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Splits the scenarios and bonds over the replicated tasks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1st level of replicated tasks: </a:t>
            </a:r>
            <a:r>
              <a:rPr b="0" i="0" lang="en-US" sz="1800" u="none" cap="none" strike="noStrike">
                <a:solidFill>
                  <a:schemeClr val="dk1"/>
                </a:solidFill>
                <a:latin typeface="Arial"/>
                <a:ea typeface="Arial"/>
                <a:cs typeface="Arial"/>
                <a:sym typeface="Arial"/>
              </a:rPr>
              <a:t>a replicated task per subset of scenarios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Each replicated task pulls from the catalog and submits the cubelet simulation workflow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Computes the portfolio clean prices per scenario and per evaluation date (cubelets)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Merges</a:t>
            </a:r>
            <a:r>
              <a:rPr b="0" i="0" lang="en-US" sz="1800" u="none" cap="none" strike="noStrike">
                <a:solidFill>
                  <a:schemeClr val="dk1"/>
                </a:solidFill>
                <a:latin typeface="Arial"/>
                <a:ea typeface="Arial"/>
                <a:cs typeface="Arial"/>
                <a:sym typeface="Arial"/>
              </a:rPr>
              <a:t> the portfolio clean prices into a single csv file (cube). Computes portfolio prices time series for each scenario and creates a csv file. Computes correlations over scenarios and creates a csv file + heat map png file</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Allows user to visualize/download the png/csv zip files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14"/>
          <p:cNvSpPr txBox="1"/>
          <p:nvPr/>
        </p:nvSpPr>
        <p:spPr>
          <a:xfrm>
            <a:off x="7311025" y="2848950"/>
            <a:ext cx="3236700" cy="4246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Init parameters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2nd level of replicated tasks: </a:t>
            </a:r>
            <a:r>
              <a:rPr b="0" i="0" lang="en-US" sz="1800" u="none" cap="none" strike="noStrike">
                <a:solidFill>
                  <a:schemeClr val="dk1"/>
                </a:solidFill>
                <a:latin typeface="Arial"/>
                <a:ea typeface="Arial"/>
                <a:cs typeface="Arial"/>
                <a:sym typeface="Arial"/>
              </a:rPr>
              <a:t>a replicated task per subset of bonds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Using Quanlib, each replicated task estimates a subset of the portfolio clean prices (cubelet)</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Merges</a:t>
            </a:r>
            <a:r>
              <a:rPr b="0" i="0" lang="en-US" sz="1800" u="none" cap="none" strike="noStrike">
                <a:solidFill>
                  <a:schemeClr val="dk1"/>
                </a:solidFill>
                <a:latin typeface="Arial"/>
                <a:ea typeface="Arial"/>
                <a:cs typeface="Arial"/>
                <a:sym typeface="Arial"/>
              </a:rPr>
              <a:t> cubelets (bonds -&gt; portfolio) and creates a csv file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305" name="Google Shape;305;p15"/>
          <p:cNvPicPr preferRelativeResize="0"/>
          <p:nvPr/>
        </p:nvPicPr>
        <p:blipFill rotWithShape="1">
          <a:blip r:embed="rId3">
            <a:alphaModFix/>
          </a:blip>
          <a:srcRect b="0" l="0" r="0" t="0"/>
          <a:stretch/>
        </p:blipFill>
        <p:spPr>
          <a:xfrm>
            <a:off x="152400" y="1514125"/>
            <a:ext cx="12700003" cy="2732657"/>
          </a:xfrm>
          <a:prstGeom prst="rect">
            <a:avLst/>
          </a:prstGeom>
          <a:noFill/>
          <a:ln>
            <a:noFill/>
          </a:ln>
        </p:spPr>
      </p:pic>
      <p:pic>
        <p:nvPicPr>
          <p:cNvPr id="306" name="Google Shape;306;p15"/>
          <p:cNvPicPr preferRelativeResize="0"/>
          <p:nvPr/>
        </p:nvPicPr>
        <p:blipFill rotWithShape="1">
          <a:blip r:embed="rId4">
            <a:alphaModFix/>
          </a:blip>
          <a:srcRect b="0" l="0" r="0" t="0"/>
          <a:stretch/>
        </p:blipFill>
        <p:spPr>
          <a:xfrm>
            <a:off x="6930672" y="5504027"/>
            <a:ext cx="3237225" cy="1796925"/>
          </a:xfrm>
          <a:prstGeom prst="rect">
            <a:avLst/>
          </a:prstGeom>
          <a:noFill/>
          <a:ln>
            <a:noFill/>
          </a:ln>
        </p:spPr>
      </p:pic>
      <p:pic>
        <p:nvPicPr>
          <p:cNvPr id="307" name="Google Shape;307;p15"/>
          <p:cNvPicPr preferRelativeResize="0"/>
          <p:nvPr/>
        </p:nvPicPr>
        <p:blipFill rotWithShape="1">
          <a:blip r:embed="rId5">
            <a:alphaModFix/>
          </a:blip>
          <a:srcRect b="0" l="0" r="0" t="0"/>
          <a:stretch/>
        </p:blipFill>
        <p:spPr>
          <a:xfrm>
            <a:off x="152400" y="4399182"/>
            <a:ext cx="5573164" cy="52020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idx="1" type="body"/>
          </p:nvPr>
        </p:nvSpPr>
        <p:spPr>
          <a:xfrm>
            <a:off x="650300" y="2277850"/>
            <a:ext cx="11704200" cy="6990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800"/>
              </a:spcBef>
              <a:spcAft>
                <a:spcPts val="0"/>
              </a:spcAft>
              <a:buSzPts val="3000"/>
              <a:buNone/>
            </a:pPr>
            <a:r>
              <a:rPr b="1" lang="en-US" sz="2000" u="sng">
                <a:solidFill>
                  <a:srgbClr val="222222"/>
                </a:solidFill>
                <a:highlight>
                  <a:srgbClr val="FFFFFF"/>
                </a:highlight>
              </a:rPr>
              <a:t>Value At Risk (VaR)</a:t>
            </a:r>
            <a:endParaRPr b="1" sz="2000" u="sng">
              <a:solidFill>
                <a:srgbClr val="222222"/>
              </a:solidFill>
              <a:highlight>
                <a:srgbClr val="FFFFFF"/>
              </a:highlight>
            </a:endParaRPr>
          </a:p>
          <a:p>
            <a:pPr indent="0" lvl="0" marL="0" marR="0" rtl="0" algn="ctr">
              <a:lnSpc>
                <a:spcPct val="100000"/>
              </a:lnSpc>
              <a:spcBef>
                <a:spcPts val="800"/>
              </a:spcBef>
              <a:spcAft>
                <a:spcPts val="0"/>
              </a:spcAft>
              <a:buSzPts val="3000"/>
              <a:buNone/>
            </a:pPr>
            <a:r>
              <a:t/>
            </a:r>
            <a:endParaRPr sz="2000">
              <a:solidFill>
                <a:srgbClr val="222222"/>
              </a:solidFill>
              <a:highlight>
                <a:srgbClr val="FFFFFF"/>
              </a:highlight>
            </a:endParaRPr>
          </a:p>
          <a:p>
            <a:pPr indent="0" lvl="0" marL="0" marR="0" rtl="0" algn="l">
              <a:lnSpc>
                <a:spcPct val="100000"/>
              </a:lnSpc>
              <a:spcBef>
                <a:spcPts val="800"/>
              </a:spcBef>
              <a:spcAft>
                <a:spcPts val="0"/>
              </a:spcAft>
              <a:buSzPts val="3000"/>
              <a:buNone/>
            </a:pPr>
            <a:r>
              <a:rPr lang="en-US" sz="2000">
                <a:solidFill>
                  <a:srgbClr val="222222"/>
                </a:solidFill>
                <a:highlight>
                  <a:srgbClr val="FFFFFF"/>
                </a:highlight>
              </a:rPr>
              <a:t>One-day 95% VaR of $1 million ⇔ 5% probability that the portfolio worst-case loss will exceed $1 million over a one-day period</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Monte Carlo (MC) simulations</a:t>
            </a:r>
            <a:endParaRPr b="1" sz="2000" u="sng"/>
          </a:p>
          <a:p>
            <a:pPr indent="0" lvl="0" marL="0" marR="0" rtl="0" algn="l">
              <a:lnSpc>
                <a:spcPct val="100000"/>
              </a:lnSpc>
              <a:spcBef>
                <a:spcPts val="800"/>
              </a:spcBef>
              <a:spcAft>
                <a:spcPts val="0"/>
              </a:spcAft>
              <a:buSzPts val="3000"/>
              <a:buNone/>
            </a:pPr>
            <a:r>
              <a:t/>
            </a:r>
            <a:endParaRPr sz="2000"/>
          </a:p>
          <a:p>
            <a:pPr indent="0" lvl="0" marL="3200400" marR="0" rtl="0" algn="l">
              <a:lnSpc>
                <a:spcPct val="100000"/>
              </a:lnSpc>
              <a:spcBef>
                <a:spcPts val="800"/>
              </a:spcBef>
              <a:spcAft>
                <a:spcPts val="0"/>
              </a:spcAft>
              <a:buSzPts val="3000"/>
              <a:buNone/>
            </a:pPr>
            <a:r>
              <a:rPr lang="en-US" sz="2000"/>
              <a:t>The Law of Large Numbers states for large </a:t>
            </a:r>
            <a:r>
              <a:rPr i="1" lang="en-US" sz="2000"/>
              <a:t>n</a:t>
            </a:r>
            <a:r>
              <a:rPr lang="en-US" sz="2000"/>
              <a:t>, the empirical average is very close to the expected value</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Estimating the VaR using MC simulations</a:t>
            </a:r>
            <a:endParaRPr b="1" sz="2000" u="sng"/>
          </a:p>
          <a:p>
            <a:pPr indent="0" lvl="0" marL="0" marR="0" rtl="0" algn="l">
              <a:lnSpc>
                <a:spcPct val="100000"/>
              </a:lnSpc>
              <a:spcBef>
                <a:spcPts val="800"/>
              </a:spcBef>
              <a:spcAft>
                <a:spcPts val="0"/>
              </a:spcAft>
              <a:buSzPts val="3000"/>
              <a:buNone/>
            </a:pPr>
            <a:r>
              <a:t/>
            </a:r>
            <a:endParaRPr b="1" sz="2000" u="sng"/>
          </a:p>
          <a:p>
            <a:pPr indent="0" lvl="0" marL="5486400" marR="0" rtl="0" algn="l">
              <a:lnSpc>
                <a:spcPct val="100000"/>
              </a:lnSpc>
              <a:spcBef>
                <a:spcPts val="800"/>
              </a:spcBef>
              <a:spcAft>
                <a:spcPts val="0"/>
              </a:spcAft>
              <a:buSzPts val="3000"/>
              <a:buNone/>
            </a:pPr>
            <a:r>
              <a:rPr i="1" lang="en-US" sz="2000"/>
              <a:t>x</a:t>
            </a:r>
            <a:r>
              <a:rPr lang="en-US" sz="2000"/>
              <a:t> the portfolio VaR</a:t>
            </a:r>
            <a:endParaRPr sz="2000"/>
          </a:p>
          <a:p>
            <a:pPr indent="0" lvl="0" marL="5486400" marR="0" rtl="0" algn="l">
              <a:lnSpc>
                <a:spcPct val="100000"/>
              </a:lnSpc>
              <a:spcBef>
                <a:spcPts val="800"/>
              </a:spcBef>
              <a:spcAft>
                <a:spcPts val="0"/>
              </a:spcAft>
              <a:buSzPts val="3000"/>
              <a:buNone/>
            </a:pPr>
            <a:r>
              <a:rPr i="1" lang="en-US" sz="2000"/>
              <a:t>L</a:t>
            </a:r>
            <a:r>
              <a:rPr baseline="-25000" i="1" lang="en-US" sz="2000"/>
              <a:t>t</a:t>
            </a:r>
            <a:r>
              <a:rPr lang="en-US" sz="2000"/>
              <a:t> the porfolio loss at </a:t>
            </a:r>
            <a:r>
              <a:rPr i="1" lang="en-US" sz="2000"/>
              <a:t>t</a:t>
            </a:r>
            <a:endParaRPr i="1" sz="2000"/>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α</a:t>
            </a:r>
            <a:r>
              <a:rPr lang="en-US" sz="2000">
                <a:solidFill>
                  <a:srgbClr val="222222"/>
                </a:solidFill>
                <a:latin typeface="Arial"/>
                <a:ea typeface="Arial"/>
                <a:cs typeface="Arial"/>
                <a:sym typeface="Arial"/>
              </a:rPr>
              <a:t> the VaR probability</a:t>
            </a:r>
            <a:endParaRPr sz="2000">
              <a:solidFill>
                <a:srgbClr val="222222"/>
              </a:solidFill>
              <a:latin typeface="Arial"/>
              <a:ea typeface="Arial"/>
              <a:cs typeface="Arial"/>
              <a:sym typeface="Arial"/>
            </a:endParaRPr>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nb_VaR</a:t>
            </a:r>
            <a:r>
              <a:rPr lang="en-US" sz="2000">
                <a:solidFill>
                  <a:srgbClr val="222222"/>
                </a:solidFill>
                <a:latin typeface="Arial"/>
                <a:ea typeface="Arial"/>
                <a:cs typeface="Arial"/>
                <a:sym typeface="Arial"/>
              </a:rPr>
              <a:t> the number of MC simulations</a:t>
            </a:r>
            <a:endParaRPr sz="2000">
              <a:solidFill>
                <a:srgbClr val="222222"/>
              </a:solidFill>
              <a:latin typeface="Arial"/>
              <a:ea typeface="Arial"/>
              <a:cs typeface="Arial"/>
              <a:sym typeface="Arial"/>
            </a:endParaRPr>
          </a:p>
          <a:p>
            <a:pPr indent="0" lvl="0" marL="0" marR="0" rtl="0" algn="l">
              <a:lnSpc>
                <a:spcPct val="100000"/>
              </a:lnSpc>
              <a:spcBef>
                <a:spcPts val="800"/>
              </a:spcBef>
              <a:spcAft>
                <a:spcPts val="0"/>
              </a:spcAft>
              <a:buSzPts val="3000"/>
              <a:buNone/>
            </a:pPr>
            <a:r>
              <a:t/>
            </a:r>
            <a:endParaRPr i="1" sz="1800"/>
          </a:p>
          <a:p>
            <a:pPr indent="0" lvl="0" marL="0" marR="0" rtl="0" algn="l">
              <a:lnSpc>
                <a:spcPct val="100000"/>
              </a:lnSpc>
              <a:spcBef>
                <a:spcPts val="800"/>
              </a:spcBef>
              <a:spcAft>
                <a:spcPts val="0"/>
              </a:spcAft>
              <a:buSzPts val="3000"/>
              <a:buNone/>
            </a:pPr>
            <a:r>
              <a:t/>
            </a:r>
            <a:endParaRPr b="1" sz="2400" u="sng"/>
          </a:p>
        </p:txBody>
      </p:sp>
      <p:sp>
        <p:nvSpPr>
          <p:cNvPr id="62" name="Google Shape;62;p2"/>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3000"/>
              <a:t>Basics</a:t>
            </a:r>
            <a:endParaRPr b="1" i="0" sz="3000" u="none" cap="none" strike="noStrike">
              <a:solidFill>
                <a:srgbClr val="253A65"/>
              </a:solidFill>
              <a:latin typeface="Helvetica Neue"/>
              <a:ea typeface="Helvetica Neue"/>
              <a:cs typeface="Helvetica Neue"/>
              <a:sym typeface="Helvetica Neue"/>
            </a:endParaRPr>
          </a:p>
        </p:txBody>
      </p:sp>
      <p:pic>
        <p:nvPicPr>
          <p:cNvPr id="63" name="Google Shape;63;p2"/>
          <p:cNvPicPr preferRelativeResize="0"/>
          <p:nvPr/>
        </p:nvPicPr>
        <p:blipFill rotWithShape="1">
          <a:blip r:embed="rId3">
            <a:alphaModFix/>
          </a:blip>
          <a:srcRect b="0" l="0" r="0" t="0"/>
          <a:stretch/>
        </p:blipFill>
        <p:spPr>
          <a:xfrm>
            <a:off x="1646925" y="7462650"/>
            <a:ext cx="4264550" cy="927600"/>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1253650" y="5053775"/>
            <a:ext cx="2387222" cy="92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3"/>
          <p:cNvPicPr preferRelativeResize="0"/>
          <p:nvPr/>
        </p:nvPicPr>
        <p:blipFill rotWithShape="1">
          <a:blip r:embed="rId3">
            <a:alphaModFix/>
          </a:blip>
          <a:srcRect b="0" l="0" r="0" t="0"/>
          <a:stretch/>
        </p:blipFill>
        <p:spPr>
          <a:xfrm>
            <a:off x="725950" y="2708150"/>
            <a:ext cx="12136600" cy="6175350"/>
          </a:xfrm>
          <a:prstGeom prst="rect">
            <a:avLst/>
          </a:prstGeom>
          <a:noFill/>
          <a:ln>
            <a:noFill/>
          </a:ln>
        </p:spPr>
      </p:pic>
      <p:pic>
        <p:nvPicPr>
          <p:cNvPr id="70" name="Google Shape;70;p3"/>
          <p:cNvPicPr preferRelativeResize="0"/>
          <p:nvPr/>
        </p:nvPicPr>
        <p:blipFill rotWithShape="1">
          <a:blip r:embed="rId4">
            <a:alphaModFix/>
          </a:blip>
          <a:srcRect b="0" l="0" r="0" t="0"/>
          <a:stretch/>
        </p:blipFill>
        <p:spPr>
          <a:xfrm>
            <a:off x="1653229" y="8860325"/>
            <a:ext cx="2716543" cy="927600"/>
          </a:xfrm>
          <a:prstGeom prst="rect">
            <a:avLst/>
          </a:prstGeom>
          <a:noFill/>
          <a:ln>
            <a:noFill/>
          </a:ln>
        </p:spPr>
      </p:pic>
      <p:pic>
        <p:nvPicPr>
          <p:cNvPr id="71" name="Google Shape;71;p3"/>
          <p:cNvPicPr preferRelativeResize="0"/>
          <p:nvPr/>
        </p:nvPicPr>
        <p:blipFill rotWithShape="1">
          <a:blip r:embed="rId5">
            <a:alphaModFix/>
          </a:blip>
          <a:srcRect b="0" l="0" r="0" t="0"/>
          <a:stretch/>
        </p:blipFill>
        <p:spPr>
          <a:xfrm>
            <a:off x="5449325" y="8956175"/>
            <a:ext cx="684375" cy="735900"/>
          </a:xfrm>
          <a:prstGeom prst="rect">
            <a:avLst/>
          </a:prstGeom>
          <a:noFill/>
          <a:ln>
            <a:noFill/>
          </a:ln>
        </p:spPr>
      </p:pic>
      <p:cxnSp>
        <p:nvCxnSpPr>
          <p:cNvPr id="72" name="Google Shape;72;p3"/>
          <p:cNvCxnSpPr>
            <a:stCxn id="71" idx="0"/>
          </p:cNvCxnSpPr>
          <p:nvPr/>
        </p:nvCxnSpPr>
        <p:spPr>
          <a:xfrm rot="10800000">
            <a:off x="5052013" y="5307275"/>
            <a:ext cx="739500" cy="3648900"/>
          </a:xfrm>
          <a:prstGeom prst="straightConnector1">
            <a:avLst/>
          </a:prstGeom>
          <a:noFill/>
          <a:ln cap="flat" cmpd="sng" w="9525">
            <a:solidFill>
              <a:schemeClr val="dk2"/>
            </a:solidFill>
            <a:prstDash val="solid"/>
            <a:round/>
            <a:headEnd len="sm" w="sm" type="none"/>
            <a:tailEnd len="med" w="med" type="triangle"/>
          </a:ln>
        </p:spPr>
      </p:cxnSp>
      <p:cxnSp>
        <p:nvCxnSpPr>
          <p:cNvPr id="73" name="Google Shape;73;p3"/>
          <p:cNvCxnSpPr>
            <a:stCxn id="70" idx="0"/>
          </p:cNvCxnSpPr>
          <p:nvPr/>
        </p:nvCxnSpPr>
        <p:spPr>
          <a:xfrm flipH="1" rot="10800000">
            <a:off x="3011501" y="4907225"/>
            <a:ext cx="1011900" cy="3953100"/>
          </a:xfrm>
          <a:prstGeom prst="straightConnector1">
            <a:avLst/>
          </a:prstGeom>
          <a:noFill/>
          <a:ln cap="flat" cmpd="sng" w="9525">
            <a:solidFill>
              <a:schemeClr val="dk2"/>
            </a:solidFill>
            <a:prstDash val="solid"/>
            <a:round/>
            <a:headEnd len="sm" w="sm" type="none"/>
            <a:tailEnd len="med" w="med" type="triangle"/>
          </a:ln>
        </p:spPr>
      </p:cxnSp>
      <p:sp>
        <p:nvSpPr>
          <p:cNvPr id="74" name="Google Shape;74;p3"/>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
        <p:nvSpPr>
          <p:cNvPr id="75" name="Google Shape;75;p3"/>
          <p:cNvSpPr txBox="1"/>
          <p:nvPr/>
        </p:nvSpPr>
        <p:spPr>
          <a:xfrm>
            <a:off x="118000" y="1513550"/>
            <a:ext cx="12585300" cy="165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Monte Carlo Value at Risk (MC VaR) of a portfolio. We use the geometric Brownian motion (GBM) method to simulate stock price paths, but more exotic assets can be integrated thanks to the Quantlib C++ lib.</a:t>
            </a:r>
            <a:endParaRPr b="0" i="0" sz="2000" u="none" cap="none" strike="noStrike">
              <a:solidFill>
                <a:srgbClr val="000000"/>
              </a:solidFill>
              <a:latin typeface="Arial"/>
              <a:ea typeface="Arial"/>
              <a:cs typeface="Arial"/>
              <a:sym typeface="Arial"/>
            </a:endParaRPr>
          </a:p>
        </p:txBody>
      </p:sp>
      <p:sp>
        <p:nvSpPr>
          <p:cNvPr id="76" name="Google Shape;76;p3"/>
          <p:cNvSpPr txBox="1"/>
          <p:nvPr/>
        </p:nvSpPr>
        <p:spPr>
          <a:xfrm>
            <a:off x="306400" y="8591550"/>
            <a:ext cx="5410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&lt;start price&gt;, &lt;riskless rate&gt;, &lt;volatility rate&gt;,&lt;weight&gt;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 name="Google Shape;82;p4"/>
          <p:cNvSpPr txBox="1"/>
          <p:nvPr/>
        </p:nvSpPr>
        <p:spPr>
          <a:xfrm>
            <a:off x="784525" y="302917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Estimates the number of MC simulations per replicated task. The tasks number does not necessary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proceses a subset of the MC simulations and deduces the PnL (profit and loss) of each simulated path (value at horizon of a simulation - value at start).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task gathers all the PnLs  into a single array, sorts them, and retrieves the VaR at the VaR_index corresponding to (1 - confidenceRate) * nbMC. Finally, it generates the corresponding frequencies bar chart and exposes it (view/download)</a:t>
            </a:r>
            <a:endParaRPr b="0" i="0" sz="1800" u="none" cap="none" strike="noStrike">
              <a:solidFill>
                <a:srgbClr val="000000"/>
              </a:solidFill>
              <a:latin typeface="Arial"/>
              <a:ea typeface="Arial"/>
              <a:cs typeface="Arial"/>
              <a:sym typeface="Arial"/>
            </a:endParaRPr>
          </a:p>
        </p:txBody>
      </p:sp>
      <p:sp>
        <p:nvSpPr>
          <p:cNvPr id="83" name="Google Shape;83;p4"/>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pic>
        <p:nvPicPr>
          <p:cNvPr id="84" name="Google Shape;84;p4"/>
          <p:cNvPicPr preferRelativeResize="0"/>
          <p:nvPr/>
        </p:nvPicPr>
        <p:blipFill rotWithShape="1">
          <a:blip r:embed="rId3">
            <a:alphaModFix/>
          </a:blip>
          <a:srcRect b="0" l="0" r="0" t="0"/>
          <a:stretch/>
        </p:blipFill>
        <p:spPr>
          <a:xfrm>
            <a:off x="9815275" y="2845650"/>
            <a:ext cx="2075175" cy="40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5"/>
          <p:cNvPicPr preferRelativeResize="0"/>
          <p:nvPr/>
        </p:nvPicPr>
        <p:blipFill rotWithShape="1">
          <a:blip r:embed="rId3">
            <a:alphaModFix/>
          </a:blip>
          <a:srcRect b="0" l="0" r="0" t="0"/>
          <a:stretch/>
        </p:blipFill>
        <p:spPr>
          <a:xfrm>
            <a:off x="152400" y="1679672"/>
            <a:ext cx="12699995" cy="2969000"/>
          </a:xfrm>
          <a:prstGeom prst="rect">
            <a:avLst/>
          </a:prstGeom>
          <a:noFill/>
          <a:ln>
            <a:noFill/>
          </a:ln>
        </p:spPr>
      </p:pic>
      <p:pic>
        <p:nvPicPr>
          <p:cNvPr id="90" name="Google Shape;90;p5"/>
          <p:cNvPicPr preferRelativeResize="0"/>
          <p:nvPr/>
        </p:nvPicPr>
        <p:blipFill rotWithShape="1">
          <a:blip r:embed="rId4">
            <a:alphaModFix/>
          </a:blip>
          <a:srcRect b="0" l="0" r="0" t="0"/>
          <a:stretch/>
        </p:blipFill>
        <p:spPr>
          <a:xfrm>
            <a:off x="2344425" y="4953472"/>
            <a:ext cx="9605072" cy="4800129"/>
          </a:xfrm>
          <a:prstGeom prst="rect">
            <a:avLst/>
          </a:prstGeom>
          <a:noFill/>
          <a:ln>
            <a:noFill/>
          </a:ln>
        </p:spPr>
      </p:pic>
      <p:sp>
        <p:nvSpPr>
          <p:cNvPr id="91" name="Google Shape;91;p5"/>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031f0e9df4_0_9"/>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Monte_Carlo_VaR_portfolio_Interactive_Control.xml</a:t>
            </a:r>
            <a:endParaRPr b="1" i="0" sz="2600" u="none" cap="none" strike="noStrike">
              <a:solidFill>
                <a:srgbClr val="253A65"/>
              </a:solidFill>
              <a:latin typeface="Helvetica Neue"/>
              <a:ea typeface="Helvetica Neue"/>
              <a:cs typeface="Helvetica Neue"/>
              <a:sym typeface="Helvetica Neue"/>
            </a:endParaRPr>
          </a:p>
        </p:txBody>
      </p:sp>
      <p:pic>
        <p:nvPicPr>
          <p:cNvPr id="97" name="Google Shape;97;g2031f0e9df4_0_9"/>
          <p:cNvPicPr preferRelativeResize="0"/>
          <p:nvPr/>
        </p:nvPicPr>
        <p:blipFill rotWithShape="1">
          <a:blip r:embed="rId3">
            <a:alphaModFix/>
          </a:blip>
          <a:srcRect b="0" l="0" r="0" t="0"/>
          <a:stretch/>
        </p:blipFill>
        <p:spPr>
          <a:xfrm>
            <a:off x="454413" y="2706650"/>
            <a:ext cx="12324567" cy="3142600"/>
          </a:xfrm>
          <a:prstGeom prst="rect">
            <a:avLst/>
          </a:prstGeom>
          <a:noFill/>
          <a:ln>
            <a:noFill/>
          </a:ln>
        </p:spPr>
      </p:pic>
      <p:sp>
        <p:nvSpPr>
          <p:cNvPr id="98" name="Google Shape;98;g2031f0e9df4_0_9"/>
          <p:cNvSpPr txBox="1"/>
          <p:nvPr/>
        </p:nvSpPr>
        <p:spPr>
          <a:xfrm>
            <a:off x="784525" y="1660350"/>
            <a:ext cx="11994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interactive version of the Monte_Carlo_VaR_portfolio workflow allows the user to add more MC simulations to the current results, for a more accurate VaR. “The estimated VaR can be refined incrementally.”</a:t>
            </a:r>
            <a:endParaRPr b="0" i="0" sz="1800" u="none" cap="none" strike="noStrike">
              <a:solidFill>
                <a:srgbClr val="000000"/>
              </a:solidFill>
              <a:latin typeface="Arial"/>
              <a:ea typeface="Arial"/>
              <a:cs typeface="Arial"/>
              <a:sym typeface="Arial"/>
            </a:endParaRPr>
          </a:p>
        </p:txBody>
      </p:sp>
      <p:pic>
        <p:nvPicPr>
          <p:cNvPr id="99" name="Google Shape;99;g2031f0e9df4_0_9"/>
          <p:cNvPicPr preferRelativeResize="0"/>
          <p:nvPr/>
        </p:nvPicPr>
        <p:blipFill rotWithShape="1">
          <a:blip r:embed="rId4">
            <a:alphaModFix/>
          </a:blip>
          <a:srcRect b="0" l="0" r="0" t="0"/>
          <a:stretch/>
        </p:blipFill>
        <p:spPr>
          <a:xfrm>
            <a:off x="0" y="7259705"/>
            <a:ext cx="13004798" cy="2398645"/>
          </a:xfrm>
          <a:prstGeom prst="rect">
            <a:avLst/>
          </a:prstGeom>
          <a:noFill/>
          <a:ln>
            <a:noFill/>
          </a:ln>
        </p:spPr>
      </p:pic>
      <p:sp>
        <p:nvSpPr>
          <p:cNvPr id="100" name="Google Shape;100;g2031f0e9df4_0_9"/>
          <p:cNvSpPr txBox="1"/>
          <p:nvPr/>
        </p:nvSpPr>
        <p:spPr>
          <a:xfrm>
            <a:off x="574975" y="6522600"/>
            <a:ext cx="11430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user will be asked to specify the new MC simulation number to be aggregated to the VaR estimation.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
        <p:nvSpPr>
          <p:cNvPr id="106" name="Google Shape;106;p6"/>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incremental VaR (iVaR) for each asset of the portfolio. iVaR quantifies the risk a position (or sub-portfolio) is adding to a portfolio. The iVaR related to an asset Y, is the difference between the portfolio VaR with and without Y.</a:t>
            </a:r>
            <a:endParaRPr b="0" i="0" sz="2000" u="none" cap="none" strike="noStrike">
              <a:solidFill>
                <a:srgbClr val="000000"/>
              </a:solidFill>
              <a:latin typeface="Arial"/>
              <a:ea typeface="Arial"/>
              <a:cs typeface="Arial"/>
              <a:sym typeface="Arial"/>
            </a:endParaRPr>
          </a:p>
        </p:txBody>
      </p:sp>
      <p:pic>
        <p:nvPicPr>
          <p:cNvPr id="107" name="Google Shape;107;p6"/>
          <p:cNvPicPr preferRelativeResize="0"/>
          <p:nvPr/>
        </p:nvPicPr>
        <p:blipFill rotWithShape="1">
          <a:blip r:embed="rId3">
            <a:alphaModFix/>
          </a:blip>
          <a:srcRect b="0" l="0" r="0" t="0"/>
          <a:stretch/>
        </p:blipFill>
        <p:spPr>
          <a:xfrm>
            <a:off x="350313" y="3618197"/>
            <a:ext cx="12304174" cy="5834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3" name="Google Shape;113;p7"/>
          <p:cNvSpPr txBox="1"/>
          <p:nvPr/>
        </p:nvSpPr>
        <p:spPr>
          <a:xfrm>
            <a:off x="-65550" y="1981200"/>
            <a:ext cx="5605500" cy="75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Estimates the number of MC simulations per replicated task for each VaR (right branch and left branch). The tasks number must divide the total number of simulations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(left branch) This task submits the Monte_Carlo_VaR_portfolio wkw by considering all assets specified by the user</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(right branch)</a:t>
            </a:r>
            <a:r>
              <a:rPr b="1" i="0" lang="en-US" sz="1400" u="none" cap="none" strike="noStrike">
                <a:solidFill>
                  <a:srgbClr val="000000"/>
                </a:solidFill>
                <a:latin typeface="Arial"/>
                <a:ea typeface="Arial"/>
                <a:cs typeface="Arial"/>
                <a:sym typeface="Arial"/>
              </a:rPr>
              <a:t> 1st level of replicated tasks: </a:t>
            </a:r>
            <a:r>
              <a:rPr b="0" i="0" lang="en-US" sz="1400" u="none" cap="none" strike="noStrike">
                <a:solidFill>
                  <a:srgbClr val="000000"/>
                </a:solidFill>
                <a:latin typeface="Arial"/>
                <a:ea typeface="Arial"/>
                <a:cs typeface="Arial"/>
                <a:sym typeface="Arial"/>
              </a:rPr>
              <a:t>a replicated task per asset (Y)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(right branch) Each replicated task instanciates an asset params files, by excluding an asset from the portfolio, ie setting to 0 the asset weight. Then each task submits the Monte_Carlo_VaR_portfolio wkw (</a:t>
            </a:r>
            <a:r>
              <a:rPr b="1" i="0" lang="en-US" sz="1400" u="none" cap="none" strike="noStrike">
                <a:solidFill>
                  <a:schemeClr val="dk1"/>
                </a:solidFill>
                <a:latin typeface="Arial"/>
                <a:ea typeface="Arial"/>
                <a:cs typeface="Arial"/>
                <a:sym typeface="Arial"/>
              </a:rPr>
              <a:t>2nd inner level of replicated tasks</a:t>
            </a:r>
            <a:r>
              <a:rPr b="0" i="0" lang="en-US" sz="1400" u="none" cap="none" strike="noStrike">
                <a:solidFill>
                  <a:srgbClr val="000000"/>
                </a:solidFill>
                <a:latin typeface="Arial"/>
                <a:ea typeface="Arial"/>
                <a:cs typeface="Arial"/>
                <a:sym typeface="Arial"/>
              </a:rPr>
              <a:t>) with an instanciated asset params file as 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Gather the portfolio VaR over all assets (left branch) and all partial VaRs (right branch). Compute and print the iVaR related to each asset (portfolio VaR estimated by the left branch -  portfolio VaR without the asset Y estimated by the right branch)</a:t>
            </a:r>
            <a:endParaRPr b="0" i="0" sz="1400" u="none" cap="none" strike="noStrike">
              <a:solidFill>
                <a:schemeClr val="dk1"/>
              </a:solidFill>
              <a:latin typeface="Arial"/>
              <a:ea typeface="Arial"/>
              <a:cs typeface="Arial"/>
              <a:sym typeface="Arial"/>
            </a:endParaRPr>
          </a:p>
        </p:txBody>
      </p:sp>
      <p:pic>
        <p:nvPicPr>
          <p:cNvPr id="114" name="Google Shape;114;p7"/>
          <p:cNvPicPr preferRelativeResize="0"/>
          <p:nvPr/>
        </p:nvPicPr>
        <p:blipFill rotWithShape="1">
          <a:blip r:embed="rId3">
            <a:alphaModFix/>
          </a:blip>
          <a:srcRect b="0" l="0" r="0" t="0"/>
          <a:stretch/>
        </p:blipFill>
        <p:spPr>
          <a:xfrm>
            <a:off x="5855025" y="1981200"/>
            <a:ext cx="7149775" cy="6850375"/>
          </a:xfrm>
          <a:prstGeom prst="rect">
            <a:avLst/>
          </a:prstGeom>
          <a:noFill/>
          <a:ln>
            <a:noFill/>
          </a:ln>
        </p:spPr>
      </p:pic>
      <p:sp>
        <p:nvSpPr>
          <p:cNvPr id="115" name="Google Shape;115;p7"/>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8"/>
          <p:cNvPicPr preferRelativeResize="0"/>
          <p:nvPr/>
        </p:nvPicPr>
        <p:blipFill rotWithShape="1">
          <a:blip r:embed="rId3">
            <a:alphaModFix/>
          </a:blip>
          <a:srcRect b="0" l="0" r="0" t="0"/>
          <a:stretch/>
        </p:blipFill>
        <p:spPr>
          <a:xfrm>
            <a:off x="152400" y="6084190"/>
            <a:ext cx="12700001" cy="1610699"/>
          </a:xfrm>
          <a:prstGeom prst="rect">
            <a:avLst/>
          </a:prstGeom>
          <a:noFill/>
          <a:ln>
            <a:noFill/>
          </a:ln>
        </p:spPr>
      </p:pic>
      <p:pic>
        <p:nvPicPr>
          <p:cNvPr id="121" name="Google Shape;121;p8"/>
          <p:cNvPicPr preferRelativeResize="0"/>
          <p:nvPr/>
        </p:nvPicPr>
        <p:blipFill rotWithShape="1">
          <a:blip r:embed="rId4">
            <a:alphaModFix/>
          </a:blip>
          <a:srcRect b="0" l="0" r="0" t="0"/>
          <a:stretch/>
        </p:blipFill>
        <p:spPr>
          <a:xfrm>
            <a:off x="152400" y="3191488"/>
            <a:ext cx="12699999" cy="2456232"/>
          </a:xfrm>
          <a:prstGeom prst="rect">
            <a:avLst/>
          </a:prstGeom>
          <a:noFill/>
          <a:ln>
            <a:noFill/>
          </a:ln>
        </p:spPr>
      </p:pic>
      <p:sp>
        <p:nvSpPr>
          <p:cNvPr id="122" name="Google Shape;122;p8"/>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1_Activeeon Presentation Template">
  <a:themeElements>
    <a:clrScheme name="AE Blue">
      <a:dk1>
        <a:srgbClr val="000000"/>
      </a:dk1>
      <a:lt1>
        <a:srgbClr val="FFFFFF"/>
      </a:lt1>
      <a:dk2>
        <a:srgbClr val="53585F"/>
      </a:dk2>
      <a:lt2>
        <a:srgbClr val="DCDEE0"/>
      </a:lt2>
      <a:accent1>
        <a:srgbClr val="253A6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