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5" Type="http://schemas.openxmlformats.org/officeDocument/2006/relationships/font" Target="fonts/ArialBlack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hyperlink" Target="mailto:contact@activeeon.com" TargetMode="External"/><Relationship Id="rId4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hyperlink" Target="mailto:contact@activeeon.com" TargetMode="External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>
  <p:cSld name="Deux contenu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12"/>
          <p:cNvCxnSpPr/>
          <p:nvPr/>
        </p:nvCxnSpPr>
        <p:spPr>
          <a:xfrm>
            <a:off x="-13466" y="986458"/>
            <a:ext cx="12205492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609602" y="1198911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55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○"/>
              <a:defRPr b="1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○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■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○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275" lvl="8" marL="4114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■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6193370" y="1198911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55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○"/>
              <a:defRPr b="1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○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■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○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275" lvl="8" marL="4114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■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ctiveeon-white.pdf" id="44" name="Google Shape;4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5199" y="20438"/>
            <a:ext cx="4389168" cy="90292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2"/>
          <p:cNvSpPr txBox="1"/>
          <p:nvPr>
            <p:ph idx="3" type="body"/>
          </p:nvPr>
        </p:nvSpPr>
        <p:spPr>
          <a:xfrm>
            <a:off x="609602" y="1858334"/>
            <a:ext cx="5386917" cy="42678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D5C2D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D5C2D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262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262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262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262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4" type="body"/>
          </p:nvPr>
        </p:nvSpPr>
        <p:spPr>
          <a:xfrm>
            <a:off x="6193368" y="1851142"/>
            <a:ext cx="5409869" cy="42678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D5C2D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D5C2D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1262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262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262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262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1304" y="194640"/>
            <a:ext cx="7886699" cy="652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>
  <p:cSld name="Titre seul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13"/>
          <p:cNvCxnSpPr/>
          <p:nvPr/>
        </p:nvCxnSpPr>
        <p:spPr>
          <a:xfrm>
            <a:off x="-13466" y="986458"/>
            <a:ext cx="12205492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50" name="Google Shape;5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5199" y="20438"/>
            <a:ext cx="4389168" cy="90292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 txBox="1"/>
          <p:nvPr>
            <p:ph type="title"/>
          </p:nvPr>
        </p:nvSpPr>
        <p:spPr>
          <a:xfrm>
            <a:off x="1304" y="194640"/>
            <a:ext cx="7886699" cy="652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re seul">
  <p:cSld name="1_Titre seul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4"/>
          <p:cNvCxnSpPr/>
          <p:nvPr/>
        </p:nvCxnSpPr>
        <p:spPr>
          <a:xfrm>
            <a:off x="-13466" y="986458"/>
            <a:ext cx="12205492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5199" y="20438"/>
            <a:ext cx="4389168" cy="90292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title"/>
          </p:nvPr>
        </p:nvSpPr>
        <p:spPr>
          <a:xfrm>
            <a:off x="1304" y="-98225"/>
            <a:ext cx="7886699" cy="997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Layout">
  <p:cSld name="Thanks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1" y="5411987"/>
            <a:ext cx="12192000" cy="1448081"/>
          </a:xfrm>
          <a:prstGeom prst="rect">
            <a:avLst/>
          </a:prstGeom>
          <a:noFill/>
          <a:ln>
            <a:noFill/>
          </a:ln>
          <a:effectLst>
            <a:outerShdw blurRad="12700" rotWithShape="0" dir="5400000" dist="1270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12177369" cy="56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887" y="4874275"/>
            <a:ext cx="3906511" cy="798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>
            <a:off x="0" y="0"/>
            <a:ext cx="12192000" cy="1384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Automate Accelerate &amp; Scale</a:t>
            </a:r>
            <a:br>
              <a:rPr b="1"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10K Nodes, 20K Tasks, 1M Jobs</a:t>
            </a:r>
            <a:endParaRPr/>
          </a:p>
        </p:txBody>
      </p:sp>
      <p:sp>
        <p:nvSpPr>
          <p:cNvPr id="61" name="Google Shape;61;p15"/>
          <p:cNvSpPr txBox="1"/>
          <p:nvPr/>
        </p:nvSpPr>
        <p:spPr>
          <a:xfrm>
            <a:off x="1" y="4893543"/>
            <a:ext cx="3711740" cy="1200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50" spcFirstLastPara="1" rIns="91350" wrap="square" tIns="45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Activeeon SAS</a:t>
            </a:r>
            <a:b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Paris, 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Sophia Antipolis, Lyon, London, San Jose, Sofia, Dakar</a:t>
            </a:r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316" y="5703999"/>
            <a:ext cx="445197" cy="3338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/>
        </p:nvSpPr>
        <p:spPr>
          <a:xfrm>
            <a:off x="8999433" y="5663247"/>
            <a:ext cx="3173212" cy="33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50" spcFirstLastPara="1" rIns="91350" wrap="square" tIns="456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@activeeon</a:t>
            </a: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9317" y="5279736"/>
            <a:ext cx="445087" cy="3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8980667" y="5264593"/>
            <a:ext cx="3191979" cy="33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50" spcFirstLastPara="1" rIns="91350" wrap="square" tIns="456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contact@activeeon.com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80259" y="4779752"/>
            <a:ext cx="500323" cy="37524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000019" y="4777063"/>
            <a:ext cx="3191979" cy="33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50" spcFirstLastPara="1" rIns="91350" wrap="square" tIns="456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+33 988 777 660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1" y="5411985"/>
            <a:ext cx="12192000" cy="1448081"/>
          </a:xfrm>
          <a:prstGeom prst="rect">
            <a:avLst/>
          </a:prstGeom>
          <a:noFill/>
          <a:ln>
            <a:noFill/>
          </a:ln>
          <a:effectLst>
            <a:outerShdw blurRad="12700" rotWithShape="0" dir="5400000" dist="1270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12177369" cy="56857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/>
          <p:nvPr/>
        </p:nvSpPr>
        <p:spPr>
          <a:xfrm>
            <a:off x="16656944" y="8604797"/>
            <a:ext cx="145901" cy="386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50" lIns="54150" spcFirstLastPara="1" rIns="54150" wrap="square" tIns="54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3657" y="5136217"/>
            <a:ext cx="4844540" cy="99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0" y="101174"/>
            <a:ext cx="12192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Automate Accelerate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 Scale IT for business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" y="6325645"/>
            <a:ext cx="12192000" cy="49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00" spcFirstLastPara="1" rIns="97300" wrap="square" tIns="48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5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Paris, Lyon, Sophia Antipolis, San Jose (USA), Dakar</a:t>
            </a:r>
            <a:endParaRPr/>
          </a:p>
        </p:txBody>
      </p:sp>
      <p:sp>
        <p:nvSpPr>
          <p:cNvPr descr="Image result for hp inc" id="75" name="Google Shape;75;p16"/>
          <p:cNvSpPr/>
          <p:nvPr/>
        </p:nvSpPr>
        <p:spPr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-4929" y="4428330"/>
            <a:ext cx="121969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Cloud, Digital Transformation, IoT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8"/>
          <p:cNvCxnSpPr/>
          <p:nvPr/>
        </p:nvCxnSpPr>
        <p:spPr>
          <a:xfrm>
            <a:off x="-13466" y="986458"/>
            <a:ext cx="12205492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8877" y="20438"/>
            <a:ext cx="4389168" cy="90292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/>
          <p:nvPr>
            <p:ph type="title"/>
          </p:nvPr>
        </p:nvSpPr>
        <p:spPr>
          <a:xfrm>
            <a:off x="1304" y="-98225"/>
            <a:ext cx="7886699" cy="997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09600" y="1195404"/>
            <a:ext cx="10972800" cy="49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D5C2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262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262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262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262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>
  <p:cSld name="Titre et contenu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609600" y="1195404"/>
            <a:ext cx="10972800" cy="49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D5C2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262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262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262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262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5" name="Google Shape;85;p19"/>
          <p:cNvCxnSpPr/>
          <p:nvPr/>
        </p:nvCxnSpPr>
        <p:spPr>
          <a:xfrm>
            <a:off x="-13466" y="986458"/>
            <a:ext cx="12205492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86" name="Google Shape;8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8877" y="20438"/>
            <a:ext cx="4389168" cy="90292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1304" y="194640"/>
            <a:ext cx="7886699" cy="652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>
  <p:cSld name="Deux contenu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20"/>
          <p:cNvCxnSpPr/>
          <p:nvPr/>
        </p:nvCxnSpPr>
        <p:spPr>
          <a:xfrm>
            <a:off x="-13466" y="986458"/>
            <a:ext cx="12205492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609602" y="1198911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55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○"/>
              <a:defRPr b="1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○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■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○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275" lvl="8" marL="4114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■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6193370" y="1198911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55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○"/>
              <a:defRPr b="1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○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■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○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275" lvl="8" marL="4114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■"/>
              <a:defRPr b="1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ctiveeon-white.pdf"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5199" y="20438"/>
            <a:ext cx="4389168" cy="90292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>
            <p:ph idx="3" type="body"/>
          </p:nvPr>
        </p:nvSpPr>
        <p:spPr>
          <a:xfrm>
            <a:off x="609602" y="1858334"/>
            <a:ext cx="5386917" cy="42678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D5C2D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D5C2D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262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262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262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262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4" type="body"/>
          </p:nvPr>
        </p:nvSpPr>
        <p:spPr>
          <a:xfrm>
            <a:off x="6193368" y="1851142"/>
            <a:ext cx="5409869" cy="42678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D5C2D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D5C2D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1262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262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262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262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1304" y="194640"/>
            <a:ext cx="7886699" cy="652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>
  <p:cSld name="Titre seu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1"/>
          <p:cNvCxnSpPr/>
          <p:nvPr/>
        </p:nvCxnSpPr>
        <p:spPr>
          <a:xfrm>
            <a:off x="-13466" y="986458"/>
            <a:ext cx="12205492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5199" y="20438"/>
            <a:ext cx="4389168" cy="90292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 txBox="1"/>
          <p:nvPr>
            <p:ph type="title"/>
          </p:nvPr>
        </p:nvSpPr>
        <p:spPr>
          <a:xfrm>
            <a:off x="1304" y="194640"/>
            <a:ext cx="7886699" cy="652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re seul">
  <p:cSld name="1_Titre seul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-13466" y="986458"/>
            <a:ext cx="12205492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5199" y="20438"/>
            <a:ext cx="4389168" cy="90292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2"/>
          <p:cNvSpPr txBox="1"/>
          <p:nvPr>
            <p:ph type="title"/>
          </p:nvPr>
        </p:nvSpPr>
        <p:spPr>
          <a:xfrm>
            <a:off x="1304" y="-98225"/>
            <a:ext cx="7886699" cy="997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>
  <p:cSld name="Titre et contenu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83835" y="0"/>
            <a:ext cx="1616440" cy="4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Layout">
  <p:cSld name="Thanks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1" y="5411987"/>
            <a:ext cx="12192000" cy="1448081"/>
          </a:xfrm>
          <a:prstGeom prst="rect">
            <a:avLst/>
          </a:prstGeom>
          <a:noFill/>
          <a:ln>
            <a:noFill/>
          </a:ln>
          <a:effectLst>
            <a:outerShdw blurRad="12700" rotWithShape="0" dir="5400000" dist="1270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12177369" cy="56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887" y="4874275"/>
            <a:ext cx="3906511" cy="79893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0" y="0"/>
            <a:ext cx="12192000" cy="1384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Automate Accelerate &amp; Scale</a:t>
            </a:r>
            <a:br>
              <a:rPr b="1"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10K Nodes, 20K Tasks, 1M Jobs</a:t>
            </a:r>
            <a:endParaRPr/>
          </a:p>
        </p:txBody>
      </p:sp>
      <p:sp>
        <p:nvSpPr>
          <p:cNvPr id="109" name="Google Shape;109;p23"/>
          <p:cNvSpPr txBox="1"/>
          <p:nvPr/>
        </p:nvSpPr>
        <p:spPr>
          <a:xfrm>
            <a:off x="1" y="4893543"/>
            <a:ext cx="3711740" cy="1200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50" spcFirstLastPara="1" rIns="91350" wrap="square" tIns="45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Activeeon SAS</a:t>
            </a:r>
            <a:b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Paris, 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Sophia Antipolis, Lyon, London, San Jose, Sofia, Dakar</a:t>
            </a:r>
            <a:endParaRPr/>
          </a:p>
        </p:txBody>
      </p:sp>
      <p:pic>
        <p:nvPicPr>
          <p:cNvPr id="110" name="Google Shape;11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316" y="5703999"/>
            <a:ext cx="445197" cy="33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3"/>
          <p:cNvSpPr txBox="1"/>
          <p:nvPr/>
        </p:nvSpPr>
        <p:spPr>
          <a:xfrm>
            <a:off x="8999433" y="5663247"/>
            <a:ext cx="3173212" cy="33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50" spcFirstLastPara="1" rIns="91350" wrap="square" tIns="456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@activeeon</a:t>
            </a:r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9317" y="5279736"/>
            <a:ext cx="445087" cy="3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/>
        </p:nvSpPr>
        <p:spPr>
          <a:xfrm>
            <a:off x="8980667" y="5264593"/>
            <a:ext cx="3191979" cy="33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50" spcFirstLastPara="1" rIns="91350" wrap="square" tIns="456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contact@activeeon.com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80259" y="4779752"/>
            <a:ext cx="500323" cy="3752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9000019" y="4777063"/>
            <a:ext cx="3191979" cy="33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50" spcFirstLastPara="1" rIns="91350" wrap="square" tIns="456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+33 988 777 660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1" y="5411985"/>
            <a:ext cx="12192000" cy="1448081"/>
          </a:xfrm>
          <a:prstGeom prst="rect">
            <a:avLst/>
          </a:prstGeom>
          <a:noFill/>
          <a:ln>
            <a:noFill/>
          </a:ln>
          <a:effectLst>
            <a:outerShdw blurRad="12700" rotWithShape="0" dir="5400000" dist="1270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12177369" cy="568571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/>
          <p:nvPr/>
        </p:nvSpPr>
        <p:spPr>
          <a:xfrm>
            <a:off x="16656944" y="8604797"/>
            <a:ext cx="145901" cy="386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50" lIns="54150" spcFirstLastPara="1" rIns="54150" wrap="square" tIns="54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3657" y="5136217"/>
            <a:ext cx="4844540" cy="99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0" y="101174"/>
            <a:ext cx="12192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Automate Accelerate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 Scale IT for business</a:t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1" y="6325645"/>
            <a:ext cx="12192000" cy="49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00" spcFirstLastPara="1" rIns="97300" wrap="square" tIns="48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5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Paris, Lyon, Sophia Antipolis, San Jose (USA), Dakar</a:t>
            </a:r>
            <a:endParaRPr/>
          </a:p>
        </p:txBody>
      </p:sp>
      <p:sp>
        <p:nvSpPr>
          <p:cNvPr descr="Image result for hp inc" id="123" name="Google Shape;123;p24"/>
          <p:cNvSpPr/>
          <p:nvPr/>
        </p:nvSpPr>
        <p:spPr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-4929" y="4428330"/>
            <a:ext cx="121969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Cloud, Digital Transformation, IoT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>
  <p:cSld name="Titre seu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6"/>
          <p:cNvCxnSpPr/>
          <p:nvPr/>
        </p:nvCxnSpPr>
        <p:spPr>
          <a:xfrm>
            <a:off x="-13466" y="986458"/>
            <a:ext cx="12205492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17" name="Google Shape;1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5198" y="20436"/>
            <a:ext cx="4436117" cy="9064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"/>
          <p:cNvSpPr txBox="1"/>
          <p:nvPr>
            <p:ph type="title"/>
          </p:nvPr>
        </p:nvSpPr>
        <p:spPr>
          <a:xfrm>
            <a:off x="1303" y="194640"/>
            <a:ext cx="7886699" cy="652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3094"/>
              <a:buFont typeface="Helvetica Neue"/>
              <a:buNone/>
              <a:defRPr b="1" i="0" sz="3094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re et contenu">
  <p:cSld name="1_Titre et contenu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A38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A38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A38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A38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A383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activeeon-white.pdf" id="22" name="Google Shape;2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90884" y="198579"/>
            <a:ext cx="2718817" cy="7407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7"/>
          <p:cNvCxnSpPr/>
          <p:nvPr/>
        </p:nvCxnSpPr>
        <p:spPr>
          <a:xfrm>
            <a:off x="0" y="1122363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9"/>
          <p:cNvCxnSpPr/>
          <p:nvPr/>
        </p:nvCxnSpPr>
        <p:spPr>
          <a:xfrm>
            <a:off x="-13466" y="986458"/>
            <a:ext cx="12205492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27" name="Google Shape;2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8877" y="20438"/>
            <a:ext cx="4389168" cy="90292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9"/>
          <p:cNvSpPr txBox="1"/>
          <p:nvPr>
            <p:ph type="title"/>
          </p:nvPr>
        </p:nvSpPr>
        <p:spPr>
          <a:xfrm>
            <a:off x="1304" y="-98225"/>
            <a:ext cx="7886699" cy="997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609600" y="1195404"/>
            <a:ext cx="10972800" cy="49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D5C2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262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262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262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262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ctrTitle"/>
          </p:nvPr>
        </p:nvSpPr>
        <p:spPr>
          <a:xfrm>
            <a:off x="609626" y="1532023"/>
            <a:ext cx="9123473" cy="1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3975"/>
              <a:buFont typeface="Helvetica Neue"/>
              <a:buNone/>
              <a:defRPr b="1" i="0" sz="3975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2" name="Google Shape;32;p10"/>
          <p:cNvSpPr txBox="1"/>
          <p:nvPr>
            <p:ph idx="1" type="subTitle"/>
          </p:nvPr>
        </p:nvSpPr>
        <p:spPr>
          <a:xfrm>
            <a:off x="609629" y="3783578"/>
            <a:ext cx="59405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435"/>
              </a:spcBef>
              <a:spcAft>
                <a:spcPts val="0"/>
              </a:spcAft>
              <a:buClr>
                <a:srgbClr val="888888"/>
              </a:buClr>
              <a:buSzPts val="2175"/>
              <a:buFont typeface="Arial"/>
              <a:buNone/>
              <a:defRPr b="0" i="0" sz="217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Font typeface="Arial"/>
              <a:buNone/>
              <a:defRPr b="0" i="0" sz="18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888888"/>
              </a:buClr>
              <a:buSzPts val="1575"/>
              <a:buFont typeface="Arial"/>
              <a:buNone/>
              <a:defRPr b="0" i="0" sz="15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10"/>
          <p:cNvCxnSpPr/>
          <p:nvPr/>
        </p:nvCxnSpPr>
        <p:spPr>
          <a:xfrm>
            <a:off x="27" y="3651209"/>
            <a:ext cx="12205492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34" name="Google Shape;3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18723" y="3766836"/>
            <a:ext cx="4828087" cy="993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>
  <p:cSld name="Titre et contenu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609600" y="1195404"/>
            <a:ext cx="10972800" cy="49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D5C2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D5C2D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262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262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262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262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7" name="Google Shape;37;p11"/>
          <p:cNvCxnSpPr/>
          <p:nvPr/>
        </p:nvCxnSpPr>
        <p:spPr>
          <a:xfrm>
            <a:off x="-13466" y="986458"/>
            <a:ext cx="12205492" cy="0"/>
          </a:xfrm>
          <a:prstGeom prst="straightConnector1">
            <a:avLst/>
          </a:prstGeom>
          <a:noFill/>
          <a:ln cap="flat" cmpd="sng" w="127000">
            <a:solidFill>
              <a:srgbClr val="DD5C2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ctiveeon-white.pdf" id="38" name="Google Shape;3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8877" y="20438"/>
            <a:ext cx="4389168" cy="90292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1"/>
          <p:cNvSpPr txBox="1"/>
          <p:nvPr>
            <p:ph type="title"/>
          </p:nvPr>
        </p:nvSpPr>
        <p:spPr>
          <a:xfrm>
            <a:off x="1304" y="194640"/>
            <a:ext cx="7886699" cy="652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hyperlink" Target="mailto:contact@activeeon.com" TargetMode="External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28.png"/><Relationship Id="rId10" Type="http://schemas.openxmlformats.org/officeDocument/2006/relationships/image" Target="../media/image32.png"/><Relationship Id="rId9" Type="http://schemas.openxmlformats.org/officeDocument/2006/relationships/image" Target="../media/image29.png"/><Relationship Id="rId5" Type="http://schemas.openxmlformats.org/officeDocument/2006/relationships/hyperlink" Target="mailto:contact@activeeon.com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afka.apache.org/" TargetMode="External"/><Relationship Id="rId4" Type="http://schemas.openxmlformats.org/officeDocument/2006/relationships/hyperlink" Target="http://storm.apache.org/" TargetMode="External"/><Relationship Id="rId5" Type="http://schemas.openxmlformats.org/officeDocument/2006/relationships/hyperlink" Target="https://github.com/facebookresearch/visd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Relationship Id="rId7" Type="http://schemas.openxmlformats.org/officeDocument/2006/relationships/image" Target="../media/image30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5508275"/>
            <a:ext cx="12192000" cy="1448340"/>
          </a:xfrm>
          <a:prstGeom prst="rect">
            <a:avLst/>
          </a:prstGeom>
          <a:noFill/>
          <a:ln>
            <a:noFill/>
          </a:ln>
          <a:effectLst>
            <a:outerShdw blurRad="12700" rotWithShape="0" dir="5400000" dist="12700">
              <a:srgbClr val="00000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4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942"/>
            <a:ext cx="12191999" cy="57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/>
          <p:nvPr/>
        </p:nvSpPr>
        <p:spPr>
          <a:xfrm>
            <a:off x="10307915" y="6050232"/>
            <a:ext cx="76960" cy="271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66" u="sng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8707" y="5078681"/>
            <a:ext cx="4502395" cy="12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1684734" y="71138"/>
            <a:ext cx="8636794" cy="1520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Automate Accelerate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Scale IT for business</a:t>
            </a:r>
            <a:endParaRPr/>
          </a:p>
        </p:txBody>
      </p:sp>
      <p:sp>
        <p:nvSpPr>
          <p:cNvPr descr="Image result for hp inc" id="134" name="Google Shape;134;p25"/>
          <p:cNvSpPr/>
          <p:nvPr/>
        </p:nvSpPr>
        <p:spPr>
          <a:xfrm>
            <a:off x="1633388" y="-101575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1740545" y="4460777"/>
            <a:ext cx="8636794" cy="67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Cloud, Digital Transformation, IoT</a:t>
            </a:r>
            <a:endParaRPr sz="379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1521401" y="6457329"/>
            <a:ext cx="9143999" cy="3447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25" spcFirstLastPara="1" rIns="68425" wrap="square" tIns="34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492"/>
              <a:buFont typeface="Calibri"/>
              <a:buNone/>
            </a:pPr>
            <a:r>
              <a:rPr b="0" lang="en-US" sz="1969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Paris, London, Sophia Antipolis, San Jose, Dakar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170" y="1150733"/>
            <a:ext cx="3312783" cy="539834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4"/>
          <p:cNvSpPr txBox="1"/>
          <p:nvPr>
            <p:ph type="title"/>
          </p:nvPr>
        </p:nvSpPr>
        <p:spPr>
          <a:xfrm>
            <a:off x="0" y="159833"/>
            <a:ext cx="7440078" cy="7391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Dataflow Sample – </a:t>
            </a:r>
            <a:r>
              <a:rPr b="0" i="1" lang="en-US" sz="1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 execution</a:t>
            </a:r>
            <a:b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8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4776187" y="9442339"/>
            <a:ext cx="3382392" cy="1686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249276" y="4856042"/>
            <a:ext cx="2387156" cy="547979"/>
          </a:xfrm>
          <a:prstGeom prst="rect">
            <a:avLst/>
          </a:prstGeom>
          <a:noFill/>
          <a:ln cap="flat" cmpd="sng" w="25400">
            <a:solidFill>
              <a:srgbClr val="EB6E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4"/>
          <p:cNvSpPr/>
          <p:nvPr/>
        </p:nvSpPr>
        <p:spPr>
          <a:xfrm>
            <a:off x="2492432" y="5260021"/>
            <a:ext cx="288000" cy="288000"/>
          </a:xfrm>
          <a:prstGeom prst="ellipse">
            <a:avLst/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1869984" y="1142492"/>
            <a:ext cx="646832" cy="316518"/>
          </a:xfrm>
          <a:prstGeom prst="rect">
            <a:avLst/>
          </a:prstGeom>
          <a:noFill/>
          <a:ln cap="flat" cmpd="sng" w="25400">
            <a:solidFill>
              <a:srgbClr val="EB6E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2372816" y="1324775"/>
            <a:ext cx="288000" cy="288000"/>
          </a:xfrm>
          <a:prstGeom prst="ellipse">
            <a:avLst/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grpSp>
        <p:nvGrpSpPr>
          <p:cNvPr id="335" name="Google Shape;335;p34"/>
          <p:cNvGrpSpPr/>
          <p:nvPr/>
        </p:nvGrpSpPr>
        <p:grpSpPr>
          <a:xfrm>
            <a:off x="3947984" y="1721707"/>
            <a:ext cx="7253416" cy="2385268"/>
            <a:chOff x="3947984" y="1721707"/>
            <a:chExt cx="7253416" cy="2385268"/>
          </a:xfrm>
        </p:grpSpPr>
        <p:sp>
          <p:nvSpPr>
            <p:cNvPr id="336" name="Google Shape;336;p34"/>
            <p:cNvSpPr txBox="1"/>
            <p:nvPr/>
          </p:nvSpPr>
          <p:spPr>
            <a:xfrm>
              <a:off x="3947984" y="1721707"/>
              <a:ext cx="7253416" cy="2385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Configure key workflow parameters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74295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execution_duration: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execution duration of the dataflow </a:t>
              </a:r>
              <a:endParaRPr/>
            </a:p>
            <a:p>
              <a:pPr indent="0" lvl="1" marL="719138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Default 120 seconds</a:t>
              </a:r>
              <a:endParaRPr/>
            </a:p>
            <a:p>
              <a:pPr indent="0" lvl="1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74295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automatic_kill: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Automatic kill of the dataflow and PCA platforms.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719138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set to true, the dataflow and PCA platforms are immedialtely removed after elapsing the execution duration. Otherwise, a web notification is sent to the user, and an acknowldgement is required to remove the running dataflow and PCA platforms.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4028302" y="1781586"/>
              <a:ext cx="288000" cy="288000"/>
            </a:xfrm>
            <a:prstGeom prst="ellipse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4"/>
          <p:cNvGrpSpPr/>
          <p:nvPr/>
        </p:nvGrpSpPr>
        <p:grpSpPr>
          <a:xfrm>
            <a:off x="3956222" y="4524433"/>
            <a:ext cx="7245178" cy="369332"/>
            <a:chOff x="3956222" y="3677765"/>
            <a:chExt cx="7245178" cy="369332"/>
          </a:xfrm>
        </p:grpSpPr>
        <p:sp>
          <p:nvSpPr>
            <p:cNvPr id="339" name="Google Shape;339;p34"/>
            <p:cNvSpPr txBox="1"/>
            <p:nvPr/>
          </p:nvSpPr>
          <p:spPr>
            <a:xfrm>
              <a:off x="3956222" y="3677765"/>
              <a:ext cx="72451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Launch the dataflow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4028304" y="3705907"/>
              <a:ext cx="288000" cy="288000"/>
            </a:xfrm>
            <a:prstGeom prst="ellipse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>
            <p:ph type="title"/>
          </p:nvPr>
        </p:nvSpPr>
        <p:spPr>
          <a:xfrm>
            <a:off x="1304" y="194640"/>
            <a:ext cx="7886699" cy="652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Dataflow Sample – </a:t>
            </a:r>
            <a:r>
              <a:rPr b="0" i="1" lang="en-US" sz="20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visualization</a:t>
            </a:r>
            <a:endParaRPr b="1" i="0" sz="32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6" name="Google Shape;3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706" y="1688389"/>
            <a:ext cx="9819093" cy="4387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>
            <p:ph type="title"/>
          </p:nvPr>
        </p:nvSpPr>
        <p:spPr>
          <a:xfrm>
            <a:off x="1268626" y="2858531"/>
            <a:ext cx="9819503" cy="2150074"/>
          </a:xfrm>
          <a:prstGeom prst="rect">
            <a:avLst/>
          </a:prstGeom>
          <a:noFill/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4000"/>
              <a:buFont typeface="Helvetica Neue"/>
              <a:buNone/>
            </a:pPr>
            <a:br>
              <a:rPr b="1" i="0" lang="en-US" sz="40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40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b="1" i="0" sz="40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4776187" y="9442339"/>
            <a:ext cx="3382392" cy="1686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38100" y="137245"/>
            <a:ext cx="7144803" cy="761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Pros of Data Streaming with ProActive</a:t>
            </a:r>
            <a:b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8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8" name="Google Shape;358;p37"/>
          <p:cNvSpPr txBox="1"/>
          <p:nvPr/>
        </p:nvSpPr>
        <p:spPr>
          <a:xfrm>
            <a:off x="205946" y="1359243"/>
            <a:ext cx="1175539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Deploy/undeploy complex big data platforms in </a:t>
            </a:r>
            <a:r>
              <a:rPr lang="en-US" sz="2000">
                <a:solidFill>
                  <a:srgbClr val="EB6E1F"/>
                </a:solidFill>
                <a:latin typeface="Arial"/>
                <a:ea typeface="Arial"/>
                <a:cs typeface="Arial"/>
                <a:sym typeface="Arial"/>
              </a:rPr>
              <a:t>One Click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Loose coupling and easy integration between big data platforms using ProActive </a:t>
            </a:r>
            <a:r>
              <a:rPr lang="en-US" sz="2000">
                <a:solidFill>
                  <a:srgbClr val="EB6E1F"/>
                </a:solidFill>
                <a:latin typeface="Arial"/>
                <a:ea typeface="Arial"/>
                <a:cs typeface="Arial"/>
                <a:sym typeface="Arial"/>
              </a:rPr>
              <a:t>Dataspaces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>
                <a:solidFill>
                  <a:srgbClr val="EB6E1F"/>
                </a:solidFill>
                <a:latin typeface="Arial"/>
                <a:ea typeface="Arial"/>
                <a:cs typeface="Arial"/>
                <a:sym typeface="Arial"/>
              </a:rPr>
              <a:t>Endpoints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 big data workloads and manage resources </a:t>
            </a:r>
            <a:r>
              <a:rPr lang="en-US" sz="2000">
                <a:solidFill>
                  <a:srgbClr val="EB6E1F"/>
                </a:solidFill>
                <a:latin typeface="Arial"/>
                <a:ea typeface="Arial"/>
                <a:cs typeface="Arial"/>
                <a:sym typeface="Arial"/>
              </a:rPr>
              <a:t>efficiently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 tolerance and recovery for business dataflows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/>
          <p:nvPr/>
        </p:nvSpPr>
        <p:spPr>
          <a:xfrm>
            <a:off x="0" y="5508275"/>
            <a:ext cx="12192000" cy="1448340"/>
          </a:xfrm>
          <a:prstGeom prst="rect">
            <a:avLst/>
          </a:prstGeom>
          <a:noFill/>
          <a:ln>
            <a:noFill/>
          </a:ln>
          <a:effectLst>
            <a:outerShdw blurRad="12700" rotWithShape="0" dir="5400000" dist="12700">
              <a:srgbClr val="000000">
                <a:alpha val="4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942"/>
            <a:ext cx="12191999" cy="571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3722" y="5393642"/>
            <a:ext cx="3116295" cy="850444"/>
          </a:xfrm>
          <a:prstGeom prst="rect">
            <a:avLst/>
          </a:prstGeom>
          <a:noFill/>
          <a:ln>
            <a:noFill/>
          </a:ln>
        </p:spPr>
      </p:pic>
      <p:sp>
        <p:nvSpPr>
          <p:cNvPr descr="Image result for hp inc" id="366" name="Google Shape;366;p38"/>
          <p:cNvSpPr/>
          <p:nvPr/>
        </p:nvSpPr>
        <p:spPr>
          <a:xfrm>
            <a:off x="1633388" y="-101575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7" name="Google Shape;367;p38"/>
          <p:cNvGrpSpPr/>
          <p:nvPr/>
        </p:nvGrpSpPr>
        <p:grpSpPr>
          <a:xfrm>
            <a:off x="8151669" y="4812417"/>
            <a:ext cx="3872898" cy="2012895"/>
            <a:chOff x="8385756" y="4803932"/>
            <a:chExt cx="3872898" cy="2012895"/>
          </a:xfrm>
        </p:grpSpPr>
        <p:sp>
          <p:nvSpPr>
            <p:cNvPr id="368" name="Google Shape;368;p38"/>
            <p:cNvSpPr/>
            <p:nvPr/>
          </p:nvSpPr>
          <p:spPr>
            <a:xfrm>
              <a:off x="9722702" y="6050232"/>
              <a:ext cx="76960" cy="271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75" lIns="38075" spcFirstLastPara="1" rIns="38075" wrap="square" tIns="380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66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endParaRPr>
            </a:p>
          </p:txBody>
        </p:sp>
        <p:pic>
          <p:nvPicPr>
            <p:cNvPr id="369" name="Google Shape;369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424577" y="6224664"/>
              <a:ext cx="592163" cy="592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38"/>
            <p:cNvSpPr txBox="1"/>
            <p:nvPr/>
          </p:nvSpPr>
          <p:spPr>
            <a:xfrm>
              <a:off x="9156842" y="6295521"/>
              <a:ext cx="2029559" cy="415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50" lIns="91350" spcFirstLastPara="1" rIns="91350" wrap="square" tIns="456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5"/>
                <a:buFont typeface="Helvetica Neue"/>
                <a:buNone/>
              </a:pPr>
              <a:r>
                <a:rPr lang="en-US" sz="21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@activeeon</a:t>
              </a:r>
              <a:endParaRPr/>
            </a:p>
          </p:txBody>
        </p:sp>
        <p:pic>
          <p:nvPicPr>
            <p:cNvPr id="371" name="Google Shape;371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424577" y="5516298"/>
              <a:ext cx="592163" cy="611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Google Shape;372;p38"/>
            <p:cNvSpPr txBox="1"/>
            <p:nvPr/>
          </p:nvSpPr>
          <p:spPr>
            <a:xfrm>
              <a:off x="9160388" y="5603829"/>
              <a:ext cx="3098266" cy="415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50" lIns="91350" spcFirstLastPara="1" rIns="91350" wrap="square" tIns="456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5"/>
                <a:buFont typeface="Helvetica Neue"/>
                <a:buNone/>
              </a:pPr>
              <a:r>
                <a:rPr lang="en-US" sz="21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contact@activeeon.com</a:t>
              </a:r>
              <a:endParaRPr/>
            </a:p>
          </p:txBody>
        </p:sp>
        <p:pic>
          <p:nvPicPr>
            <p:cNvPr id="373" name="Google Shape;373;p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385756" y="4803932"/>
              <a:ext cx="665599" cy="6655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>
              <a:off x="9160388" y="4927894"/>
              <a:ext cx="3098266" cy="415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50" lIns="91350" spcFirstLastPara="1" rIns="91350" wrap="square" tIns="456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5"/>
                <a:buFont typeface="Helvetica Neue"/>
                <a:buNone/>
              </a:pPr>
              <a:r>
                <a:rPr lang="en-US" sz="21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+33 988 777 660</a:t>
              </a:r>
              <a:endParaRPr/>
            </a:p>
          </p:txBody>
        </p:sp>
      </p:grpSp>
      <p:sp>
        <p:nvSpPr>
          <p:cNvPr id="375" name="Google Shape;375;p38"/>
          <p:cNvSpPr txBox="1"/>
          <p:nvPr/>
        </p:nvSpPr>
        <p:spPr>
          <a:xfrm>
            <a:off x="67666" y="4964831"/>
            <a:ext cx="4020153" cy="1708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50" spcFirstLastPara="1" rIns="91350" wrap="square" tIns="45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5"/>
              <a:buFont typeface="Helvetica Neue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Activeeon SAS</a:t>
            </a:r>
            <a:b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Paris, </a:t>
            </a:r>
            <a:r>
              <a:rPr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Sophia Antipolis &amp; San Jose, London, Dakar with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5"/>
              <a:buFont typeface="Helvetica Neue"/>
              <a:buNone/>
            </a:pPr>
            <a:r>
              <a:rPr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Azure, AWS, and Google cloud</a:t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67666" y="-2749191"/>
            <a:ext cx="12283440" cy="2092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b="1" lang="en-US" sz="6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Automate Accelerate &amp; Scale</a:t>
            </a:r>
            <a:br>
              <a:rPr b="1" lang="en-US" sz="6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6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for business</a:t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0" y="101172"/>
            <a:ext cx="12191999" cy="2092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b="1" lang="en-US" sz="6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Automate Accelerate &amp; Scale</a:t>
            </a:r>
            <a:br>
              <a:rPr b="1" lang="en-US" sz="6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6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for business</a:t>
            </a:r>
            <a:endParaRPr/>
          </a:p>
        </p:txBody>
      </p:sp>
      <p:pic>
        <p:nvPicPr>
          <p:cNvPr id="378" name="Google Shape;378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77742" y="2481490"/>
            <a:ext cx="3166878" cy="2087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607051" y="2481490"/>
            <a:ext cx="3166878" cy="208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100" y="137245"/>
            <a:ext cx="7144803" cy="761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</a:t>
            </a:r>
            <a:endParaRPr b="1" i="0" sz="28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205946" y="1089817"/>
            <a:ext cx="11755395" cy="572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Streaming Platform (</a:t>
            </a:r>
            <a:r>
              <a:rPr b="1" lang="en-US" sz="2400">
                <a:solidFill>
                  <a:srgbClr val="20409A"/>
                </a:solidFill>
                <a:latin typeface="Arial"/>
                <a:ea typeface="Arial"/>
                <a:cs typeface="Arial"/>
                <a:sym typeface="Arial"/>
              </a:rPr>
              <a:t>Kafka-Storm-Visdom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in PCA (ProActive Cloud Automation) 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Dataflow Sample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 description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 execution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visualization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 of Data Streaming with (</a:t>
            </a:r>
            <a:r>
              <a:rPr b="1" lang="en-US" sz="2400">
                <a:solidFill>
                  <a:srgbClr val="EB6E1F"/>
                </a:solidFill>
                <a:latin typeface="Arial"/>
                <a:ea typeface="Arial"/>
                <a:cs typeface="Arial"/>
                <a:sym typeface="Arial"/>
              </a:rPr>
              <a:t>ActiveEon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ProActive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8100" y="137245"/>
            <a:ext cx="7144803" cy="761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b="1" i="0" sz="28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205946" y="1359243"/>
            <a:ext cx="11755395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aim at demonstrating how easy and efficient to perform real-time data stream processing using ActiveEon ProActive.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a data streaming platform composed of: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Kafka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distributed streaming platform (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https://kafka.apache.org/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Storm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distributed real-time computation system (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http://storm.apache.org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Visdom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tool for creating, organizing, and sharing visualizations of live, rich data  (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https://github.com/facebookresearch/visdom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268626" y="2586682"/>
            <a:ext cx="9819503" cy="2644345"/>
          </a:xfrm>
          <a:prstGeom prst="rect">
            <a:avLst/>
          </a:prstGeom>
          <a:noFill/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4000"/>
              <a:buFont typeface="Helvetica Neue"/>
              <a:buNone/>
            </a:pPr>
            <a:br>
              <a:rPr b="1" i="0" lang="en-US" sz="40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40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Streaming Platform</a:t>
            </a:r>
            <a:br>
              <a:rPr b="1" i="0" lang="en-US" sz="40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4000" u="none" cap="none" strike="noStrike">
                <a:solidFill>
                  <a:srgbClr val="20409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Kafka-Storm-Visdom</a:t>
            </a:r>
            <a:br>
              <a:rPr b="1" i="0" lang="en-US" sz="40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40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40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4776187" y="9442339"/>
            <a:ext cx="3382392" cy="1686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0" y="159833"/>
            <a:ext cx="7440078" cy="7391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Streaming Platform - Architecture</a:t>
            </a:r>
            <a:b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8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29"/>
          <p:cNvSpPr/>
          <p:nvPr/>
        </p:nvSpPr>
        <p:spPr>
          <a:xfrm rot="-5400000">
            <a:off x="1521165" y="2977421"/>
            <a:ext cx="2877893" cy="49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Scheduler</a:t>
            </a:r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3207162" y="4235018"/>
            <a:ext cx="8663562" cy="42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Resource Manager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4469" y="4944400"/>
            <a:ext cx="8382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/>
          <p:nvPr/>
        </p:nvSpPr>
        <p:spPr>
          <a:xfrm>
            <a:off x="2654037" y="1565525"/>
            <a:ext cx="9299066" cy="31811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4382" y="1548796"/>
            <a:ext cx="542853" cy="542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22685" y="4011389"/>
            <a:ext cx="542853" cy="54285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/>
          <p:nvPr/>
        </p:nvSpPr>
        <p:spPr>
          <a:xfrm>
            <a:off x="2269023" y="2978147"/>
            <a:ext cx="326174" cy="4424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B6E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6161901" y="2030525"/>
            <a:ext cx="2790900" cy="2003700"/>
          </a:xfrm>
          <a:prstGeom prst="roundRect">
            <a:avLst>
              <a:gd fmla="val 11977" name="adj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C306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6613851" y="1685275"/>
            <a:ext cx="18870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 processing</a:t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6317751" y="3060775"/>
            <a:ext cx="2525400" cy="86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6317751" y="2143200"/>
            <a:ext cx="2525400" cy="8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C306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1789" y="3383492"/>
            <a:ext cx="1404125" cy="47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/>
          <p:nvPr/>
        </p:nvSpPr>
        <p:spPr>
          <a:xfrm>
            <a:off x="6404762" y="2555286"/>
            <a:ext cx="2334419" cy="306751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libraries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29"/>
          <p:cNvGrpSpPr/>
          <p:nvPr/>
        </p:nvGrpSpPr>
        <p:grpSpPr>
          <a:xfrm>
            <a:off x="9001606" y="2741994"/>
            <a:ext cx="769841" cy="676769"/>
            <a:chOff x="5211700" y="5104525"/>
            <a:chExt cx="1227425" cy="954675"/>
          </a:xfrm>
        </p:grpSpPr>
        <p:sp>
          <p:nvSpPr>
            <p:cNvPr id="174" name="Google Shape;174;p29"/>
            <p:cNvSpPr/>
            <p:nvPr/>
          </p:nvSpPr>
          <p:spPr>
            <a:xfrm>
              <a:off x="5211700" y="5104525"/>
              <a:ext cx="1227425" cy="954675"/>
            </a:xfrm>
            <a:prstGeom prst="flowChartPreparation">
              <a:avLst/>
            </a:prstGeom>
            <a:solidFill>
              <a:schemeClr val="lt2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5771625" y="5591163"/>
              <a:ext cx="227100" cy="2589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5774088" y="5198163"/>
              <a:ext cx="252300" cy="335650"/>
            </a:xfrm>
            <a:prstGeom prst="flowChartMagneticDisk">
              <a:avLst/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" name="Google Shape;177;p29"/>
            <p:cNvGrpSpPr/>
            <p:nvPr/>
          </p:nvGrpSpPr>
          <p:grpSpPr>
            <a:xfrm rot="-5400000">
              <a:off x="5282518" y="5497438"/>
              <a:ext cx="750002" cy="151500"/>
              <a:chOff x="574675" y="5047025"/>
              <a:chExt cx="1164600" cy="151500"/>
            </a:xfrm>
          </p:grpSpPr>
          <p:sp>
            <p:nvSpPr>
              <p:cNvPr id="178" name="Google Shape;178;p29"/>
              <p:cNvSpPr/>
              <p:nvPr/>
            </p:nvSpPr>
            <p:spPr>
              <a:xfrm>
                <a:off x="574675" y="5047025"/>
                <a:ext cx="97800" cy="1515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9"/>
              <p:cNvSpPr/>
              <p:nvPr/>
            </p:nvSpPr>
            <p:spPr>
              <a:xfrm>
                <a:off x="609300" y="5047025"/>
                <a:ext cx="1090200" cy="1515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9"/>
              <p:cNvSpPr/>
              <p:nvPr/>
            </p:nvSpPr>
            <p:spPr>
              <a:xfrm>
                <a:off x="1641475" y="5047025"/>
                <a:ext cx="97800" cy="1515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" name="Google Shape;181;p29"/>
            <p:cNvSpPr/>
            <p:nvPr/>
          </p:nvSpPr>
          <p:spPr>
            <a:xfrm>
              <a:off x="5807631" y="5642918"/>
              <a:ext cx="227100" cy="2589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5291125" y="5405325"/>
              <a:ext cx="252300" cy="335700"/>
            </a:xfrm>
            <a:prstGeom prst="lef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18C3F"/>
                </a:gs>
                <a:gs pos="100000">
                  <a:srgbClr val="9C4E1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 rot="10800000">
              <a:off x="6109113" y="5414013"/>
              <a:ext cx="252300" cy="335700"/>
            </a:xfrm>
            <a:prstGeom prst="lef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18C3F"/>
                </a:gs>
                <a:gs pos="100000">
                  <a:srgbClr val="9C4E1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9"/>
          <p:cNvSpPr/>
          <p:nvPr/>
        </p:nvSpPr>
        <p:spPr>
          <a:xfrm>
            <a:off x="9795431" y="2030525"/>
            <a:ext cx="1895248" cy="2003700"/>
          </a:xfrm>
          <a:prstGeom prst="roundRect">
            <a:avLst>
              <a:gd fmla="val 11977" name="adj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9951281" y="1685275"/>
            <a:ext cx="16365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6433857" y="2189778"/>
            <a:ext cx="2372100" cy="313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C306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Business Dataflow</a:t>
            </a:r>
            <a:endParaRPr b="1" sz="1200">
              <a:solidFill>
                <a:srgbClr val="1C306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306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6433857" y="3031850"/>
            <a:ext cx="2372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C306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Stream Processing Engines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8958126" y="2337131"/>
            <a:ext cx="856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C306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ProActive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C306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Space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9998366" y="2258682"/>
            <a:ext cx="1542329" cy="391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C306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Visdom</a:t>
            </a:r>
            <a:endParaRPr b="1" sz="1200">
              <a:solidFill>
                <a:srgbClr val="1C306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29"/>
          <p:cNvGrpSpPr/>
          <p:nvPr/>
        </p:nvGrpSpPr>
        <p:grpSpPr>
          <a:xfrm>
            <a:off x="5342842" y="2741994"/>
            <a:ext cx="769841" cy="676769"/>
            <a:chOff x="5211700" y="5104525"/>
            <a:chExt cx="1227425" cy="954675"/>
          </a:xfrm>
        </p:grpSpPr>
        <p:sp>
          <p:nvSpPr>
            <p:cNvPr id="191" name="Google Shape;191;p29"/>
            <p:cNvSpPr/>
            <p:nvPr/>
          </p:nvSpPr>
          <p:spPr>
            <a:xfrm>
              <a:off x="5211700" y="5104525"/>
              <a:ext cx="1227425" cy="954675"/>
            </a:xfrm>
            <a:prstGeom prst="flowChartPreparation">
              <a:avLst/>
            </a:prstGeom>
            <a:solidFill>
              <a:schemeClr val="lt2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5771625" y="5591163"/>
              <a:ext cx="227100" cy="2589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5774088" y="5198163"/>
              <a:ext cx="252300" cy="335650"/>
            </a:xfrm>
            <a:prstGeom prst="flowChartMagneticDisk">
              <a:avLst/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" name="Google Shape;194;p29"/>
            <p:cNvGrpSpPr/>
            <p:nvPr/>
          </p:nvGrpSpPr>
          <p:grpSpPr>
            <a:xfrm rot="-5400000">
              <a:off x="5282518" y="5497438"/>
              <a:ext cx="750002" cy="151500"/>
              <a:chOff x="574675" y="5047025"/>
              <a:chExt cx="1164600" cy="151500"/>
            </a:xfrm>
          </p:grpSpPr>
          <p:sp>
            <p:nvSpPr>
              <p:cNvPr id="195" name="Google Shape;195;p29"/>
              <p:cNvSpPr/>
              <p:nvPr/>
            </p:nvSpPr>
            <p:spPr>
              <a:xfrm>
                <a:off x="574675" y="5047025"/>
                <a:ext cx="97800" cy="1515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>
                <a:off x="609300" y="5047025"/>
                <a:ext cx="1090200" cy="1515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9"/>
              <p:cNvSpPr/>
              <p:nvPr/>
            </p:nvSpPr>
            <p:spPr>
              <a:xfrm>
                <a:off x="1641475" y="5047025"/>
                <a:ext cx="97800" cy="1515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" name="Google Shape;198;p29"/>
            <p:cNvSpPr/>
            <p:nvPr/>
          </p:nvSpPr>
          <p:spPr>
            <a:xfrm>
              <a:off x="5807631" y="5642918"/>
              <a:ext cx="227100" cy="258900"/>
            </a:xfrm>
            <a:prstGeom prst="foldedCorner">
              <a:avLst>
                <a:gd fmla="val 16667" name="adj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5291125" y="5405325"/>
              <a:ext cx="252300" cy="335700"/>
            </a:xfrm>
            <a:prstGeom prst="lef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18C3F"/>
                </a:gs>
                <a:gs pos="100000">
                  <a:srgbClr val="9C4E1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 rot="10800000">
              <a:off x="6109113" y="5414013"/>
              <a:ext cx="252300" cy="335700"/>
            </a:xfrm>
            <a:prstGeom prst="lef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18C3F"/>
                </a:gs>
                <a:gs pos="100000">
                  <a:srgbClr val="9C4E1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29"/>
          <p:cNvSpPr/>
          <p:nvPr/>
        </p:nvSpPr>
        <p:spPr>
          <a:xfrm>
            <a:off x="2654037" y="5537725"/>
            <a:ext cx="9299065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2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Physical, virtual, private, public </a:t>
            </a:r>
            <a:r>
              <a:rPr i="1"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 i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49427" y="3771272"/>
            <a:ext cx="45719" cy="87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visdom" id="203" name="Google Shape;203;p29"/>
          <p:cNvPicPr preferRelativeResize="0"/>
          <p:nvPr/>
        </p:nvPicPr>
        <p:blipFill/>
        <p:spPr>
          <a:xfrm>
            <a:off x="10017861" y="2567465"/>
            <a:ext cx="1542329" cy="96395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04" name="Google Shape;204;p29"/>
          <p:cNvSpPr/>
          <p:nvPr/>
        </p:nvSpPr>
        <p:spPr>
          <a:xfrm>
            <a:off x="3347245" y="2030525"/>
            <a:ext cx="1895248" cy="2003700"/>
          </a:xfrm>
          <a:prstGeom prst="roundRect">
            <a:avLst>
              <a:gd fmla="val 11977" name="adj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3346577" y="1685275"/>
            <a:ext cx="1936116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brokering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5312186" y="2365676"/>
            <a:ext cx="856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C306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ProActive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C306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Space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2391" y="2158205"/>
            <a:ext cx="1744864" cy="174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2979" y="2736700"/>
            <a:ext cx="1507768" cy="150776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/>
          <p:nvPr/>
        </p:nvSpPr>
        <p:spPr>
          <a:xfrm>
            <a:off x="453081" y="2166017"/>
            <a:ext cx="1510836" cy="2003700"/>
          </a:xfrm>
          <a:prstGeom prst="roundRect">
            <a:avLst>
              <a:gd fmla="val 11977" name="adj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397216" y="2190503"/>
            <a:ext cx="16365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streaming workflows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/>
        </p:nvSpPr>
        <p:spPr>
          <a:xfrm>
            <a:off x="205946" y="1359243"/>
            <a:ext cx="1175539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ProActive Cloud Automation (PCA), we created workflows for creating and removing instances of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Kafka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Storm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Visdom.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0" y="159833"/>
            <a:ext cx="7440078" cy="7391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Streaming Platform in PCA</a:t>
            </a:r>
            <a:b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8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333258"/>
            <a:ext cx="10751248" cy="416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268626" y="2858531"/>
            <a:ext cx="9819503" cy="2150074"/>
          </a:xfrm>
          <a:prstGeom prst="rect">
            <a:avLst/>
          </a:prstGeom>
          <a:noFill/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4000"/>
              <a:buFont typeface="Helvetica Neue"/>
              <a:buNone/>
            </a:pPr>
            <a:br>
              <a:rPr b="1" i="0" lang="en-US" sz="40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40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Dataflow Sample</a:t>
            </a:r>
            <a:br>
              <a:rPr b="1" i="0" lang="en-US" sz="40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40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4776187" y="9442339"/>
            <a:ext cx="3382392" cy="1686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2"/>
          <p:cNvGrpSpPr/>
          <p:nvPr/>
        </p:nvGrpSpPr>
        <p:grpSpPr>
          <a:xfrm>
            <a:off x="8587893" y="3459336"/>
            <a:ext cx="1636499" cy="751281"/>
            <a:chOff x="2172042" y="2309449"/>
            <a:chExt cx="1636499" cy="751281"/>
          </a:xfrm>
        </p:grpSpPr>
        <p:pic>
          <p:nvPicPr>
            <p:cNvPr descr="https://lh5.googleusercontent.com/9XJQK4FzDXbuS0z5zVjZVN4a40JMiXaDllVydqYxEWNUC3IpzxxoNeQaqnVwo1j_QpXISBm-oA5Cz3NtSdZ95jUrSuw8a_rNHxdrjZ_kKZls8XmSNSU_x9n1dp_p8x6nFCGXwoVaLTc" id="229" name="Google Shape;229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72042" y="2309449"/>
              <a:ext cx="1636499" cy="751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3166" y="2606109"/>
              <a:ext cx="296562" cy="190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34527" y="2606109"/>
              <a:ext cx="296562" cy="1909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32"/>
          <p:cNvGrpSpPr/>
          <p:nvPr/>
        </p:nvGrpSpPr>
        <p:grpSpPr>
          <a:xfrm>
            <a:off x="8623710" y="1967387"/>
            <a:ext cx="1636499" cy="751281"/>
            <a:chOff x="2172042" y="2309449"/>
            <a:chExt cx="1636499" cy="751281"/>
          </a:xfrm>
        </p:grpSpPr>
        <p:pic>
          <p:nvPicPr>
            <p:cNvPr descr="https://lh5.googleusercontent.com/9XJQK4FzDXbuS0z5zVjZVN4a40JMiXaDllVydqYxEWNUC3IpzxxoNeQaqnVwo1j_QpXISBm-oA5Cz3NtSdZ95jUrSuw8a_rNHxdrjZ_kKZls8XmSNSU_x9n1dp_p8x6nFCGXwoVaLTc" id="233" name="Google Shape;233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72042" y="2309449"/>
              <a:ext cx="1636499" cy="751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3166" y="2606109"/>
              <a:ext cx="296562" cy="190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34527" y="2606109"/>
              <a:ext cx="296562" cy="1909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32"/>
          <p:cNvSpPr txBox="1"/>
          <p:nvPr/>
        </p:nvSpPr>
        <p:spPr>
          <a:xfrm>
            <a:off x="8623710" y="3387460"/>
            <a:ext cx="1526959" cy="513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C306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Notifications topic</a:t>
            </a:r>
            <a:endParaRPr sz="1000">
              <a:solidFill>
                <a:srgbClr val="1C306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306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 txBox="1"/>
          <p:nvPr>
            <p:ph type="title"/>
          </p:nvPr>
        </p:nvSpPr>
        <p:spPr>
          <a:xfrm>
            <a:off x="0" y="159833"/>
            <a:ext cx="7440078" cy="7391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Dataflow Sample - </a:t>
            </a:r>
            <a:r>
              <a:rPr b="0" i="1" lang="en-US" sz="1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Bitcoin to Yuan rate processing</a:t>
            </a:r>
            <a:b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8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2624740" y="2924142"/>
            <a:ext cx="414683" cy="4424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B6E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239" name="Google Shape;23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3629" y="3844206"/>
            <a:ext cx="676608" cy="31857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/>
          <p:nvPr/>
        </p:nvSpPr>
        <p:spPr>
          <a:xfrm>
            <a:off x="514582" y="1882206"/>
            <a:ext cx="2017147" cy="2257893"/>
          </a:xfrm>
          <a:prstGeom prst="roundRect">
            <a:avLst>
              <a:gd fmla="val 11977" name="adj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4823780" y="2949080"/>
            <a:ext cx="815545" cy="39256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Kafka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Spout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3097592" y="1882206"/>
            <a:ext cx="1041806" cy="2257893"/>
          </a:xfrm>
          <a:prstGeom prst="roundRect">
            <a:avLst>
              <a:gd fmla="val 11977" name="adj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171923" y="1452351"/>
            <a:ext cx="26601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real-time data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2897173" y="1466571"/>
            <a:ext cx="14382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Kafka broker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32"/>
          <p:cNvGrpSpPr/>
          <p:nvPr/>
        </p:nvGrpSpPr>
        <p:grpSpPr>
          <a:xfrm>
            <a:off x="3101789" y="2769722"/>
            <a:ext cx="1155360" cy="751281"/>
            <a:chOff x="2653181" y="2309449"/>
            <a:chExt cx="1155360" cy="751281"/>
          </a:xfrm>
        </p:grpSpPr>
        <p:pic>
          <p:nvPicPr>
            <p:cNvPr descr="https://lh5.googleusercontent.com/9XJQK4FzDXbuS0z5zVjZVN4a40JMiXaDllVydqYxEWNUC3IpzxxoNeQaqnVwo1j_QpXISBm-oA5Cz3NtSdZ95jUrSuw8a_rNHxdrjZ_kKZls8XmSNSU_x9n1dp_p8x6nFCGXwoVaLTc" id="246" name="Google Shape;246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53181" y="2309449"/>
              <a:ext cx="1155360" cy="751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3166" y="2606109"/>
              <a:ext cx="296562" cy="190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34527" y="2606109"/>
              <a:ext cx="296562" cy="1909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Google Shape;249;p32"/>
          <p:cNvSpPr/>
          <p:nvPr/>
        </p:nvSpPr>
        <p:spPr>
          <a:xfrm>
            <a:off x="4277340" y="2924142"/>
            <a:ext cx="414683" cy="4424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B6E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4753886" y="1882206"/>
            <a:ext cx="3217517" cy="2257893"/>
          </a:xfrm>
          <a:prstGeom prst="roundRect">
            <a:avLst>
              <a:gd fmla="val 11977" name="adj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5826535" y="2991255"/>
            <a:ext cx="813930" cy="3082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6899233" y="2185401"/>
            <a:ext cx="1001140" cy="3082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Kafka Producer (rates)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5583114" y="1466571"/>
            <a:ext cx="17011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Storm topology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32"/>
          <p:cNvCxnSpPr>
            <a:stCxn id="241" idx="6"/>
            <a:endCxn id="251" idx="1"/>
          </p:cNvCxnSpPr>
          <p:nvPr/>
        </p:nvCxnSpPr>
        <p:spPr>
          <a:xfrm>
            <a:off x="5639325" y="3145362"/>
            <a:ext cx="187200" cy="0"/>
          </a:xfrm>
          <a:prstGeom prst="straightConnector1">
            <a:avLst/>
          </a:prstGeom>
          <a:noFill/>
          <a:ln cap="flat" cmpd="sng" w="9525">
            <a:solidFill>
              <a:srgbClr val="22376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p32"/>
          <p:cNvCxnSpPr>
            <a:stCxn id="251" idx="3"/>
            <a:endCxn id="252" idx="1"/>
          </p:cNvCxnSpPr>
          <p:nvPr/>
        </p:nvCxnSpPr>
        <p:spPr>
          <a:xfrm flipH="1" rot="10800000">
            <a:off x="6640465" y="2339562"/>
            <a:ext cx="258900" cy="805800"/>
          </a:xfrm>
          <a:prstGeom prst="straightConnector1">
            <a:avLst/>
          </a:prstGeom>
          <a:noFill/>
          <a:ln cap="flat" cmpd="sng" w="9525">
            <a:solidFill>
              <a:srgbClr val="22376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p32"/>
          <p:cNvSpPr/>
          <p:nvPr/>
        </p:nvSpPr>
        <p:spPr>
          <a:xfrm>
            <a:off x="6909637" y="2991255"/>
            <a:ext cx="990736" cy="3082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Kafka Producer (variations)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8528192" y="1882205"/>
            <a:ext cx="1560198" cy="2257894"/>
          </a:xfrm>
          <a:prstGeom prst="roundRect">
            <a:avLst>
              <a:gd fmla="val 11977" name="adj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8499564" y="1466571"/>
            <a:ext cx="14382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Kafka broker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32"/>
          <p:cNvCxnSpPr>
            <a:stCxn id="251" idx="3"/>
            <a:endCxn id="256" idx="1"/>
          </p:cNvCxnSpPr>
          <p:nvPr/>
        </p:nvCxnSpPr>
        <p:spPr>
          <a:xfrm>
            <a:off x="6640465" y="3145362"/>
            <a:ext cx="269100" cy="0"/>
          </a:xfrm>
          <a:prstGeom prst="straightConnector1">
            <a:avLst/>
          </a:prstGeom>
          <a:noFill/>
          <a:ln cap="flat" cmpd="sng" w="9525">
            <a:solidFill>
              <a:srgbClr val="22376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p32"/>
          <p:cNvSpPr/>
          <p:nvPr/>
        </p:nvSpPr>
        <p:spPr>
          <a:xfrm>
            <a:off x="6899233" y="3707884"/>
            <a:ext cx="1001140" cy="3082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Kafka Producer (notifications)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32"/>
          <p:cNvCxnSpPr>
            <a:stCxn id="251" idx="3"/>
            <a:endCxn id="260" idx="1"/>
          </p:cNvCxnSpPr>
          <p:nvPr/>
        </p:nvCxnSpPr>
        <p:spPr>
          <a:xfrm>
            <a:off x="6640465" y="3145362"/>
            <a:ext cx="258900" cy="716700"/>
          </a:xfrm>
          <a:prstGeom prst="straightConnector1">
            <a:avLst/>
          </a:prstGeom>
          <a:noFill/>
          <a:ln cap="flat" cmpd="sng" w="9525">
            <a:solidFill>
              <a:srgbClr val="22376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2" name="Google Shape;262;p32"/>
          <p:cNvSpPr txBox="1"/>
          <p:nvPr/>
        </p:nvSpPr>
        <p:spPr>
          <a:xfrm>
            <a:off x="4776187" y="9442339"/>
            <a:ext cx="3382392" cy="1686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939" y="2669188"/>
            <a:ext cx="2054076" cy="1091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/>
          <p:nvPr/>
        </p:nvSpPr>
        <p:spPr>
          <a:xfrm>
            <a:off x="8069756" y="2138282"/>
            <a:ext cx="414683" cy="4424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B6E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8048641" y="2924142"/>
            <a:ext cx="414683" cy="4424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B6E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8066433" y="3644164"/>
            <a:ext cx="414683" cy="4424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B6E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10756683" y="1859072"/>
            <a:ext cx="930253" cy="2304161"/>
          </a:xfrm>
          <a:prstGeom prst="roundRect">
            <a:avLst>
              <a:gd fmla="val 11977" name="adj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10771335" y="1466571"/>
            <a:ext cx="921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Visdom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271789" y="2336698"/>
            <a:ext cx="2372100" cy="408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C306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Bitcoin to Yuan raw data</a:t>
            </a:r>
            <a:endParaRPr sz="1200">
              <a:solidFill>
                <a:srgbClr val="1C306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3007902" y="2694362"/>
            <a:ext cx="1227630" cy="513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C306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Raw data topic</a:t>
            </a:r>
            <a:endParaRPr sz="1000">
              <a:solidFill>
                <a:srgbClr val="1C306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306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22109" y="3766348"/>
            <a:ext cx="296562" cy="19091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/>
          <p:nvPr/>
        </p:nvSpPr>
        <p:spPr>
          <a:xfrm>
            <a:off x="10285568" y="2117915"/>
            <a:ext cx="414683" cy="4424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B6E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8659527" y="1895511"/>
            <a:ext cx="1526959" cy="513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C306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Bitcoin rate topic</a:t>
            </a:r>
            <a:endParaRPr sz="1000">
              <a:solidFill>
                <a:srgbClr val="1C306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306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7926" y="2274399"/>
            <a:ext cx="296562" cy="190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p32"/>
          <p:cNvGrpSpPr/>
          <p:nvPr/>
        </p:nvGrpSpPr>
        <p:grpSpPr>
          <a:xfrm>
            <a:off x="8614203" y="2714036"/>
            <a:ext cx="1636499" cy="751281"/>
            <a:chOff x="2172042" y="2309449"/>
            <a:chExt cx="1636499" cy="751281"/>
          </a:xfrm>
        </p:grpSpPr>
        <p:pic>
          <p:nvPicPr>
            <p:cNvPr descr="https://lh5.googleusercontent.com/9XJQK4FzDXbuS0z5zVjZVN4a40JMiXaDllVydqYxEWNUC3IpzxxoNeQaqnVwo1j_QpXISBm-oA5Cz3NtSdZ95jUrSuw8a_rNHxdrjZ_kKZls8XmSNSU_x9n1dp_p8x6nFCGXwoVaLTc" id="276" name="Google Shape;276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72042" y="2309449"/>
              <a:ext cx="1636499" cy="751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3166" y="2606109"/>
              <a:ext cx="296562" cy="190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34527" y="2606109"/>
              <a:ext cx="296562" cy="1909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" name="Google Shape;279;p32"/>
          <p:cNvSpPr txBox="1"/>
          <p:nvPr/>
        </p:nvSpPr>
        <p:spPr>
          <a:xfrm>
            <a:off x="8587894" y="2642160"/>
            <a:ext cx="1589086" cy="513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C306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Rate variations topic</a:t>
            </a:r>
            <a:endParaRPr sz="1000">
              <a:solidFill>
                <a:srgbClr val="1C306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306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8419" y="3021048"/>
            <a:ext cx="296562" cy="19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97028" y="2017560"/>
            <a:ext cx="576914" cy="542795"/>
          </a:xfrm>
          <a:prstGeom prst="rect">
            <a:avLst/>
          </a:prstGeom>
          <a:noFill/>
          <a:ln cap="flat" cmpd="sng" w="9525">
            <a:solidFill>
              <a:srgbClr val="20409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06786" y="2770602"/>
            <a:ext cx="578604" cy="545208"/>
          </a:xfrm>
          <a:prstGeom prst="rect">
            <a:avLst/>
          </a:prstGeom>
          <a:noFill/>
          <a:ln cap="flat" cmpd="sng" w="9525">
            <a:solidFill>
              <a:srgbClr val="20409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906786" y="3507631"/>
            <a:ext cx="577279" cy="562285"/>
          </a:xfrm>
          <a:prstGeom prst="rect">
            <a:avLst/>
          </a:prstGeom>
          <a:noFill/>
          <a:ln cap="flat" cmpd="sng" w="9525">
            <a:solidFill>
              <a:srgbClr val="20409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4" name="Google Shape;284;p32"/>
          <p:cNvSpPr/>
          <p:nvPr/>
        </p:nvSpPr>
        <p:spPr>
          <a:xfrm>
            <a:off x="10274792" y="2895283"/>
            <a:ext cx="414683" cy="4424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B6E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10248415" y="3631669"/>
            <a:ext cx="414683" cy="4424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B6E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514582" y="4369879"/>
            <a:ext cx="1117235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acquire real-time data about the exchange rate of Bitcoin to the Chinese Yuan.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available online in a json format. Each json message is stored in a Kafka publish-subscribe topic.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further deploy a topology (i.e., a dataflow application) in storm, which: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reads json messages from the kafka topic,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(ii) parses the json structure,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(iii) extracts the exchange rate,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(iv) computes the rate variations,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(v) sends a notification if the variation is greater than 50 Yuan.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extracted rate, variations and notifications are sent to Kafka topics, and further visualized via Visdom.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61" y="1211878"/>
            <a:ext cx="6203789" cy="541958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3"/>
          <p:cNvSpPr txBox="1"/>
          <p:nvPr>
            <p:ph type="title"/>
          </p:nvPr>
        </p:nvSpPr>
        <p:spPr>
          <a:xfrm>
            <a:off x="0" y="159833"/>
            <a:ext cx="7440078" cy="7391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A65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Dataflow Sample – </a:t>
            </a:r>
            <a:r>
              <a:rPr b="0" i="1" lang="en-US" sz="1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 overview</a:t>
            </a:r>
            <a:b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2800" u="none" cap="none" strike="noStrike">
                <a:solidFill>
                  <a:srgbClr val="253A6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2800" u="none" cap="none" strike="noStrike">
              <a:solidFill>
                <a:srgbClr val="253A6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4776187" y="9442339"/>
            <a:ext cx="3382392" cy="1686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/>
          <p:nvPr/>
        </p:nvSpPr>
        <p:spPr>
          <a:xfrm>
            <a:off x="1120346" y="4275436"/>
            <a:ext cx="5181600" cy="2365175"/>
          </a:xfrm>
          <a:prstGeom prst="rect">
            <a:avLst/>
          </a:prstGeom>
          <a:noFill/>
          <a:ln cap="flat" cmpd="sng" w="25400">
            <a:solidFill>
              <a:srgbClr val="EB6E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3267755" y="1221031"/>
            <a:ext cx="1285102" cy="451250"/>
          </a:xfrm>
          <a:prstGeom prst="rect">
            <a:avLst/>
          </a:prstGeom>
          <a:noFill/>
          <a:ln cap="flat" cmpd="sng" w="25400">
            <a:solidFill>
              <a:srgbClr val="EB6E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4408857" y="1446656"/>
            <a:ext cx="288000" cy="288000"/>
          </a:xfrm>
          <a:prstGeom prst="ellipse">
            <a:avLst/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3267755" y="1969434"/>
            <a:ext cx="1285102" cy="451250"/>
          </a:xfrm>
          <a:prstGeom prst="rect">
            <a:avLst/>
          </a:prstGeom>
          <a:noFill/>
          <a:ln cap="flat" cmpd="sng" w="25400">
            <a:solidFill>
              <a:srgbClr val="EB6E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4408857" y="2195059"/>
            <a:ext cx="288000" cy="288000"/>
          </a:xfrm>
          <a:prstGeom prst="ellipse">
            <a:avLst/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6020425" y="4131436"/>
            <a:ext cx="288000" cy="288000"/>
          </a:xfrm>
          <a:prstGeom prst="ellipse">
            <a:avLst/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1599593" y="2594393"/>
            <a:ext cx="1285102" cy="451250"/>
          </a:xfrm>
          <a:prstGeom prst="rect">
            <a:avLst/>
          </a:prstGeom>
          <a:noFill/>
          <a:ln cap="flat" cmpd="sng" w="25400">
            <a:solidFill>
              <a:srgbClr val="EB6E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2740695" y="2820018"/>
            <a:ext cx="288000" cy="288000"/>
          </a:xfrm>
          <a:prstGeom prst="ellipse">
            <a:avLst/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>
            <a:off x="5202471" y="2671185"/>
            <a:ext cx="1105953" cy="451250"/>
          </a:xfrm>
          <a:prstGeom prst="rect">
            <a:avLst/>
          </a:prstGeom>
          <a:noFill/>
          <a:ln cap="flat" cmpd="sng" w="25400">
            <a:solidFill>
              <a:srgbClr val="EB6E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5058472" y="2938130"/>
            <a:ext cx="288000" cy="288000"/>
          </a:xfrm>
          <a:prstGeom prst="ellipse">
            <a:avLst/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236230" y="3316008"/>
            <a:ext cx="3446083" cy="605203"/>
          </a:xfrm>
          <a:prstGeom prst="rect">
            <a:avLst/>
          </a:prstGeom>
          <a:noFill/>
          <a:ln cap="flat" cmpd="sng" w="25400">
            <a:solidFill>
              <a:srgbClr val="EB6E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3622306" y="3699797"/>
            <a:ext cx="288000" cy="288000"/>
          </a:xfrm>
          <a:prstGeom prst="ellipse">
            <a:avLst/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306" name="Google Shape;306;p33"/>
          <p:cNvGrpSpPr/>
          <p:nvPr/>
        </p:nvGrpSpPr>
        <p:grpSpPr>
          <a:xfrm>
            <a:off x="6533156" y="1250779"/>
            <a:ext cx="5447181" cy="369332"/>
            <a:chOff x="3947984" y="1721707"/>
            <a:chExt cx="5447181" cy="369332"/>
          </a:xfrm>
        </p:grpSpPr>
        <p:sp>
          <p:nvSpPr>
            <p:cNvPr id="307" name="Google Shape;307;p33"/>
            <p:cNvSpPr txBox="1"/>
            <p:nvPr/>
          </p:nvSpPr>
          <p:spPr>
            <a:xfrm>
              <a:off x="3947984" y="1721707"/>
              <a:ext cx="54471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Start PCA services (Kafka, Storm and Visdom)</a:t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4028302" y="1781586"/>
              <a:ext cx="288000" cy="288000"/>
            </a:xfrm>
            <a:prstGeom prst="ellipse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33"/>
          <p:cNvGrpSpPr/>
          <p:nvPr/>
        </p:nvGrpSpPr>
        <p:grpSpPr>
          <a:xfrm>
            <a:off x="6533156" y="2035490"/>
            <a:ext cx="5438943" cy="369332"/>
            <a:chOff x="3956222" y="3677765"/>
            <a:chExt cx="5438943" cy="369332"/>
          </a:xfrm>
        </p:grpSpPr>
        <p:sp>
          <p:nvSpPr>
            <p:cNvPr id="310" name="Google Shape;310;p33"/>
            <p:cNvSpPr txBox="1"/>
            <p:nvPr/>
          </p:nvSpPr>
          <p:spPr>
            <a:xfrm>
              <a:off x="3956222" y="3677765"/>
              <a:ext cx="54389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Create a topic in Kafka to receive Bitcoin raw data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4028304" y="3705907"/>
              <a:ext cx="288000" cy="288000"/>
            </a:xfrm>
            <a:prstGeom prst="ellipse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312" name="Google Shape;312;p33"/>
          <p:cNvGrpSpPr/>
          <p:nvPr/>
        </p:nvGrpSpPr>
        <p:grpSpPr>
          <a:xfrm>
            <a:off x="6533156" y="3840737"/>
            <a:ext cx="5438943" cy="646331"/>
            <a:chOff x="3956222" y="3677765"/>
            <a:chExt cx="5438943" cy="646331"/>
          </a:xfrm>
        </p:grpSpPr>
        <p:sp>
          <p:nvSpPr>
            <p:cNvPr id="313" name="Google Shape;313;p33"/>
            <p:cNvSpPr txBox="1"/>
            <p:nvPr/>
          </p:nvSpPr>
          <p:spPr>
            <a:xfrm>
              <a:off x="3956222" y="3677765"/>
              <a:ext cx="54389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Submit the dataflow (jar) code to Storm. The processed data will be sent to some Kafka topics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4028304" y="3705907"/>
              <a:ext cx="288000" cy="288000"/>
            </a:xfrm>
            <a:prstGeom prst="ellipse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315" name="Google Shape;315;p33"/>
          <p:cNvGrpSpPr/>
          <p:nvPr/>
        </p:nvGrpSpPr>
        <p:grpSpPr>
          <a:xfrm>
            <a:off x="6533156" y="2777206"/>
            <a:ext cx="5438943" cy="646331"/>
            <a:chOff x="3956222" y="3677765"/>
            <a:chExt cx="5438943" cy="646331"/>
          </a:xfrm>
        </p:grpSpPr>
        <p:sp>
          <p:nvSpPr>
            <p:cNvPr id="316" name="Google Shape;316;p33"/>
            <p:cNvSpPr txBox="1"/>
            <p:nvPr/>
          </p:nvSpPr>
          <p:spPr>
            <a:xfrm>
              <a:off x="3956222" y="3677765"/>
              <a:ext cx="54389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Acquire Bitcoin raw data available online and send it to the created topic in Kafka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4028304" y="3705907"/>
              <a:ext cx="288000" cy="288000"/>
            </a:xfrm>
            <a:prstGeom prst="ellipse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33"/>
          <p:cNvGrpSpPr/>
          <p:nvPr/>
        </p:nvGrpSpPr>
        <p:grpSpPr>
          <a:xfrm>
            <a:off x="6533156" y="4892064"/>
            <a:ext cx="5438943" cy="646331"/>
            <a:chOff x="3956222" y="3677765"/>
            <a:chExt cx="5438943" cy="646331"/>
          </a:xfrm>
        </p:grpSpPr>
        <p:sp>
          <p:nvSpPr>
            <p:cNvPr id="319" name="Google Shape;319;p33"/>
            <p:cNvSpPr txBox="1"/>
            <p:nvPr/>
          </p:nvSpPr>
          <p:spPr>
            <a:xfrm>
              <a:off x="3956222" y="3677765"/>
              <a:ext cx="54389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Acquire processed data from Kafka topics and send it to Visdom for visualization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4028304" y="3705907"/>
              <a:ext cx="288000" cy="288000"/>
            </a:xfrm>
            <a:prstGeom prst="ellipse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6533156" y="5835487"/>
            <a:ext cx="5438943" cy="646331"/>
            <a:chOff x="3956222" y="3677765"/>
            <a:chExt cx="5438943" cy="646331"/>
          </a:xfrm>
        </p:grpSpPr>
        <p:sp>
          <p:nvSpPr>
            <p:cNvPr id="322" name="Google Shape;322;p33"/>
            <p:cNvSpPr txBox="1"/>
            <p:nvPr/>
          </p:nvSpPr>
          <p:spPr>
            <a:xfrm>
              <a:off x="3956222" y="3677765"/>
              <a:ext cx="54389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Remove the dataflow and PCA platforms, either immediately, or after a web validation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028304" y="3705907"/>
              <a:ext cx="288000" cy="288000"/>
            </a:xfrm>
            <a:prstGeom prst="ellipse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ActiveEon">
  <a:themeElements>
    <a:clrScheme name="AE Blu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253A65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ctiveEon">
  <a:themeElements>
    <a:clrScheme name="AE Blu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253A65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