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9753600" cx="130048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5fddc6eb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25fddc6e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5fddc6eb_1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25fddc6eb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5fddc6eb_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25fddc6eb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5fddc6eb_1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25fddc6eb_1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3363b963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43363b963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650249" y="2178856"/>
            <a:ext cx="9731705" cy="2832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  <a:defRPr b="1" i="0" sz="85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650251" y="5381087"/>
            <a:ext cx="6336613" cy="2492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95" lvl="1" marL="649995" marR="0" rtl="0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91" lvl="2" marL="1299992" marR="0" rtl="0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892" lvl="3" marL="1949993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188" lvl="4" marL="2599989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83" lvl="5" marL="3249984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84" lvl="6" marL="3899984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76" lvl="7" marL="4549976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677" lvl="8" marL="5199977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" name="Google Shape;9;p2"/>
          <p:cNvCxnSpPr/>
          <p:nvPr/>
        </p:nvCxnSpPr>
        <p:spPr>
          <a:xfrm>
            <a:off x="11" y="5192831"/>
            <a:ext cx="13019191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6621" y="5357277"/>
            <a:ext cx="5205045" cy="141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">
  <p:cSld name="Text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/>
        </p:nvSpPr>
        <p:spPr>
          <a:xfrm>
            <a:off x="11523698" y="90312"/>
            <a:ext cx="704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81565" y="1909648"/>
            <a:ext cx="12216835" cy="6766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20700" lvl="0" marL="457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50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382495" y="302020"/>
            <a:ext cx="12216441" cy="1372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5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032196" y="9064979"/>
            <a:ext cx="7764497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latin typeface="Arial"/>
                <a:ea typeface="Arial"/>
                <a:cs typeface="Arial"/>
                <a:sym typeface="Arial"/>
              </a:defRPr>
            </a:lvl1pPr>
            <a:lvl2pPr indent="21590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44450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67310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90170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1130300" lvl="5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1358900" lvl="6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1587500" lvl="7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1816100" lvl="8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50240" y="1700130"/>
            <a:ext cx="11704320" cy="7012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914400" marR="0" rtl="0" algn="l">
              <a:spcBef>
                <a:spcPts val="680"/>
              </a:spcBef>
              <a:spcAft>
                <a:spcPts val="0"/>
              </a:spcAft>
              <a:buClr>
                <a:srgbClr val="DD5C2D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DD5C2D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93700" lvl="4" marL="2286000" marR="0" rtl="0" algn="l"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3"/>
          <p:cNvCxnSpPr/>
          <p:nvPr/>
        </p:nvCxnSpPr>
        <p:spPr>
          <a:xfrm>
            <a:off x="-14381" y="1402964"/>
            <a:ext cx="13019191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5469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389" y="276822"/>
            <a:ext cx="8412479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50240" y="1700130"/>
            <a:ext cx="11704320" cy="7012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914400" marR="0" rtl="0" algn="l">
              <a:spcBef>
                <a:spcPts val="680"/>
              </a:spcBef>
              <a:spcAft>
                <a:spcPts val="0"/>
              </a:spcAft>
              <a:buClr>
                <a:srgbClr val="DD5C2D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DD5C2D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93700" lvl="4" marL="2286000" marR="0" rtl="0" algn="l"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4"/>
          <p:cNvCxnSpPr/>
          <p:nvPr/>
        </p:nvCxnSpPr>
        <p:spPr>
          <a:xfrm>
            <a:off x="-14381" y="1402964"/>
            <a:ext cx="13019191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5469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389" y="-139697"/>
            <a:ext cx="8412479" cy="1418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5"/>
          <p:cNvCxnSpPr/>
          <p:nvPr/>
        </p:nvCxnSpPr>
        <p:spPr>
          <a:xfrm>
            <a:off x="-14381" y="1402964"/>
            <a:ext cx="13019191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50240" y="1705115"/>
            <a:ext cx="5746045" cy="90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606260" y="1705115"/>
            <a:ext cx="5748302" cy="90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ctiveeon-white.pdf"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8845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3" type="body"/>
          </p:nvPr>
        </p:nvSpPr>
        <p:spPr>
          <a:xfrm>
            <a:off x="650240" y="2642949"/>
            <a:ext cx="5746045" cy="6069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0525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DD5C2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93700" lvl="2" marL="1371600" marR="0" rtl="0" algn="l"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rgbClr val="DD5C2D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rgbClr val="DD5C2D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body"/>
          </p:nvPr>
        </p:nvSpPr>
        <p:spPr>
          <a:xfrm>
            <a:off x="6606258" y="2632719"/>
            <a:ext cx="5770527" cy="6069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0525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DD5C2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93700" lvl="2" marL="1371600" marR="0" rtl="0" algn="l">
              <a:spcBef>
                <a:spcPts val="520"/>
              </a:spcBef>
              <a:spcAft>
                <a:spcPts val="0"/>
              </a:spcAft>
              <a:buClr>
                <a:srgbClr val="DD5C2D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rgbClr val="DD5C2D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rgbClr val="DD5C2D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1389" y="196280"/>
            <a:ext cx="8412479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-14381" y="1402964"/>
            <a:ext cx="13019191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8845" y="29048"/>
            <a:ext cx="4731858" cy="12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1389" y="276822"/>
            <a:ext cx="8412479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1400"/>
              <a:buFont typeface="Helvetica Neue"/>
              <a:buNone/>
              <a:defRPr b="1" i="0" sz="46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Layout">
  <p:cSld name="Thanks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989" y="7995400"/>
            <a:ext cx="3587465" cy="97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0" type="dt"/>
          </p:nvPr>
        </p:nvSpPr>
        <p:spPr>
          <a:xfrm>
            <a:off x="650240" y="9144002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21590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44450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67310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90170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1130300" lvl="5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1358900" lvl="6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1587500" lvl="7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1816100" lvl="8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443308" y="9144002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21590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44450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67310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90170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1130300" lvl="5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1358900" lvl="6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1587500" lvl="7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1816100" lvl="8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20107" y="9144002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6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20700" lvl="0" marL="457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50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21590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44450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67310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90170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1130300" lvl="5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1358900" lvl="6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1587500" lvl="7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1816100" lvl="8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215900" lvl="1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444500" lvl="2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673100" lvl="3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901700" lvl="4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1130300" lvl="5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1358900" lvl="6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1587500" lvl="7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1816100" lvl="8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t" bIns="54600" lIns="109225" spcFirstLastPara="1" rIns="109225" wrap="square" tIns="546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575950" y="815900"/>
            <a:ext cx="11295600" cy="4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Font typeface="Helvetica Neue"/>
              <a:buNone/>
            </a:pPr>
            <a:r>
              <a:rPr lang="en-US"/>
              <a:t>Deploying HPC platforms using ProActive</a:t>
            </a:r>
            <a:endParaRPr b="1" i="0" sz="85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50240" y="1700130"/>
            <a:ext cx="11704320" cy="7012636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-381000" lvl="0" marL="457200" marR="0" rtl="0" algn="l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 sz="2400"/>
              <a:t>Swarm.xml </a:t>
            </a:r>
            <a:r>
              <a:rPr lang="en-US" sz="2400"/>
              <a:t>to a</a:t>
            </a:r>
            <a:r>
              <a:rPr lang="en-US" sz="2400"/>
              <a:t>llow</a:t>
            </a:r>
            <a:r>
              <a:rPr lang="en-US" sz="2400"/>
              <a:t> container-to-container network using </a:t>
            </a:r>
            <a:r>
              <a:rPr lang="en-US" sz="2400">
                <a:solidFill>
                  <a:schemeClr val="accent4"/>
                </a:solidFill>
              </a:rPr>
              <a:t>overlay network</a:t>
            </a:r>
            <a:r>
              <a:rPr lang="en-US" sz="2400"/>
              <a:t>,</a:t>
            </a:r>
            <a:r>
              <a:rPr lang="en-US" sz="2400">
                <a:solidFill>
                  <a:schemeClr val="accent4"/>
                </a:solidFill>
              </a:rPr>
              <a:t> </a:t>
            </a:r>
            <a:r>
              <a:rPr lang="en-US" sz="2400"/>
              <a:t>natively supported by docker engine </a:t>
            </a:r>
            <a:r>
              <a:rPr lang="en-US" sz="2400">
                <a:solidFill>
                  <a:schemeClr val="accent4"/>
                </a:solidFill>
              </a:rPr>
              <a:t>swarm</a:t>
            </a:r>
            <a:r>
              <a:rPr lang="en-US" sz="2400"/>
              <a:t> mode (a swarm is a cluster of Docker engines/nodes offering services: add/remove nodes,..).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An overlay network requires a key-value store (here</a:t>
            </a:r>
            <a:r>
              <a:rPr lang="en-US" sz="2400">
                <a:solidFill>
                  <a:srgbClr val="254356"/>
                </a:solidFill>
                <a:highlight>
                  <a:srgbClr val="FFFFFF"/>
                </a:highlight>
              </a:rPr>
              <a:t> </a:t>
            </a:r>
            <a:r>
              <a:rPr lang="en-US" sz="2400">
                <a:solidFill>
                  <a:schemeClr val="accent4"/>
                </a:solidFill>
                <a:highlight>
                  <a:srgbClr val="FFFFFF"/>
                </a:highlight>
              </a:rPr>
              <a:t>consul</a:t>
            </a:r>
            <a:r>
              <a:rPr lang="en-US" sz="2400">
                <a:solidFill>
                  <a:srgbClr val="254356"/>
                </a:solidFill>
                <a:highlight>
                  <a:srgbClr val="FFFFFF"/>
                </a:highlight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supported by docker) to holds information about the network state.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</a:t>
            </a:r>
            <a:r>
              <a:rPr lang="en-US" sz="2400"/>
              <a:t>eploy your HPC platform via </a:t>
            </a:r>
            <a:r>
              <a:rPr lang="en-US" sz="2400">
                <a:solidFill>
                  <a:schemeClr val="accent4"/>
                </a:solidFill>
              </a:rPr>
              <a:t>docker containers</a:t>
            </a:r>
            <a:r>
              <a:rPr lang="en-US" sz="2400"/>
              <a:t>, for a portable deployment. To start/control docker containers on (remote) hosts, we use the docker-machine command relying on ssh.</a:t>
            </a:r>
            <a:endParaRPr sz="24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marR="0" rtl="0" algn="l">
              <a:spcBef>
                <a:spcPts val="800"/>
              </a:spcBef>
              <a:spcAft>
                <a:spcPts val="0"/>
              </a:spcAft>
              <a:buSzPts val="2400"/>
              <a:buAutoNum type="alphaLcPeriod"/>
            </a:pPr>
            <a:r>
              <a:rPr b="1" lang="en-US" sz="2400"/>
              <a:t>HDFS.xml</a:t>
            </a:r>
            <a:r>
              <a:rPr lang="en-US" sz="2400"/>
              <a:t> if you just need a dedicated file system adapted to big data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b="1" lang="en-US" sz="2400"/>
              <a:t>Spark.xml</a:t>
            </a:r>
            <a:r>
              <a:rPr lang="en-US" sz="2400"/>
              <a:t> for a big data processing platform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b="1" lang="en-US" sz="2400"/>
              <a:t>HDFS.xml</a:t>
            </a:r>
            <a:r>
              <a:rPr lang="en-US" sz="2400"/>
              <a:t> and </a:t>
            </a:r>
            <a:r>
              <a:rPr b="1" lang="en-US" sz="2400"/>
              <a:t>Spark.xml</a:t>
            </a:r>
            <a:r>
              <a:rPr lang="en-US" sz="2400"/>
              <a:t> if you need both</a:t>
            </a:r>
            <a:endParaRPr sz="24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Test your platform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680"/>
              </a:spcBef>
              <a:spcAft>
                <a:spcPts val="0"/>
              </a:spcAft>
              <a:buSzPts val="2400"/>
              <a:buAutoNum type="alphaLcPeriod"/>
            </a:pPr>
            <a:r>
              <a:rPr b="1" lang="en-US" sz="2400"/>
              <a:t>submit_spark_PI.xml</a:t>
            </a:r>
            <a:r>
              <a:rPr lang="en-US" sz="2400"/>
              <a:t> to only test your Spark platform (compute PI)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b="1" lang="en-US" sz="2400"/>
              <a:t>submit_write_read_persons_HDFS.xml </a:t>
            </a:r>
            <a:r>
              <a:rPr lang="en-US" sz="2400"/>
              <a:t>to test both your HDFS and Spark platforms (write and read objects in Spark from/to the HDFS)</a:t>
            </a:r>
            <a:endParaRPr b="1" sz="2400"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1389" y="276822"/>
            <a:ext cx="8412479" cy="92757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Font typeface="Helvetica Neue"/>
              <a:buNone/>
            </a:pPr>
            <a:r>
              <a:rPr lang="en-US"/>
              <a:t>The main steps</a:t>
            </a:r>
            <a:endParaRPr b="1" i="0" sz="46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738038" y="2611100"/>
            <a:ext cx="4846500" cy="6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base name of the docker containers  (consul, swarm)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IP of the targeted consul machine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IP of the targeted swarm master machine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file name of the targeted swarm agent machines IPs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username used by docker-machine to ssh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subnet for container networking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network name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hostname of the consul web portal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port of the consul web portal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1389" y="276822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Font typeface="Helvetica Neue"/>
              <a:buNone/>
            </a:pPr>
            <a:r>
              <a:rPr lang="en-US"/>
              <a:t>Swarm wkw params</a:t>
            </a:r>
            <a:endParaRPr b="1" i="0" sz="46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262" y="2611100"/>
            <a:ext cx="4685275" cy="57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7232275" y="2962250"/>
            <a:ext cx="5499000" cy="5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base name of the HDFS docker containers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port of the HDFS web portal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IP of the targeted namenode machine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/>
              <a:t>file name of the targeted datanode machines IPs (if required)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Port range start of the datanodes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name of the default file system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network name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hostname of the HDFS web portal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1389" y="276822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Font typeface="Helvetica Neue"/>
              <a:buNone/>
            </a:pPr>
            <a:r>
              <a:rPr lang="en-US"/>
              <a:t>HDFS</a:t>
            </a:r>
            <a:r>
              <a:rPr lang="en-US"/>
              <a:t> wkw params</a:t>
            </a:r>
            <a:endParaRPr b="1" i="0" sz="46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200" y="2962250"/>
            <a:ext cx="5839650" cy="49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567825" y="3168000"/>
            <a:ext cx="5979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base name of the </a:t>
            </a:r>
            <a:r>
              <a:rPr lang="en-US" sz="1400">
                <a:solidFill>
                  <a:srgbClr val="000000"/>
                </a:solidFill>
              </a:rPr>
              <a:t>S</a:t>
            </a:r>
            <a:r>
              <a:rPr lang="en-US" sz="1400">
                <a:solidFill>
                  <a:srgbClr val="000000"/>
                </a:solidFill>
              </a:rPr>
              <a:t>park docker containers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port of the </a:t>
            </a:r>
            <a:r>
              <a:rPr lang="en-US" sz="1400">
                <a:solidFill>
                  <a:srgbClr val="000000"/>
                </a:solidFill>
              </a:rPr>
              <a:t>S</a:t>
            </a:r>
            <a:r>
              <a:rPr lang="en-US" sz="1400">
                <a:solidFill>
                  <a:srgbClr val="000000"/>
                </a:solidFill>
              </a:rPr>
              <a:t>park web portal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/>
              <a:t>network name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IP of the targeted master machine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/>
              <a:t>file name of the targeted worker machines IPs (if required)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IP of the HDFS namenode machine (if required for a HDFS/Spark install)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hostname of the </a:t>
            </a:r>
            <a:r>
              <a:rPr lang="en-US" sz="1400">
                <a:solidFill>
                  <a:srgbClr val="000000"/>
                </a:solidFill>
              </a:rPr>
              <a:t>S</a:t>
            </a:r>
            <a:r>
              <a:rPr lang="en-US" sz="1400">
                <a:solidFill>
                  <a:srgbClr val="000000"/>
                </a:solidFill>
              </a:rPr>
              <a:t>park web portal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389" y="276822"/>
            <a:ext cx="8412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Font typeface="Helvetica Neue"/>
              <a:buNone/>
            </a:pPr>
            <a:r>
              <a:rPr lang="en-US"/>
              <a:t>Spark</a:t>
            </a:r>
            <a:r>
              <a:rPr lang="en-US"/>
              <a:t> wkw params</a:t>
            </a:r>
            <a:endParaRPr b="1" i="0" sz="46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75" y="3232350"/>
            <a:ext cx="5569775" cy="42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7057725" y="4481400"/>
            <a:ext cx="61101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spark master url (displayed on the spark web portal)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network name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1" y="499775"/>
            <a:ext cx="8953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Font typeface="Helvetica Neue"/>
              <a:buNone/>
            </a:pPr>
            <a:r>
              <a:rPr lang="en-US" sz="3000">
                <a:solidFill>
                  <a:srgbClr val="253A65"/>
                </a:solidFill>
              </a:rPr>
              <a:t>submit_</a:t>
            </a:r>
            <a:r>
              <a:rPr lang="en-US" sz="3000"/>
              <a:t>spark_pi</a:t>
            </a:r>
            <a:r>
              <a:rPr lang="en-US" sz="3000">
                <a:solidFill>
                  <a:srgbClr val="253A65"/>
                </a:solidFill>
              </a:rPr>
              <a:t> wkw params</a:t>
            </a:r>
            <a:endParaRPr b="1" i="0" sz="30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475" y="4548210"/>
            <a:ext cx="5735750" cy="12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7433375" y="4403675"/>
            <a:ext cx="61101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spark master url (displayed on the spark web portal)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hdfs directory for IO operations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network name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1" y="499775"/>
            <a:ext cx="8953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29975" spcFirstLastPara="1" rIns="129975" wrap="square" tIns="6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Font typeface="Helvetica Neue"/>
              <a:buNone/>
            </a:pPr>
            <a:r>
              <a:rPr lang="en-US" sz="3000">
                <a:solidFill>
                  <a:srgbClr val="253A65"/>
                </a:solidFill>
              </a:rPr>
              <a:t>submit_write_read_persons_HDFS wkw params</a:t>
            </a:r>
            <a:endParaRPr b="1" i="0" sz="30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0" y="4563788"/>
            <a:ext cx="6925924" cy="19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ctiveeon Presentation Template">
  <a:themeElements>
    <a:clrScheme name="AE Blu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253A65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