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9753600" cx="130048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82bbb9ec_0_6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4" name="Google Shape;144;g4982bbb9ec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982bbb9ec_0_46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1" name="Google Shape;271;g4982bbb9ec_0_4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998832037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8" name="Google Shape;278;g499883203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998832037_0_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9" name="Google Shape;289;g499883203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982bbb9ec_0_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g4982bbb9e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982bbb9ec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g4982bbb9e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82bbb9ec_0_2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g4982bbb9ec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2"/>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2"/>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ayout">
  <p:cSld name="Text Layout">
    <p:spTree>
      <p:nvGrpSpPr>
        <p:cNvPr id="47" name="Shape 47"/>
        <p:cNvGrpSpPr/>
        <p:nvPr/>
      </p:nvGrpSpPr>
      <p:grpSpPr>
        <a:xfrm>
          <a:off x="0" y="0"/>
          <a:ext cx="0" cy="0"/>
          <a:chOff x="0" y="0"/>
          <a:chExt cx="0" cy="0"/>
        </a:xfrm>
      </p:grpSpPr>
      <p:sp>
        <p:nvSpPr>
          <p:cNvPr id="48" name="Google Shape;48;p11"/>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Calibri"/>
                <a:ea typeface="Calibri"/>
                <a:cs typeface="Calibri"/>
                <a:sym typeface="Calibri"/>
              </a:rPr>
              <a:t>‹#›</a:t>
            </a:fld>
            <a:endParaRPr b="0" i="0" sz="1700" u="none" cap="none" strike="noStrike">
              <a:solidFill>
                <a:schemeClr val="lt1"/>
              </a:solidFill>
              <a:latin typeface="Calibri"/>
              <a:ea typeface="Calibri"/>
              <a:cs typeface="Calibri"/>
              <a:sym typeface="Calibri"/>
            </a:endParaRPr>
          </a:p>
        </p:txBody>
      </p:sp>
      <p:sp>
        <p:nvSpPr>
          <p:cNvPr id="49" name="Google Shape;49;p11"/>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11"/>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1"/>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3"/>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3"/>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3"/>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6" name="Shape 16"/>
        <p:cNvGrpSpPr/>
        <p:nvPr/>
      </p:nvGrpSpPr>
      <p:grpSpPr>
        <a:xfrm>
          <a:off x="0" y="0"/>
          <a:ext cx="0" cy="0"/>
          <a:chOff x="0" y="0"/>
          <a:chExt cx="0" cy="0"/>
        </a:xfrm>
      </p:grpSpPr>
      <p:sp>
        <p:nvSpPr>
          <p:cNvPr id="17" name="Google Shape;17;p4"/>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4"/>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4"/>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4"/>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cxnSp>
        <p:nvCxnSpPr>
          <p:cNvPr id="22" name="Google Shape;22;p5"/>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5"/>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5"/>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5"/>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5"/>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5"/>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5"/>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9" name="Shape 29"/>
        <p:cNvGrpSpPr/>
        <p:nvPr/>
      </p:nvGrpSpPr>
      <p:grpSpPr>
        <a:xfrm>
          <a:off x="0" y="0"/>
          <a:ext cx="0" cy="0"/>
          <a:chOff x="0" y="0"/>
          <a:chExt cx="0" cy="0"/>
        </a:xfrm>
      </p:grpSpPr>
      <p:cxnSp>
        <p:nvCxnSpPr>
          <p:cNvPr id="30" name="Google Shape;30;p6"/>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6"/>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6"/>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Layout">
  <p:cSld name="Thanks Layou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7"/>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37" name="Shape 37"/>
        <p:cNvGrpSpPr/>
        <p:nvPr/>
      </p:nvGrpSpPr>
      <p:grpSpPr>
        <a:xfrm>
          <a:off x="0" y="0"/>
          <a:ext cx="0" cy="0"/>
          <a:chOff x="0" y="0"/>
          <a:chExt cx="0" cy="0"/>
        </a:xfrm>
      </p:grpSpPr>
      <p:sp>
        <p:nvSpPr>
          <p:cNvPr id="38" name="Google Shape;38;p9"/>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9"/>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9"/>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0"/>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10"/>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10"/>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10"/>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9" name="Google Shape;129;p21"/>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must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processes a subset of the MC simulations and deduces the PnL (profit and loss) of each simulated path. An expected PnL is estimated per risk free rate and volatility stressed percentage.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0" name="Google Shape;130;p21"/>
          <p:cNvPicPr preferRelativeResize="0"/>
          <p:nvPr/>
        </p:nvPicPr>
        <p:blipFill>
          <a:blip r:embed="rId3">
            <a:alphaModFix/>
          </a:blip>
          <a:stretch>
            <a:fillRect/>
          </a:stretch>
        </p:blipFill>
        <p:spPr>
          <a:xfrm>
            <a:off x="10077500" y="2495463"/>
            <a:ext cx="1843775" cy="5668325"/>
          </a:xfrm>
          <a:prstGeom prst="rect">
            <a:avLst/>
          </a:prstGeom>
          <a:noFill/>
          <a:ln>
            <a:noFill/>
          </a:ln>
        </p:spPr>
      </p:pic>
      <p:sp>
        <p:nvSpPr>
          <p:cNvPr id="131" name="Google Shape;131;p21"/>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2"/>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37" name="Google Shape;137;p22"/>
          <p:cNvPicPr preferRelativeResize="0"/>
          <p:nvPr/>
        </p:nvPicPr>
        <p:blipFill rotWithShape="1">
          <a:blip r:embed="rId4">
            <a:alphaModFix/>
          </a:blip>
          <a:srcRect b="0" l="0" r="0" t="0"/>
          <a:stretch/>
        </p:blipFill>
        <p:spPr>
          <a:xfrm>
            <a:off x="3264675" y="5004754"/>
            <a:ext cx="5467350" cy="4362450"/>
          </a:xfrm>
          <a:prstGeom prst="rect">
            <a:avLst/>
          </a:prstGeom>
          <a:noFill/>
          <a:ln>
            <a:noFill/>
          </a:ln>
        </p:spPr>
      </p:pic>
      <p:sp>
        <p:nvSpPr>
          <p:cNvPr id="138" name="Google Shape;138;p22"/>
          <p:cNvSpPr txBox="1"/>
          <p:nvPr/>
        </p:nvSpPr>
        <p:spPr>
          <a:xfrm>
            <a:off x="8732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39" name="Google Shape;139;p22"/>
          <p:cNvSpPr txBox="1"/>
          <p:nvPr/>
        </p:nvSpPr>
        <p:spPr>
          <a:xfrm>
            <a:off x="2730775" y="88983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0" name="Google Shape;140;p22"/>
          <p:cNvSpPr txBox="1"/>
          <p:nvPr/>
        </p:nvSpPr>
        <p:spPr>
          <a:xfrm>
            <a:off x="7727425" y="85558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1" name="Google Shape;141;p22"/>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a:t>
            </a:r>
            <a:r>
              <a:rPr lang="en-US" sz="2400"/>
              <a:t>.xml</a:t>
            </a:r>
            <a:endParaRPr b="1" i="0" sz="2400" u="none" cap="none" strike="noStrike">
              <a:solidFill>
                <a:srgbClr val="253A65"/>
              </a:solidFill>
              <a:latin typeface="Helvetica Neue"/>
              <a:ea typeface="Helvetica Neue"/>
              <a:cs typeface="Helvetica Neue"/>
              <a:sym typeface="Helvetica Neue"/>
            </a:endParaRPr>
          </a:p>
        </p:txBody>
      </p:sp>
      <p:sp>
        <p:nvSpPr>
          <p:cNvPr id="191" name="Google Shape;191;p23"/>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rtl="0" algn="l">
              <a:spcBef>
                <a:spcPts val="800"/>
              </a:spcBef>
              <a:spcAft>
                <a:spcPts val="0"/>
              </a:spcAft>
              <a:buNone/>
            </a:pPr>
            <a:r>
              <a:rPr lang="en-US" sz="2000">
                <a:solidFill>
                  <a:schemeClr val="dk1"/>
                </a:solidFill>
                <a:latin typeface="Helvetica Neue"/>
                <a:ea typeface="Helvetica Neue"/>
                <a:cs typeface="Helvetica Neue"/>
                <a:sym typeface="Helvetica Neue"/>
              </a:rPr>
              <a:t>Estimates a Mark-to-Future (MtF) cube of a bond portfolio. Each cell of the cube integrates the valuation of a bond at a specific time given a specific scenario. This can be easily extended thanks to the high maintenability of the implementation (C++ Quantlib for the pricing engine, inputs split in Java/Groovy, R for the cube/cubelet stats,..).</a:t>
            </a:r>
            <a:endParaRPr sz="2000"/>
          </a:p>
        </p:txBody>
      </p:sp>
      <p:cxnSp>
        <p:nvCxnSpPr>
          <p:cNvPr id="192" name="Google Shape;192;p23"/>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193" name="Google Shape;193;p23"/>
          <p:cNvCxnSpPr/>
          <p:nvPr/>
        </p:nvCxnSpPr>
        <p:spPr>
          <a:xfrm flipH="1" rot="10800000">
            <a:off x="3277425" y="62205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194" name="Google Shape;194;p23"/>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MtF tables</a:t>
            </a:r>
            <a:endParaRPr/>
          </a:p>
          <a:p>
            <a:pPr indent="0" lvl="0" marL="0" rtl="0" algn="l">
              <a:spcBef>
                <a:spcPts val="0"/>
              </a:spcBef>
              <a:spcAft>
                <a:spcPts val="0"/>
              </a:spcAft>
              <a:buNone/>
            </a:pPr>
            <a:r>
              <a:rPr lang="en-US"/>
              <a:t>1 MtF table per instrument</a:t>
            </a:r>
            <a:endParaRPr/>
          </a:p>
        </p:txBody>
      </p:sp>
      <p:sp>
        <p:nvSpPr>
          <p:cNvPr id="195" name="Google Shape;195;p23"/>
          <p:cNvSpPr txBox="1"/>
          <p:nvPr/>
        </p:nvSpPr>
        <p:spPr>
          <a:xfrm>
            <a:off x="1791750" y="3478300"/>
            <a:ext cx="2189400" cy="6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scenarios</a:t>
            </a:r>
            <a:endParaRPr/>
          </a:p>
          <a:p>
            <a:pPr indent="0" lvl="0" marL="0" rtl="0" algn="ctr">
              <a:spcBef>
                <a:spcPts val="0"/>
              </a:spcBef>
              <a:spcAft>
                <a:spcPts val="0"/>
              </a:spcAft>
              <a:buNone/>
            </a:pPr>
            <a:r>
              <a:rPr lang="en-US"/>
              <a:t>shocked risk-free rates</a:t>
            </a:r>
            <a:endParaRPr/>
          </a:p>
        </p:txBody>
      </p:sp>
      <p:sp>
        <p:nvSpPr>
          <p:cNvPr id="196" name="Google Shape;196;p23"/>
          <p:cNvSpPr txBox="1"/>
          <p:nvPr/>
        </p:nvSpPr>
        <p:spPr>
          <a:xfrm>
            <a:off x="3469800" y="6316988"/>
            <a:ext cx="23598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evaluation dates</a:t>
            </a:r>
            <a:endParaRPr/>
          </a:p>
        </p:txBody>
      </p:sp>
      <p:sp>
        <p:nvSpPr>
          <p:cNvPr id="197" name="Google Shape;197;p23"/>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23"/>
          <p:cNvCxnSpPr/>
          <p:nvPr/>
        </p:nvCxnSpPr>
        <p:spPr>
          <a:xfrm>
            <a:off x="2828838" y="3552050"/>
            <a:ext cx="0" cy="1507800"/>
          </a:xfrm>
          <a:prstGeom prst="straightConnector1">
            <a:avLst/>
          </a:prstGeom>
          <a:noFill/>
          <a:ln cap="flat" cmpd="sng" w="9525">
            <a:solidFill>
              <a:schemeClr val="dk2"/>
            </a:solidFill>
            <a:prstDash val="solid"/>
            <a:round/>
            <a:headEnd len="med" w="med" type="stealth"/>
            <a:tailEnd len="med" w="med" type="triangle"/>
          </a:ln>
        </p:spPr>
      </p:cxnSp>
      <p:sp>
        <p:nvSpPr>
          <p:cNvPr id="207" name="Google Shape;207;p23"/>
          <p:cNvSpPr txBox="1"/>
          <p:nvPr/>
        </p:nvSpPr>
        <p:spPr>
          <a:xfrm>
            <a:off x="993000" y="6954800"/>
            <a:ext cx="2934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FULL PARALLELIZATION OF CUBELETS ESTIMATIONS</a:t>
            </a:r>
            <a:endParaRPr b="1"/>
          </a:p>
        </p:txBody>
      </p:sp>
      <p:sp>
        <p:nvSpPr>
          <p:cNvPr id="208" name="Google Shape;208;p23"/>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3"/>
          <p:cNvCxnSpPr/>
          <p:nvPr/>
        </p:nvCxnSpPr>
        <p:spPr>
          <a:xfrm>
            <a:off x="8801854" y="4613025"/>
            <a:ext cx="140400" cy="230700"/>
          </a:xfrm>
          <a:prstGeom prst="straightConnector1">
            <a:avLst/>
          </a:prstGeom>
          <a:noFill/>
          <a:ln cap="flat" cmpd="sng" w="9525">
            <a:solidFill>
              <a:srgbClr val="000000"/>
            </a:solidFill>
            <a:prstDash val="solid"/>
            <a:round/>
            <a:headEnd len="med" w="med" type="none"/>
            <a:tailEnd len="med" w="med" type="triangle"/>
          </a:ln>
        </p:spPr>
      </p:cxnSp>
      <p:cxnSp>
        <p:nvCxnSpPr>
          <p:cNvPr id="222" name="Google Shape;222;p23"/>
          <p:cNvCxnSpPr/>
          <p:nvPr/>
        </p:nvCxnSpPr>
        <p:spPr>
          <a:xfrm flipH="1" rot="10800000">
            <a:off x="8737975" y="4843688"/>
            <a:ext cx="204300" cy="10500"/>
          </a:xfrm>
          <a:prstGeom prst="straightConnector1">
            <a:avLst/>
          </a:prstGeom>
          <a:noFill/>
          <a:ln cap="flat" cmpd="sng" w="9525">
            <a:solidFill>
              <a:srgbClr val="000000"/>
            </a:solidFill>
            <a:prstDash val="solid"/>
            <a:round/>
            <a:headEnd len="med" w="med" type="none"/>
            <a:tailEnd len="med" w="med" type="triangle"/>
          </a:ln>
        </p:spPr>
      </p:cxnSp>
      <p:cxnSp>
        <p:nvCxnSpPr>
          <p:cNvPr id="223" name="Google Shape;223;p23"/>
          <p:cNvCxnSpPr/>
          <p:nvPr/>
        </p:nvCxnSpPr>
        <p:spPr>
          <a:xfrm flipH="1" rot="10800000">
            <a:off x="8797456" y="4854125"/>
            <a:ext cx="149400" cy="262800"/>
          </a:xfrm>
          <a:prstGeom prst="straightConnector1">
            <a:avLst/>
          </a:prstGeom>
          <a:noFill/>
          <a:ln cap="flat" cmpd="sng" w="9525">
            <a:solidFill>
              <a:srgbClr val="000000"/>
            </a:solidFill>
            <a:prstDash val="solid"/>
            <a:round/>
            <a:headEnd len="med" w="med" type="none"/>
            <a:tailEnd len="med" w="med" type="triangle"/>
          </a:ln>
        </p:spPr>
      </p:cxnSp>
      <p:pic>
        <p:nvPicPr>
          <p:cNvPr id="224" name="Google Shape;224;p23"/>
          <p:cNvPicPr preferRelativeResize="0"/>
          <p:nvPr/>
        </p:nvPicPr>
        <p:blipFill>
          <a:blip r:embed="rId3">
            <a:alphaModFix/>
          </a:blip>
          <a:stretch>
            <a:fillRect/>
          </a:stretch>
        </p:blipFill>
        <p:spPr>
          <a:xfrm>
            <a:off x="8558325" y="4157150"/>
            <a:ext cx="519450" cy="402575"/>
          </a:xfrm>
          <a:prstGeom prst="rect">
            <a:avLst/>
          </a:prstGeom>
          <a:noFill/>
          <a:ln>
            <a:noFill/>
          </a:ln>
        </p:spPr>
      </p:pic>
      <p:cxnSp>
        <p:nvCxnSpPr>
          <p:cNvPr id="225" name="Google Shape;225;p23"/>
          <p:cNvCxnSpPr/>
          <p:nvPr/>
        </p:nvCxnSpPr>
        <p:spPr>
          <a:xfrm>
            <a:off x="9335254" y="4613025"/>
            <a:ext cx="140400" cy="230700"/>
          </a:xfrm>
          <a:prstGeom prst="straightConnector1">
            <a:avLst/>
          </a:prstGeom>
          <a:noFill/>
          <a:ln cap="flat" cmpd="sng" w="9525">
            <a:solidFill>
              <a:srgbClr val="000000"/>
            </a:solidFill>
            <a:prstDash val="solid"/>
            <a:round/>
            <a:headEnd len="med" w="med" type="none"/>
            <a:tailEnd len="med" w="med" type="triangle"/>
          </a:ln>
        </p:spPr>
      </p:cxnSp>
      <p:cxnSp>
        <p:nvCxnSpPr>
          <p:cNvPr id="226" name="Google Shape;226;p23"/>
          <p:cNvCxnSpPr/>
          <p:nvPr/>
        </p:nvCxnSpPr>
        <p:spPr>
          <a:xfrm flipH="1" rot="10800000">
            <a:off x="9271375" y="4843688"/>
            <a:ext cx="204300" cy="10500"/>
          </a:xfrm>
          <a:prstGeom prst="straightConnector1">
            <a:avLst/>
          </a:prstGeom>
          <a:noFill/>
          <a:ln cap="flat" cmpd="sng" w="9525">
            <a:solidFill>
              <a:srgbClr val="000000"/>
            </a:solidFill>
            <a:prstDash val="solid"/>
            <a:round/>
            <a:headEnd len="med" w="med" type="none"/>
            <a:tailEnd len="med" w="med" type="triangle"/>
          </a:ln>
        </p:spPr>
      </p:cxnSp>
      <p:cxnSp>
        <p:nvCxnSpPr>
          <p:cNvPr id="227" name="Google Shape;227;p23"/>
          <p:cNvCxnSpPr/>
          <p:nvPr/>
        </p:nvCxnSpPr>
        <p:spPr>
          <a:xfrm flipH="1" rot="10800000">
            <a:off x="9330856" y="4854125"/>
            <a:ext cx="149400" cy="262800"/>
          </a:xfrm>
          <a:prstGeom prst="straightConnector1">
            <a:avLst/>
          </a:prstGeom>
          <a:noFill/>
          <a:ln cap="flat" cmpd="sng" w="9525">
            <a:solidFill>
              <a:srgbClr val="000000"/>
            </a:solidFill>
            <a:prstDash val="solid"/>
            <a:round/>
            <a:headEnd len="med" w="med" type="none"/>
            <a:tailEnd len="med" w="med" type="triangle"/>
          </a:ln>
        </p:spPr>
      </p:cxnSp>
      <p:pic>
        <p:nvPicPr>
          <p:cNvPr id="228" name="Google Shape;228;p23"/>
          <p:cNvPicPr preferRelativeResize="0"/>
          <p:nvPr/>
        </p:nvPicPr>
        <p:blipFill>
          <a:blip r:embed="rId3">
            <a:alphaModFix/>
          </a:blip>
          <a:stretch>
            <a:fillRect/>
          </a:stretch>
        </p:blipFill>
        <p:spPr>
          <a:xfrm>
            <a:off x="9091725" y="4157150"/>
            <a:ext cx="519450" cy="402575"/>
          </a:xfrm>
          <a:prstGeom prst="rect">
            <a:avLst/>
          </a:prstGeom>
          <a:noFill/>
          <a:ln>
            <a:noFill/>
          </a:ln>
        </p:spPr>
      </p:pic>
      <p:cxnSp>
        <p:nvCxnSpPr>
          <p:cNvPr id="229" name="Google Shape;229;p23"/>
          <p:cNvCxnSpPr/>
          <p:nvPr/>
        </p:nvCxnSpPr>
        <p:spPr>
          <a:xfrm>
            <a:off x="9868654" y="4613025"/>
            <a:ext cx="140400" cy="230700"/>
          </a:xfrm>
          <a:prstGeom prst="straightConnector1">
            <a:avLst/>
          </a:prstGeom>
          <a:noFill/>
          <a:ln cap="flat" cmpd="sng" w="9525">
            <a:solidFill>
              <a:srgbClr val="000000"/>
            </a:solidFill>
            <a:prstDash val="solid"/>
            <a:round/>
            <a:headEnd len="med" w="med" type="none"/>
            <a:tailEnd len="med" w="med" type="triangle"/>
          </a:ln>
        </p:spPr>
      </p:cxnSp>
      <p:cxnSp>
        <p:nvCxnSpPr>
          <p:cNvPr id="230" name="Google Shape;230;p23"/>
          <p:cNvCxnSpPr/>
          <p:nvPr/>
        </p:nvCxnSpPr>
        <p:spPr>
          <a:xfrm flipH="1" rot="10800000">
            <a:off x="9804775" y="4843688"/>
            <a:ext cx="204300" cy="10500"/>
          </a:xfrm>
          <a:prstGeom prst="straightConnector1">
            <a:avLst/>
          </a:prstGeom>
          <a:noFill/>
          <a:ln cap="flat" cmpd="sng" w="9525">
            <a:solidFill>
              <a:srgbClr val="000000"/>
            </a:solidFill>
            <a:prstDash val="solid"/>
            <a:round/>
            <a:headEnd len="med" w="med" type="none"/>
            <a:tailEnd len="med" w="med" type="triangle"/>
          </a:ln>
        </p:spPr>
      </p:cxnSp>
      <p:cxnSp>
        <p:nvCxnSpPr>
          <p:cNvPr id="231" name="Google Shape;231;p23"/>
          <p:cNvCxnSpPr/>
          <p:nvPr/>
        </p:nvCxnSpPr>
        <p:spPr>
          <a:xfrm flipH="1" rot="10800000">
            <a:off x="9864256" y="4854125"/>
            <a:ext cx="149400" cy="262800"/>
          </a:xfrm>
          <a:prstGeom prst="straightConnector1">
            <a:avLst/>
          </a:prstGeom>
          <a:noFill/>
          <a:ln cap="flat" cmpd="sng" w="9525">
            <a:solidFill>
              <a:srgbClr val="000000"/>
            </a:solidFill>
            <a:prstDash val="solid"/>
            <a:round/>
            <a:headEnd len="med" w="med" type="none"/>
            <a:tailEnd len="med" w="med" type="triangle"/>
          </a:ln>
        </p:spPr>
      </p:cxnSp>
      <p:pic>
        <p:nvPicPr>
          <p:cNvPr id="232" name="Google Shape;232;p23"/>
          <p:cNvPicPr preferRelativeResize="0"/>
          <p:nvPr/>
        </p:nvPicPr>
        <p:blipFill>
          <a:blip r:embed="rId3">
            <a:alphaModFix/>
          </a:blip>
          <a:stretch>
            <a:fillRect/>
          </a:stretch>
        </p:blipFill>
        <p:spPr>
          <a:xfrm>
            <a:off x="9625125" y="4157150"/>
            <a:ext cx="519450" cy="402575"/>
          </a:xfrm>
          <a:prstGeom prst="rect">
            <a:avLst/>
          </a:prstGeom>
          <a:noFill/>
          <a:ln>
            <a:noFill/>
          </a:ln>
        </p:spPr>
      </p:pic>
      <p:sp>
        <p:nvSpPr>
          <p:cNvPr id="233" name="Google Shape;233;p23"/>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23"/>
          <p:cNvPicPr preferRelativeResize="0"/>
          <p:nvPr/>
        </p:nvPicPr>
        <p:blipFill>
          <a:blip r:embed="rId3">
            <a:alphaModFix/>
          </a:blip>
          <a:stretch>
            <a:fillRect/>
          </a:stretch>
        </p:blipFill>
        <p:spPr>
          <a:xfrm>
            <a:off x="7948725" y="8119550"/>
            <a:ext cx="519450" cy="402575"/>
          </a:xfrm>
          <a:prstGeom prst="rect">
            <a:avLst/>
          </a:prstGeom>
          <a:noFill/>
          <a:ln>
            <a:noFill/>
          </a:ln>
        </p:spPr>
      </p:pic>
      <p:cxnSp>
        <p:nvCxnSpPr>
          <p:cNvPr id="261" name="Google Shape;261;p23"/>
          <p:cNvCxnSpPr/>
          <p:nvPr/>
        </p:nvCxnSpPr>
        <p:spPr>
          <a:xfrm>
            <a:off x="8289550" y="8438625"/>
            <a:ext cx="17700" cy="5151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23"/>
          <p:cNvCxnSpPr/>
          <p:nvPr/>
        </p:nvCxnSpPr>
        <p:spPr>
          <a:xfrm flipH="1">
            <a:off x="8383475" y="8588250"/>
            <a:ext cx="322200" cy="3654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3"/>
          <p:cNvCxnSpPr/>
          <p:nvPr/>
        </p:nvCxnSpPr>
        <p:spPr>
          <a:xfrm flipH="1" rot="-5400000">
            <a:off x="7850075" y="8588250"/>
            <a:ext cx="322200" cy="3654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23"/>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REDUCTION BY INSTRUMENTS</a:t>
            </a:r>
            <a:endParaRPr b="1"/>
          </a:p>
        </p:txBody>
      </p:sp>
      <p:sp>
        <p:nvSpPr>
          <p:cNvPr id="265" name="Google Shape;265;p23"/>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REDUCTION BY SCENARIOS</a:t>
            </a:r>
            <a:endParaRPr b="1"/>
          </a:p>
        </p:txBody>
      </p:sp>
      <p:sp>
        <p:nvSpPr>
          <p:cNvPr id="266" name="Google Shape;266;p23"/>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3"/>
          <p:cNvPicPr preferRelativeResize="0"/>
          <p:nvPr/>
        </p:nvPicPr>
        <p:blipFill>
          <a:blip r:embed="rId4">
            <a:alphaModFix/>
          </a:blip>
          <a:stretch>
            <a:fillRect/>
          </a:stretch>
        </p:blipFill>
        <p:spPr>
          <a:xfrm>
            <a:off x="1785846" y="5600450"/>
            <a:ext cx="1134420" cy="30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4"/>
          <p:cNvSpPr txBox="1"/>
          <p:nvPr>
            <p:ph idx="1" type="body"/>
          </p:nvPr>
        </p:nvSpPr>
        <p:spPr>
          <a:xfrm>
            <a:off x="6787625" y="2425975"/>
            <a:ext cx="60573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start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end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evaluation frequency (monthly, biweekly)</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shocked yield start</a:t>
            </a:r>
            <a:endParaRPr sz="1200">
              <a:solidFill>
                <a:srgbClr val="000000"/>
              </a:solidFill>
            </a:endParaRPr>
          </a:p>
          <a:p>
            <a:pPr indent="0" lvl="0" marL="0" rtl="0" algn="l">
              <a:lnSpc>
                <a:spcPct val="150000"/>
              </a:lnSpc>
              <a:spcBef>
                <a:spcPts val="800"/>
              </a:spcBef>
              <a:spcAft>
                <a:spcPts val="0"/>
              </a:spcAft>
              <a:buSzPts val="3000"/>
              <a:buNone/>
            </a:pPr>
            <a:r>
              <a:rPr lang="en-US" sz="1200"/>
              <a:t>shocked yield end</a:t>
            </a:r>
            <a:endParaRPr sz="1200"/>
          </a:p>
          <a:p>
            <a:pPr indent="0" lvl="0" marL="0" rtl="0" algn="l">
              <a:lnSpc>
                <a:spcPct val="150000"/>
              </a:lnSpc>
              <a:spcBef>
                <a:spcPts val="800"/>
              </a:spcBef>
              <a:spcAft>
                <a:spcPts val="0"/>
              </a:spcAft>
              <a:buSzPts val="3000"/>
              <a:buNone/>
            </a:pPr>
            <a:r>
              <a:rPr lang="en-US" sz="1200"/>
              <a:t>shocked yield delta</a:t>
            </a:r>
            <a:endParaRPr sz="1200"/>
          </a:p>
          <a:p>
            <a:pPr indent="0" lvl="0" marL="0" rtl="0" algn="l">
              <a:lnSpc>
                <a:spcPct val="150000"/>
              </a:lnSpc>
              <a:spcBef>
                <a:spcPts val="800"/>
              </a:spcBef>
              <a:spcAft>
                <a:spcPts val="0"/>
              </a:spcAft>
              <a:buSzPts val="3000"/>
              <a:buNone/>
            </a:pPr>
            <a:r>
              <a:rPr lang="en-US" sz="1200"/>
              <a:t>file to describe bonds params, a line per bond: bond id, settlement days, face amount, coupon rate, redemption, issue date, maturity date, payment frequency</a:t>
            </a:r>
            <a:br>
              <a:rPr lang="en-US" sz="1200"/>
            </a:br>
            <a:r>
              <a:rPr lang="en-US" sz="1200"/>
              <a:t>boolean to either reserve compute and memory intensive nodes sources for compute and memory intensive tasks or not</a:t>
            </a:r>
            <a:endParaRPr sz="1200"/>
          </a:p>
          <a:p>
            <a:pPr indent="0" lvl="0" marL="0" rtl="0" algn="l">
              <a:lnSpc>
                <a:spcPct val="150000"/>
              </a:lnSpc>
              <a:spcBef>
                <a:spcPts val="800"/>
              </a:spcBef>
              <a:spcAft>
                <a:spcPts val="0"/>
              </a:spcAft>
              <a:buSzPts val="3000"/>
              <a:buNone/>
            </a:pPr>
            <a:r>
              <a:rPr lang="en-US" sz="1200"/>
              <a:t>compute intensive node source name </a:t>
            </a:r>
            <a:endParaRPr sz="1200"/>
          </a:p>
          <a:p>
            <a:pPr indent="0" lvl="0" marL="0" rtl="0" algn="l">
              <a:lnSpc>
                <a:spcPct val="150000"/>
              </a:lnSpc>
              <a:spcBef>
                <a:spcPts val="800"/>
              </a:spcBef>
              <a:spcAft>
                <a:spcPts val="0"/>
              </a:spcAft>
              <a:buSzPts val="3000"/>
              <a:buNone/>
            </a:pPr>
            <a:r>
              <a:rPr lang="en-US" sz="1200"/>
              <a:t>memory intensive node source name</a:t>
            </a:r>
            <a:endParaRPr sz="1200"/>
          </a:p>
          <a:p>
            <a:pPr indent="0" lvl="0" marL="0" rtl="0" algn="l">
              <a:lnSpc>
                <a:spcPct val="150000"/>
              </a:lnSpc>
              <a:spcBef>
                <a:spcPts val="800"/>
              </a:spcBef>
              <a:spcAft>
                <a:spcPts val="0"/>
              </a:spcAft>
              <a:buSzPts val="3000"/>
              <a:buNone/>
            </a:pPr>
            <a:r>
              <a:rPr lang="en-US" sz="1200"/>
              <a:t>data dir path to store generated data before reductions (for large data)</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scenarios</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bonds</a:t>
            </a:r>
            <a:endParaRPr sz="1200">
              <a:solidFill>
                <a:srgbClr val="000000"/>
              </a:solidFill>
            </a:endParaRPr>
          </a:p>
        </p:txBody>
      </p:sp>
      <p:sp>
        <p:nvSpPr>
          <p:cNvPr id="274" name="Google Shape;274;p2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75" name="Google Shape;275;p24"/>
          <p:cNvPicPr preferRelativeResize="0"/>
          <p:nvPr/>
        </p:nvPicPr>
        <p:blipFill>
          <a:blip r:embed="rId3">
            <a:alphaModFix/>
          </a:blip>
          <a:stretch>
            <a:fillRect/>
          </a:stretch>
        </p:blipFill>
        <p:spPr>
          <a:xfrm>
            <a:off x="1916750" y="2425975"/>
            <a:ext cx="4583000" cy="5581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1" name="Google Shape;281;p25"/>
          <p:cNvPicPr preferRelativeResize="0"/>
          <p:nvPr/>
        </p:nvPicPr>
        <p:blipFill>
          <a:blip r:embed="rId3">
            <a:alphaModFix/>
          </a:blip>
          <a:stretch>
            <a:fillRect/>
          </a:stretch>
        </p:blipFill>
        <p:spPr>
          <a:xfrm>
            <a:off x="3838500" y="1619750"/>
            <a:ext cx="3541500" cy="7184375"/>
          </a:xfrm>
          <a:prstGeom prst="rect">
            <a:avLst/>
          </a:prstGeom>
          <a:noFill/>
          <a:ln>
            <a:noFill/>
          </a:ln>
        </p:spPr>
      </p:pic>
      <p:pic>
        <p:nvPicPr>
          <p:cNvPr id="282" name="Google Shape;282;p25"/>
          <p:cNvPicPr preferRelativeResize="0"/>
          <p:nvPr/>
        </p:nvPicPr>
        <p:blipFill>
          <a:blip r:embed="rId4">
            <a:alphaModFix/>
          </a:blip>
          <a:stretch>
            <a:fillRect/>
          </a:stretch>
        </p:blipFill>
        <p:spPr>
          <a:xfrm>
            <a:off x="10898675" y="2811025"/>
            <a:ext cx="2018375" cy="4422199"/>
          </a:xfrm>
          <a:prstGeom prst="rect">
            <a:avLst/>
          </a:prstGeom>
          <a:noFill/>
          <a:ln>
            <a:noFill/>
          </a:ln>
        </p:spPr>
      </p:pic>
      <p:cxnSp>
        <p:nvCxnSpPr>
          <p:cNvPr id="283" name="Google Shape;283;p25"/>
          <p:cNvCxnSpPr>
            <a:endCxn id="284" idx="1"/>
          </p:cNvCxnSpPr>
          <p:nvPr/>
        </p:nvCxnSpPr>
        <p:spPr>
          <a:xfrm>
            <a:off x="6853625" y="3626568"/>
            <a:ext cx="3649200" cy="1338000"/>
          </a:xfrm>
          <a:prstGeom prst="straightConnector1">
            <a:avLst/>
          </a:prstGeom>
          <a:noFill/>
          <a:ln cap="flat" cmpd="sng" w="9525">
            <a:solidFill>
              <a:schemeClr val="dk2"/>
            </a:solidFill>
            <a:prstDash val="solid"/>
            <a:round/>
            <a:headEnd len="med" w="med" type="none"/>
            <a:tailEnd len="med" w="med" type="none"/>
          </a:ln>
        </p:spPr>
      </p:cxnSp>
      <p:sp>
        <p:nvSpPr>
          <p:cNvPr id="284" name="Google Shape;284;p25"/>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800">
                <a:solidFill>
                  <a:schemeClr val="dk1"/>
                </a:solidFill>
              </a:rPr>
              <a:t>Split the scenarios and bonds over the replicated tasks</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rPr b="1" lang="en-US" sz="1800">
                <a:solidFill>
                  <a:schemeClr val="dk1"/>
                </a:solidFill>
              </a:rPr>
              <a:t>1st level of replicated tasks: </a:t>
            </a:r>
            <a:r>
              <a:rPr lang="en-US" sz="1800">
                <a:solidFill>
                  <a:schemeClr val="dk1"/>
                </a:solidFill>
              </a:rPr>
              <a:t>a replicated task per subset of scenarios</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Clr>
                <a:schemeClr val="dk1"/>
              </a:buClr>
              <a:buSzPts val="1400"/>
              <a:buFont typeface="Arial"/>
              <a:buNone/>
            </a:pPr>
            <a:r>
              <a:rPr lang="en-US" sz="1800">
                <a:solidFill>
                  <a:schemeClr val="dk1"/>
                </a:solidFill>
              </a:rPr>
              <a:t>Each replicated task pull from the catalog and submit the cubelet simulation workflow</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r">
              <a:spcBef>
                <a:spcPts val="0"/>
              </a:spcBef>
              <a:spcAft>
                <a:spcPts val="0"/>
              </a:spcAft>
              <a:buNone/>
            </a:pPr>
            <a:r>
              <a:rPr lang="en-US" sz="1800">
                <a:solidFill>
                  <a:schemeClr val="dk1"/>
                </a:solidFill>
              </a:rPr>
              <a:t>Compute the portfolio clean prices per scenario and evaluation date (cubelets)</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rPr b="1" lang="en-US" sz="1800">
                <a:solidFill>
                  <a:schemeClr val="dk1"/>
                </a:solidFill>
              </a:rPr>
              <a:t>Merge</a:t>
            </a:r>
            <a:r>
              <a:rPr lang="en-US" sz="1800">
                <a:solidFill>
                  <a:schemeClr val="dk1"/>
                </a:solidFill>
              </a:rPr>
              <a:t> the portfolio clean prices into a single csv file (cube). Compute portfolio prices time series for each scenario and create a csv file. Compute correlations over scenarios and create a csv file + heat map png file</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rPr lang="en-US" sz="1800">
                <a:solidFill>
                  <a:schemeClr val="dk1"/>
                </a:solidFill>
              </a:rPr>
              <a:t>Allow user to visualize/download the png/csv zip files</a:t>
            </a:r>
            <a:endParaRPr sz="1800">
              <a:solidFill>
                <a:schemeClr val="dk1"/>
              </a:solidFill>
            </a:endParaRPr>
          </a:p>
          <a:p>
            <a:pPr indent="0" lvl="0" marL="0" rtl="0" algn="r">
              <a:spcBef>
                <a:spcPts val="0"/>
              </a:spcBef>
              <a:spcAft>
                <a:spcPts val="0"/>
              </a:spcAft>
              <a:buClr>
                <a:schemeClr val="dk1"/>
              </a:buClr>
              <a:buSzPts val="1800"/>
              <a:buFont typeface="Arial"/>
              <a:buNone/>
            </a:pPr>
            <a:r>
              <a:t/>
            </a:r>
            <a:endParaRPr sz="1800">
              <a:solidFill>
                <a:schemeClr val="dk1"/>
              </a:solidFill>
            </a:endParaRPr>
          </a:p>
        </p:txBody>
      </p:sp>
      <p:sp>
        <p:nvSpPr>
          <p:cNvPr id="286" name="Google Shape;286;p25"/>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800">
                <a:solidFill>
                  <a:schemeClr val="dk1"/>
                </a:solidFill>
              </a:rPr>
              <a:t>Init parameters</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rPr b="1" lang="en-US" sz="1800">
                <a:solidFill>
                  <a:schemeClr val="dk1"/>
                </a:solidFill>
              </a:rPr>
              <a:t>2nd</a:t>
            </a:r>
            <a:r>
              <a:rPr b="1" lang="en-US" sz="1800">
                <a:solidFill>
                  <a:schemeClr val="dk1"/>
                </a:solidFill>
              </a:rPr>
              <a:t> level of replicated tasks: </a:t>
            </a:r>
            <a:r>
              <a:rPr lang="en-US" sz="1800">
                <a:solidFill>
                  <a:schemeClr val="dk1"/>
                </a:solidFill>
              </a:rPr>
              <a:t>a replicated task per subset of bonds</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rPr lang="en-US" sz="1800">
                <a:solidFill>
                  <a:schemeClr val="dk1"/>
                </a:solidFill>
              </a:rPr>
              <a:t>Using Quanlib, each replicated task estimates a subset of the portfolio clean prices (cubelet)</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rPr b="1" lang="en-US" sz="1800">
                <a:solidFill>
                  <a:schemeClr val="dk1"/>
                </a:solidFill>
              </a:rPr>
              <a:t>Merge</a:t>
            </a:r>
            <a:r>
              <a:rPr lang="en-US" sz="1800">
                <a:solidFill>
                  <a:schemeClr val="dk1"/>
                </a:solidFill>
              </a:rPr>
              <a:t> cubelets (bonds -&gt; portfolio) and create a csv file  </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t/>
            </a:r>
            <a:endParaRPr sz="1800">
              <a:solidFill>
                <a:schemeClr val="dk1"/>
              </a:solidFill>
            </a:endParaRPr>
          </a:p>
          <a:p>
            <a:pPr indent="0" lvl="0" marL="0" rtl="0" algn="r">
              <a:spcBef>
                <a:spcPts val="0"/>
              </a:spcBef>
              <a:spcAft>
                <a:spcPts val="0"/>
              </a:spcAft>
              <a:buNone/>
            </a:pPr>
            <a:r>
              <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2" name="Google Shape;292;p26"/>
          <p:cNvPicPr preferRelativeResize="0"/>
          <p:nvPr/>
        </p:nvPicPr>
        <p:blipFill>
          <a:blip r:embed="rId3">
            <a:alphaModFix/>
          </a:blip>
          <a:stretch>
            <a:fillRect/>
          </a:stretch>
        </p:blipFill>
        <p:spPr>
          <a:xfrm>
            <a:off x="152400" y="1514125"/>
            <a:ext cx="12700003" cy="2732657"/>
          </a:xfrm>
          <a:prstGeom prst="rect">
            <a:avLst/>
          </a:prstGeom>
          <a:noFill/>
          <a:ln>
            <a:noFill/>
          </a:ln>
        </p:spPr>
      </p:pic>
      <p:pic>
        <p:nvPicPr>
          <p:cNvPr id="293" name="Google Shape;293;p26"/>
          <p:cNvPicPr preferRelativeResize="0"/>
          <p:nvPr/>
        </p:nvPicPr>
        <p:blipFill>
          <a:blip r:embed="rId4">
            <a:alphaModFix/>
          </a:blip>
          <a:stretch>
            <a:fillRect/>
          </a:stretch>
        </p:blipFill>
        <p:spPr>
          <a:xfrm>
            <a:off x="152400" y="4399182"/>
            <a:ext cx="5624614" cy="5202020"/>
          </a:xfrm>
          <a:prstGeom prst="rect">
            <a:avLst/>
          </a:prstGeom>
          <a:noFill/>
          <a:ln>
            <a:noFill/>
          </a:ln>
        </p:spPr>
      </p:pic>
      <p:pic>
        <p:nvPicPr>
          <p:cNvPr id="294" name="Google Shape;294;p26"/>
          <p:cNvPicPr preferRelativeResize="0"/>
          <p:nvPr/>
        </p:nvPicPr>
        <p:blipFill>
          <a:blip r:embed="rId5">
            <a:alphaModFix/>
          </a:blip>
          <a:stretch>
            <a:fillRect/>
          </a:stretch>
        </p:blipFill>
        <p:spPr>
          <a:xfrm>
            <a:off x="6930672" y="5504027"/>
            <a:ext cx="3237225" cy="179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a:t>
            </a:r>
            <a:r>
              <a:rPr b="1" lang="en-US" sz="2000" u="sng"/>
              <a:t>(MC) </a:t>
            </a:r>
            <a:r>
              <a:rPr b="1" lang="en-US" sz="2000" u="sng"/>
              <a:t>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1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13"/>
          <p:cNvPicPr preferRelativeResize="0"/>
          <p:nvPr/>
        </p:nvPicPr>
        <p:blipFill>
          <a:blip r:embed="rId3">
            <a:alphaModFix/>
          </a:blip>
          <a:stretch>
            <a:fillRect/>
          </a:stretch>
        </p:blipFill>
        <p:spPr>
          <a:xfrm>
            <a:off x="1646925" y="7462650"/>
            <a:ext cx="4264550" cy="927600"/>
          </a:xfrm>
          <a:prstGeom prst="rect">
            <a:avLst/>
          </a:prstGeom>
          <a:noFill/>
          <a:ln>
            <a:noFill/>
          </a:ln>
        </p:spPr>
      </p:pic>
      <p:pic>
        <p:nvPicPr>
          <p:cNvPr id="64" name="Google Shape;64;p13"/>
          <p:cNvPicPr preferRelativeResize="0"/>
          <p:nvPr/>
        </p:nvPicPr>
        <p:blipFill>
          <a:blip r:embed="rId4">
            <a:alphaModFix/>
          </a:blip>
          <a:stretch>
            <a:fillRect/>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4"/>
          <p:cNvPicPr preferRelativeResize="0"/>
          <p:nvPr/>
        </p:nvPicPr>
        <p:blipFill>
          <a:blip r:embed="rId3">
            <a:alphaModFix/>
          </a:blip>
          <a:stretch>
            <a:fillRect/>
          </a:stretch>
        </p:blipFill>
        <p:spPr>
          <a:xfrm>
            <a:off x="1862975" y="3217800"/>
            <a:ext cx="4480475" cy="4184812"/>
          </a:xfrm>
          <a:prstGeom prst="rect">
            <a:avLst/>
          </a:prstGeom>
          <a:noFill/>
          <a:ln>
            <a:noFill/>
          </a:ln>
        </p:spPr>
      </p:pic>
      <p:sp>
        <p:nvSpPr>
          <p:cNvPr id="70" name="Google Shape;70;p14"/>
          <p:cNvSpPr txBox="1"/>
          <p:nvPr>
            <p:ph idx="1" type="body"/>
          </p:nvPr>
        </p:nvSpPr>
        <p:spPr>
          <a:xfrm>
            <a:off x="6412175" y="3077950"/>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pic>
        <p:nvPicPr>
          <p:cNvPr id="71" name="Google Shape;71;p14"/>
          <p:cNvPicPr preferRelativeResize="0"/>
          <p:nvPr/>
        </p:nvPicPr>
        <p:blipFill rotWithShape="1">
          <a:blip r:embed="rId4">
            <a:alphaModFix/>
          </a:blip>
          <a:srcRect b="0" l="0" r="0" t="0"/>
          <a:stretch/>
        </p:blipFill>
        <p:spPr>
          <a:xfrm>
            <a:off x="1653229" y="8631725"/>
            <a:ext cx="2716543" cy="927600"/>
          </a:xfrm>
          <a:prstGeom prst="rect">
            <a:avLst/>
          </a:prstGeom>
          <a:noFill/>
          <a:ln>
            <a:noFill/>
          </a:ln>
        </p:spPr>
      </p:pic>
      <p:pic>
        <p:nvPicPr>
          <p:cNvPr id="72" name="Google Shape;72;p14"/>
          <p:cNvPicPr preferRelativeResize="0"/>
          <p:nvPr/>
        </p:nvPicPr>
        <p:blipFill rotWithShape="1">
          <a:blip r:embed="rId5">
            <a:alphaModFix/>
          </a:blip>
          <a:srcRect b="0" l="0" r="0" t="0"/>
          <a:stretch/>
        </p:blipFill>
        <p:spPr>
          <a:xfrm>
            <a:off x="5449325" y="8651375"/>
            <a:ext cx="684375" cy="735900"/>
          </a:xfrm>
          <a:prstGeom prst="rect">
            <a:avLst/>
          </a:prstGeom>
          <a:noFill/>
          <a:ln>
            <a:noFill/>
          </a:ln>
        </p:spPr>
      </p:pic>
      <p:cxnSp>
        <p:nvCxnSpPr>
          <p:cNvPr id="73" name="Google Shape;73;p14"/>
          <p:cNvCxnSpPr/>
          <p:nvPr/>
        </p:nvCxnSpPr>
        <p:spPr>
          <a:xfrm rot="10800000">
            <a:off x="5584750" y="6043400"/>
            <a:ext cx="170400" cy="2604900"/>
          </a:xfrm>
          <a:prstGeom prst="straightConnector1">
            <a:avLst/>
          </a:prstGeom>
          <a:noFill/>
          <a:ln cap="flat" cmpd="sng" w="9525">
            <a:solidFill>
              <a:schemeClr val="dk2"/>
            </a:solidFill>
            <a:prstDash val="solid"/>
            <a:round/>
            <a:headEnd len="sm" w="sm" type="none"/>
            <a:tailEnd len="med" w="med" type="triangle"/>
          </a:ln>
        </p:spPr>
      </p:cxnSp>
      <p:cxnSp>
        <p:nvCxnSpPr>
          <p:cNvPr id="74" name="Google Shape;74;p14"/>
          <p:cNvCxnSpPr>
            <a:stCxn id="71" idx="0"/>
          </p:cNvCxnSpPr>
          <p:nvPr/>
        </p:nvCxnSpPr>
        <p:spPr>
          <a:xfrm flipH="1" rot="10800000">
            <a:off x="3011500" y="5623925"/>
            <a:ext cx="1917600" cy="3007800"/>
          </a:xfrm>
          <a:prstGeom prst="straightConnector1">
            <a:avLst/>
          </a:prstGeom>
          <a:noFill/>
          <a:ln cap="flat" cmpd="sng" w="9525">
            <a:solidFill>
              <a:schemeClr val="dk2"/>
            </a:solidFill>
            <a:prstDash val="solid"/>
            <a:round/>
            <a:headEnd len="sm" w="sm" type="none"/>
            <a:tailEnd len="med" w="med" type="triangle"/>
          </a:ln>
        </p:spPr>
      </p:cxnSp>
      <p:sp>
        <p:nvSpPr>
          <p:cNvPr id="75" name="Google Shape;75;p1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6" name="Google Shape;76;p14"/>
          <p:cNvSpPr txBox="1"/>
          <p:nvPr/>
        </p:nvSpPr>
        <p:spPr>
          <a:xfrm>
            <a:off x="118000" y="1513550"/>
            <a:ext cx="12585300" cy="1651800"/>
          </a:xfrm>
          <a:prstGeom prst="rect">
            <a:avLst/>
          </a:prstGeom>
          <a:noFill/>
          <a:ln>
            <a:noFill/>
          </a:ln>
        </p:spPr>
        <p:txBody>
          <a:bodyPr anchorCtr="0" anchor="ctr" bIns="91425" lIns="91425" spcFirstLastPara="1" rIns="91425" wrap="square" tIns="91425">
            <a:noAutofit/>
          </a:bodyPr>
          <a:lstStyle/>
          <a:p>
            <a:pPr indent="0" lvl="0" marL="0" rtl="0" algn="l">
              <a:spcBef>
                <a:spcPts val="800"/>
              </a:spcBef>
              <a:spcAft>
                <a:spcPts val="0"/>
              </a:spcAft>
              <a:buNone/>
            </a:pPr>
            <a:r>
              <a:rPr lang="en-US" sz="2000">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advanced assets can be integrated thanks to the Quantlib C++ lib.</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15"/>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1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15"/>
          <p:cNvPicPr preferRelativeResize="0"/>
          <p:nvPr/>
        </p:nvPicPr>
        <p:blipFill>
          <a:blip r:embed="rId3">
            <a:alphaModFix/>
          </a:blip>
          <a:stretch>
            <a:fillRect/>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16"/>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16"/>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6183575" y="3563013"/>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per VaR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sp>
        <p:nvSpPr>
          <p:cNvPr id="97" name="Google Shape;97;p17"/>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98" name="Google Shape;98;p17"/>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rtl="0" algn="l">
              <a:spcBef>
                <a:spcPts val="800"/>
              </a:spcBef>
              <a:spcAft>
                <a:spcPts val="0"/>
              </a:spcAft>
              <a:buNone/>
            </a:pPr>
            <a:r>
              <a:rPr lang="en-US" sz="2000">
                <a:solidFill>
                  <a:schemeClr val="dk1"/>
                </a:solidFill>
                <a:latin typeface="Helvetica Neue"/>
                <a:ea typeface="Helvetica Neue"/>
                <a:cs typeface="Helvetica Neue"/>
                <a:sym typeface="Helvetica Neue"/>
              </a:rPr>
              <a:t>E</a:t>
            </a:r>
            <a:r>
              <a:rPr lang="en-US" sz="2000">
                <a:solidFill>
                  <a:schemeClr val="dk1"/>
                </a:solidFill>
                <a:latin typeface="Helvetica Neue"/>
                <a:ea typeface="Helvetica Neue"/>
                <a:cs typeface="Helvetica Neue"/>
                <a:sym typeface="Helvetica Neue"/>
              </a:rPr>
              <a:t>stimates the incremental VaR (iVaR) for each asset of the portfolio. iVaR quantifies the risk a position (or sub-portfolio) is adding to a portfolio. For instance, the iVaR related to an asset Y, is the difference between the portfolio VaR with and without Y.</a:t>
            </a:r>
            <a:endParaRPr sz="2000"/>
          </a:p>
        </p:txBody>
      </p:sp>
      <p:pic>
        <p:nvPicPr>
          <p:cNvPr id="99" name="Google Shape;99;p17"/>
          <p:cNvPicPr preferRelativeResize="0"/>
          <p:nvPr/>
        </p:nvPicPr>
        <p:blipFill>
          <a:blip r:embed="rId3">
            <a:alphaModFix/>
          </a:blip>
          <a:stretch>
            <a:fillRect/>
          </a:stretch>
        </p:blipFill>
        <p:spPr>
          <a:xfrm>
            <a:off x="1201175" y="3691950"/>
            <a:ext cx="4683300" cy="433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 name="Google Shape;105;p18"/>
          <p:cNvSpPr txBox="1"/>
          <p:nvPr/>
        </p:nvSpPr>
        <p:spPr>
          <a:xfrm>
            <a:off x="162750" y="1716200"/>
            <a:ext cx="5182800" cy="7918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Each replicated task instanciates an assets params files, by setting to 0 its corresponding asset. By this way, the estimated VaR will not consider the asset</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2nd level of replicated tasks: </a:t>
            </a:r>
            <a:r>
              <a:rPr b="0" i="0" lang="en-US" sz="1400" u="none" cap="none" strike="noStrike">
                <a:solidFill>
                  <a:schemeClr val="dk1"/>
                </a:solidFill>
                <a:latin typeface="Arial"/>
                <a:ea typeface="Arial"/>
                <a:cs typeface="Arial"/>
                <a:sym typeface="Arial"/>
              </a:rPr>
              <a:t>a replicated task per subset of MC simulations. Each replicated task processes a subset of the MC simulations according to its instanciated assets params file (i.e. instanciated by its father replicated task)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1st level of replicated tasks: </a:t>
            </a:r>
            <a:r>
              <a:rPr b="0" i="0" lang="en-US" sz="1400" u="none" cap="none" strike="noStrike">
                <a:solidFill>
                  <a:schemeClr val="dk1"/>
                </a:solidFill>
                <a:latin typeface="Arial"/>
                <a:ea typeface="Arial"/>
                <a:cs typeface="Arial"/>
                <a:sym typeface="Arial"/>
              </a:rPr>
              <a:t>a replicated task to merge the MC simulations processed by its sons task. Each task estimates the VaR related to Y, stores it, and generates the corresponding frequencies bar chart</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Compute and println the iVaR related to each asset (portfolio VaR estimated by the right branch - portfolio VaR without the asset Y estimated by the left branch), merge all the frequencies bar charts into a single png file and exposes it</a:t>
            </a:r>
            <a:endParaRPr b="0" i="0" sz="1400" u="none" cap="none" strike="noStrike">
              <a:solidFill>
                <a:schemeClr val="dk1"/>
              </a:solidFill>
              <a:latin typeface="Arial"/>
              <a:ea typeface="Arial"/>
              <a:cs typeface="Arial"/>
              <a:sym typeface="Arial"/>
            </a:endParaRPr>
          </a:p>
        </p:txBody>
      </p:sp>
      <p:sp>
        <p:nvSpPr>
          <p:cNvPr id="106" name="Google Shape;106;p18"/>
          <p:cNvSpPr txBox="1"/>
          <p:nvPr/>
        </p:nvSpPr>
        <p:spPr>
          <a:xfrm rot="-5400000">
            <a:off x="8171225" y="3754425"/>
            <a:ext cx="3939900" cy="16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Perform the MC VaR like </a:t>
            </a:r>
            <a:r>
              <a:rPr b="1" lang="en-US" sz="1800"/>
              <a:t>Monte_Carlo_VaR_portfolio.xml</a:t>
            </a:r>
            <a:endParaRPr b="1" i="0" sz="1800" u="none" cap="none" strike="noStrike">
              <a:solidFill>
                <a:srgbClr val="000000"/>
              </a:solidFill>
              <a:latin typeface="Arial"/>
              <a:ea typeface="Arial"/>
              <a:cs typeface="Arial"/>
              <a:sym typeface="Arial"/>
            </a:endParaRPr>
          </a:p>
        </p:txBody>
      </p:sp>
      <p:sp>
        <p:nvSpPr>
          <p:cNvPr id="107" name="Google Shape;107;p18"/>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pic>
        <p:nvPicPr>
          <p:cNvPr id="108" name="Google Shape;108;p18"/>
          <p:cNvPicPr preferRelativeResize="0"/>
          <p:nvPr/>
        </p:nvPicPr>
        <p:blipFill>
          <a:blip r:embed="rId3">
            <a:alphaModFix/>
          </a:blip>
          <a:stretch>
            <a:fillRect/>
          </a:stretch>
        </p:blipFill>
        <p:spPr>
          <a:xfrm>
            <a:off x="5834775" y="1716200"/>
            <a:ext cx="3219800" cy="7767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0" l="0" r="0" t="0"/>
          <a:stretch/>
        </p:blipFill>
        <p:spPr>
          <a:xfrm>
            <a:off x="152400" y="2499822"/>
            <a:ext cx="12700000" cy="2801568"/>
          </a:xfrm>
          <a:prstGeom prst="rect">
            <a:avLst/>
          </a:prstGeom>
          <a:noFill/>
          <a:ln>
            <a:noFill/>
          </a:ln>
        </p:spPr>
      </p:pic>
      <p:pic>
        <p:nvPicPr>
          <p:cNvPr id="114" name="Google Shape;114;p19"/>
          <p:cNvPicPr preferRelativeResize="0"/>
          <p:nvPr/>
        </p:nvPicPr>
        <p:blipFill rotWithShape="1">
          <a:blip r:embed="rId4">
            <a:alphaModFix/>
          </a:blip>
          <a:srcRect b="0" l="0" r="0" t="0"/>
          <a:stretch/>
        </p:blipFill>
        <p:spPr>
          <a:xfrm>
            <a:off x="152400" y="6084190"/>
            <a:ext cx="12700000" cy="1610699"/>
          </a:xfrm>
          <a:prstGeom prst="rect">
            <a:avLst/>
          </a:prstGeom>
          <a:noFill/>
          <a:ln>
            <a:noFill/>
          </a:ln>
        </p:spPr>
      </p:pic>
      <p:sp>
        <p:nvSpPr>
          <p:cNvPr id="115" name="Google Shape;115;p19"/>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1" name="Google Shape;121;p20"/>
          <p:cNvSpPr txBox="1"/>
          <p:nvPr>
            <p:ph idx="1" type="body"/>
          </p:nvPr>
        </p:nvSpPr>
        <p:spPr>
          <a:xfrm>
            <a:off x="6293475" y="3637825"/>
            <a:ext cx="5904000" cy="54852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run the plotting task into a docker container for matplotlib support</a:t>
            </a:r>
            <a:endParaRPr sz="1200">
              <a:solidFill>
                <a:srgbClr val="000000"/>
              </a:solidFill>
            </a:endParaRPr>
          </a:p>
          <a:p>
            <a:pPr indent="0" lvl="0" marL="0" rtl="0" algn="l">
              <a:lnSpc>
                <a:spcPct val="150000"/>
              </a:lnSpc>
              <a:spcBef>
                <a:spcPts val="800"/>
              </a:spcBef>
              <a:spcAft>
                <a:spcPts val="0"/>
              </a:spcAft>
              <a:buSzPts val="3000"/>
              <a:buNone/>
            </a:pPr>
            <a:r>
              <a:rPr lang="en-US" sz="1200"/>
              <a:t>number of portfolio simulations per PnL estimation</a:t>
            </a:r>
            <a:endParaRPr sz="1200"/>
          </a:p>
          <a:p>
            <a:pPr indent="0" lvl="0" marL="0" rtl="0" algn="l">
              <a:lnSpc>
                <a:spcPct val="150000"/>
              </a:lnSpc>
              <a:spcBef>
                <a:spcPts val="800"/>
              </a:spcBef>
              <a:spcAft>
                <a:spcPts val="0"/>
              </a:spcAft>
              <a:buClr>
                <a:schemeClr val="dk1"/>
              </a:buClr>
              <a:buSzPts val="1100"/>
              <a:buFont typeface="Arial"/>
              <a:buNone/>
            </a:pPr>
            <a:r>
              <a:rPr lang="en-US" sz="1200"/>
              <a:t>number of time steps of the portfolio simulations paths, up to the horizon</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horizon until which portfolio is stressed (here time steps are set to 1/255)</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file to describe assets params, a line per asset: start price, </a:t>
            </a:r>
            <a:r>
              <a:rPr lang="en-US" sz="1200"/>
              <a:t>drift rate (yearly return)</a:t>
            </a:r>
            <a:r>
              <a:rPr lang="en-US" sz="1200"/>
              <a:t>, volatility rate (yearly return), weight</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correlations matrix of the assets</a:t>
            </a:r>
            <a:endParaRPr sz="1200">
              <a:solidFill>
                <a:srgbClr val="000000"/>
              </a:solidFill>
            </a:endParaRPr>
          </a:p>
          <a:p>
            <a:pPr indent="0" lvl="0" marL="0" marR="0" rtl="0" algn="l">
              <a:lnSpc>
                <a:spcPct val="100000"/>
              </a:lnSpc>
              <a:spcBef>
                <a:spcPts val="800"/>
              </a:spcBef>
              <a:spcAft>
                <a:spcPts val="0"/>
              </a:spcAft>
              <a:buSzPts val="3000"/>
              <a:buNone/>
            </a:pPr>
            <a:r>
              <a:rPr lang="en-US" sz="1200">
                <a:solidFill>
                  <a:srgbClr val="000000"/>
                </a:solidFill>
              </a:rPr>
              <a:t>range of the percentages of variation to apply to the risk free rate and number of steps to consider in this range</a:t>
            </a:r>
            <a:endParaRPr sz="1200">
              <a:solidFill>
                <a:srgbClr val="000000"/>
              </a:solidFill>
            </a:endParaRPr>
          </a:p>
          <a:p>
            <a:pPr indent="0" lvl="0" marL="0" rtl="0" algn="l">
              <a:lnSpc>
                <a:spcPct val="100000"/>
              </a:lnSpc>
              <a:spcBef>
                <a:spcPts val="800"/>
              </a:spcBef>
              <a:spcAft>
                <a:spcPts val="0"/>
              </a:spcAft>
              <a:buSzPts val="3000"/>
              <a:buNone/>
            </a:pPr>
            <a:r>
              <a:rPr lang="en-US" sz="1200"/>
              <a:t>range of the percentages of variation to apply to the portolio asset volatilities and number of steps to consider in this range</a:t>
            </a:r>
            <a:endParaRPr sz="1200"/>
          </a:p>
          <a:p>
            <a:pPr indent="0" lvl="0" marL="0" rtl="0" algn="l">
              <a:lnSpc>
                <a:spcPct val="100000"/>
              </a:lnSpc>
              <a:spcBef>
                <a:spcPts val="800"/>
              </a:spcBef>
              <a:spcAft>
                <a:spcPts val="0"/>
              </a:spcAft>
              <a:buSzPts val="3000"/>
              <a:buNone/>
            </a:pPr>
            <a:r>
              <a:rPr lang="en-US" sz="1200"/>
              <a:t>number of replicated tasks which have in charge the stressed PnL simulations</a:t>
            </a:r>
            <a:endParaRPr sz="1200"/>
          </a:p>
          <a:p>
            <a:pPr indent="0" lvl="0" marL="0" rtl="0" algn="l">
              <a:lnSpc>
                <a:spcPct val="100000"/>
              </a:lnSpc>
              <a:spcBef>
                <a:spcPts val="800"/>
              </a:spcBef>
              <a:spcAft>
                <a:spcPts val="0"/>
              </a:spcAft>
              <a:buClr>
                <a:schemeClr val="dk1"/>
              </a:buClr>
              <a:buSzPts val="1100"/>
              <a:buFont typeface="Arial"/>
              <a:buNone/>
            </a:pPr>
            <a:r>
              <a:t/>
            </a:r>
            <a:endParaRPr sz="1200"/>
          </a:p>
        </p:txBody>
      </p:sp>
      <p:sp>
        <p:nvSpPr>
          <p:cNvPr id="122" name="Google Shape;122;p20"/>
          <p:cNvSpPr txBox="1"/>
          <p:nvPr/>
        </p:nvSpPr>
        <p:spPr>
          <a:xfrm>
            <a:off x="276700" y="1900900"/>
            <a:ext cx="12570900" cy="1232400"/>
          </a:xfrm>
          <a:prstGeom prst="rect">
            <a:avLst/>
          </a:prstGeom>
          <a:noFill/>
          <a:ln>
            <a:noFill/>
          </a:ln>
        </p:spPr>
        <p:txBody>
          <a:bodyPr anchorCtr="0" anchor="ctr" bIns="91425" lIns="91425" spcFirstLastPara="1" rIns="91425" wrap="square" tIns="91425">
            <a:noAutofit/>
          </a:bodyPr>
          <a:lstStyle/>
          <a:p>
            <a:pPr indent="0" lvl="0" marL="0" rtl="0" algn="l">
              <a:spcBef>
                <a:spcPts val="800"/>
              </a:spcBef>
              <a:spcAft>
                <a:spcPts val="0"/>
              </a:spcAft>
              <a:buNone/>
            </a:pPr>
            <a:r>
              <a:rPr lang="en-US" sz="2400">
                <a:solidFill>
                  <a:schemeClr val="dk1"/>
                </a:solidFill>
                <a:latin typeface="Helvetica Neue"/>
                <a:ea typeface="Helvetica Neue"/>
                <a:cs typeface="Helvetica Neue"/>
                <a:sym typeface="Helvetica Neue"/>
              </a:rPr>
              <a:t>E</a:t>
            </a:r>
            <a:r>
              <a:rPr lang="en-US" sz="2400">
                <a:solidFill>
                  <a:schemeClr val="dk1"/>
                </a:solidFill>
                <a:latin typeface="Helvetica Neue"/>
                <a:ea typeface="Helvetica Neue"/>
                <a:cs typeface="Helvetica Neue"/>
                <a:sym typeface="Helvetica Neue"/>
              </a:rPr>
              <a:t>stimates the portfolio PnL (Profit and Loss) over stressed volatilities and risk free rates.</a:t>
            </a:r>
            <a:endParaRPr/>
          </a:p>
        </p:txBody>
      </p:sp>
      <p:pic>
        <p:nvPicPr>
          <p:cNvPr id="123" name="Google Shape;123;p20"/>
          <p:cNvPicPr preferRelativeResize="0"/>
          <p:nvPr/>
        </p:nvPicPr>
        <p:blipFill>
          <a:blip r:embed="rId3">
            <a:alphaModFix/>
          </a:blip>
          <a:stretch>
            <a:fillRect/>
          </a:stretch>
        </p:blipFill>
        <p:spPr>
          <a:xfrm>
            <a:off x="1476500" y="3764225"/>
            <a:ext cx="4816975" cy="3729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