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9753600" cx="130048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dRYDwzw10sR8iQcV9mSxbpd5t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4" name="Google Shape;1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1" name="Google Shape;1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9" name="Google Shape;1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7" name="Google Shape;2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3" name="Google Shape;2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94" name="Google Shape;2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8" name="Google Shape;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31f0e9df4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3" name="Google Shape;93;g2031f0e9df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2" name="Google Shape;1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9" name="Google Shape;10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17"/>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17"/>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17"/>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p:cSld name="Text Layout">
    <p:spTree>
      <p:nvGrpSpPr>
        <p:cNvPr id="47" name="Shape 47"/>
        <p:cNvGrpSpPr/>
        <p:nvPr/>
      </p:nvGrpSpPr>
      <p:grpSpPr>
        <a:xfrm>
          <a:off x="0" y="0"/>
          <a:ext cx="0" cy="0"/>
          <a:chOff x="0" y="0"/>
          <a:chExt cx="0" cy="0"/>
        </a:xfrm>
      </p:grpSpPr>
      <p:sp>
        <p:nvSpPr>
          <p:cNvPr id="48" name="Google Shape;48;p26"/>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26"/>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26"/>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6"/>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8"/>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18"/>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18"/>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18"/>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19"/>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19"/>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19"/>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19"/>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cxnSp>
        <p:nvCxnSpPr>
          <p:cNvPr id="22" name="Google Shape;22;p20"/>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20"/>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20"/>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20"/>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20"/>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20"/>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20"/>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cxnSp>
        <p:nvCxnSpPr>
          <p:cNvPr id="30" name="Google Shape;30;p21"/>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21"/>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21"/>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3" name="Shape 33"/>
        <p:cNvGrpSpPr/>
        <p:nvPr/>
      </p:nvGrpSpPr>
      <p:grpSpPr>
        <a:xfrm>
          <a:off x="0" y="0"/>
          <a:ext cx="0" cy="0"/>
          <a:chOff x="0" y="0"/>
          <a:chExt cx="0" cy="0"/>
        </a:xfrm>
      </p:grpSpPr>
      <p:pic>
        <p:nvPicPr>
          <p:cNvPr id="34" name="Google Shape;34;p22"/>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4"/>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24"/>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24"/>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5"/>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5"/>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25"/>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25"/>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25"/>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7" name="Google Shape;127;p9"/>
          <p:cNvSpPr txBox="1"/>
          <p:nvPr/>
        </p:nvSpPr>
        <p:spPr>
          <a:xfrm>
            <a:off x="276700" y="1900900"/>
            <a:ext cx="125709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 (Profit and Loss) over stressed volatilities and risk free rates.</a:t>
            </a:r>
            <a:endParaRPr b="0" i="0" sz="1400" u="none" cap="none" strike="noStrike">
              <a:solidFill>
                <a:srgbClr val="000000"/>
              </a:solidFill>
              <a:latin typeface="Arial"/>
              <a:ea typeface="Arial"/>
              <a:cs typeface="Arial"/>
              <a:sym typeface="Arial"/>
            </a:endParaRPr>
          </a:p>
        </p:txBody>
      </p:sp>
      <p:pic>
        <p:nvPicPr>
          <p:cNvPr id="128" name="Google Shape;128;p9"/>
          <p:cNvPicPr preferRelativeResize="0"/>
          <p:nvPr/>
        </p:nvPicPr>
        <p:blipFill>
          <a:blip r:embed="rId3">
            <a:alphaModFix/>
          </a:blip>
          <a:stretch>
            <a:fillRect/>
          </a:stretch>
        </p:blipFill>
        <p:spPr>
          <a:xfrm>
            <a:off x="152400" y="3213242"/>
            <a:ext cx="12852400" cy="43777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4" name="Google Shape;134;p10"/>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5" name="Google Shape;135;p10"/>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6" name="Google Shape;136;p10"/>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1"/>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42" name="Google Shape;142;p11"/>
          <p:cNvPicPr preferRelativeResize="0"/>
          <p:nvPr/>
        </p:nvPicPr>
        <p:blipFill rotWithShape="1">
          <a:blip r:embed="rId4">
            <a:alphaModFix/>
          </a:blip>
          <a:srcRect b="0" l="0" r="0" t="0"/>
          <a:stretch/>
        </p:blipFill>
        <p:spPr>
          <a:xfrm>
            <a:off x="3664725" y="4280854"/>
            <a:ext cx="5467350" cy="4362450"/>
          </a:xfrm>
          <a:prstGeom prst="rect">
            <a:avLst/>
          </a:prstGeom>
          <a:noFill/>
          <a:ln>
            <a:noFill/>
          </a:ln>
        </p:spPr>
      </p:pic>
      <p:sp>
        <p:nvSpPr>
          <p:cNvPr id="143" name="Google Shape;143;p11"/>
          <p:cNvSpPr txBox="1"/>
          <p:nvPr/>
        </p:nvSpPr>
        <p:spPr>
          <a:xfrm>
            <a:off x="9113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44" name="Google Shape;144;p11"/>
          <p:cNvSpPr txBox="1"/>
          <p:nvPr/>
        </p:nvSpPr>
        <p:spPr>
          <a:xfrm>
            <a:off x="2959375" y="82887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5" name="Google Shape;145;p11"/>
          <p:cNvSpPr txBox="1"/>
          <p:nvPr/>
        </p:nvSpPr>
        <p:spPr>
          <a:xfrm>
            <a:off x="7956025" y="79462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6" name="Google Shape;146;p11"/>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47" name="Google Shape;147;p11"/>
          <p:cNvSpPr txBox="1"/>
          <p:nvPr/>
        </p:nvSpPr>
        <p:spPr>
          <a:xfrm>
            <a:off x="679725" y="8757600"/>
            <a:ext cx="12379200" cy="7389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lang="en-US" sz="1800">
                <a:solidFill>
                  <a:schemeClr val="dk1"/>
                </a:solidFill>
                <a:latin typeface="Helvetica Neue"/>
                <a:ea typeface="Helvetica Neue"/>
                <a:cs typeface="Helvetica Neue"/>
                <a:sym typeface="Helvetica Neue"/>
              </a:rPr>
              <a:t>Identically as the </a:t>
            </a:r>
            <a:r>
              <a:rPr lang="en-US" sz="1800">
                <a:solidFill>
                  <a:schemeClr val="dk1"/>
                </a:solidFill>
              </a:rPr>
              <a:t>Monte_Carlo_VaR_portfolio workflow, a</a:t>
            </a:r>
            <a:r>
              <a:rPr lang="en-US" sz="1800">
                <a:solidFill>
                  <a:schemeClr val="dk1"/>
                </a:solidFill>
                <a:latin typeface="Helvetica Neue"/>
                <a:ea typeface="Helvetica Neue"/>
                <a:cs typeface="Helvetica Neue"/>
                <a:sym typeface="Helvetica Neue"/>
              </a:rPr>
              <a:t>n interactive version is available to add more MC simulations to each stressed portfolio estimation (see </a:t>
            </a:r>
            <a:r>
              <a:rPr lang="en-US" sz="1800">
                <a:solidFill>
                  <a:schemeClr val="dk1"/>
                </a:solidFill>
                <a:highlight>
                  <a:srgbClr val="FFFFFF"/>
                </a:highlight>
                <a:latin typeface="Helvetica Neue"/>
                <a:ea typeface="Helvetica Neue"/>
                <a:cs typeface="Helvetica Neue"/>
                <a:sym typeface="Helvetica Neue"/>
              </a:rPr>
              <a:t>stress_testing_Monte_Carlo_value_portfolio_Interactive_Control).</a:t>
            </a:r>
            <a:r>
              <a:rPr lang="en-US" sz="1800">
                <a:solidFill>
                  <a:schemeClr val="dk1"/>
                </a:solidFill>
                <a:latin typeface="Helvetica Neue"/>
                <a:ea typeface="Helvetica Neue"/>
                <a:cs typeface="Helvetica Neue"/>
                <a:sym typeface="Helvetica Neue"/>
              </a:rPr>
              <a:t>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2"/>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197" name="Google Shape;197;p12"/>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integrates the valuation of a bond at a specific time given a specific scenario. This can be easily extended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198" name="Google Shape;198;p12"/>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199" name="Google Shape;199;p12"/>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200" name="Google Shape;200;p12"/>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201" name="Google Shape;201;p12"/>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202" name="Google Shape;202;p12"/>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2"/>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2"/>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12"/>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13" name="Google Shape;213;p12"/>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14" name="Google Shape;214;p12"/>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2"/>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2"/>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2"/>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2"/>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12"/>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8" name="Google Shape;228;p12"/>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9" name="Google Shape;229;p12"/>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0" name="Google Shape;230;p12"/>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31" name="Google Shape;231;p12"/>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2" name="Google Shape;232;p12"/>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3" name="Google Shape;233;p12"/>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4" name="Google Shape;234;p12"/>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35" name="Google Shape;235;p12"/>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2"/>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7" name="Google Shape;237;p12"/>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8" name="Google Shape;238;p12"/>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39" name="Google Shape;239;p12"/>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2"/>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2"/>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2"/>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2"/>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2"/>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2"/>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862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12"/>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67" name="Google Shape;267;p12"/>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68" name="Google Shape;268;p12"/>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69" name="Google Shape;269;p12"/>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70" name="Google Shape;270;p12"/>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71" name="Google Shape;271;p12"/>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72" name="Google Shape;272;p12"/>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12"/>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0" name="Google Shape;280;p13"/>
          <p:cNvPicPr preferRelativeResize="0"/>
          <p:nvPr/>
        </p:nvPicPr>
        <p:blipFill>
          <a:blip r:embed="rId3">
            <a:alphaModFix/>
          </a:blip>
          <a:stretch>
            <a:fillRect/>
          </a:stretch>
        </p:blipFill>
        <p:spPr>
          <a:xfrm>
            <a:off x="235225" y="2278375"/>
            <a:ext cx="12534351" cy="634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6" name="Google Shape;286;p14"/>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87" name="Google Shape;287;p14"/>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88" name="Google Shape;288;p14"/>
          <p:cNvCxnSpPr>
            <a:endCxn id="289"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89" name="Google Shape;289;p14"/>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 from the catalog and submit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 the portfolio clean prices per scenario and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the portfolio clean prices into a single csv file (cube). Compute portfolio prices time series for each scenario and create a csv file. Compute correlations over scenarios and create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14"/>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cubelets (bonds -&gt; portfolio) and create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7" name="Google Shape;297;p15"/>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298" name="Google Shape;298;p15"/>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299" name="Google Shape;299;p15"/>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2"/>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2"/>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a:blip r:embed="rId3">
            <a:alphaModFix/>
          </a:blip>
          <a:stretch>
            <a:fillRect/>
          </a:stretch>
        </p:blipFill>
        <p:spPr>
          <a:xfrm>
            <a:off x="725950" y="2784350"/>
            <a:ext cx="12136600" cy="6175350"/>
          </a:xfrm>
          <a:prstGeom prst="rect">
            <a:avLst/>
          </a:prstGeom>
          <a:noFill/>
          <a:ln>
            <a:noFill/>
          </a:ln>
        </p:spPr>
      </p:pic>
      <p:pic>
        <p:nvPicPr>
          <p:cNvPr id="70" name="Google Shape;70;p3"/>
          <p:cNvPicPr preferRelativeResize="0"/>
          <p:nvPr/>
        </p:nvPicPr>
        <p:blipFill rotWithShape="1">
          <a:blip r:embed="rId4">
            <a:alphaModFix/>
          </a:blip>
          <a:srcRect b="0" l="0" r="0" t="0"/>
          <a:stretch/>
        </p:blipFill>
        <p:spPr>
          <a:xfrm>
            <a:off x="1653229" y="8860325"/>
            <a:ext cx="2716543" cy="9276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5449325" y="8956175"/>
            <a:ext cx="684375" cy="735900"/>
          </a:xfrm>
          <a:prstGeom prst="rect">
            <a:avLst/>
          </a:prstGeom>
          <a:noFill/>
          <a:ln>
            <a:noFill/>
          </a:ln>
        </p:spPr>
      </p:pic>
      <p:cxnSp>
        <p:nvCxnSpPr>
          <p:cNvPr id="72" name="Google Shape;72;p3"/>
          <p:cNvCxnSpPr>
            <a:stCxn id="71" idx="0"/>
          </p:cNvCxnSpPr>
          <p:nvPr/>
        </p:nvCxnSpPr>
        <p:spPr>
          <a:xfrm rot="10800000">
            <a:off x="5052012" y="5307275"/>
            <a:ext cx="739500" cy="3648900"/>
          </a:xfrm>
          <a:prstGeom prst="straightConnector1">
            <a:avLst/>
          </a:prstGeom>
          <a:noFill/>
          <a:ln cap="flat" cmpd="sng" w="9525">
            <a:solidFill>
              <a:schemeClr val="dk2"/>
            </a:solidFill>
            <a:prstDash val="solid"/>
            <a:round/>
            <a:headEnd len="sm" w="sm" type="none"/>
            <a:tailEnd len="med" w="med" type="triangle"/>
          </a:ln>
        </p:spPr>
      </p:cxnSp>
      <p:cxnSp>
        <p:nvCxnSpPr>
          <p:cNvPr id="73" name="Google Shape;73;p3"/>
          <p:cNvCxnSpPr>
            <a:stCxn id="70" idx="0"/>
          </p:cNvCxnSpPr>
          <p:nvPr/>
        </p:nvCxnSpPr>
        <p:spPr>
          <a:xfrm flipH="1" rot="10800000">
            <a:off x="3011500" y="4907225"/>
            <a:ext cx="1011900" cy="3953100"/>
          </a:xfrm>
          <a:prstGeom prst="straightConnector1">
            <a:avLst/>
          </a:prstGeom>
          <a:noFill/>
          <a:ln cap="flat" cmpd="sng" w="9525">
            <a:solidFill>
              <a:schemeClr val="dk2"/>
            </a:solidFill>
            <a:prstDash val="solid"/>
            <a:round/>
            <a:headEnd len="sm" w="sm" type="none"/>
            <a:tailEnd len="med" w="med" type="triangle"/>
          </a:ln>
        </p:spPr>
      </p:cxnSp>
      <p:sp>
        <p:nvSpPr>
          <p:cNvPr id="74" name="Google Shape;74;p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5" name="Google Shape;75;p3"/>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advanced assets can be integrated thanks to the Quantlib C++ lib.</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1" name="Google Shape;81;p4"/>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2" name="Google Shape;82;p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3" name="Google Shape;83;p4"/>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5"/>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89" name="Google Shape;89;p5"/>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0" name="Google Shape;90;p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031f0e9df4_0_9"/>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Monte_Carlo_VaR_portfolio_Interactive_Control.xml</a:t>
            </a:r>
            <a:endParaRPr b="1" i="0" sz="2600" u="none" cap="none" strike="noStrike">
              <a:solidFill>
                <a:srgbClr val="253A65"/>
              </a:solidFill>
              <a:latin typeface="Helvetica Neue"/>
              <a:ea typeface="Helvetica Neue"/>
              <a:cs typeface="Helvetica Neue"/>
              <a:sym typeface="Helvetica Neue"/>
            </a:endParaRPr>
          </a:p>
        </p:txBody>
      </p:sp>
      <p:pic>
        <p:nvPicPr>
          <p:cNvPr id="96" name="Google Shape;96;g2031f0e9df4_0_9"/>
          <p:cNvPicPr preferRelativeResize="0"/>
          <p:nvPr/>
        </p:nvPicPr>
        <p:blipFill>
          <a:blip r:embed="rId3">
            <a:alphaModFix/>
          </a:blip>
          <a:stretch>
            <a:fillRect/>
          </a:stretch>
        </p:blipFill>
        <p:spPr>
          <a:xfrm>
            <a:off x="454413" y="2706650"/>
            <a:ext cx="12324567" cy="3142600"/>
          </a:xfrm>
          <a:prstGeom prst="rect">
            <a:avLst/>
          </a:prstGeom>
          <a:noFill/>
          <a:ln>
            <a:noFill/>
          </a:ln>
        </p:spPr>
      </p:pic>
      <p:sp>
        <p:nvSpPr>
          <p:cNvPr id="97" name="Google Shape;97;g2031f0e9df4_0_9"/>
          <p:cNvSpPr txBox="1"/>
          <p:nvPr/>
        </p:nvSpPr>
        <p:spPr>
          <a:xfrm>
            <a:off x="784525" y="1660350"/>
            <a:ext cx="112206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t>The interactive version of the Monte_Carlo_VaR_portfolio workflow allows the user to relaunch it to add more MC simulations for a more accurate VaR. The estimated VaR can be “refined incrementally.”</a:t>
            </a:r>
            <a:endParaRPr b="0" i="0" sz="1800" u="none" cap="none" strike="noStrike">
              <a:solidFill>
                <a:srgbClr val="000000"/>
              </a:solidFill>
              <a:latin typeface="Arial"/>
              <a:ea typeface="Arial"/>
              <a:cs typeface="Arial"/>
              <a:sym typeface="Arial"/>
            </a:endParaRPr>
          </a:p>
        </p:txBody>
      </p:sp>
      <p:pic>
        <p:nvPicPr>
          <p:cNvPr id="98" name="Google Shape;98;g2031f0e9df4_0_9"/>
          <p:cNvPicPr preferRelativeResize="0"/>
          <p:nvPr/>
        </p:nvPicPr>
        <p:blipFill>
          <a:blip r:embed="rId4">
            <a:alphaModFix/>
          </a:blip>
          <a:stretch>
            <a:fillRect/>
          </a:stretch>
        </p:blipFill>
        <p:spPr>
          <a:xfrm>
            <a:off x="0" y="7259705"/>
            <a:ext cx="13004798" cy="2398645"/>
          </a:xfrm>
          <a:prstGeom prst="rect">
            <a:avLst/>
          </a:prstGeom>
          <a:noFill/>
          <a:ln>
            <a:noFill/>
          </a:ln>
        </p:spPr>
      </p:pic>
      <p:sp>
        <p:nvSpPr>
          <p:cNvPr id="99" name="Google Shape;99;g2031f0e9df4_0_9"/>
          <p:cNvSpPr txBox="1"/>
          <p:nvPr/>
        </p:nvSpPr>
        <p:spPr>
          <a:xfrm>
            <a:off x="574975" y="6522600"/>
            <a:ext cx="11430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t>The user will be asked to specify the new MC simulation number to be aggregated to the VaR estimation.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105" name="Google Shape;105;p6"/>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For instance,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106" name="Google Shape;106;p6"/>
          <p:cNvPicPr preferRelativeResize="0"/>
          <p:nvPr/>
        </p:nvPicPr>
        <p:blipFill>
          <a:blip r:embed="rId3">
            <a:alphaModFix/>
          </a:blip>
          <a:stretch>
            <a:fillRect/>
          </a:stretch>
        </p:blipFill>
        <p:spPr>
          <a:xfrm>
            <a:off x="350313" y="3618197"/>
            <a:ext cx="12304174" cy="583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2" name="Google Shape;112;p7"/>
          <p:cNvSpPr txBox="1"/>
          <p:nvPr/>
        </p:nvSpPr>
        <p:spPr>
          <a:xfrm>
            <a:off x="-65550" y="1981200"/>
            <a:ext cx="5605500" cy="75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rtl="0" algn="r">
              <a:spcBef>
                <a:spcPts val="0"/>
              </a:spcBef>
              <a:spcAft>
                <a:spcPts val="0"/>
              </a:spcAft>
              <a:buClr>
                <a:schemeClr val="dk1"/>
              </a:buClr>
              <a:buSzPts val="1400"/>
              <a:buFont typeface="Arial"/>
              <a:buNone/>
            </a:pPr>
            <a:r>
              <a:rPr lang="en-US">
                <a:solidFill>
                  <a:schemeClr val="dk1"/>
                </a:solidFill>
              </a:rPr>
              <a:t>(left branch) A </a:t>
            </a:r>
            <a:r>
              <a:rPr lang="en-US">
                <a:solidFill>
                  <a:schemeClr val="dk1"/>
                </a:solidFill>
              </a:rPr>
              <a:t>task submitting the Monte_Carlo_VaR_portfolio wkw by considering all assets specified by the user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a:p>
          <a:p>
            <a:pPr indent="0" lvl="0" marL="0" marR="0" rtl="0" algn="r">
              <a:lnSpc>
                <a:spcPct val="100000"/>
              </a:lnSpc>
              <a:spcBef>
                <a:spcPts val="0"/>
              </a:spcBef>
              <a:spcAft>
                <a:spcPts val="0"/>
              </a:spcAft>
              <a:buClr>
                <a:srgbClr val="000000"/>
              </a:buClr>
              <a:buSzPts val="1400"/>
              <a:buFont typeface="Arial"/>
              <a:buNone/>
            </a:pPr>
            <a:r>
              <a:t/>
            </a:r>
            <a:endParaRPr b="1"/>
          </a:p>
          <a:p>
            <a:pPr indent="0" lvl="0" marL="0" marR="0" rtl="0" algn="r">
              <a:lnSpc>
                <a:spcPct val="100000"/>
              </a:lnSpc>
              <a:spcBef>
                <a:spcPts val="0"/>
              </a:spcBef>
              <a:spcAft>
                <a:spcPts val="0"/>
              </a:spcAft>
              <a:buClr>
                <a:srgbClr val="000000"/>
              </a:buClr>
              <a:buSzPts val="1400"/>
              <a:buFont typeface="Arial"/>
              <a:buNone/>
            </a:pPr>
            <a:r>
              <a:t/>
            </a:r>
            <a:endParaRPr b="1"/>
          </a:p>
          <a:p>
            <a:pPr indent="0" lvl="0" marL="0" marR="0" rtl="0" algn="r">
              <a:lnSpc>
                <a:spcPct val="100000"/>
              </a:lnSpc>
              <a:spcBef>
                <a:spcPts val="0"/>
              </a:spcBef>
              <a:spcAft>
                <a:spcPts val="0"/>
              </a:spcAft>
              <a:buClr>
                <a:srgbClr val="000000"/>
              </a:buClr>
              <a:buSzPts val="1400"/>
              <a:buFont typeface="Arial"/>
              <a:buNone/>
            </a:pPr>
            <a:r>
              <a:rPr lang="en-US"/>
              <a:t>(right branch)</a:t>
            </a:r>
            <a:r>
              <a:rPr b="1" lang="en-US"/>
              <a:t> </a:t>
            </a:r>
            <a:r>
              <a:rPr b="1" i="0" lang="en-US" sz="1400" u="none" cap="none" strike="noStrike">
                <a:solidFill>
                  <a:srgbClr val="000000"/>
                </a:solidFill>
                <a:latin typeface="Arial"/>
                <a:ea typeface="Arial"/>
                <a:cs typeface="Arial"/>
                <a:sym typeface="Arial"/>
              </a:rPr>
              <a:t>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(right branch) Each replicated task instanciates an asset params files, by </a:t>
            </a:r>
            <a:r>
              <a:rPr lang="en-US"/>
              <a:t>excluding</a:t>
            </a:r>
            <a:r>
              <a:rPr lang="en-US"/>
              <a:t> an asset from the </a:t>
            </a:r>
            <a:r>
              <a:rPr lang="en-US"/>
              <a:t>portfolio, ie </a:t>
            </a:r>
            <a:r>
              <a:rPr b="0" i="0" lang="en-US" sz="1400" u="none" cap="none" strike="noStrike">
                <a:solidFill>
                  <a:srgbClr val="000000"/>
                </a:solidFill>
                <a:latin typeface="Arial"/>
                <a:ea typeface="Arial"/>
                <a:cs typeface="Arial"/>
                <a:sym typeface="Arial"/>
              </a:rPr>
              <a:t>setting to 0 </a:t>
            </a:r>
            <a:r>
              <a:rPr lang="en-US"/>
              <a:t>the </a:t>
            </a:r>
            <a:r>
              <a:rPr b="0" i="0" lang="en-US" sz="1400" u="none" cap="none" strike="noStrike">
                <a:solidFill>
                  <a:srgbClr val="000000"/>
                </a:solidFill>
                <a:latin typeface="Arial"/>
                <a:ea typeface="Arial"/>
                <a:cs typeface="Arial"/>
                <a:sym typeface="Arial"/>
              </a:rPr>
              <a:t>asset weight. Then </a:t>
            </a:r>
            <a:r>
              <a:rPr lang="en-US"/>
              <a:t>each task</a:t>
            </a:r>
            <a:r>
              <a:rPr b="0" i="0" lang="en-US" sz="1400" u="none" cap="none" strike="noStrike">
                <a:solidFill>
                  <a:srgbClr val="000000"/>
                </a:solidFill>
                <a:latin typeface="Arial"/>
                <a:ea typeface="Arial"/>
                <a:cs typeface="Arial"/>
                <a:sym typeface="Arial"/>
              </a:rPr>
              <a:t> submit the Monte_Ca</a:t>
            </a:r>
            <a:r>
              <a:rPr lang="en-US"/>
              <a:t>rlo_VaR_portfolio wkw (</a:t>
            </a:r>
            <a:r>
              <a:rPr b="1" lang="en-US">
                <a:solidFill>
                  <a:schemeClr val="dk1"/>
                </a:solidFill>
              </a:rPr>
              <a:t>2nd inner level of replicated tasks</a:t>
            </a:r>
            <a:r>
              <a:rPr lang="en-US"/>
              <a:t>) with this instanciated asset params file as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lang="en-US">
                <a:solidFill>
                  <a:schemeClr val="dk1"/>
                </a:solidFill>
              </a:rPr>
              <a:t>Gather the portfolio VaR over all assets (left branch) and all partial VaRs (right branch). </a:t>
            </a:r>
            <a:r>
              <a:rPr b="0" i="0" lang="en-US" sz="1400" u="none" cap="none" strike="noStrike">
                <a:solidFill>
                  <a:schemeClr val="dk1"/>
                </a:solidFill>
                <a:latin typeface="Arial"/>
                <a:ea typeface="Arial"/>
                <a:cs typeface="Arial"/>
                <a:sym typeface="Arial"/>
              </a:rPr>
              <a:t>Compute and println the iVaR related to each asset (portfolio VaR estimated by the </a:t>
            </a:r>
            <a:r>
              <a:rPr lang="en-US">
                <a:solidFill>
                  <a:schemeClr val="dk1"/>
                </a:solidFill>
              </a:rPr>
              <a:t>left </a:t>
            </a:r>
            <a:r>
              <a:rPr b="0" i="0" lang="en-US" sz="1400" u="none" cap="none" strike="noStrike">
                <a:solidFill>
                  <a:schemeClr val="dk1"/>
                </a:solidFill>
                <a:latin typeface="Arial"/>
                <a:ea typeface="Arial"/>
                <a:cs typeface="Arial"/>
                <a:sym typeface="Arial"/>
              </a:rPr>
              <a:t>branch - one portfolio VaR without the asset Y estimated by the </a:t>
            </a:r>
            <a:r>
              <a:rPr lang="en-US">
                <a:solidFill>
                  <a:schemeClr val="dk1"/>
                </a:solidFill>
              </a:rPr>
              <a:t>right</a:t>
            </a:r>
            <a:r>
              <a:rPr b="0" i="0" lang="en-US" sz="1400" u="none" cap="none" strike="noStrike">
                <a:solidFill>
                  <a:schemeClr val="dk1"/>
                </a:solidFill>
                <a:latin typeface="Arial"/>
                <a:ea typeface="Arial"/>
                <a:cs typeface="Arial"/>
                <a:sym typeface="Arial"/>
              </a:rPr>
              <a:t> branch)</a:t>
            </a:r>
            <a:endParaRPr b="0" i="0" sz="1400" u="none" cap="none" strike="noStrike">
              <a:solidFill>
                <a:schemeClr val="dk1"/>
              </a:solidFill>
              <a:latin typeface="Arial"/>
              <a:ea typeface="Arial"/>
              <a:cs typeface="Arial"/>
              <a:sym typeface="Arial"/>
            </a:endParaRPr>
          </a:p>
        </p:txBody>
      </p:sp>
      <p:sp>
        <p:nvSpPr>
          <p:cNvPr id="113" name="Google Shape;113;p7"/>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14" name="Google Shape;114;p7"/>
          <p:cNvPicPr preferRelativeResize="0"/>
          <p:nvPr/>
        </p:nvPicPr>
        <p:blipFill>
          <a:blip r:embed="rId3">
            <a:alphaModFix/>
          </a:blip>
          <a:stretch>
            <a:fillRect/>
          </a:stretch>
        </p:blipFill>
        <p:spPr>
          <a:xfrm>
            <a:off x="5855025" y="1981200"/>
            <a:ext cx="7149775" cy="685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8"/>
          <p:cNvPicPr preferRelativeResize="0"/>
          <p:nvPr/>
        </p:nvPicPr>
        <p:blipFill rotWithShape="1">
          <a:blip r:embed="rId3">
            <a:alphaModFix/>
          </a:blip>
          <a:srcRect b="0" l="0" r="0" t="0"/>
          <a:stretch/>
        </p:blipFill>
        <p:spPr>
          <a:xfrm>
            <a:off x="152400" y="6084190"/>
            <a:ext cx="12700001" cy="1610699"/>
          </a:xfrm>
          <a:prstGeom prst="rect">
            <a:avLst/>
          </a:prstGeom>
          <a:noFill/>
          <a:ln>
            <a:noFill/>
          </a:ln>
        </p:spPr>
      </p:pic>
      <p:sp>
        <p:nvSpPr>
          <p:cNvPr id="120" name="Google Shape;120;p8"/>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21" name="Google Shape;121;p8"/>
          <p:cNvPicPr preferRelativeResize="0"/>
          <p:nvPr/>
        </p:nvPicPr>
        <p:blipFill>
          <a:blip r:embed="rId4">
            <a:alphaModFix/>
          </a:blip>
          <a:stretch>
            <a:fillRect/>
          </a:stretch>
        </p:blipFill>
        <p:spPr>
          <a:xfrm>
            <a:off x="152400" y="3191488"/>
            <a:ext cx="12699999" cy="2456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