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279" r:id="rId5"/>
    <p:sldId id="274" r:id="rId6"/>
    <p:sldId id="280" r:id="rId7"/>
    <p:sldId id="275" r:id="rId8"/>
    <p:sldId id="276" r:id="rId9"/>
    <p:sldId id="277" r:id="rId10"/>
    <p:sldId id="278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245">
          <p15:clr>
            <a:srgbClr val="A4A3A4"/>
          </p15:clr>
        </p15:guide>
        <p15:guide id="3" orient="horz" pos="669">
          <p15:clr>
            <a:srgbClr val="A4A3A4"/>
          </p15:clr>
        </p15:guide>
        <p15:guide id="4" orient="horz" pos="2890">
          <p15:clr>
            <a:srgbClr val="A4A3A4"/>
          </p15:clr>
        </p15:guide>
        <p15:guide id="5" orient="horz" pos="3091">
          <p15:clr>
            <a:srgbClr val="A4A3A4"/>
          </p15:clr>
        </p15:guide>
        <p15:guide id="6" orient="horz" pos="444">
          <p15:clr>
            <a:srgbClr val="A4A3A4"/>
          </p15:clr>
        </p15:guide>
        <p15:guide id="7" pos="5548">
          <p15:clr>
            <a:srgbClr val="A4A3A4"/>
          </p15:clr>
        </p15:guide>
        <p15:guide id="8" pos="2880">
          <p15:clr>
            <a:srgbClr val="A4A3A4"/>
          </p15:clr>
        </p15:guide>
        <p15:guide id="9" pos="297">
          <p15:clr>
            <a:srgbClr val="A4A3A4"/>
          </p15:clr>
        </p15:guide>
        <p15:guide id="10" pos="1226">
          <p15:clr>
            <a:srgbClr val="A4A3A4"/>
          </p15:clr>
        </p15:guide>
        <p15:guide id="11" pos="201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97D"/>
    <a:srgbClr val="F79646"/>
    <a:srgbClr val="669900"/>
    <a:srgbClr val="BAD8EC"/>
    <a:srgbClr val="1F4900"/>
    <a:srgbClr val="0079C2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93" autoAdjust="0"/>
    <p:restoredTop sz="94632" autoAdjust="0"/>
  </p:normalViewPr>
  <p:slideViewPr>
    <p:cSldViewPr snapToGrid="0" snapToObjects="1" showGuides="1">
      <p:cViewPr varScale="1">
        <p:scale>
          <a:sx n="109" d="100"/>
          <a:sy n="109" d="100"/>
        </p:scale>
        <p:origin x="62" y="62"/>
      </p:cViewPr>
      <p:guideLst>
        <p:guide orient="horz" pos="1620"/>
        <p:guide orient="horz" pos="245"/>
        <p:guide orient="horz" pos="669"/>
        <p:guide orient="horz" pos="2890"/>
        <p:guide orient="horz" pos="3091"/>
        <p:guide orient="horz" pos="444"/>
        <p:guide pos="5548"/>
        <p:guide pos="2880"/>
        <p:guide pos="297"/>
        <p:guide pos="1226"/>
        <p:guide pos="201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E4F9FF-17ED-4755-8D1B-9EFED92D6631}" type="doc">
      <dgm:prSet loTypeId="urn:diagrams.loki3.com/VaryingWidthList" loCatId="list" qsTypeId="urn:microsoft.com/office/officeart/2005/8/quickstyle/simple1" qsCatId="simple" csTypeId="urn:microsoft.com/office/officeart/2005/8/colors/accent1_2" csCatId="accent1" phldr="1"/>
      <dgm:spPr/>
    </dgm:pt>
    <dgm:pt modelId="{46C41E38-19A5-4349-B6AD-21F4EBA51897}">
      <dgm:prSet phldrT="[Text]" custT="1"/>
      <dgm:spPr/>
      <dgm:t>
        <a:bodyPr/>
        <a:lstStyle/>
        <a:p>
          <a:r>
            <a:rPr lang="en-US" sz="2000" b="0" dirty="0"/>
            <a:t>Utilities</a:t>
          </a:r>
        </a:p>
      </dgm:t>
    </dgm:pt>
    <dgm:pt modelId="{D6875718-A011-4161-8A0D-3B4BD896FB95}" type="parTrans" cxnId="{B3CD9798-B981-4999-B8AF-7B9C227277AE}">
      <dgm:prSet/>
      <dgm:spPr/>
      <dgm:t>
        <a:bodyPr/>
        <a:lstStyle/>
        <a:p>
          <a:endParaRPr lang="en-US" sz="1600"/>
        </a:p>
      </dgm:t>
    </dgm:pt>
    <dgm:pt modelId="{6B1AE729-712D-4F1E-9DD8-7DF89D200DFD}" type="sibTrans" cxnId="{B3CD9798-B981-4999-B8AF-7B9C227277AE}">
      <dgm:prSet/>
      <dgm:spPr/>
      <dgm:t>
        <a:bodyPr/>
        <a:lstStyle/>
        <a:p>
          <a:endParaRPr lang="en-US" sz="1600"/>
        </a:p>
      </dgm:t>
    </dgm:pt>
    <dgm:pt modelId="{9A5A401A-CF37-40F8-A248-D3252EFFAD91}">
      <dgm:prSet phldrT="[Text]" custT="1"/>
      <dgm:spPr/>
      <dgm:t>
        <a:bodyPr/>
        <a:lstStyle/>
        <a:p>
          <a:r>
            <a:rPr lang="en-US" sz="2000" b="0" dirty="0"/>
            <a:t>Academia</a:t>
          </a:r>
        </a:p>
      </dgm:t>
    </dgm:pt>
    <dgm:pt modelId="{A0FF36EE-2F5C-4793-9332-CD5DD6B736B5}" type="parTrans" cxnId="{AEB46461-12A5-4EBE-9910-DBDDD362F83A}">
      <dgm:prSet/>
      <dgm:spPr/>
      <dgm:t>
        <a:bodyPr/>
        <a:lstStyle/>
        <a:p>
          <a:endParaRPr lang="en-US" sz="1600"/>
        </a:p>
      </dgm:t>
    </dgm:pt>
    <dgm:pt modelId="{B604FEBC-FA53-4C87-8A4F-F15674819661}" type="sibTrans" cxnId="{AEB46461-12A5-4EBE-9910-DBDDD362F83A}">
      <dgm:prSet/>
      <dgm:spPr/>
      <dgm:t>
        <a:bodyPr/>
        <a:lstStyle/>
        <a:p>
          <a:endParaRPr lang="en-US" sz="1600"/>
        </a:p>
      </dgm:t>
    </dgm:pt>
    <dgm:pt modelId="{3DE677C5-3752-45B9-A4E3-1989F1EE8E31}">
      <dgm:prSet phldrT="[Text]" custT="1"/>
      <dgm:spPr/>
      <dgm:t>
        <a:bodyPr/>
        <a:lstStyle/>
        <a:p>
          <a:r>
            <a:rPr lang="en-US" sz="2000" b="0" dirty="0"/>
            <a:t>Industry </a:t>
          </a:r>
        </a:p>
      </dgm:t>
    </dgm:pt>
    <dgm:pt modelId="{B3E0A08C-5F4C-46CF-9529-74C2EC7DFA40}" type="parTrans" cxnId="{B393A4C0-53C4-4570-9A79-219927E1B3CD}">
      <dgm:prSet/>
      <dgm:spPr/>
      <dgm:t>
        <a:bodyPr/>
        <a:lstStyle/>
        <a:p>
          <a:endParaRPr lang="en-US" sz="1600"/>
        </a:p>
      </dgm:t>
    </dgm:pt>
    <dgm:pt modelId="{F0F3B6A4-5226-43DD-99F0-45CF4FA2FC84}" type="sibTrans" cxnId="{B393A4C0-53C4-4570-9A79-219927E1B3CD}">
      <dgm:prSet/>
      <dgm:spPr/>
      <dgm:t>
        <a:bodyPr/>
        <a:lstStyle/>
        <a:p>
          <a:endParaRPr lang="en-US" sz="1600"/>
        </a:p>
      </dgm:t>
    </dgm:pt>
    <dgm:pt modelId="{F73EB8F1-F821-4C2A-BA91-E1C1AF73608C}">
      <dgm:prSet phldrT="[Text]" custT="1"/>
      <dgm:spPr/>
      <dgm:t>
        <a:bodyPr/>
        <a:lstStyle/>
        <a:p>
          <a:r>
            <a:rPr lang="en-US" sz="2000" b="0" dirty="0"/>
            <a:t>Community</a:t>
          </a:r>
        </a:p>
      </dgm:t>
    </dgm:pt>
    <dgm:pt modelId="{B187EC17-0BD6-4E70-8A5C-C3A3BA5B7A27}" type="parTrans" cxnId="{157BE64D-7F6C-4B3B-8EFB-466BD78E50D5}">
      <dgm:prSet/>
      <dgm:spPr/>
      <dgm:t>
        <a:bodyPr/>
        <a:lstStyle/>
        <a:p>
          <a:endParaRPr lang="en-US" sz="1600"/>
        </a:p>
      </dgm:t>
    </dgm:pt>
    <dgm:pt modelId="{FBDCAB03-EF7F-49E4-AE25-6521A5987CDC}" type="sibTrans" cxnId="{157BE64D-7F6C-4B3B-8EFB-466BD78E50D5}">
      <dgm:prSet/>
      <dgm:spPr/>
      <dgm:t>
        <a:bodyPr/>
        <a:lstStyle/>
        <a:p>
          <a:endParaRPr lang="en-US" sz="1600"/>
        </a:p>
      </dgm:t>
    </dgm:pt>
    <dgm:pt modelId="{D4DF20B9-3660-4222-9AF9-20B21F0BC202}" type="pres">
      <dgm:prSet presAssocID="{31E4F9FF-17ED-4755-8D1B-9EFED92D6631}" presName="Name0" presStyleCnt="0">
        <dgm:presLayoutVars>
          <dgm:resizeHandles/>
        </dgm:presLayoutVars>
      </dgm:prSet>
      <dgm:spPr/>
    </dgm:pt>
    <dgm:pt modelId="{1819FC0C-44D1-47CE-B2AC-A9EA4CFDF638}" type="pres">
      <dgm:prSet presAssocID="{46C41E38-19A5-4349-B6AD-21F4EBA51897}" presName="text" presStyleLbl="node1" presStyleIdx="0" presStyleCnt="4" custScaleX="182880" custScaleY="19143">
        <dgm:presLayoutVars>
          <dgm:bulletEnabled val="1"/>
        </dgm:presLayoutVars>
      </dgm:prSet>
      <dgm:spPr/>
    </dgm:pt>
    <dgm:pt modelId="{51242377-ACF8-4860-876A-5F6E66D4A01F}" type="pres">
      <dgm:prSet presAssocID="{6B1AE729-712D-4F1E-9DD8-7DF89D200DFD}" presName="space" presStyleCnt="0"/>
      <dgm:spPr/>
    </dgm:pt>
    <dgm:pt modelId="{DA15A769-C920-42AD-82F5-09DFC6AE8A9E}" type="pres">
      <dgm:prSet presAssocID="{9A5A401A-CF37-40F8-A248-D3252EFFAD91}" presName="text" presStyleLbl="node1" presStyleIdx="1" presStyleCnt="4" custScaleX="137160" custScaleY="19143">
        <dgm:presLayoutVars>
          <dgm:bulletEnabled val="1"/>
        </dgm:presLayoutVars>
      </dgm:prSet>
      <dgm:spPr/>
    </dgm:pt>
    <dgm:pt modelId="{BC189611-799A-4B24-9369-96BC2B9B0AD2}" type="pres">
      <dgm:prSet presAssocID="{B604FEBC-FA53-4C87-8A4F-F15674819661}" presName="space" presStyleCnt="0"/>
      <dgm:spPr/>
    </dgm:pt>
    <dgm:pt modelId="{A748CB8D-D8D1-4620-A4F5-085364C1D0D0}" type="pres">
      <dgm:prSet presAssocID="{3DE677C5-3752-45B9-A4E3-1989F1EE8E31}" presName="text" presStyleLbl="node1" presStyleIdx="2" presStyleCnt="4" custScaleX="166255" custScaleY="19143">
        <dgm:presLayoutVars>
          <dgm:bulletEnabled val="1"/>
        </dgm:presLayoutVars>
      </dgm:prSet>
      <dgm:spPr/>
    </dgm:pt>
    <dgm:pt modelId="{0A8FE955-1533-4B95-878B-E8E658402E8E}" type="pres">
      <dgm:prSet presAssocID="{F0F3B6A4-5226-43DD-99F0-45CF4FA2FC84}" presName="space" presStyleCnt="0"/>
      <dgm:spPr/>
    </dgm:pt>
    <dgm:pt modelId="{A5D2B72A-36B4-4E5D-B840-9162E0F34E28}" type="pres">
      <dgm:prSet presAssocID="{F73EB8F1-F821-4C2A-BA91-E1C1AF73608C}" presName="text" presStyleLbl="node1" presStyleIdx="3" presStyleCnt="4" custScaleX="121886" custScaleY="19143">
        <dgm:presLayoutVars>
          <dgm:bulletEnabled val="1"/>
        </dgm:presLayoutVars>
      </dgm:prSet>
      <dgm:spPr/>
    </dgm:pt>
  </dgm:ptLst>
  <dgm:cxnLst>
    <dgm:cxn modelId="{872DA905-A18E-4F0B-9FC5-69422353BF23}" type="presOf" srcId="{3DE677C5-3752-45B9-A4E3-1989F1EE8E31}" destId="{A748CB8D-D8D1-4620-A4F5-085364C1D0D0}" srcOrd="0" destOrd="0" presId="urn:diagrams.loki3.com/VaryingWidthList"/>
    <dgm:cxn modelId="{BA4C9029-6AB4-4889-86AA-697F2F1D85AA}" type="presOf" srcId="{F73EB8F1-F821-4C2A-BA91-E1C1AF73608C}" destId="{A5D2B72A-36B4-4E5D-B840-9162E0F34E28}" srcOrd="0" destOrd="0" presId="urn:diagrams.loki3.com/VaryingWidthList"/>
    <dgm:cxn modelId="{7747923B-F65A-4451-BAFD-6308F1F6563C}" type="presOf" srcId="{31E4F9FF-17ED-4755-8D1B-9EFED92D6631}" destId="{D4DF20B9-3660-4222-9AF9-20B21F0BC202}" srcOrd="0" destOrd="0" presId="urn:diagrams.loki3.com/VaryingWidthList"/>
    <dgm:cxn modelId="{AEB46461-12A5-4EBE-9910-DBDDD362F83A}" srcId="{31E4F9FF-17ED-4755-8D1B-9EFED92D6631}" destId="{9A5A401A-CF37-40F8-A248-D3252EFFAD91}" srcOrd="1" destOrd="0" parTransId="{A0FF36EE-2F5C-4793-9332-CD5DD6B736B5}" sibTransId="{B604FEBC-FA53-4C87-8A4F-F15674819661}"/>
    <dgm:cxn modelId="{157BE64D-7F6C-4B3B-8EFB-466BD78E50D5}" srcId="{31E4F9FF-17ED-4755-8D1B-9EFED92D6631}" destId="{F73EB8F1-F821-4C2A-BA91-E1C1AF73608C}" srcOrd="3" destOrd="0" parTransId="{B187EC17-0BD6-4E70-8A5C-C3A3BA5B7A27}" sibTransId="{FBDCAB03-EF7F-49E4-AE25-6521A5987CDC}"/>
    <dgm:cxn modelId="{B3CD9798-B981-4999-B8AF-7B9C227277AE}" srcId="{31E4F9FF-17ED-4755-8D1B-9EFED92D6631}" destId="{46C41E38-19A5-4349-B6AD-21F4EBA51897}" srcOrd="0" destOrd="0" parTransId="{D6875718-A011-4161-8A0D-3B4BD896FB95}" sibTransId="{6B1AE729-712D-4F1E-9DD8-7DF89D200DFD}"/>
    <dgm:cxn modelId="{5C49A9A1-119E-4CDC-A608-55F9BFE36646}" type="presOf" srcId="{46C41E38-19A5-4349-B6AD-21F4EBA51897}" destId="{1819FC0C-44D1-47CE-B2AC-A9EA4CFDF638}" srcOrd="0" destOrd="0" presId="urn:diagrams.loki3.com/VaryingWidthList"/>
    <dgm:cxn modelId="{B393A4C0-53C4-4570-9A79-219927E1B3CD}" srcId="{31E4F9FF-17ED-4755-8D1B-9EFED92D6631}" destId="{3DE677C5-3752-45B9-A4E3-1989F1EE8E31}" srcOrd="2" destOrd="0" parTransId="{B3E0A08C-5F4C-46CF-9529-74C2EC7DFA40}" sibTransId="{F0F3B6A4-5226-43DD-99F0-45CF4FA2FC84}"/>
    <dgm:cxn modelId="{F7E656F1-9D49-4659-AB0A-EA137623C5D0}" type="presOf" srcId="{9A5A401A-CF37-40F8-A248-D3252EFFAD91}" destId="{DA15A769-C920-42AD-82F5-09DFC6AE8A9E}" srcOrd="0" destOrd="0" presId="urn:diagrams.loki3.com/VaryingWidthList"/>
    <dgm:cxn modelId="{C483C339-0C88-4CD8-807E-C215683461DB}" type="presParOf" srcId="{D4DF20B9-3660-4222-9AF9-20B21F0BC202}" destId="{1819FC0C-44D1-47CE-B2AC-A9EA4CFDF638}" srcOrd="0" destOrd="0" presId="urn:diagrams.loki3.com/VaryingWidthList"/>
    <dgm:cxn modelId="{4874B12F-4B32-4471-B0FA-C4E576CE8394}" type="presParOf" srcId="{D4DF20B9-3660-4222-9AF9-20B21F0BC202}" destId="{51242377-ACF8-4860-876A-5F6E66D4A01F}" srcOrd="1" destOrd="0" presId="urn:diagrams.loki3.com/VaryingWidthList"/>
    <dgm:cxn modelId="{77E0F51D-6DCF-4D5B-8D50-1FD57D1DADFB}" type="presParOf" srcId="{D4DF20B9-3660-4222-9AF9-20B21F0BC202}" destId="{DA15A769-C920-42AD-82F5-09DFC6AE8A9E}" srcOrd="2" destOrd="0" presId="urn:diagrams.loki3.com/VaryingWidthList"/>
    <dgm:cxn modelId="{B7E4BB28-65FA-410D-BC59-1E3061223485}" type="presParOf" srcId="{D4DF20B9-3660-4222-9AF9-20B21F0BC202}" destId="{BC189611-799A-4B24-9369-96BC2B9B0AD2}" srcOrd="3" destOrd="0" presId="urn:diagrams.loki3.com/VaryingWidthList"/>
    <dgm:cxn modelId="{08F986A1-691E-4A1B-849F-74824BF94006}" type="presParOf" srcId="{D4DF20B9-3660-4222-9AF9-20B21F0BC202}" destId="{A748CB8D-D8D1-4620-A4F5-085364C1D0D0}" srcOrd="4" destOrd="0" presId="urn:diagrams.loki3.com/VaryingWidthList"/>
    <dgm:cxn modelId="{EE47D1E8-903A-46C0-96C1-284684C50C8A}" type="presParOf" srcId="{D4DF20B9-3660-4222-9AF9-20B21F0BC202}" destId="{0A8FE955-1533-4B95-878B-E8E658402E8E}" srcOrd="5" destOrd="0" presId="urn:diagrams.loki3.com/VaryingWidthList"/>
    <dgm:cxn modelId="{79C060E0-4119-4A0D-9137-861348376DBE}" type="presParOf" srcId="{D4DF20B9-3660-4222-9AF9-20B21F0BC202}" destId="{A5D2B72A-36B4-4E5D-B840-9162E0F34E28}" srcOrd="6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19FC0C-44D1-47CE-B2AC-A9EA4CFDF638}">
      <dsp:nvSpPr>
        <dsp:cNvPr id="0" name=""/>
        <dsp:cNvSpPr/>
      </dsp:nvSpPr>
      <dsp:spPr>
        <a:xfrm>
          <a:off x="781311" y="120775"/>
          <a:ext cx="1645920" cy="548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Utilities</a:t>
          </a:r>
        </a:p>
      </dsp:txBody>
      <dsp:txXfrm>
        <a:off x="781311" y="120775"/>
        <a:ext cx="1645920" cy="548646"/>
      </dsp:txXfrm>
    </dsp:sp>
    <dsp:sp modelId="{DA15A769-C920-42AD-82F5-09DFC6AE8A9E}">
      <dsp:nvSpPr>
        <dsp:cNvPr id="0" name=""/>
        <dsp:cNvSpPr/>
      </dsp:nvSpPr>
      <dsp:spPr>
        <a:xfrm>
          <a:off x="832746" y="812723"/>
          <a:ext cx="1543049" cy="548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Academia</a:t>
          </a:r>
        </a:p>
      </dsp:txBody>
      <dsp:txXfrm>
        <a:off x="832746" y="812723"/>
        <a:ext cx="1543049" cy="548646"/>
      </dsp:txXfrm>
    </dsp:sp>
    <dsp:sp modelId="{A748CB8D-D8D1-4620-A4F5-085364C1D0D0}">
      <dsp:nvSpPr>
        <dsp:cNvPr id="0" name=""/>
        <dsp:cNvSpPr/>
      </dsp:nvSpPr>
      <dsp:spPr>
        <a:xfrm>
          <a:off x="800012" y="1504672"/>
          <a:ext cx="1608517" cy="548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Industry </a:t>
          </a:r>
        </a:p>
      </dsp:txBody>
      <dsp:txXfrm>
        <a:off x="800012" y="1504672"/>
        <a:ext cx="1608517" cy="548646"/>
      </dsp:txXfrm>
    </dsp:sp>
    <dsp:sp modelId="{A5D2B72A-36B4-4E5D-B840-9162E0F34E28}">
      <dsp:nvSpPr>
        <dsp:cNvPr id="0" name=""/>
        <dsp:cNvSpPr/>
      </dsp:nvSpPr>
      <dsp:spPr>
        <a:xfrm>
          <a:off x="808965" y="2196621"/>
          <a:ext cx="1590612" cy="548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Community</a:t>
          </a:r>
        </a:p>
      </dsp:txBody>
      <dsp:txXfrm>
        <a:off x="808965" y="2196621"/>
        <a:ext cx="1590612" cy="5486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52F4D8-29C4-4FA1-B01A-52C86CF54724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FF203A-D244-419D-B6B1-EB47AD9DC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913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FF203A-D244-419D-B6B1-EB47AD9DCA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32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FF203A-D244-419D-B6B1-EB47AD9DCA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638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7583" y="2502480"/>
            <a:ext cx="8335962" cy="933449"/>
          </a:xfrm>
          <a:noFill/>
        </p:spPr>
        <p:txBody>
          <a:bodyPr lIns="91440" rIns="91440"/>
          <a:lstStyle>
            <a:lvl1pPr algn="l">
              <a:defRPr sz="3600" b="1" baseline="0">
                <a:latin typeface="Gill Sans MT" panose="020B0502020104020203" pitchFamily="34" charset="0"/>
              </a:defRPr>
            </a:lvl1pPr>
          </a:lstStyle>
          <a:p>
            <a:br>
              <a:rPr lang="en-US" dirty="0"/>
            </a:br>
            <a:r>
              <a:rPr lang="en-US" dirty="0"/>
              <a:t>RUC Visioning Workshop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977" y="83128"/>
            <a:ext cx="3250045" cy="2265217"/>
          </a:xfrm>
          <a:prstGeom prst="rect">
            <a:avLst/>
          </a:prstGeom>
        </p:spPr>
      </p:pic>
      <p:grpSp>
        <p:nvGrpSpPr>
          <p:cNvPr id="3" name="Group 2"/>
          <p:cNvGrpSpPr/>
          <p:nvPr userDrawn="1"/>
        </p:nvGrpSpPr>
        <p:grpSpPr>
          <a:xfrm>
            <a:off x="2670729" y="4611453"/>
            <a:ext cx="3801379" cy="358087"/>
            <a:chOff x="2395643" y="4611453"/>
            <a:chExt cx="3801379" cy="358087"/>
          </a:xfrm>
        </p:grpSpPr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5643" y="4720317"/>
              <a:ext cx="822863" cy="249223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9896" y="4637381"/>
              <a:ext cx="633089" cy="33215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6253" y="4720317"/>
              <a:ext cx="1065896" cy="249223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0731" y="4611453"/>
              <a:ext cx="626291" cy="358087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 userDrawn="1"/>
        </p:nvSpPr>
        <p:spPr>
          <a:xfrm>
            <a:off x="510885" y="3435929"/>
            <a:ext cx="3453790" cy="37862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US" sz="2000" dirty="0">
              <a:latin typeface="Aktiv Grotesk Trial" panose="020B0504020202020204" pitchFamily="34" charset="0"/>
              <a:cs typeface="Aktiv Grotesk Trial" panose="020B0504020202020204" pitchFamily="34" charset="0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60686" y="3402739"/>
            <a:ext cx="3208134" cy="374650"/>
          </a:xfrm>
        </p:spPr>
        <p:txBody>
          <a:bodyPr/>
          <a:lstStyle>
            <a:lvl1pPr marL="0" indent="0">
              <a:buNone/>
              <a:defRPr>
                <a:solidFill>
                  <a:schemeClr val="bg2">
                    <a:lumMod val="75000"/>
                  </a:schemeClr>
                </a:solidFill>
                <a:latin typeface="Gill Sans MT" panose="020B0502020104020203" pitchFamily="34" charset="0"/>
              </a:defRPr>
            </a:lvl1pPr>
          </a:lstStyle>
          <a:p>
            <a:pPr lvl="0"/>
            <a:r>
              <a:rPr lang="en-US" dirty="0"/>
              <a:t>Insert Presenter’s name</a:t>
            </a:r>
          </a:p>
        </p:txBody>
      </p:sp>
    </p:spTree>
    <p:extLst>
      <p:ext uri="{BB962C8B-B14F-4D97-AF65-F5344CB8AC3E}">
        <p14:creationId xmlns:p14="http://schemas.microsoft.com/office/powerpoint/2010/main" val="2463823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Resilient Utility Coalition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4A3E421-FC93-4F2E-AB21-A79911A8F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234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Resilient Utility Coalition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458788" y="1042988"/>
            <a:ext cx="8348662" cy="35425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22582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37"/>
          <a:stretch/>
        </p:blipFill>
        <p:spPr>
          <a:xfrm>
            <a:off x="0" y="0"/>
            <a:ext cx="9144000" cy="42990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15291" y="2578678"/>
            <a:ext cx="7379422" cy="1321376"/>
          </a:xfrm>
          <a:noFill/>
        </p:spPr>
        <p:txBody>
          <a:bodyPr lIns="91440" rIns="91440" anchor="t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00" b="0" kern="1200" dirty="0">
                <a:solidFill>
                  <a:srgbClr val="0079C2"/>
                </a:solidFill>
                <a:latin typeface="Gill Sans MT" panose="020B0502020104020203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5291" y="2186566"/>
            <a:ext cx="7379422" cy="392112"/>
          </a:xfrm>
        </p:spPr>
        <p:txBody>
          <a:bodyPr lIns="91440" rIns="91440" anchor="t" anchorCtr="0"/>
          <a:lstStyle>
            <a:lvl1pPr marL="0" indent="0">
              <a:buNone/>
              <a:defRPr lang="en-US" sz="2000" kern="1200" dirty="0" smtClean="0">
                <a:solidFill>
                  <a:srgbClr val="1F497D"/>
                </a:solidFill>
                <a:latin typeface="Calibri" panose="020F0502020204030204" pitchFamily="34" charset="0"/>
                <a:ea typeface="+mn-ea"/>
                <a:cs typeface="AECOM Sans" panose="020B05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Resilient Utility Coalition</a:t>
            </a:r>
          </a:p>
        </p:txBody>
      </p:sp>
    </p:spTree>
    <p:extLst>
      <p:ext uri="{BB962C8B-B14F-4D97-AF65-F5344CB8AC3E}">
        <p14:creationId xmlns:p14="http://schemas.microsoft.com/office/powerpoint/2010/main" val="3026455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4000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42988"/>
            <a:ext cx="4038600" cy="3551237"/>
          </a:xfrm>
        </p:spPr>
        <p:txBody>
          <a:bodyPr/>
          <a:lstStyle>
            <a:lvl1pPr>
              <a:defRPr sz="2000"/>
            </a:lvl1pPr>
            <a:lvl2pPr marL="460375" indent="-228600">
              <a:defRPr sz="2000"/>
            </a:lvl2pPr>
            <a:lvl3pPr marL="630238" indent="-173038">
              <a:defRPr sz="2000"/>
            </a:lvl3pPr>
            <a:lvl4pPr marL="858838" indent="-173038">
              <a:defRPr sz="2000"/>
            </a:lvl4pPr>
            <a:lvl5pPr marL="1087438" indent="-173038">
              <a:buClr>
                <a:srgbClr val="A6A6A6"/>
              </a:buClr>
              <a:buSzPct val="60000"/>
              <a:buFont typeface="Arial" panose="020B0604020202020204" pitchFamily="34" charset="0"/>
              <a:buChar char="•"/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42988"/>
            <a:ext cx="4038600" cy="3551237"/>
          </a:xfrm>
        </p:spPr>
        <p:txBody>
          <a:bodyPr/>
          <a:lstStyle>
            <a:lvl1pPr>
              <a:defRPr lang="en-US" sz="200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ECOM Sans" panose="020B0504020202020204" pitchFamily="34" charset="0"/>
              </a:defRPr>
            </a:lvl1pPr>
            <a:lvl2pPr marL="574675" indent="-342900">
              <a:defRPr lang="en-US" sz="200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ECOM Sans" panose="020B0504020202020204" pitchFamily="34" charset="0"/>
              </a:defRPr>
            </a:lvl2pPr>
            <a:lvl3pPr marL="800100" indent="-342900">
              <a:defRPr lang="en-US" sz="200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ECOM Sans" panose="020B0504020202020204" pitchFamily="34" charset="0"/>
              </a:defRPr>
            </a:lvl3pPr>
            <a:lvl4pPr marL="971550" indent="-285750">
              <a:defRPr lang="en-US" sz="200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ECOM Sans" panose="020B0504020202020204" pitchFamily="34" charset="0"/>
              </a:defRPr>
            </a:lvl4pPr>
            <a:lvl5pPr marL="1200150" indent="-285750">
              <a:defRPr lang="en-US" sz="20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marL="460375" lvl="1" indent="-228600" algn="l" defTabSz="914400" rtl="0" eaLnBrk="1" latinLnBrk="0" hangingPunct="1">
              <a:spcBef>
                <a:spcPts val="400"/>
              </a:spcBef>
              <a:buClr>
                <a:srgbClr val="A6A6A6"/>
              </a:buClr>
              <a:buFont typeface="Calibri" panose="020F0502020204030204" pitchFamily="34" charset="0"/>
              <a:buChar char="‒"/>
            </a:pPr>
            <a:r>
              <a:rPr lang="en-US" dirty="0"/>
              <a:t>Second level</a:t>
            </a:r>
          </a:p>
          <a:p>
            <a:pPr marL="630238" lvl="2" indent="-173038" algn="l" defTabSz="914400" rtl="0" eaLnBrk="1" latinLnBrk="0" hangingPunct="1">
              <a:spcBef>
                <a:spcPts val="0"/>
              </a:spcBef>
              <a:buClr>
                <a:srgbClr val="A6A6A6"/>
              </a:buClr>
              <a:buSzPct val="6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858838" lvl="3" indent="-173038" algn="l" defTabSz="914400" rtl="0" eaLnBrk="1" latinLnBrk="0" hangingPunct="1">
              <a:spcBef>
                <a:spcPts val="0"/>
              </a:spcBef>
              <a:buClr>
                <a:srgbClr val="A6A6A6"/>
              </a:buClr>
              <a:buSzPct val="60000"/>
              <a:buFont typeface="Arial" pitchFamily="34" charset="0"/>
              <a:buChar char="•"/>
            </a:pPr>
            <a:r>
              <a:rPr lang="en-US" dirty="0"/>
              <a:t>Fourth level</a:t>
            </a:r>
          </a:p>
          <a:p>
            <a:pPr marL="1087438" lvl="4" indent="-173038" algn="l" defTabSz="914400" rtl="0" eaLnBrk="1" latinLnBrk="0" hangingPunct="1">
              <a:spcBef>
                <a:spcPct val="20000"/>
              </a:spcBef>
              <a:buClr>
                <a:srgbClr val="A6A6A6"/>
              </a:buClr>
              <a:buSzPct val="60000"/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Resilient Utility Coalition</a:t>
            </a:r>
          </a:p>
        </p:txBody>
      </p:sp>
    </p:spTree>
    <p:extLst>
      <p:ext uri="{BB962C8B-B14F-4D97-AF65-F5344CB8AC3E}">
        <p14:creationId xmlns:p14="http://schemas.microsoft.com/office/powerpoint/2010/main" val="2375548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43999"/>
            <a:ext cx="4040188" cy="4810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25011"/>
            <a:ext cx="4040188" cy="3062864"/>
          </a:xfrm>
        </p:spPr>
        <p:txBody>
          <a:bodyPr/>
          <a:lstStyle>
            <a:lvl1pPr>
              <a:defRPr sz="2000"/>
            </a:lvl1pPr>
            <a:lvl2pPr marL="688975" indent="-228600">
              <a:defRPr sz="2000"/>
            </a:lvl2pPr>
            <a:lvl3pPr marL="1031875" indent="-173038">
              <a:defRPr sz="2000"/>
            </a:lvl3pPr>
            <a:lvl4pPr marL="1427163" indent="-173038">
              <a:defRPr sz="2000"/>
            </a:lvl4pPr>
            <a:lvl5pPr marL="1884363" indent="-228600">
              <a:buClr>
                <a:srgbClr val="A6A6A6"/>
              </a:buClr>
              <a:buSzPct val="60000"/>
              <a:buFont typeface="Arial" panose="020B0604020202020204" pitchFamily="34" charset="0"/>
              <a:buChar char="•"/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43999"/>
            <a:ext cx="4041775" cy="481012"/>
          </a:xfrm>
        </p:spPr>
        <p:txBody>
          <a:bodyPr anchor="b"/>
          <a:lstStyle>
            <a:lvl1pPr marL="0" indent="0">
              <a:buNone/>
              <a:defRPr lang="en-US" sz="2400" b="1" kern="120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ECOM Sans" panose="020B05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25011"/>
            <a:ext cx="4041775" cy="3062864"/>
          </a:xfrm>
        </p:spPr>
        <p:txBody>
          <a:bodyPr/>
          <a:lstStyle>
            <a:lvl1pPr>
              <a:defRPr lang="en-US" sz="200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ECOM Sans" panose="020B0504020202020204" pitchFamily="34" charset="0"/>
              </a:defRPr>
            </a:lvl1pPr>
            <a:lvl2pPr marL="803275" indent="-342900">
              <a:defRPr lang="en-US" sz="200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ECOM Sans" panose="020B0504020202020204" pitchFamily="34" charset="0"/>
              </a:defRPr>
            </a:lvl2pPr>
            <a:lvl3pPr>
              <a:defRPr sz="1800"/>
            </a:lvl3pPr>
            <a:lvl4pPr marL="1539875" indent="-285750">
              <a:defRPr lang="en-US" sz="200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ECOM Sans" panose="020B0504020202020204" pitchFamily="34" charset="0"/>
              </a:defRPr>
            </a:lvl4pPr>
            <a:lvl5pPr marL="1941513" indent="-285750">
              <a:defRPr lang="en-US" sz="20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marL="688975" lvl="1" indent="-228600" algn="l" defTabSz="914400" rtl="0" eaLnBrk="1" latinLnBrk="0" hangingPunct="1">
              <a:spcBef>
                <a:spcPts val="400"/>
              </a:spcBef>
              <a:buClr>
                <a:srgbClr val="A6A6A6"/>
              </a:buClr>
              <a:buFont typeface="Calibri" panose="020F0502020204030204" pitchFamily="34" charset="0"/>
              <a:buChar char="‒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marL="1427163" lvl="3" indent="-173038" algn="l" defTabSz="914400" rtl="0" eaLnBrk="1" latinLnBrk="0" hangingPunct="1">
              <a:spcBef>
                <a:spcPts val="0"/>
              </a:spcBef>
              <a:buClr>
                <a:srgbClr val="A6A6A6"/>
              </a:buClr>
              <a:buSzPct val="60000"/>
              <a:buFont typeface="Arial" pitchFamily="34" charset="0"/>
              <a:buChar char="•"/>
            </a:pPr>
            <a:r>
              <a:rPr lang="en-US" dirty="0"/>
              <a:t>Fourth level</a:t>
            </a:r>
          </a:p>
          <a:p>
            <a:pPr marL="1884363" lvl="4" indent="-228600" algn="l" defTabSz="914400" rtl="0" eaLnBrk="1" latinLnBrk="0" hangingPunct="1">
              <a:spcBef>
                <a:spcPct val="20000"/>
              </a:spcBef>
              <a:buClr>
                <a:srgbClr val="A6A6A6"/>
              </a:buClr>
              <a:buSzPct val="60000"/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Resilient Utility Coalition</a:t>
            </a:r>
          </a:p>
        </p:txBody>
      </p:sp>
    </p:spTree>
    <p:extLst>
      <p:ext uri="{BB962C8B-B14F-4D97-AF65-F5344CB8AC3E}">
        <p14:creationId xmlns:p14="http://schemas.microsoft.com/office/powerpoint/2010/main" val="2427739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Resilient Utility Coalition</a:t>
            </a:r>
          </a:p>
        </p:txBody>
      </p:sp>
    </p:spTree>
    <p:extLst>
      <p:ext uri="{BB962C8B-B14F-4D97-AF65-F5344CB8AC3E}">
        <p14:creationId xmlns:p14="http://schemas.microsoft.com/office/powerpoint/2010/main" val="3205547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Resilient Utility Coalition</a:t>
            </a:r>
          </a:p>
        </p:txBody>
      </p:sp>
    </p:spTree>
    <p:extLst>
      <p:ext uri="{BB962C8B-B14F-4D97-AF65-F5344CB8AC3E}">
        <p14:creationId xmlns:p14="http://schemas.microsoft.com/office/powerpoint/2010/main" val="1556444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Resilient Utility Coalition</a:t>
            </a:r>
          </a:p>
        </p:txBody>
      </p:sp>
    </p:spTree>
    <p:extLst>
      <p:ext uri="{BB962C8B-B14F-4D97-AF65-F5344CB8AC3E}">
        <p14:creationId xmlns:p14="http://schemas.microsoft.com/office/powerpoint/2010/main" val="3476581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Resilient Utility Coalition</a:t>
            </a:r>
          </a:p>
        </p:txBody>
      </p:sp>
    </p:spTree>
    <p:extLst>
      <p:ext uri="{BB962C8B-B14F-4D97-AF65-F5344CB8AC3E}">
        <p14:creationId xmlns:p14="http://schemas.microsoft.com/office/powerpoint/2010/main" val="237355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ktangel 10"/>
          <p:cNvSpPr/>
          <p:nvPr userDrawn="1"/>
        </p:nvSpPr>
        <p:spPr>
          <a:xfrm>
            <a:off x="1308248" y="4657140"/>
            <a:ext cx="2847887" cy="398549"/>
          </a:xfrm>
          <a:prstGeom prst="rect">
            <a:avLst/>
          </a:prstGeom>
          <a:solidFill>
            <a:srgbClr val="0079C2"/>
          </a:solidFill>
          <a:ln>
            <a:noFill/>
          </a:ln>
          <a:effectLst/>
          <a:extLst>
            <a:ext uri="{FAA26D3D-D897-4be2-8F04-BA451C77F1D7}">
              <ma14:placeholderFlag xmlns:lc="http://schemas.openxmlformats.org/drawingml/2006/lockedCanvas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ma14="http://schemas.microsoft.com/office/mac/drawingml/2011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/>
            </a:ext>
            <a:ext uri="{C572A759-6A51-4108-AA02-DFA0A04FC94B}">
              <ma14:wrappingTextBoxFlag xmlns:lc="http://schemas.openxmlformats.org/drawingml/2006/lockedCanvas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ma14="http://schemas.microsoft.com/office/mac/drawingml/2011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0"/>
            <a:ext cx="9144000" cy="914400"/>
          </a:xfrm>
          <a:prstGeom prst="rect">
            <a:avLst/>
          </a:prstGeom>
          <a:solidFill>
            <a:srgbClr val="E4E4E4"/>
          </a:solidFill>
        </p:spPr>
        <p:txBody>
          <a:bodyPr vert="horz" lIns="457200" tIns="45720" rIns="45720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8788" y="1042988"/>
            <a:ext cx="8348662" cy="35425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5277" y="4657140"/>
            <a:ext cx="2724666" cy="367144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algn="l"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Resilient Utility Coalition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069" y="4731592"/>
            <a:ext cx="822863" cy="24922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669" y="4674632"/>
            <a:ext cx="633089" cy="33215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163" y="4731592"/>
            <a:ext cx="1065896" cy="24922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368" y="4661667"/>
            <a:ext cx="626291" cy="35808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08" y="4327222"/>
            <a:ext cx="1026899" cy="71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845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rgbClr val="1F497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1775" indent="-231775" algn="l" defTabSz="914400" rtl="0" eaLnBrk="1" latinLnBrk="0" hangingPunct="1">
        <a:spcBef>
          <a:spcPts val="1200"/>
        </a:spcBef>
        <a:buClr>
          <a:srgbClr val="A6A6A6"/>
        </a:buClr>
        <a:buFont typeface="Arial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AECOM Sans" panose="020B0504020202020204" pitchFamily="34" charset="0"/>
        </a:defRPr>
      </a:lvl1pPr>
      <a:lvl2pPr marL="731520" indent="-228600" algn="l" defTabSz="914400" rtl="0" eaLnBrk="1" latinLnBrk="0" hangingPunct="1">
        <a:spcBef>
          <a:spcPts val="400"/>
        </a:spcBef>
        <a:buClr>
          <a:srgbClr val="A6A6A6"/>
        </a:buClr>
        <a:buFont typeface="Calibri" panose="020F0502020204030204" pitchFamily="34" charset="0"/>
        <a:buChar char="‒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AECOM Sans" panose="020B0504020202020204" pitchFamily="34" charset="0"/>
        </a:defRPr>
      </a:lvl2pPr>
      <a:lvl3pPr marL="1143000" indent="-173038" algn="l" defTabSz="914400" rtl="0" eaLnBrk="1" latinLnBrk="0" hangingPunct="1">
        <a:spcBef>
          <a:spcPts val="0"/>
        </a:spcBef>
        <a:buClr>
          <a:srgbClr val="A6A6A6"/>
        </a:buClr>
        <a:buSzPct val="60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AECOM Sans" panose="020B0504020202020204" pitchFamily="34" charset="0"/>
        </a:defRPr>
      </a:lvl3pPr>
      <a:lvl4pPr marL="1600200" indent="-173038" algn="l" defTabSz="914400" rtl="0" eaLnBrk="1" latinLnBrk="0" hangingPunct="1">
        <a:spcBef>
          <a:spcPts val="0"/>
        </a:spcBef>
        <a:buClr>
          <a:srgbClr val="A6A6A6"/>
        </a:buClr>
        <a:buSzPct val="60000"/>
        <a:buFont typeface="Arial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AECOM Sans" panose="020B05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RUC Visioning Workshop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Greg Ault</a:t>
            </a:r>
          </a:p>
        </p:txBody>
      </p:sp>
    </p:spTree>
    <p:extLst>
      <p:ext uri="{BB962C8B-B14F-4D97-AF65-F5344CB8AC3E}">
        <p14:creationId xmlns:p14="http://schemas.microsoft.com/office/powerpoint/2010/main" val="1785821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Time Allocation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3394472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10:45 – 12:30 Visioning Workshop</a:t>
            </a:r>
          </a:p>
          <a:p>
            <a:pPr marL="231775" lvl="1" indent="-231775">
              <a:spcBef>
                <a:spcPts val="1200"/>
              </a:spcBef>
              <a:buFont typeface="Arial" pitchFamily="34" charset="0"/>
              <a:buChar char="•"/>
            </a:pP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2:00 – 3:00 Vision Reporting</a:t>
            </a:r>
          </a:p>
          <a:p>
            <a:endParaRPr lang="en-US" sz="2400" dirty="0"/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Resilient Utility Coalition</a:t>
            </a:r>
          </a:p>
        </p:txBody>
      </p:sp>
    </p:spTree>
    <p:extLst>
      <p:ext uri="{BB962C8B-B14F-4D97-AF65-F5344CB8AC3E}">
        <p14:creationId xmlns:p14="http://schemas.microsoft.com/office/powerpoint/2010/main" val="1075897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67817" y="1067964"/>
            <a:ext cx="1018008" cy="31969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Visioning Workshop 10:45 – 12:30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Resilient Utility Coalition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5850028" y="2001841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ISSUES</a:t>
            </a:r>
          </a:p>
          <a:p>
            <a:pPr lvl="1"/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Issue #1</a:t>
            </a:r>
          </a:p>
          <a:p>
            <a:pPr lvl="1"/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Issue #2</a:t>
            </a:r>
          </a:p>
          <a:p>
            <a:pPr lvl="1"/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Issue #3</a:t>
            </a: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4250316876"/>
              </p:ext>
            </p:extLst>
          </p:nvPr>
        </p:nvGraphicFramePr>
        <p:xfrm>
          <a:off x="685693" y="1238287"/>
          <a:ext cx="3208543" cy="28660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TextBox 12"/>
          <p:cNvSpPr txBox="1"/>
          <p:nvPr/>
        </p:nvSpPr>
        <p:spPr>
          <a:xfrm rot="16200000">
            <a:off x="302001" y="2436073"/>
            <a:ext cx="1625862" cy="46068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ktiv Grotesk Trial" panose="020B0504020202020204" pitchFamily="34" charset="0"/>
                <a:cs typeface="Aktiv Grotesk Trial" panose="020B0504020202020204" pitchFamily="34" charset="0"/>
              </a:rPr>
              <a:t>Perspective</a:t>
            </a:r>
          </a:p>
        </p:txBody>
      </p:sp>
      <p:sp>
        <p:nvSpPr>
          <p:cNvPr id="15" name="Right Brace 14"/>
          <p:cNvSpPr/>
          <p:nvPr/>
        </p:nvSpPr>
        <p:spPr>
          <a:xfrm>
            <a:off x="3406315" y="1430931"/>
            <a:ext cx="998161" cy="2526816"/>
          </a:xfrm>
          <a:prstGeom prst="rightBrace">
            <a:avLst/>
          </a:prstGeom>
          <a:solidFill>
            <a:schemeClr val="bg1"/>
          </a:solidFill>
          <a:ln w="76200">
            <a:solidFill>
              <a:schemeClr val="bg2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3884454" y="2411642"/>
            <a:ext cx="1832291" cy="579352"/>
          </a:xfrm>
          <a:prstGeom prst="rightArrow">
            <a:avLst/>
          </a:prstGeom>
          <a:solidFill>
            <a:schemeClr val="bg2">
              <a:lumMod val="65000"/>
            </a:schemeClr>
          </a:solidFill>
          <a:ln>
            <a:solidFill>
              <a:schemeClr val="bg2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992647" y="2554736"/>
            <a:ext cx="1403011" cy="30014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ktiv Grotesk Trial" panose="020B0504020202020204" pitchFamily="34" charset="0"/>
                <a:cs typeface="Aktiv Grotesk Trial" panose="020B0504020202020204" pitchFamily="34" charset="0"/>
              </a:rPr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3551847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Visioning Workshop 10:45 – 12:30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398" y="1615020"/>
            <a:ext cx="3778545" cy="2445190"/>
          </a:xfrm>
        </p:spPr>
        <p:txBody>
          <a:bodyPr/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Four Distinct Perspectives</a:t>
            </a:r>
          </a:p>
          <a:p>
            <a:pPr lvl="1"/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Utilities</a:t>
            </a:r>
          </a:p>
          <a:p>
            <a:pPr lvl="1"/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Academia</a:t>
            </a:r>
          </a:p>
          <a:p>
            <a:pPr lvl="1"/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Industry</a:t>
            </a:r>
          </a:p>
          <a:p>
            <a:pPr lvl="1"/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Community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Resilient Utility Coalition</a:t>
            </a:r>
          </a:p>
        </p:txBody>
      </p:sp>
      <p:sp>
        <p:nvSpPr>
          <p:cNvPr id="5" name="Left Brace 4"/>
          <p:cNvSpPr/>
          <p:nvPr/>
        </p:nvSpPr>
        <p:spPr>
          <a:xfrm rot="10800000">
            <a:off x="4128449" y="1754244"/>
            <a:ext cx="887104" cy="1978925"/>
          </a:xfrm>
          <a:prstGeom prst="leftBrac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322997" y="1858513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ISSUES</a:t>
            </a:r>
          </a:p>
          <a:p>
            <a:pPr lvl="1"/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Issue #1</a:t>
            </a:r>
          </a:p>
          <a:p>
            <a:pPr lvl="1"/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Issue #2</a:t>
            </a:r>
          </a:p>
          <a:p>
            <a:pPr lvl="1"/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Issue #3</a:t>
            </a:r>
          </a:p>
        </p:txBody>
      </p:sp>
    </p:spTree>
    <p:extLst>
      <p:ext uri="{BB962C8B-B14F-4D97-AF65-F5344CB8AC3E}">
        <p14:creationId xmlns:p14="http://schemas.microsoft.com/office/powerpoint/2010/main" val="2696158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Visioning Workshop 10:45 – 12:30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Four Distinct Perspectives</a:t>
            </a:r>
          </a:p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“Role Playing” for the three major Issues.</a:t>
            </a:r>
          </a:p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Each table wears a role playing hat.</a:t>
            </a:r>
          </a:p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Each table should select a “Reporter” or spokesperson to represent the tables views and conclusions.</a:t>
            </a:r>
          </a:p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Consider developing the Drivers for each Perspective (ie Academics could be Research, Policy Changes and Organizational Culture)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Resilient Utility Coalition</a:t>
            </a:r>
          </a:p>
        </p:txBody>
      </p:sp>
    </p:spTree>
    <p:extLst>
      <p:ext uri="{BB962C8B-B14F-4D97-AF65-F5344CB8AC3E}">
        <p14:creationId xmlns:p14="http://schemas.microsoft.com/office/powerpoint/2010/main" val="2547452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Visioning Workshop 10:45 – 12:30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042988"/>
            <a:ext cx="3611155" cy="3542506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Break Out Groups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Five Reporters (one from each Table) will gather over lunch to capture and synthesize the themes and conclusions of each tables' discussions.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Resilient Utility Coalition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5833" t="20206" r="25167" b="11378"/>
          <a:stretch/>
        </p:blipFill>
        <p:spPr>
          <a:xfrm>
            <a:off x="4434840" y="1042988"/>
            <a:ext cx="4161211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542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Vision Reporting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One reporter will present the final Themes and Conclusions for each Group Perspective</a:t>
            </a:r>
          </a:p>
          <a:p>
            <a:pPr lvl="2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Utilities Perspective</a:t>
            </a:r>
          </a:p>
          <a:p>
            <a:pPr lvl="2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Academia Perspective</a:t>
            </a:r>
          </a:p>
          <a:p>
            <a:pPr lvl="2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Consultants Perspective</a:t>
            </a:r>
          </a:p>
          <a:p>
            <a:pPr lvl="2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Community Perspective</a:t>
            </a:r>
          </a:p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The results from todays workshop will form the basis for future workshops, white papers and events.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Resilient Utility Coalition</a:t>
            </a:r>
          </a:p>
        </p:txBody>
      </p:sp>
    </p:spTree>
    <p:extLst>
      <p:ext uri="{BB962C8B-B14F-4D97-AF65-F5344CB8AC3E}">
        <p14:creationId xmlns:p14="http://schemas.microsoft.com/office/powerpoint/2010/main" val="1864816493"/>
      </p:ext>
    </p:extLst>
  </p:cSld>
  <p:clrMapOvr>
    <a:masterClrMapping/>
  </p:clrMapOvr>
</p:sld>
</file>

<file path=ppt/theme/theme1.xml><?xml version="1.0" encoding="utf-8"?>
<a:theme xmlns:a="http://schemas.openxmlformats.org/drawingml/2006/main" name="AECOM_16-9_2015-1016_17h00">
  <a:themeElements>
    <a:clrScheme name="AECOM 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B5E2"/>
      </a:accent1>
      <a:accent2>
        <a:srgbClr val="84BD00"/>
      </a:accent2>
      <a:accent3>
        <a:srgbClr val="F68B1F"/>
      </a:accent3>
      <a:accent4>
        <a:srgbClr val="9E007E"/>
      </a:accent4>
      <a:accent5>
        <a:srgbClr val="FFE512"/>
      </a:accent5>
      <a:accent6>
        <a:srgbClr val="8C8279"/>
      </a:accent6>
      <a:hlink>
        <a:srgbClr val="00B5E2"/>
      </a:hlink>
      <a:folHlink>
        <a:srgbClr val="9E007E"/>
      </a:folHlink>
    </a:clrScheme>
    <a:fontScheme name="AECOM Sans">
      <a:majorFont>
        <a:latin typeface="AECOM Sans"/>
        <a:ea typeface=""/>
        <a:cs typeface=""/>
      </a:majorFont>
      <a:minorFont>
        <a:latin typeface="AECOM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noAutofit/>
      </a:bodyPr>
      <a:lstStyle>
        <a:defPPr>
          <a:defRPr sz="2000" dirty="0" smtClean="0">
            <a:latin typeface="Aktiv Grotesk Trial" panose="020B0504020202020204" pitchFamily="34" charset="0"/>
            <a:cs typeface="Aktiv Grotesk Trial" panose="020B0504020202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lternateThumbnailUrl xmlns="http://schemas.microsoft.com/sharepoint/v3">
      <Url xsi:nil="true"/>
      <Description xsi:nil="true"/>
    </AlternateThumbnailUrl>
    <ImageCreateDate xmlns="http://schemas.microsoft.com/sharepoint/v3" xsi:nil="true"/>
    <Description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Picture" ma:contentTypeID="0x01010200C2BE8F9502865541A7F8C96EEEF7CC83" ma:contentTypeVersion="0" ma:contentTypeDescription="Upload an image or a photograph." ma:contentTypeScope="" ma:versionID="738c05f2ea21521319d4c8278fac6618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f8bac3f4d5c4430efce0db78d9dd816f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ImageWidth" minOccurs="0"/>
                <xsd:element ref="ns1:ImageHeight" minOccurs="0"/>
                <xsd:element ref="ns1:ImageCreateDate" minOccurs="0"/>
                <xsd:element ref="ns1:Description" minOccurs="0"/>
                <xsd:element ref="ns1:ThumbnailExists" minOccurs="0"/>
                <xsd:element ref="ns1:PreviewExists" minOccurs="0"/>
                <xsd:element ref="ns1:AlternateThumbnailUr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ImageWidth" ma:index="11" nillable="true" ma:displayName="Picture Width" ma:internalName="ImageWidth" ma:readOnly="true">
      <xsd:simpleType>
        <xsd:restriction base="dms:Unknown"/>
      </xsd:simpleType>
    </xsd:element>
    <xsd:element name="ImageHeight" ma:index="12" nillable="true" ma:displayName="Picture Height" ma:internalName="ImageHeight" ma:readOnly="true">
      <xsd:simpleType>
        <xsd:restriction base="dms:Unknown"/>
      </xsd:simpleType>
    </xsd:element>
    <xsd:element name="ImageCreateDate" ma:index="13" nillable="true" ma:displayName="Date Picture Taken" ma:format="DateTime" ma:hidden="true" ma:internalName="ImageCreateDate">
      <xsd:simpleType>
        <xsd:restriction base="dms:DateTime"/>
      </xsd:simpleType>
    </xsd:element>
    <xsd:element name="Description" ma:index="14" nillable="true" ma:displayName="Description" ma:description="Used as alternative text for the picture." ma:hidden="true" ma:internalName="Description">
      <xsd:simpleType>
        <xsd:restriction base="dms:Note">
          <xsd:maxLength value="255"/>
        </xsd:restriction>
      </xsd:simpleType>
    </xsd:element>
    <xsd:element name="ThumbnailExists" ma:index="23" nillable="true" ma:displayName="Thumbnail Exists" ma:default="FALSE" ma:hidden="true" ma:internalName="ThumbnailExists" ma:readOnly="true">
      <xsd:simpleType>
        <xsd:restriction base="dms:Boolean"/>
      </xsd:simpleType>
    </xsd:element>
    <xsd:element name="PreviewExists" ma:index="24" nillable="true" ma:displayName="Preview Exists" ma:default="FALSE" ma:hidden="true" ma:internalName="PreviewExists" ma:readOnly="true">
      <xsd:simpleType>
        <xsd:restriction base="dms:Boolean"/>
      </xsd:simpleType>
    </xsd:element>
    <xsd:element name="AlternateThumbnailUrl" ma:index="25" nillable="true" ma:displayName="Preview Image URL" ma:format="Image" ma:hidden="true" ma:internalName="AlternateThumbnailUrl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8" ma:displayName="Title"/>
        <xsd:element ref="dc:subject" minOccurs="0" maxOccurs="1"/>
        <xsd:element ref="dc:description" minOccurs="0" maxOccurs="1"/>
        <xsd:element name="keywords" minOccurs="0" maxOccurs="1" type="xsd:string" ma:index="20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0EEF6E4-CB7D-4B32-8BC1-EB5BC207E06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CC0C27CD-DA8D-4D51-8FEE-FD632287E2D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D02E339-4DBF-423A-994F-6B69C874C3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AECOM_16-9_2015-1016_17h00</Template>
  <TotalTime>467</TotalTime>
  <Words>219</Words>
  <Application>Microsoft Office PowerPoint</Application>
  <PresentationFormat>On-screen Show (16:9)</PresentationFormat>
  <Paragraphs>52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AECOM_16-9_2015-1016_17h00</vt:lpstr>
      <vt:lpstr>RUC Visioning Workshop</vt:lpstr>
      <vt:lpstr>Time Allocation</vt:lpstr>
      <vt:lpstr>Visioning Workshop 10:45 – 12:30</vt:lpstr>
      <vt:lpstr>Visioning Workshop 10:45 – 12:30</vt:lpstr>
      <vt:lpstr>Visioning Workshop 10:45 – 12:30</vt:lpstr>
      <vt:lpstr>Visioning Workshop 10:45 – 12:30</vt:lpstr>
      <vt:lpstr>Vision Reporting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Billy Ruppert</dc:creator>
  <cp:lastModifiedBy>Gomez, Andres</cp:lastModifiedBy>
  <cp:revision>44</cp:revision>
  <dcterms:created xsi:type="dcterms:W3CDTF">2016-03-28T17:08:10Z</dcterms:created>
  <dcterms:modified xsi:type="dcterms:W3CDTF">2019-09-23T15:24:21Z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0x01010200C2BE8F9502865541A7F8C96EEEF7CC83</vt:lpwstr>
  </property>
</Properties>
</file>