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9" r:id="rId5"/>
    <p:sldId id="299" r:id="rId6"/>
    <p:sldId id="300" r:id="rId7"/>
    <p:sldId id="301" r:id="rId8"/>
    <p:sldId id="302" r:id="rId9"/>
    <p:sldId id="289" r:id="rId10"/>
    <p:sldId id="291" r:id="rId11"/>
    <p:sldId id="292" r:id="rId12"/>
    <p:sldId id="293" r:id="rId13"/>
    <p:sldId id="294" r:id="rId14"/>
    <p:sldId id="287" r:id="rId15"/>
    <p:sldId id="295" r:id="rId16"/>
    <p:sldId id="296" r:id="rId17"/>
    <p:sldId id="297" r:id="rId18"/>
    <p:sldId id="298" r:id="rId19"/>
    <p:sldId id="282" r:id="rId20"/>
    <p:sldId id="284" r:id="rId21"/>
    <p:sldId id="283" r:id="rId22"/>
    <p:sldId id="286" r:id="rId23"/>
    <p:sldId id="285" r:id="rId24"/>
    <p:sldId id="281" r:id="rId25"/>
    <p:sldId id="280" r:id="rId26"/>
    <p:sldId id="27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9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3091">
          <p15:clr>
            <a:srgbClr val="A4A3A4"/>
          </p15:clr>
        </p15:guide>
        <p15:guide id="6" orient="horz" pos="444">
          <p15:clr>
            <a:srgbClr val="A4A3A4"/>
          </p15:clr>
        </p15:guide>
        <p15:guide id="7" pos="5548">
          <p15:clr>
            <a:srgbClr val="A4A3A4"/>
          </p15:clr>
        </p15:guide>
        <p15:guide id="8" pos="2880">
          <p15:clr>
            <a:srgbClr val="A4A3A4"/>
          </p15:clr>
        </p15:guide>
        <p15:guide id="9" pos="297">
          <p15:clr>
            <a:srgbClr val="A4A3A4"/>
          </p15:clr>
        </p15:guide>
        <p15:guide id="10" pos="1226">
          <p15:clr>
            <a:srgbClr val="A4A3A4"/>
          </p15:clr>
        </p15:guide>
        <p15:guide id="11" pos="20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79646"/>
    <a:srgbClr val="0079C2"/>
    <a:srgbClr val="669900"/>
    <a:srgbClr val="BAD8EC"/>
    <a:srgbClr val="1F490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632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206" y="86"/>
      </p:cViewPr>
      <p:guideLst>
        <p:guide orient="horz" pos="1620"/>
        <p:guide orient="horz" pos="245"/>
        <p:guide orient="horz" pos="669"/>
        <p:guide orient="horz" pos="2890"/>
        <p:guide orient="horz" pos="3091"/>
        <p:guide orient="horz" pos="444"/>
        <p:guide pos="5548"/>
        <p:guide pos="2880"/>
        <p:guide pos="297"/>
        <p:guide pos="1226"/>
        <p:guide pos="20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F4D8-29C4-4FA1-B01A-52C86CF547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203A-D244-419D-B6B1-EB47AD9D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203A-D244-419D-B6B1-EB47AD9DCA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583" y="2502480"/>
            <a:ext cx="8335962" cy="933449"/>
          </a:xfrm>
          <a:noFill/>
        </p:spPr>
        <p:txBody>
          <a:bodyPr lIns="91440" rIns="91440"/>
          <a:lstStyle>
            <a:lvl1pPr algn="l">
              <a:defRPr sz="3600" b="1" baseline="0">
                <a:latin typeface="Gill Sans MT" panose="020B0502020104020203" pitchFamily="34" charset="0"/>
              </a:defRPr>
            </a:lvl1pPr>
          </a:lstStyle>
          <a:p>
            <a:br>
              <a:rPr lang="en-US" dirty="0"/>
            </a:br>
            <a:r>
              <a:rPr lang="en-US" dirty="0"/>
              <a:t>RUC Visioning Workshop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77" y="398144"/>
            <a:ext cx="3250045" cy="2265217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2670729" y="4611453"/>
            <a:ext cx="3801379" cy="358087"/>
            <a:chOff x="2395643" y="4611453"/>
            <a:chExt cx="3801379" cy="3580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5643" y="4720317"/>
              <a:ext cx="822863" cy="2492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896" y="4637381"/>
              <a:ext cx="633089" cy="3321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253" y="4720317"/>
              <a:ext cx="1065896" cy="2492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731" y="4611453"/>
              <a:ext cx="626291" cy="358087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 userDrawn="1"/>
        </p:nvSpPr>
        <p:spPr>
          <a:xfrm>
            <a:off x="510885" y="3435929"/>
            <a:ext cx="3453790" cy="37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000" dirty="0">
              <a:latin typeface="Aktiv Grotesk Trial" panose="020B0504020202020204" pitchFamily="34" charset="0"/>
              <a:cs typeface="Aktiv Grotesk Trial" panose="020B05040202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0686" y="3402739"/>
            <a:ext cx="3208134" cy="374650"/>
          </a:xfrm>
        </p:spPr>
        <p:txBody>
          <a:bodyPr/>
          <a:lstStyle>
            <a:lvl1pPr marL="0" indent="0">
              <a:buNone/>
              <a:defRPr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US" dirty="0"/>
              <a:t>Insert Presenter’s name</a:t>
            </a:r>
          </a:p>
        </p:txBody>
      </p:sp>
    </p:spTree>
    <p:extLst>
      <p:ext uri="{BB962C8B-B14F-4D97-AF65-F5344CB8AC3E}">
        <p14:creationId xmlns:p14="http://schemas.microsoft.com/office/powerpoint/2010/main" val="24638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4A3E421-FC93-4F2E-AB21-A79911A8F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Resilient Utility Coalition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8788" y="1042988"/>
            <a:ext cx="8348662" cy="3542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258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7"/>
          <a:stretch/>
        </p:blipFill>
        <p:spPr>
          <a:xfrm>
            <a:off x="0" y="0"/>
            <a:ext cx="9144000" cy="4299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5291" y="2578678"/>
            <a:ext cx="7379422" cy="1321376"/>
          </a:xfrm>
          <a:noFill/>
        </p:spPr>
        <p:txBody>
          <a:bodyPr lIns="91440" rIns="9144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b="0" kern="1200" dirty="0">
                <a:solidFill>
                  <a:srgbClr val="0079C2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291" y="2186566"/>
            <a:ext cx="7379422" cy="392112"/>
          </a:xfrm>
        </p:spPr>
        <p:txBody>
          <a:bodyPr lIns="91440" rIns="91440" anchor="t" anchorCtr="0"/>
          <a:lstStyle>
            <a:lvl1pPr marL="0" indent="0">
              <a:buNone/>
              <a:defRPr lang="en-US" sz="2000" kern="1200" dirty="0" smtClean="0">
                <a:solidFill>
                  <a:srgbClr val="1F497D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30264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2988"/>
            <a:ext cx="4038600" cy="3551237"/>
          </a:xfrm>
        </p:spPr>
        <p:txBody>
          <a:bodyPr/>
          <a:lstStyle>
            <a:lvl1pPr>
              <a:defRPr sz="2000"/>
            </a:lvl1pPr>
            <a:lvl2pPr marL="460375" indent="-228600">
              <a:defRPr sz="2000"/>
            </a:lvl2pPr>
            <a:lvl3pPr marL="630238" indent="-173038">
              <a:defRPr sz="2000"/>
            </a:lvl3pPr>
            <a:lvl4pPr marL="858838" indent="-173038">
              <a:defRPr sz="2000"/>
            </a:lvl4pPr>
            <a:lvl5pPr marL="1087438" indent="-173038"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2988"/>
            <a:ext cx="4038600" cy="3551237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574675" indent="-34290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2pPr>
            <a:lvl3pPr marL="800100" indent="-34290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3pPr>
            <a:lvl4pPr marL="971550" indent="-28575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4pPr>
            <a:lvl5pPr marL="1200150" indent="-285750"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60375" lvl="1" indent="-228600" algn="l" defTabSz="914400" rtl="0" eaLnBrk="1" latinLnBrk="0" hangingPunct="1">
              <a:spcBef>
                <a:spcPts val="400"/>
              </a:spcBef>
              <a:buClr>
                <a:srgbClr val="A6A6A6"/>
              </a:buClr>
              <a:buFont typeface="Calibri" panose="020F0502020204030204" pitchFamily="34" charset="0"/>
              <a:buChar char="‒"/>
            </a:pPr>
            <a:r>
              <a:rPr lang="en-US" dirty="0"/>
              <a:t>Second level</a:t>
            </a:r>
          </a:p>
          <a:p>
            <a:pPr marL="630238" lvl="2" indent="-173038" algn="l" defTabSz="914400" rtl="0" eaLnBrk="1" latinLnBrk="0" hangingPunct="1">
              <a:spcBef>
                <a:spcPts val="0"/>
              </a:spcBef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858838" lvl="3" indent="-173038" algn="l" defTabSz="914400" rtl="0" eaLnBrk="1" latinLnBrk="0" hangingPunct="1">
              <a:spcBef>
                <a:spcPts val="0"/>
              </a:spcBef>
              <a:buClr>
                <a:srgbClr val="A6A6A6"/>
              </a:buClr>
              <a:buSzPct val="60000"/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1087438" lvl="4" indent="-173038" algn="l" defTabSz="914400" rtl="0" eaLnBrk="1" latinLnBrk="0" hangingPunct="1">
              <a:spcBef>
                <a:spcPct val="20000"/>
              </a:spcBef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3755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3999"/>
            <a:ext cx="4040188" cy="4810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5011"/>
            <a:ext cx="4040188" cy="3062864"/>
          </a:xfrm>
        </p:spPr>
        <p:txBody>
          <a:bodyPr/>
          <a:lstStyle>
            <a:lvl1pPr>
              <a:defRPr sz="2000"/>
            </a:lvl1pPr>
            <a:lvl2pPr marL="688975" indent="-228600">
              <a:defRPr sz="2000"/>
            </a:lvl2pPr>
            <a:lvl3pPr marL="1031875" indent="-173038">
              <a:defRPr sz="2000"/>
            </a:lvl3pPr>
            <a:lvl4pPr marL="1427163" indent="-173038">
              <a:defRPr sz="2000"/>
            </a:lvl4pPr>
            <a:lvl5pPr marL="1884363" indent="-228600"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3999"/>
            <a:ext cx="4041775" cy="481012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5011"/>
            <a:ext cx="4041775" cy="3062864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1pPr>
            <a:lvl2pPr marL="803275" indent="-34290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2pPr>
            <a:lvl3pPr>
              <a:defRPr sz="1800"/>
            </a:lvl3pPr>
            <a:lvl4pPr marL="1539875" indent="-285750"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ECOM Sans" panose="020B0504020202020204" pitchFamily="34" charset="0"/>
              </a:defRPr>
            </a:lvl4pPr>
            <a:lvl5pPr marL="1941513" indent="-285750"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688975" lvl="1" indent="-228600" algn="l" defTabSz="914400" rtl="0" eaLnBrk="1" latinLnBrk="0" hangingPunct="1">
              <a:spcBef>
                <a:spcPts val="400"/>
              </a:spcBef>
              <a:buClr>
                <a:srgbClr val="A6A6A6"/>
              </a:buClr>
              <a:buFont typeface="Calibri" panose="020F0502020204030204" pitchFamily="34" charset="0"/>
              <a:buChar char="‒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427163" lvl="3" indent="-173038" algn="l" defTabSz="914400" rtl="0" eaLnBrk="1" latinLnBrk="0" hangingPunct="1">
              <a:spcBef>
                <a:spcPts val="0"/>
              </a:spcBef>
              <a:buClr>
                <a:srgbClr val="A6A6A6"/>
              </a:buClr>
              <a:buSzPct val="60000"/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1884363" lvl="4" indent="-228600" algn="l" defTabSz="914400" rtl="0" eaLnBrk="1" latinLnBrk="0" hangingPunct="1">
              <a:spcBef>
                <a:spcPct val="20000"/>
              </a:spcBef>
              <a:buClr>
                <a:srgbClr val="A6A6A6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4277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32055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5564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347658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373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10"/>
          <p:cNvSpPr/>
          <p:nvPr userDrawn="1"/>
        </p:nvSpPr>
        <p:spPr>
          <a:xfrm>
            <a:off x="1308248" y="4657140"/>
            <a:ext cx="2847887" cy="398549"/>
          </a:xfrm>
          <a:prstGeom prst="rect">
            <a:avLst/>
          </a:prstGeom>
          <a:solidFill>
            <a:srgbClr val="0079C2"/>
          </a:solidFill>
          <a:ln>
            <a:noFill/>
          </a:ln>
          <a:effectLst/>
          <a:extLst>
            <a:ext uri="{FAA26D3D-D897-4be2-8F04-BA451C77F1D7}">
              <ma14:placeholder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  <a:ext uri="{C572A759-6A51-4108-AA02-DFA0A04FC94B}">
              <ma14:wrappingTextBox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914400"/>
          </a:xfrm>
          <a:prstGeom prst="rect">
            <a:avLst/>
          </a:prstGeom>
          <a:solidFill>
            <a:srgbClr val="E4E4E4"/>
          </a:solidFill>
        </p:spPr>
        <p:txBody>
          <a:bodyPr vert="horz" lIns="457200" tIns="45720" rIns="45720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42988"/>
            <a:ext cx="8348662" cy="3542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5277" y="4657140"/>
            <a:ext cx="2724666" cy="36714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Resilient Utility Coalition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69" y="4731592"/>
            <a:ext cx="822863" cy="249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69" y="4674632"/>
            <a:ext cx="633089" cy="3321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63" y="4731592"/>
            <a:ext cx="1065896" cy="249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68" y="4661667"/>
            <a:ext cx="626291" cy="358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8" y="4327222"/>
            <a:ext cx="1026899" cy="7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1F497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1pPr>
      <a:lvl2pPr marL="731520" indent="-228600" algn="l" defTabSz="914400" rtl="0" eaLnBrk="1" latinLnBrk="0" hangingPunct="1">
        <a:spcBef>
          <a:spcPts val="400"/>
        </a:spcBef>
        <a:buClr>
          <a:srgbClr val="A6A6A6"/>
        </a:buClr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2pPr>
      <a:lvl3pPr marL="1143000" indent="-173038" algn="l" defTabSz="914400" rtl="0" eaLnBrk="1" latinLnBrk="0" hangingPunct="1">
        <a:spcBef>
          <a:spcPts val="0"/>
        </a:spcBef>
        <a:buClr>
          <a:srgbClr val="A6A6A6"/>
        </a:buClr>
        <a:buSzPct val="6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3pPr>
      <a:lvl4pPr marL="1600200" indent="-173038" algn="l" defTabSz="914400" rtl="0" eaLnBrk="1" latinLnBrk="0" hangingPunct="1">
        <a:spcBef>
          <a:spcPts val="0"/>
        </a:spcBef>
        <a:buClr>
          <a:srgbClr val="A6A6A6"/>
        </a:buClr>
        <a:buSzPct val="60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AECOM Sans" panose="020B05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Reporting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0686" y="3402739"/>
            <a:ext cx="3475774" cy="374650"/>
          </a:xfrm>
        </p:spPr>
        <p:txBody>
          <a:bodyPr/>
          <a:lstStyle/>
          <a:p>
            <a:r>
              <a:rPr lang="en-US" dirty="0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78582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- Question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1F497D"/>
                </a:solidFill>
              </a:rPr>
              <a:t>RUC should incorporate key stakeholders (commissioners, HOA, etc.) in participation of activities</a:t>
            </a:r>
          </a:p>
          <a:p>
            <a:r>
              <a:rPr lang="en-US" sz="1800" b="1" dirty="0">
                <a:solidFill>
                  <a:srgbClr val="1F497D"/>
                </a:solidFill>
              </a:rPr>
              <a:t>Public financing advocacy and changing the perception of P3</a:t>
            </a:r>
          </a:p>
          <a:p>
            <a:r>
              <a:rPr lang="en-US" sz="1800" b="1" dirty="0">
                <a:solidFill>
                  <a:srgbClr val="1F497D"/>
                </a:solidFill>
              </a:rPr>
              <a:t>Being a clearing house for documents/information- library of data</a:t>
            </a:r>
          </a:p>
          <a:p>
            <a:r>
              <a:rPr lang="en-US" sz="1800" b="1" dirty="0">
                <a:solidFill>
                  <a:srgbClr val="1F497D"/>
                </a:solidFill>
              </a:rPr>
              <a:t>Messaging- create a unified message and customize it based on target audience</a:t>
            </a:r>
          </a:p>
          <a:p>
            <a:r>
              <a:rPr lang="en-US" sz="1800" b="1" dirty="0">
                <a:solidFill>
                  <a:srgbClr val="1F497D"/>
                </a:solidFill>
              </a:rPr>
              <a:t>Showcase- show off what we do, toot our horns to others outside our industry</a:t>
            </a:r>
          </a:p>
          <a:p>
            <a:r>
              <a:rPr lang="en-US" sz="1800" b="1" dirty="0">
                <a:solidFill>
                  <a:srgbClr val="1F497D"/>
                </a:solidFill>
              </a:rPr>
              <a:t>Benchmarking/scorecard- where do we (utility) stand and where do we want to go</a:t>
            </a:r>
          </a:p>
          <a:p>
            <a:endParaRPr lang="en-US" sz="1800" b="1" dirty="0">
              <a:solidFill>
                <a:srgbClr val="1F497D"/>
              </a:solidFill>
            </a:endParaRPr>
          </a:p>
          <a:p>
            <a:endParaRPr lang="en-US" sz="18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1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Academia Perspective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Resilient Utility Coalition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</a:rPr>
              <a:t>Question No. 1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RUC serves as a facilitator connecting Academia with Utilities. 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Academia can help close the data gaps, at the same time that increase  communication awareness and transparency with the community. 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Staff extension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Key role in training professionals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</a:rPr>
              <a:t>Question No. 2</a:t>
            </a:r>
          </a:p>
          <a:p>
            <a:pPr lvl="1"/>
            <a:endParaRPr lang="en-US" b="1" dirty="0">
              <a:solidFill>
                <a:srgbClr val="1F497D"/>
              </a:solidFill>
            </a:endParaRP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Policy driven participation from Academia (i.e. % goals) 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Engage academia to help provide “out of the box” solutions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Utilizing real data and case studies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RUC could be a Regional contract holder to foster </a:t>
            </a:r>
          </a:p>
          <a:p>
            <a:pPr lvl="1"/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</a:rPr>
              <a:t>Question No. 3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Data Collection/analysis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Institutional knowledge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Interdisciplinary involvement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Dynamic master plan and advanced tools and solutions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Take advantage of existing corporation agreements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Technology and R&amp;D facilities available at the school (Supercomputers)</a:t>
            </a:r>
          </a:p>
          <a:p>
            <a:pPr lvl="1"/>
            <a:endParaRPr lang="en-US" b="1" dirty="0">
              <a:solidFill>
                <a:srgbClr val="1F497D"/>
              </a:solidFill>
            </a:endParaRPr>
          </a:p>
          <a:p>
            <a:pPr lvl="1"/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1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</a:rPr>
              <a:t>Question No. 4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Facilitator connecting Utilities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Clearinghouse- Bring down the walls</a:t>
            </a:r>
          </a:p>
          <a:p>
            <a:pPr lvl="2"/>
            <a:r>
              <a:rPr lang="en-US" b="1" dirty="0">
                <a:solidFill>
                  <a:srgbClr val="1F497D"/>
                </a:solidFill>
              </a:rPr>
              <a:t>Next level regulation </a:t>
            </a:r>
            <a:r>
              <a:rPr lang="en-US" b="1" u="sng" dirty="0">
                <a:solidFill>
                  <a:srgbClr val="1F497D"/>
                </a:solidFill>
              </a:rPr>
              <a:t>standards</a:t>
            </a:r>
          </a:p>
          <a:p>
            <a:pPr lvl="2"/>
            <a:r>
              <a:rPr lang="en-US" b="1" dirty="0">
                <a:solidFill>
                  <a:srgbClr val="1F497D"/>
                </a:solidFill>
              </a:rPr>
              <a:t>Workshop to a broader public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Advocacy/communication to non technical audience</a:t>
            </a:r>
          </a:p>
          <a:p>
            <a:pPr lvl="1"/>
            <a:r>
              <a:rPr lang="en-US" b="1" dirty="0">
                <a:solidFill>
                  <a:srgbClr val="1F497D"/>
                </a:solidFill>
              </a:rPr>
              <a:t>Community Outreach</a:t>
            </a:r>
          </a:p>
          <a:p>
            <a:pPr lvl="1"/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8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Community Perspective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Resilient Utility Coalition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277" y="1031132"/>
            <a:ext cx="8665723" cy="350634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F497D"/>
                </a:solidFill>
              </a:rPr>
              <a:t>Community completely disengaged – need to become integrated effort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Fun Activities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Media involvement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Education – why is it being spent, why so much money?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Chamber of commerce, social media, apps, 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Examples between action </a:t>
            </a:r>
            <a:r>
              <a:rPr lang="en-US" sz="2000" b="1" dirty="0" err="1">
                <a:solidFill>
                  <a:srgbClr val="1F497D"/>
                </a:solidFill>
              </a:rPr>
              <a:t>vs</a:t>
            </a:r>
            <a:r>
              <a:rPr lang="en-US" sz="2000" b="1" dirty="0">
                <a:solidFill>
                  <a:srgbClr val="1F497D"/>
                </a:solidFill>
              </a:rPr>
              <a:t> inaction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Educate the media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07589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277" y="1031132"/>
            <a:ext cx="8665723" cy="350634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F497D"/>
                </a:solidFill>
              </a:rPr>
              <a:t>Educate the media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GIS to provide information and a </a:t>
            </a:r>
            <a:r>
              <a:rPr lang="en-US" sz="2000" b="1" dirty="0" err="1">
                <a:solidFill>
                  <a:srgbClr val="1F497D"/>
                </a:solidFill>
              </a:rPr>
              <a:t>waze</a:t>
            </a:r>
            <a:r>
              <a:rPr lang="en-US" sz="2000" b="1" dirty="0">
                <a:solidFill>
                  <a:srgbClr val="1F497D"/>
                </a:solidFill>
              </a:rPr>
              <a:t> type event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Report on successful stories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Incentivize the residents (loans for irrigation system)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Standardize message and plan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Green technology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Crowed Resiliency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07589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277" y="1031132"/>
            <a:ext cx="8665723" cy="350634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F497D"/>
                </a:solidFill>
              </a:rPr>
              <a:t>Annual coalition summit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Region RUC Group that meet and compare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Training to employees – (utility)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Innovation, latest technology – (industry)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Research – (academia)  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Utility collaboration so that all customers have the same 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Learn to be self efficient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0758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Topics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49" y="1899918"/>
            <a:ext cx="8348662" cy="171386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b="1" dirty="0">
                <a:solidFill>
                  <a:srgbClr val="1F497D"/>
                </a:solidFill>
              </a:rPr>
              <a:t>How can the Resilient Utility Coalition advance resiliency planning and foster innovation within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utilities, industry, and academia?</a:t>
            </a:r>
            <a:r>
              <a:rPr lang="en-US" b="1" dirty="0">
                <a:solidFill>
                  <a:srgbClr val="1F497D"/>
                </a:solidFill>
              </a:rPr>
              <a:t> How can each of these groups contribute most to the Resilient Utility Coalition? 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41946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277" y="1031132"/>
            <a:ext cx="8665723" cy="350634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F497D"/>
                </a:solidFill>
              </a:rPr>
              <a:t>Proactive </a:t>
            </a:r>
            <a:r>
              <a:rPr lang="en-US" sz="2000" b="1" dirty="0" err="1">
                <a:solidFill>
                  <a:srgbClr val="1F497D"/>
                </a:solidFill>
              </a:rPr>
              <a:t>vs</a:t>
            </a:r>
            <a:r>
              <a:rPr lang="en-US" sz="2000" b="1" dirty="0">
                <a:solidFill>
                  <a:srgbClr val="1F497D"/>
                </a:solidFill>
              </a:rPr>
              <a:t> Reactive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Benchmarking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Streamline processes, remove obstacles</a:t>
            </a:r>
            <a:endParaRPr lang="en-US" sz="2000" dirty="0"/>
          </a:p>
          <a:p>
            <a:r>
              <a:rPr lang="en-US" sz="2000" b="1" dirty="0">
                <a:solidFill>
                  <a:srgbClr val="1F497D"/>
                </a:solidFill>
              </a:rPr>
              <a:t>Strength in numbers – RUC can be drive by hosting committees</a:t>
            </a:r>
          </a:p>
          <a:p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07589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Industry Perspective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Resilient Utility Coalition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Industry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277" y="1031132"/>
            <a:ext cx="8665723" cy="3506340"/>
          </a:xfrm>
        </p:spPr>
        <p:txBody>
          <a:bodyPr>
            <a:normAutofit fontScale="85000" lnSpcReduction="10000"/>
          </a:bodyPr>
          <a:lstStyle/>
          <a:p>
            <a:r>
              <a:rPr lang="en-CA" b="1" dirty="0">
                <a:solidFill>
                  <a:srgbClr val="1F497D"/>
                </a:solidFill>
              </a:rPr>
              <a:t>Promote inclusion of resiliency in the development of short/long term master planning efforts</a:t>
            </a:r>
          </a:p>
          <a:p>
            <a:r>
              <a:rPr lang="en-CA" b="1" dirty="0">
                <a:solidFill>
                  <a:srgbClr val="1F497D"/>
                </a:solidFill>
              </a:rPr>
              <a:t>Participate and promote definition of regional goals</a:t>
            </a:r>
          </a:p>
          <a:p>
            <a:r>
              <a:rPr lang="en-CA" b="1" dirty="0">
                <a:solidFill>
                  <a:srgbClr val="1F497D"/>
                </a:solidFill>
              </a:rPr>
              <a:t>Develop an interactive database for knowledge sharing related to resiliency efforts</a:t>
            </a:r>
          </a:p>
          <a:p>
            <a:r>
              <a:rPr lang="en-CA" b="1" dirty="0">
                <a:solidFill>
                  <a:srgbClr val="1F497D"/>
                </a:solidFill>
              </a:rPr>
              <a:t>Definition of regional standards for piloting testing</a:t>
            </a:r>
          </a:p>
          <a:p>
            <a:r>
              <a:rPr lang="en-CA" b="1" dirty="0">
                <a:solidFill>
                  <a:srgbClr val="1F497D"/>
                </a:solidFill>
              </a:rPr>
              <a:t>Organize regional conventions for showcasing of piloting efforts by utilities</a:t>
            </a:r>
          </a:p>
          <a:p>
            <a:r>
              <a:rPr lang="en-CA" b="1" dirty="0">
                <a:solidFill>
                  <a:srgbClr val="1F497D"/>
                </a:solidFill>
              </a:rPr>
              <a:t>Increase/Promote conveyance of information related to innovative efforts by consultants to RUC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07589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Industry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277" y="946825"/>
            <a:ext cx="8665723" cy="3506340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>
                <a:solidFill>
                  <a:srgbClr val="1F497D"/>
                </a:solidFill>
              </a:rPr>
              <a:t>Need for RUC to take the lead on the development of continuing education/new technologies education events at a regional level</a:t>
            </a:r>
          </a:p>
          <a:p>
            <a:r>
              <a:rPr lang="en-CA" b="1" dirty="0">
                <a:solidFill>
                  <a:srgbClr val="1F497D"/>
                </a:solidFill>
              </a:rPr>
              <a:t>Develop or promote regional standards and certifications on resiliency</a:t>
            </a:r>
          </a:p>
          <a:p>
            <a:r>
              <a:rPr lang="en-CA" b="1" dirty="0">
                <a:solidFill>
                  <a:srgbClr val="1F497D"/>
                </a:solidFill>
              </a:rPr>
              <a:t>Coordinate complementary efforts with other organizations in the region that focus on resiliency.</a:t>
            </a:r>
          </a:p>
          <a:p>
            <a:r>
              <a:rPr lang="en-CA" b="1" dirty="0">
                <a:solidFill>
                  <a:srgbClr val="1F497D"/>
                </a:solidFill>
              </a:rPr>
              <a:t>Definition of standard mutual aid agreements among utilities in the region. </a:t>
            </a:r>
          </a:p>
          <a:p>
            <a:r>
              <a:rPr lang="en-CA" b="1" dirty="0">
                <a:solidFill>
                  <a:srgbClr val="1F497D"/>
                </a:solidFill>
              </a:rPr>
              <a:t>Establishment of specialized committees to focus on different applications of resiliency.</a:t>
            </a:r>
          </a:p>
          <a:p>
            <a:r>
              <a:rPr lang="en-CA" b="1" dirty="0">
                <a:solidFill>
                  <a:srgbClr val="1F497D"/>
                </a:solidFill>
              </a:rPr>
              <a:t>Promote regulatory flexibility to accommodate innovation. </a:t>
            </a:r>
          </a:p>
          <a:p>
            <a:r>
              <a:rPr lang="en-CA" b="1" dirty="0">
                <a:solidFill>
                  <a:srgbClr val="1F497D"/>
                </a:solidFill>
              </a:rPr>
              <a:t>Incorporation of resiliency in procurement.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0758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Topics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49" y="1899918"/>
            <a:ext cx="8348662" cy="171386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>
                <a:solidFill>
                  <a:srgbClr val="1F497D"/>
                </a:solidFill>
              </a:rPr>
              <a:t>In an effort to improve resiliency, how can utilities further foster an environment of collaborative thinking in order to propel the implementation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technology, partnerships, and research &amp; development?</a:t>
            </a:r>
            <a:r>
              <a:rPr lang="en-US" b="1" dirty="0">
                <a:solidFill>
                  <a:srgbClr val="1F497D"/>
                </a:solidFill>
              </a:rPr>
              <a:t>  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98109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Topics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0" y="1811208"/>
            <a:ext cx="8348662" cy="1713860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1F497D"/>
                </a:solidFill>
              </a:rPr>
              <a:t>Realizing utility efficiencies can be achieved through embracing technology, which areas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utility planning, design, and operations</a:t>
            </a:r>
            <a:r>
              <a:rPr lang="en-US" b="1" dirty="0">
                <a:solidFill>
                  <a:srgbClr val="1F497D"/>
                </a:solidFill>
              </a:rPr>
              <a:t> could technology play an integral part in?  How can we further help the identification and use of modern tools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design, planning and operations</a:t>
            </a:r>
            <a:r>
              <a:rPr lang="en-US" b="1" dirty="0">
                <a:solidFill>
                  <a:srgbClr val="1F497D"/>
                </a:solidFill>
              </a:rPr>
              <a:t>?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182037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Visioning Workshop Topics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0" y="1811208"/>
            <a:ext cx="8348662" cy="1713860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4"/>
            </a:pPr>
            <a:r>
              <a:rPr lang="en-US" b="1" dirty="0">
                <a:solidFill>
                  <a:srgbClr val="1F497D"/>
                </a:solidFill>
              </a:rPr>
              <a:t>What role can RUC play in messaging the collective efforts of the region towards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operationalizing resiliency within utilities</a:t>
            </a:r>
            <a:r>
              <a:rPr lang="en-US" b="1" dirty="0">
                <a:solidFill>
                  <a:srgbClr val="1F497D"/>
                </a:solidFill>
              </a:rPr>
              <a:t>?</a:t>
            </a:r>
            <a:r>
              <a:rPr lang="en-US" i="1" dirty="0"/>
              <a:t> 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  <p:extLst>
      <p:ext uri="{BB962C8B-B14F-4D97-AF65-F5344CB8AC3E}">
        <p14:creationId xmlns:p14="http://schemas.microsoft.com/office/powerpoint/2010/main" val="241800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Utilities Perspective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Resilient Utility Coalition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Resilient Utility Coalition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-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Identify problems/assess risks</a:t>
            </a:r>
          </a:p>
          <a:p>
            <a:r>
              <a:rPr lang="en-US" b="1" dirty="0">
                <a:solidFill>
                  <a:srgbClr val="1F497D"/>
                </a:solidFill>
              </a:rPr>
              <a:t>More actionable then high level (tangible) items</a:t>
            </a:r>
          </a:p>
          <a:p>
            <a:r>
              <a:rPr lang="en-US" b="1" dirty="0">
                <a:solidFill>
                  <a:srgbClr val="1F497D"/>
                </a:solidFill>
              </a:rPr>
              <a:t>Create uniformity amongst stakeholders</a:t>
            </a:r>
          </a:p>
          <a:p>
            <a:r>
              <a:rPr lang="en-US" b="1" dirty="0">
                <a:solidFill>
                  <a:srgbClr val="1F497D"/>
                </a:solidFill>
              </a:rPr>
              <a:t>Breaking down the boundaries</a:t>
            </a:r>
          </a:p>
          <a:p>
            <a:r>
              <a:rPr lang="en-US" b="1" dirty="0">
                <a:solidFill>
                  <a:srgbClr val="1F497D"/>
                </a:solidFill>
              </a:rPr>
              <a:t>Developing energy efficient/design standards</a:t>
            </a:r>
          </a:p>
          <a:p>
            <a:endParaRPr lang="en-US" b="1" dirty="0">
              <a:solidFill>
                <a:srgbClr val="1F497D"/>
              </a:solidFill>
            </a:endParaRPr>
          </a:p>
          <a:p>
            <a:endParaRPr lang="en-US" b="1" dirty="0">
              <a:solidFill>
                <a:srgbClr val="1F497D"/>
              </a:solidFill>
            </a:endParaRPr>
          </a:p>
          <a:p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4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- Question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1F497D"/>
                </a:solidFill>
              </a:rPr>
              <a:t>Mechanism to evaluate technical innovations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Changing the culture of utilities, industry, and community (adopt and adapt); empowering the workforce to engage in resiliency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Cross-training of personnel (engineers in operator spot operator in engineer spot) 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Obtaining operator input as it relates to resiliency design</a:t>
            </a:r>
          </a:p>
          <a:p>
            <a:pPr lvl="1"/>
            <a:r>
              <a:rPr lang="en-US" sz="2000" b="1" dirty="0">
                <a:solidFill>
                  <a:srgbClr val="1F497D"/>
                </a:solidFill>
              </a:rPr>
              <a:t>Foster a vehicle for the input</a:t>
            </a:r>
          </a:p>
          <a:p>
            <a:endParaRPr lang="en-US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- Question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1F497D"/>
                </a:solidFill>
              </a:rPr>
              <a:t>Develop comprehensive processes identifying full life cycle of a project (what do we do with asset after useful life?)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Smart analytics- Run mega data through an analytical process to digest and identify trends (partner with academia to let them process data)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Publications to share challenges, experiences, efficiencies, etc. 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Provide solutions to inter-governmental barriers</a:t>
            </a:r>
          </a:p>
          <a:p>
            <a:r>
              <a:rPr lang="en-US" sz="2000" b="1" dirty="0">
                <a:solidFill>
                  <a:srgbClr val="1F497D"/>
                </a:solidFill>
              </a:rPr>
              <a:t>Funding and financing</a:t>
            </a:r>
          </a:p>
          <a:p>
            <a:endParaRPr lang="en-US" sz="2000" b="1" dirty="0">
              <a:solidFill>
                <a:srgbClr val="1F497D"/>
              </a:solidFill>
            </a:endParaRPr>
          </a:p>
          <a:p>
            <a:endParaRPr lang="en-US" sz="2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22232"/>
      </p:ext>
    </p:extLst>
  </p:cSld>
  <p:clrMapOvr>
    <a:masterClrMapping/>
  </p:clrMapOvr>
</p:sld>
</file>

<file path=ppt/theme/theme1.xml><?xml version="1.0" encoding="utf-8"?>
<a:theme xmlns:a="http://schemas.openxmlformats.org/drawingml/2006/main" name="AECOM_16-9_2015-1016_17h00">
  <a:themeElements>
    <a:clrScheme name="AECOM 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5E2"/>
      </a:accent1>
      <a:accent2>
        <a:srgbClr val="84BD00"/>
      </a:accent2>
      <a:accent3>
        <a:srgbClr val="F68B1F"/>
      </a:accent3>
      <a:accent4>
        <a:srgbClr val="9E007E"/>
      </a:accent4>
      <a:accent5>
        <a:srgbClr val="FFE512"/>
      </a:accent5>
      <a:accent6>
        <a:srgbClr val="8C8279"/>
      </a:accent6>
      <a:hlink>
        <a:srgbClr val="00B5E2"/>
      </a:hlink>
      <a:folHlink>
        <a:srgbClr val="9E007E"/>
      </a:folHlink>
    </a:clrScheme>
    <a:fontScheme name="AECOM Sans">
      <a:majorFont>
        <a:latin typeface="AECOM Sans"/>
        <a:ea typeface=""/>
        <a:cs typeface=""/>
      </a:majorFont>
      <a:minorFont>
        <a:latin typeface="AECO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defRPr sz="2000" dirty="0" smtClean="0">
            <a:latin typeface="Aktiv Grotesk Trial" panose="020B0504020202020204" pitchFamily="34" charset="0"/>
            <a:cs typeface="Aktiv Grotesk Trial" panose="020B05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C2BE8F9502865541A7F8C96EEEF7CC83" ma:contentTypeVersion="0" ma:contentTypeDescription="Upload an image or a photograph." ma:contentTypeScope="" ma:versionID="738c05f2ea21521319d4c8278fac66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8bac3f4d5c4430efce0db78d9dd81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36C410-BE37-4BA1-953A-66F08D8447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2F6F2F9-479B-4FD6-BAD2-16377D82F9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C5D56C-B919-492F-9EAE-80D03DD03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AECOM_16-9_2015-1016_17h00</Template>
  <TotalTime>592</TotalTime>
  <Words>882</Words>
  <Application>Microsoft Office PowerPoint</Application>
  <PresentationFormat>On-screen Show (16:9)</PresentationFormat>
  <Paragraphs>138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AECOM_16-9_2015-1016_17h00</vt:lpstr>
      <vt:lpstr>Visioning Workshop Reporting</vt:lpstr>
      <vt:lpstr>Visioning Workshop Topics of Discussion</vt:lpstr>
      <vt:lpstr>Visioning Workshop Topics of Discussion</vt:lpstr>
      <vt:lpstr>Visioning Workshop Topics of Discussion</vt:lpstr>
      <vt:lpstr>Visioning Workshop Topics of Discussion</vt:lpstr>
      <vt:lpstr>Utilities Perspective</vt:lpstr>
      <vt:lpstr>Utility - Question 1</vt:lpstr>
      <vt:lpstr>Utility - Question 2</vt:lpstr>
      <vt:lpstr>Utility - Question 3</vt:lpstr>
      <vt:lpstr>Utility - Question 4</vt:lpstr>
      <vt:lpstr>Academia Perspective</vt:lpstr>
      <vt:lpstr>Academia</vt:lpstr>
      <vt:lpstr>Academia</vt:lpstr>
      <vt:lpstr>Academia</vt:lpstr>
      <vt:lpstr>Academia</vt:lpstr>
      <vt:lpstr>Community Perspective</vt:lpstr>
      <vt:lpstr>Community</vt:lpstr>
      <vt:lpstr>Community</vt:lpstr>
      <vt:lpstr>Community</vt:lpstr>
      <vt:lpstr>Community</vt:lpstr>
      <vt:lpstr>Industry Perspective</vt:lpstr>
      <vt:lpstr>Industry</vt:lpstr>
      <vt:lpstr>Industry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Ruppert</dc:creator>
  <cp:lastModifiedBy>Gomez, Andres</cp:lastModifiedBy>
  <cp:revision>64</cp:revision>
  <dcterms:created xsi:type="dcterms:W3CDTF">2016-03-28T17:08:10Z</dcterms:created>
  <dcterms:modified xsi:type="dcterms:W3CDTF">2019-09-23T15:45:09Z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0x01010200C2BE8F9502865541A7F8C96EEEF7CC83</vt:lpwstr>
  </property>
</Properties>
</file>