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Authors.xml" ContentType="application/vnd.openxmlformats-officedocument.presentationml.commentAuthors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1" r:id="rId18"/>
    <p:sldId id="277" r:id="rId19"/>
    <p:sldId id="272" r:id="rId20"/>
    <p:sldId id="274" r:id="rId21"/>
    <p:sldId id="273" r:id="rId22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andley, Patty" initials="CP" lastIdx="2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1" autoAdjust="0"/>
    <p:restoredTop sz="88914" autoAdjust="0"/>
  </p:normalViewPr>
  <p:slideViewPr>
    <p:cSldViewPr snapToGrid="0">
      <p:cViewPr>
        <p:scale>
          <a:sx n="100" d="100"/>
          <a:sy n="100" d="100"/>
        </p:scale>
        <p:origin x="-1944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3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78" tIns="46639" rIns="93278" bIns="46639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78" tIns="46639" rIns="93278" bIns="46639" rtlCol="0"/>
          <a:lstStyle>
            <a:lvl1pPr algn="r">
              <a:defRPr sz="1300"/>
            </a:lvl1pPr>
          </a:lstStyle>
          <a:p>
            <a:fld id="{70B6FB6F-9ADC-4D8E-AED0-3A145EC22459}" type="datetimeFigureOut">
              <a:rPr lang="en-US" smtClean="0"/>
              <a:t>10/12/2015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78" tIns="46639" rIns="93278" bIns="4663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78" tIns="46639" rIns="93278" bIns="4663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78" tIns="46639" rIns="93278" bIns="46639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78" tIns="46639" rIns="93278" bIns="46639" rtlCol="0" anchor="b"/>
          <a:lstStyle>
            <a:lvl1pPr algn="r">
              <a:defRPr sz="1300"/>
            </a:lvl1pPr>
          </a:lstStyle>
          <a:p>
            <a:fld id="{4EDC9487-2FEB-4395-ADD7-01426DDA27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1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C9487-2FEB-4395-ADD7-01426DDA276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678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C9487-2FEB-4395-ADD7-01426DDA276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61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C9487-2FEB-4395-ADD7-01426DDA276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54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C9487-2FEB-4395-ADD7-01426DDA276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1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C9487-2FEB-4395-ADD7-01426DDA276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42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C9487-2FEB-4395-ADD7-01426DDA276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49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C9487-2FEB-4395-ADD7-01426DDA276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96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C9487-2FEB-4395-ADD7-01426DDA276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531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C9487-2FEB-4395-ADD7-01426DDA276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29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3278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C9487-2FEB-4395-ADD7-01426DDA276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30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C9487-2FEB-4395-ADD7-01426DDA276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362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C9487-2FEB-4395-ADD7-01426DDA276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09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C9487-2FEB-4395-ADD7-01426DDA276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66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C9487-2FEB-4395-ADD7-01426DDA276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073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C9487-2FEB-4395-ADD7-01426DDA276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89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C9487-2FEB-4395-ADD7-01426DDA276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67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C9487-2FEB-4395-ADD7-01426DDA276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8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C9487-2FEB-4395-ADD7-01426DDA276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028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C9487-2FEB-4395-ADD7-01426DDA276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3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C9487-2FEB-4395-ADD7-01426DDA276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922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C9487-2FEB-4395-ADD7-01426DDA276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6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C ma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4FB9-03FD-4CC9-80A9-75F525E5470F}" type="datetimeFigureOut">
              <a:rPr lang="en-US" smtClean="0"/>
              <a:t>10/12/2015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7B02-4F98-4014-B196-BE541FF17B2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8650" y="2625754"/>
            <a:ext cx="4513801" cy="36162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276675" y="2625754"/>
            <a:ext cx="3238675" cy="3616296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28650" y="1963024"/>
            <a:ext cx="7886700" cy="545284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9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2-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4FB9-03FD-4CC9-80A9-75F525E5470F}" type="datetimeFigureOut">
              <a:rPr lang="en-US" smtClean="0"/>
              <a:t>10/12/2015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7B02-4F98-4014-B196-BE541FF17B2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8650" y="1820411"/>
            <a:ext cx="7902507" cy="44216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34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BE0-C378-4E06-A886-ACF7B2C0D87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3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54FB9-03FD-4CC9-80A9-75F525E5470F}" type="datetimeFigureOut">
              <a:rPr lang="en-US" smtClean="0"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A7B02-4F98-4014-B196-BE541FF17B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17364" y="6245157"/>
            <a:ext cx="8126244" cy="3373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Perry Gayle, PhD, PE, LEED AP</a:t>
            </a:r>
            <a:endParaRPr lang="en-US" sz="2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5915" y="2439696"/>
            <a:ext cx="8369435" cy="545284"/>
          </a:xfrm>
        </p:spPr>
        <p:txBody>
          <a:bodyPr>
            <a:normAutofit fontScale="90000"/>
          </a:bodyPr>
          <a:lstStyle/>
          <a:p>
            <a:r>
              <a:rPr lang="en-US" dirty="0"/>
              <a:t>J100 on a </a:t>
            </a:r>
            <a:r>
              <a:rPr lang="en-US" dirty="0" smtClean="0"/>
              <a:t>Budget:</a:t>
            </a:r>
            <a:br>
              <a:rPr lang="en-US" dirty="0" smtClean="0"/>
            </a:br>
            <a:r>
              <a:rPr lang="en-US" dirty="0" smtClean="0"/>
              <a:t>Maximizing </a:t>
            </a:r>
            <a:r>
              <a:rPr lang="en-US" dirty="0"/>
              <a:t>the Benefits Derived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/>
              <a:t>a J100 RAMCAP Risk Assessment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while </a:t>
            </a:r>
            <a:r>
              <a:rPr lang="en-US" dirty="0"/>
              <a:t>Managing Costs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/>
          </a:p>
        </p:txBody>
      </p:sp>
      <p:pic>
        <p:nvPicPr>
          <p:cNvPr id="1027" name="Picture 3" descr="P:\Graphics\Beth\07-Project-Misc\AWWA Presentations\Images\WT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046" y="3453125"/>
            <a:ext cx="3511498" cy="262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2" t="21890" r="28758" b="27986"/>
          <a:stretch/>
        </p:blipFill>
        <p:spPr>
          <a:xfrm>
            <a:off x="0" y="3453125"/>
            <a:ext cx="3077548" cy="2625715"/>
          </a:xfrm>
          <a:prstGeom prst="rect">
            <a:avLst/>
          </a:prstGeom>
        </p:spPr>
      </p:pic>
      <p:pic>
        <p:nvPicPr>
          <p:cNvPr id="5" name="Content Placeholder 5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404"/>
          <a:stretch/>
        </p:blipFill>
        <p:spPr>
          <a:xfrm>
            <a:off x="2955341" y="3453125"/>
            <a:ext cx="2681586" cy="26257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6254885"/>
            <a:ext cx="1128756" cy="40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J100 Reference Threats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Natural hazards</a:t>
            </a:r>
          </a:p>
          <a:p>
            <a:pPr lvl="1"/>
            <a:r>
              <a:rPr lang="en-US" dirty="0"/>
              <a:t>Hurricanes, earthquakes, tornadoes, floods</a:t>
            </a:r>
          </a:p>
          <a:p>
            <a:r>
              <a:rPr lang="en-US" dirty="0"/>
              <a:t>Dependency and proximity hazards</a:t>
            </a:r>
          </a:p>
          <a:p>
            <a:pPr lvl="1"/>
            <a:r>
              <a:rPr lang="en-US" dirty="0"/>
              <a:t>Utilities, suppliers, employees, customers, transportation</a:t>
            </a:r>
          </a:p>
          <a:p>
            <a:pPr lvl="1"/>
            <a:r>
              <a:rPr lang="en-US" dirty="0"/>
              <a:t>Proximity</a:t>
            </a:r>
          </a:p>
          <a:p>
            <a:r>
              <a:rPr lang="en-US" dirty="0"/>
              <a:t>Malevolent threats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Additional custom threats as appropriate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4051" y="4049486"/>
            <a:ext cx="8241476" cy="1306285"/>
          </a:xfrm>
          <a:prstGeom prst="rect">
            <a:avLst/>
          </a:prstGeom>
          <a:noFill/>
        </p:spPr>
        <p:txBody>
          <a:bodyPr wrap="square" lIns="0" tIns="0" rIns="0" bIns="0" numCol="2" rtlCol="0">
            <a:no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Contamination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Process </a:t>
            </a:r>
            <a:r>
              <a:rPr lang="en-US" sz="2200" dirty="0"/>
              <a:t>sabotage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Diversion or theft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Maritime (M1 – M4)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Air (A1 – A4)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Land (V1 – V4)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Assault </a:t>
            </a:r>
            <a:r>
              <a:rPr lang="en-US" sz="2200" dirty="0" smtClean="0"/>
              <a:t>teams (AT1 – AT4)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Realistic Threats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8650" y="1620386"/>
            <a:ext cx="7902507" cy="4421639"/>
          </a:xfrm>
        </p:spPr>
        <p:txBody>
          <a:bodyPr/>
          <a:lstStyle/>
          <a:p>
            <a:r>
              <a:rPr lang="en-US" dirty="0" smtClean="0"/>
              <a:t>Do not select reference threats that you cannot feasibly mitigate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234164"/>
              </p:ext>
            </p:extLst>
          </p:nvPr>
        </p:nvGraphicFramePr>
        <p:xfrm>
          <a:off x="512449" y="2595879"/>
          <a:ext cx="8222989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394"/>
                <a:gridCol w="2686602"/>
                <a:gridCol w="3008993"/>
              </a:tblGrid>
              <a:tr h="3160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AT1</a:t>
                      </a:r>
                      <a:r>
                        <a:rPr lang="en-US" sz="1600" baseline="0" dirty="0" smtClean="0"/>
                        <a:t> Threat </a:t>
                      </a:r>
                      <a:br>
                        <a:rPr lang="en-US" sz="1600" baseline="0" dirty="0" smtClean="0"/>
                      </a:br>
                      <a:r>
                        <a:rPr lang="en-US" sz="1600" baseline="0" dirty="0" smtClean="0"/>
                        <a:t>Capability (1 assailant)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AT2</a:t>
                      </a:r>
                      <a:r>
                        <a:rPr lang="en-US" sz="1600" baseline="0" dirty="0" smtClean="0"/>
                        <a:t> Threat </a:t>
                      </a:r>
                      <a:br>
                        <a:rPr lang="en-US" sz="1600" baseline="0" dirty="0" smtClean="0"/>
                      </a:br>
                      <a:r>
                        <a:rPr lang="en-US" sz="1600" baseline="0" dirty="0" smtClean="0"/>
                        <a:t>Capability (2-4 assailants)</a:t>
                      </a:r>
                      <a:endParaRPr lang="en-US" sz="1600" dirty="0"/>
                    </a:p>
                  </a:txBody>
                  <a:tcPr/>
                </a:tc>
              </a:tr>
              <a:tr h="31604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Weapons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Pistol, assault rifle,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light machine gun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Pistols, assault and sniper rifles, </a:t>
                      </a:r>
                      <a:r>
                        <a:rPr lang="en-US" sz="1600" baseline="0" dirty="0" smtClean="0"/>
                        <a:t>light machine guns</a:t>
                      </a:r>
                      <a:endParaRPr lang="en-US" sz="1600" dirty="0"/>
                    </a:p>
                  </a:txBody>
                  <a:tcPr anchor="ctr"/>
                </a:tc>
              </a:tr>
              <a:tr h="3247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Explosives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Grenades,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explosive vest or satchel, plus 65 lbs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Grenades, bulk</a:t>
                      </a:r>
                      <a:r>
                        <a:rPr lang="en-US" sz="1600" baseline="0" dirty="0" smtClean="0"/>
                        <a:t> explosives, 400-lb TNT VBIED, plus 65 lbs per person</a:t>
                      </a:r>
                      <a:endParaRPr lang="en-US" sz="1600" dirty="0"/>
                    </a:p>
                  </a:txBody>
                  <a:tcPr anchor="ctr"/>
                </a:tc>
              </a:tr>
              <a:tr h="31604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Tools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Minimal breaching tools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Mechanical breaching tools, required hand tools</a:t>
                      </a:r>
                      <a:endParaRPr lang="en-US" sz="1600" dirty="0"/>
                    </a:p>
                  </a:txBody>
                  <a:tcPr anchor="ctr"/>
                </a:tc>
              </a:tr>
              <a:tr h="4491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Delivery system</a:t>
                      </a:r>
                      <a:r>
                        <a:rPr lang="en-US" sz="1600" baseline="0" dirty="0" smtClean="0"/>
                        <a:t> – Land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Pedestrian,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ATV, motorcycle, personnel transport, cargo truck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ATVs, motorcycles, personnel transport, cargo truck</a:t>
                      </a:r>
                      <a:endParaRPr lang="en-US" sz="1600" dirty="0"/>
                    </a:p>
                  </a:txBody>
                  <a:tcPr anchor="ctr"/>
                </a:tc>
              </a:tr>
              <a:tr h="1829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Delivery system</a:t>
                      </a:r>
                      <a:r>
                        <a:rPr lang="en-US" sz="1600" baseline="0" dirty="0" smtClean="0"/>
                        <a:t> – Water</a:t>
                      </a:r>
                      <a:endParaRPr 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Lone swimmer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Small</a:t>
                      </a:r>
                      <a:r>
                        <a:rPr lang="en-US" sz="1600" baseline="0" dirty="0" smtClean="0"/>
                        <a:t> boat, swimmers</a:t>
                      </a:r>
                      <a:endParaRPr lang="en-US" sz="1600" dirty="0"/>
                    </a:p>
                  </a:txBody>
                  <a:tcPr anchor="ctr"/>
                </a:tc>
              </a:tr>
              <a:tr h="1829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Delivery system</a:t>
                      </a:r>
                      <a:r>
                        <a:rPr lang="en-US" sz="1600" baseline="0" dirty="0" smtClean="0"/>
                        <a:t> – Air</a:t>
                      </a:r>
                      <a:endParaRPr 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Helicopter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85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Realistic Threats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Consider in advance the response measures necessary to mitigate the threat</a:t>
            </a:r>
          </a:p>
          <a:p>
            <a:r>
              <a:rPr lang="en-US" dirty="0" smtClean="0"/>
              <a:t>Will it be financially, socially, and politically acceptable to implement these measures</a:t>
            </a:r>
          </a:p>
          <a:p>
            <a:r>
              <a:rPr lang="en-US" dirty="0" smtClean="0"/>
              <a:t>Use workshops to reach a consensus on investments the utility is willing to make versus risk the utility is willing to accept</a:t>
            </a:r>
          </a:p>
          <a:p>
            <a:r>
              <a:rPr lang="en-US" dirty="0" smtClean="0"/>
              <a:t>Considering unrealistic threats adds level of effort and cost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Custom Threats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Maximize benefits by selecting custom threats that make sense for the specific utility</a:t>
            </a:r>
          </a:p>
          <a:p>
            <a:pPr lvl="1"/>
            <a:r>
              <a:rPr lang="en-US" dirty="0" smtClean="0"/>
              <a:t>Assault team “AT1.5”</a:t>
            </a:r>
          </a:p>
          <a:p>
            <a:pPr lvl="1"/>
            <a:r>
              <a:rPr lang="en-US" dirty="0" smtClean="0"/>
              <a:t>Sophisticated, multi-vector cyber </a:t>
            </a:r>
          </a:p>
          <a:p>
            <a:pPr lvl="1"/>
            <a:r>
              <a:rPr lang="en-US" dirty="0" smtClean="0"/>
              <a:t>Custom threats developed from lessons learned</a:t>
            </a:r>
          </a:p>
          <a:p>
            <a:pPr lvl="1"/>
            <a:r>
              <a:rPr lang="en-US" dirty="0" smtClean="0"/>
              <a:t>Active shooter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9" r="-306"/>
          <a:stretch/>
        </p:blipFill>
        <p:spPr>
          <a:xfrm>
            <a:off x="0" y="4376057"/>
            <a:ext cx="4961106" cy="24819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" t="13065" r="-1" b="-1"/>
          <a:stretch/>
        </p:blipFill>
        <p:spPr>
          <a:xfrm>
            <a:off x="4873557" y="4376057"/>
            <a:ext cx="4270443" cy="248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8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76281" y="3946187"/>
            <a:ext cx="4367719" cy="291181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Custom Threats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an active shooter custom threat</a:t>
            </a:r>
          </a:p>
          <a:p>
            <a:pPr lvl="1"/>
            <a:r>
              <a:rPr lang="en-US" dirty="0" smtClean="0"/>
              <a:t>There have been 72 public mass shootings since 1982</a:t>
            </a:r>
          </a:p>
          <a:p>
            <a:pPr lvl="1"/>
            <a:r>
              <a:rPr lang="en-US" dirty="0" smtClean="0"/>
              <a:t>Water utilities are not immune to this threat</a:t>
            </a:r>
          </a:p>
          <a:p>
            <a:r>
              <a:rPr lang="en-US" dirty="0" smtClean="0"/>
              <a:t>Perpetrators often exhibit warning signs</a:t>
            </a:r>
          </a:p>
          <a:p>
            <a:r>
              <a:rPr lang="en-US" dirty="0" smtClean="0"/>
              <a:t>Awareness training can reduce risk</a:t>
            </a:r>
          </a:p>
          <a:p>
            <a:pPr lvl="1"/>
            <a:r>
              <a:rPr lang="en-US" dirty="0" smtClean="0"/>
              <a:t>Improve likelihood of detection</a:t>
            </a:r>
          </a:p>
          <a:p>
            <a:pPr lvl="1"/>
            <a:r>
              <a:rPr lang="en-US" dirty="0" smtClean="0"/>
              <a:t>Teach appropriate response </a:t>
            </a:r>
            <a:br>
              <a:rPr lang="en-US" dirty="0" smtClean="0"/>
            </a:br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Reduce consequences </a:t>
            </a:r>
            <a:br>
              <a:rPr lang="en-US" dirty="0" smtClean="0"/>
            </a:br>
            <a:r>
              <a:rPr lang="en-US" dirty="0" smtClean="0"/>
              <a:t>of event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2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Consolidation of T-A Pairs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8651" y="1820411"/>
            <a:ext cx="5314950" cy="442163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The number of T-A pairs impacts the level of effort and cost of assessment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J100 recommends prioritization techniques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Facility screening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Consequence estimates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Workshop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Bottom cutting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Additionally, consider asset protection zones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Consolidates T-A pairs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Reduces level of effort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386" y="1546698"/>
            <a:ext cx="3037167" cy="498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5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of T-A Pairs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Wastewater treatment plant example (25 T-A pairs)</a:t>
            </a:r>
            <a:endParaRPr lang="en-US" sz="2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6137"/>
              </p:ext>
            </p:extLst>
          </p:nvPr>
        </p:nvGraphicFramePr>
        <p:xfrm>
          <a:off x="622571" y="2311400"/>
          <a:ext cx="754341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6834"/>
                <a:gridCol w="1492195"/>
                <a:gridCol w="1492195"/>
                <a:gridCol w="14921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Chlorine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 chemicals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Biosolids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Aeration</a:t>
                      </a:r>
                      <a:r>
                        <a:rPr lang="en-US" baseline="0" dirty="0" smtClean="0"/>
                        <a:t> equipment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servers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Maintenance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Motor pool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 personnel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42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Protection Zones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Group assets into asset protection zones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P:\Graphics\Beth\07-Project-Misc\AWWA Presentations\Images\Lexington KY WTP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1" t="15540" r="14863" b="23074"/>
          <a:stretch/>
        </p:blipFill>
        <p:spPr bwMode="auto">
          <a:xfrm>
            <a:off x="0" y="2406278"/>
            <a:ext cx="9144000" cy="445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062485" y="3840708"/>
            <a:ext cx="1318146" cy="1318146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52960" y="4720565"/>
            <a:ext cx="1318146" cy="1318146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76301" y="4894678"/>
            <a:ext cx="100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Zone 1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5659" y="5854045"/>
            <a:ext cx="93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Zone 2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24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Asset Protection Zones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1372" y="3075281"/>
            <a:ext cx="7902507" cy="303369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Establish 2 asset protection zones </a:t>
            </a:r>
          </a:p>
          <a:p>
            <a:r>
              <a:rPr lang="en-US" sz="2600" dirty="0" smtClean="0"/>
              <a:t>Reduce the number of T-A pairs from 25 to 5</a:t>
            </a:r>
          </a:p>
          <a:p>
            <a:r>
              <a:rPr lang="en-US" sz="2600" dirty="0" smtClean="0"/>
              <a:t>Five-fold decrease in the number of T-A pairs to assess</a:t>
            </a:r>
          </a:p>
          <a:p>
            <a:r>
              <a:rPr lang="en-US" sz="2600" dirty="0" smtClean="0"/>
              <a:t>Significant reduction in level of effort and cost</a:t>
            </a:r>
          </a:p>
          <a:p>
            <a:r>
              <a:rPr lang="en-US" sz="2600" dirty="0" smtClean="0"/>
              <a:t>No loss of risk assessment value</a:t>
            </a:r>
            <a:endParaRPr lang="en-US" sz="2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193529"/>
              </p:ext>
            </p:extLst>
          </p:nvPr>
        </p:nvGraphicFramePr>
        <p:xfrm>
          <a:off x="992222" y="1601280"/>
          <a:ext cx="68126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151"/>
                <a:gridCol w="1703151"/>
                <a:gridCol w="1703151"/>
                <a:gridCol w="17031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Zone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Zone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39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Calculations Level of Effort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the sensitivity of </a:t>
            </a:r>
            <a:br>
              <a:rPr lang="en-US" dirty="0"/>
            </a:br>
            <a:r>
              <a:rPr lang="en-US" dirty="0"/>
              <a:t>components in risk equation</a:t>
            </a:r>
          </a:p>
          <a:p>
            <a:pPr lvl="1"/>
            <a:r>
              <a:rPr lang="en-US" dirty="0"/>
              <a:t>Adjust level of effort /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emphasis</a:t>
            </a:r>
            <a:endParaRPr lang="en-US" dirty="0"/>
          </a:p>
          <a:p>
            <a:r>
              <a:rPr lang="en-US" dirty="0" smtClean="0"/>
              <a:t>Recognize the difficultly in</a:t>
            </a:r>
            <a:br>
              <a:rPr lang="en-US" dirty="0" smtClean="0"/>
            </a:br>
            <a:r>
              <a:rPr lang="en-US" dirty="0" smtClean="0"/>
              <a:t>estimating </a:t>
            </a:r>
            <a:r>
              <a:rPr lang="en-US" dirty="0"/>
              <a:t>terrorist </a:t>
            </a:r>
            <a:r>
              <a:rPr lang="en-US" dirty="0" smtClean="0"/>
              <a:t>threat </a:t>
            </a:r>
            <a:r>
              <a:rPr lang="en-US" dirty="0"/>
              <a:t>likelihood</a:t>
            </a:r>
          </a:p>
          <a:p>
            <a:pPr lvl="1"/>
            <a:r>
              <a:rPr lang="en-US" dirty="0"/>
              <a:t>Threat likelihood accuracy ± 2 to 3 orders of magnitude</a:t>
            </a:r>
          </a:p>
          <a:p>
            <a:pPr lvl="1"/>
            <a:r>
              <a:rPr lang="en-US" dirty="0"/>
              <a:t>Proxy method game theory is labor intensive</a:t>
            </a:r>
          </a:p>
          <a:p>
            <a:pPr lvl="1"/>
            <a:r>
              <a:rPr lang="en-US" dirty="0"/>
              <a:t>Make practical decisions about level of </a:t>
            </a:r>
            <a:r>
              <a:rPr lang="en-US" dirty="0" smtClean="0"/>
              <a:t>effort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62592" y="1761473"/>
            <a:ext cx="3316467" cy="2034022"/>
            <a:chOff x="5362593" y="1225438"/>
            <a:chExt cx="3316467" cy="2034022"/>
          </a:xfrm>
        </p:grpSpPr>
        <p:sp>
          <p:nvSpPr>
            <p:cNvPr id="5" name="Rectangle 4"/>
            <p:cNvSpPr/>
            <p:nvPr/>
          </p:nvSpPr>
          <p:spPr>
            <a:xfrm>
              <a:off x="5362593" y="1225438"/>
              <a:ext cx="3316467" cy="20340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24685" y="1303439"/>
              <a:ext cx="30533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R = C * V * T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24685" y="1891836"/>
              <a:ext cx="2934032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Where:</a:t>
              </a:r>
            </a:p>
            <a:p>
              <a:pPr lvl="1"/>
              <a:r>
                <a:rPr lang="en-US" sz="1600" b="1" dirty="0" smtClean="0">
                  <a:solidFill>
                    <a:schemeClr val="bg1"/>
                  </a:solidFill>
                </a:rPr>
                <a:t>R = Risk</a:t>
              </a:r>
            </a:p>
            <a:p>
              <a:pPr lvl="1"/>
              <a:r>
                <a:rPr lang="en-US" sz="1600" b="1" dirty="0" smtClean="0">
                  <a:solidFill>
                    <a:schemeClr val="bg1"/>
                  </a:solidFill>
                </a:rPr>
                <a:t>C = Consequence</a:t>
              </a:r>
            </a:p>
            <a:p>
              <a:pPr lvl="1"/>
              <a:r>
                <a:rPr lang="en-US" sz="1600" b="1" dirty="0" smtClean="0">
                  <a:solidFill>
                    <a:schemeClr val="bg1"/>
                  </a:solidFill>
                </a:rPr>
                <a:t>V = Vulnerability</a:t>
              </a:r>
            </a:p>
            <a:p>
              <a:pPr lvl="1"/>
              <a:r>
                <a:rPr lang="en-US" sz="1600" b="1" dirty="0" smtClean="0">
                  <a:solidFill>
                    <a:schemeClr val="bg1"/>
                  </a:solidFill>
                </a:rPr>
                <a:t>T = Threat Likelihood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067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8651" y="1820411"/>
            <a:ext cx="4186540" cy="4421639"/>
          </a:xfrm>
        </p:spPr>
        <p:txBody>
          <a:bodyPr/>
          <a:lstStyle/>
          <a:p>
            <a:r>
              <a:rPr lang="en-US" dirty="0" smtClean="0"/>
              <a:t>Vulnerability assessment (VA) industry trends</a:t>
            </a:r>
          </a:p>
          <a:p>
            <a:r>
              <a:rPr lang="en-US" dirty="0" smtClean="0"/>
              <a:t>Benefits of J100 RAMCAP</a:t>
            </a:r>
          </a:p>
          <a:p>
            <a:r>
              <a:rPr lang="en-US" dirty="0" smtClean="0"/>
              <a:t>Strategies to maximize benefits</a:t>
            </a:r>
          </a:p>
          <a:p>
            <a:r>
              <a:rPr lang="en-US" dirty="0" smtClean="0"/>
              <a:t>Balancing level of effort to cost-effectively achieve goals</a:t>
            </a:r>
          </a:p>
          <a:p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046" y="1906622"/>
            <a:ext cx="5123613" cy="395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4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Utilities should periodically update their VAs</a:t>
            </a:r>
          </a:p>
          <a:p>
            <a:r>
              <a:rPr lang="en-US" dirty="0" smtClean="0"/>
              <a:t>J100 is the industry standard and yields many benefits</a:t>
            </a:r>
          </a:p>
          <a:p>
            <a:r>
              <a:rPr lang="en-US" dirty="0" smtClean="0"/>
              <a:t>There are ways to strategically maximize the benefits of a J100 assessment while managing costs </a:t>
            </a:r>
          </a:p>
          <a:p>
            <a:r>
              <a:rPr lang="en-US" dirty="0" smtClean="0"/>
              <a:t>Be careful not to just cut corners or it may negatively impact the outcome / product</a:t>
            </a:r>
          </a:p>
          <a:p>
            <a:r>
              <a:rPr lang="en-US" dirty="0" smtClean="0"/>
              <a:t>Balance the investments a utility is willing to make versus the risk a utility is willing to accept</a:t>
            </a:r>
          </a:p>
          <a:p>
            <a:r>
              <a:rPr lang="en-US" dirty="0" smtClean="0"/>
              <a:t>Understand the ramifications of the decisions you make</a:t>
            </a:r>
          </a:p>
          <a:p>
            <a:r>
              <a:rPr lang="en-US" dirty="0" smtClean="0"/>
              <a:t>Begin with the end in mind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9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1357"/>
          <a:stretch/>
        </p:blipFill>
        <p:spPr>
          <a:xfrm>
            <a:off x="2517145" y="513624"/>
            <a:ext cx="6035843" cy="3554883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11984" y="1585600"/>
            <a:ext cx="8435975" cy="750888"/>
          </a:xfrm>
          <a:prstGeom prst="rect">
            <a:avLst/>
          </a:prstGeo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r>
              <a:rPr lang="en-US" sz="66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Questions? </a:t>
            </a:r>
            <a:endParaRPr lang="en-US" sz="6600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325" y="366193"/>
            <a:ext cx="2232025" cy="364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58008" y="3915365"/>
            <a:ext cx="832513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800" dirty="0" smtClean="0"/>
              <a:t>Perry Gayle, PhD, PE, LEED AP</a:t>
            </a:r>
            <a:br>
              <a:rPr lang="en-US" sz="2800" dirty="0" smtClean="0"/>
            </a:br>
            <a:r>
              <a:rPr lang="en-US" sz="2800" dirty="0" smtClean="0"/>
              <a:t>perry.gayle@aecom.com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(919) 461-1295</a:t>
            </a:r>
          </a:p>
          <a:p>
            <a:pPr>
              <a:spcAft>
                <a:spcPts val="2400"/>
              </a:spcAft>
            </a:pPr>
            <a:r>
              <a:rPr lang="en-US" sz="2800" dirty="0" smtClean="0"/>
              <a:t>Heidi Gilmore, PE</a:t>
            </a:r>
            <a:br>
              <a:rPr lang="en-US" sz="2800" dirty="0" smtClean="0"/>
            </a:br>
            <a:r>
              <a:rPr lang="en-US" sz="2800" dirty="0" smtClean="0"/>
              <a:t>heidi.gilmore@aecom.com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6254885"/>
            <a:ext cx="1128756" cy="40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4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Industry Trends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Proactive utilities are updating previous VAs</a:t>
            </a:r>
          </a:p>
          <a:p>
            <a:r>
              <a:rPr lang="en-US" dirty="0" smtClean="0"/>
              <a:t>Many often include wastewater assets</a:t>
            </a:r>
          </a:p>
          <a:p>
            <a:r>
              <a:rPr lang="en-US" dirty="0" smtClean="0"/>
              <a:t>Commonly using an all-hazards </a:t>
            </a:r>
            <a:br>
              <a:rPr lang="en-US" dirty="0" smtClean="0"/>
            </a:br>
            <a:r>
              <a:rPr lang="en-US" dirty="0" smtClean="0"/>
              <a:t>approach</a:t>
            </a:r>
          </a:p>
          <a:p>
            <a:r>
              <a:rPr lang="en-US" dirty="0" smtClean="0"/>
              <a:t>Recognition that threats are </a:t>
            </a:r>
            <a:br>
              <a:rPr lang="en-US" dirty="0" smtClean="0"/>
            </a:br>
            <a:r>
              <a:rPr lang="en-US" dirty="0" smtClean="0"/>
              <a:t>evolving</a:t>
            </a:r>
          </a:p>
          <a:p>
            <a:r>
              <a:rPr lang="en-US" dirty="0" smtClean="0"/>
              <a:t>Replacement of “end-of-life” </a:t>
            </a:r>
            <a:br>
              <a:rPr lang="en-US" dirty="0" smtClean="0"/>
            </a:br>
            <a:r>
              <a:rPr lang="en-US" dirty="0" smtClean="0"/>
              <a:t>security systems</a:t>
            </a:r>
          </a:p>
          <a:p>
            <a:r>
              <a:rPr lang="en-US" dirty="0" smtClean="0"/>
              <a:t>Use of improved assessment </a:t>
            </a:r>
            <a:br>
              <a:rPr lang="en-US" dirty="0" smtClean="0"/>
            </a:br>
            <a:r>
              <a:rPr lang="en-US" dirty="0" smtClean="0"/>
              <a:t>tools such as J100</a:t>
            </a:r>
          </a:p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863" y="2762250"/>
            <a:ext cx="2933700" cy="37830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89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Unfortunate Industry Trends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8651" y="1820411"/>
            <a:ext cx="4686300" cy="4421639"/>
          </a:xfrm>
        </p:spPr>
        <p:txBody>
          <a:bodyPr/>
          <a:lstStyle/>
          <a:p>
            <a:r>
              <a:rPr lang="en-US" dirty="0" smtClean="0"/>
              <a:t>Shrinking budgets</a:t>
            </a:r>
          </a:p>
          <a:p>
            <a:r>
              <a:rPr lang="en-US" dirty="0" smtClean="0"/>
              <a:t>Pressure to do more with less</a:t>
            </a:r>
          </a:p>
          <a:p>
            <a:r>
              <a:rPr lang="en-US" dirty="0" smtClean="0"/>
              <a:t>Staff turnover</a:t>
            </a:r>
          </a:p>
          <a:p>
            <a:r>
              <a:rPr lang="en-US" dirty="0" smtClean="0"/>
              <a:t>Loss of institutional knowledge</a:t>
            </a:r>
          </a:p>
          <a:p>
            <a:r>
              <a:rPr lang="en-US" dirty="0" smtClean="0"/>
              <a:t>New processes and systems</a:t>
            </a:r>
          </a:p>
          <a:p>
            <a:r>
              <a:rPr lang="en-US" dirty="0" smtClean="0"/>
              <a:t>Change management challenges </a:t>
            </a:r>
          </a:p>
          <a:p>
            <a:endParaRPr lang="en-US" dirty="0"/>
          </a:p>
        </p:txBody>
      </p:sp>
      <p:pic>
        <p:nvPicPr>
          <p:cNvPr id="1026" name="Picture 2" descr="http://www.nebraskalandbank.com/portals/0/budget-check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925" y="2962274"/>
            <a:ext cx="333375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84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/ Benefit Considerations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8650" y="1820411"/>
            <a:ext cx="3876675" cy="4694689"/>
          </a:xfrm>
        </p:spPr>
        <p:txBody>
          <a:bodyPr>
            <a:normAutofit/>
          </a:bodyPr>
          <a:lstStyle/>
          <a:p>
            <a:r>
              <a:rPr lang="en-US" dirty="0" smtClean="0"/>
              <a:t>It is more important than ever to: </a:t>
            </a:r>
          </a:p>
          <a:p>
            <a:pPr lvl="1"/>
            <a:r>
              <a:rPr lang="en-US" dirty="0" smtClean="0"/>
              <a:t>Be efficient</a:t>
            </a:r>
          </a:p>
          <a:p>
            <a:pPr lvl="1"/>
            <a:r>
              <a:rPr lang="en-US" dirty="0" smtClean="0"/>
              <a:t>Make smart decisions</a:t>
            </a:r>
          </a:p>
          <a:p>
            <a:pPr lvl="1"/>
            <a:r>
              <a:rPr lang="en-US" dirty="0" smtClean="0"/>
              <a:t>Get what you pay for</a:t>
            </a:r>
          </a:p>
          <a:p>
            <a:pPr lvl="1"/>
            <a:r>
              <a:rPr lang="en-US" dirty="0" smtClean="0"/>
              <a:t>Achieve return on investment</a:t>
            </a:r>
          </a:p>
          <a:p>
            <a:r>
              <a:rPr lang="en-US" dirty="0" smtClean="0"/>
              <a:t>Utilities need to maximize the benefits while managing costs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75" y="1590675"/>
            <a:ext cx="4457700" cy="445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95800" y="3848100"/>
            <a:ext cx="17716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/>
                </a:solidFill>
              </a:rPr>
              <a:t>Benefits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86600" y="3143250"/>
            <a:ext cx="17716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/>
                </a:solidFill>
              </a:rPr>
              <a:t>Cost</a:t>
            </a:r>
            <a:endParaRPr lang="en-US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05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J100 RAMCAP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8651" y="1820411"/>
            <a:ext cx="4458916" cy="442163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Prioritizes risks</a:t>
            </a:r>
          </a:p>
          <a:p>
            <a:r>
              <a:rPr lang="en-US" dirty="0" smtClean="0"/>
              <a:t>Quantifies potential consequences</a:t>
            </a:r>
          </a:p>
          <a:p>
            <a:r>
              <a:rPr lang="en-US" dirty="0" smtClean="0"/>
              <a:t>Supports long-term planning</a:t>
            </a:r>
          </a:p>
          <a:p>
            <a:r>
              <a:rPr lang="en-US" dirty="0" smtClean="0"/>
              <a:t>Justifies investments</a:t>
            </a:r>
          </a:p>
          <a:p>
            <a:r>
              <a:rPr lang="en-US" dirty="0" smtClean="0"/>
              <a:t>Promotes return on investment</a:t>
            </a:r>
          </a:p>
          <a:p>
            <a:r>
              <a:rPr lang="en-US" dirty="0" smtClean="0"/>
              <a:t>Builds a foundation for continuous improvement</a:t>
            </a:r>
          </a:p>
          <a:p>
            <a:r>
              <a:rPr lang="en-US" dirty="0" smtClean="0"/>
              <a:t>Protects the public and decision makers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6" t="18582" r="29613" b="16454"/>
          <a:stretch/>
        </p:blipFill>
        <p:spPr>
          <a:xfrm>
            <a:off x="5260947" y="1731523"/>
            <a:ext cx="3425852" cy="445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9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 to Maximize Benefits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 not simply cut corners</a:t>
            </a:r>
          </a:p>
          <a:p>
            <a:r>
              <a:rPr lang="en-US" dirty="0" smtClean="0"/>
              <a:t>Be careful not to make changes that alter the outcome</a:t>
            </a:r>
          </a:p>
          <a:p>
            <a:r>
              <a:rPr lang="en-US" dirty="0" smtClean="0"/>
              <a:t>Do not take shortcuts with the most important steps</a:t>
            </a:r>
          </a:p>
          <a:p>
            <a:r>
              <a:rPr lang="en-US" dirty="0" smtClean="0"/>
              <a:t>Understand the importance of preliminary planning</a:t>
            </a:r>
          </a:p>
          <a:p>
            <a:r>
              <a:rPr lang="en-US" dirty="0" smtClean="0"/>
              <a:t>Recognize that consensus-building workshops are essential for success</a:t>
            </a:r>
          </a:p>
          <a:p>
            <a:r>
              <a:rPr lang="en-US" dirty="0" smtClean="0"/>
              <a:t>Recognize the most labor-intensive steps</a:t>
            </a:r>
          </a:p>
          <a:p>
            <a:r>
              <a:rPr lang="en-US" dirty="0" smtClean="0"/>
              <a:t>Understand the range of uncertainty within the risk calculations</a:t>
            </a:r>
          </a:p>
          <a:p>
            <a:r>
              <a:rPr lang="en-US" dirty="0" smtClean="0"/>
              <a:t>Minimize unnecessary “heavy lifting”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9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 with the End in Mind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8650" y="1820411"/>
            <a:ext cx="5178763" cy="442163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This is a widely used concept</a:t>
            </a:r>
          </a:p>
          <a:p>
            <a:pPr lvl="1"/>
            <a:r>
              <a:rPr lang="en-US" dirty="0" smtClean="0"/>
              <a:t>Stephen Covey’s </a:t>
            </a:r>
            <a:r>
              <a:rPr lang="en-US" i="1" dirty="0" smtClean="0"/>
              <a:t>7 Habits of Highly Effective People</a:t>
            </a:r>
          </a:p>
          <a:p>
            <a:pPr lvl="1"/>
            <a:r>
              <a:rPr lang="en-US" dirty="0" smtClean="0"/>
              <a:t>Also used in education to develop learning objectives</a:t>
            </a:r>
          </a:p>
          <a:p>
            <a:pPr lvl="1"/>
            <a:r>
              <a:rPr lang="en-US" dirty="0" smtClean="0"/>
              <a:t>Also used in manufacturing product development</a:t>
            </a:r>
          </a:p>
          <a:p>
            <a:r>
              <a:rPr lang="en-US" dirty="0" smtClean="0"/>
              <a:t>Work backwards to solve complex problems</a:t>
            </a:r>
          </a:p>
          <a:p>
            <a:pPr lvl="1"/>
            <a:r>
              <a:rPr lang="en-US" dirty="0" smtClean="0"/>
              <a:t>Understand what result or outcome is </a:t>
            </a:r>
            <a:br>
              <a:rPr lang="en-US" dirty="0" smtClean="0"/>
            </a:br>
            <a:r>
              <a:rPr lang="en-US" dirty="0" smtClean="0"/>
              <a:t>expected</a:t>
            </a:r>
          </a:p>
          <a:p>
            <a:pPr lvl="1"/>
            <a:r>
              <a:rPr lang="en-US" dirty="0" smtClean="0"/>
              <a:t>Determine what is necessary to get there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689" y="1996300"/>
            <a:ext cx="2750074" cy="415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8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 with the End in Mind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First, understand the desired result and then craft the scope of work (SOW)</a:t>
            </a:r>
          </a:p>
          <a:p>
            <a:r>
              <a:rPr lang="en-US" dirty="0" smtClean="0"/>
              <a:t>The requirements in the SOW impact the cost and the product / outcome</a:t>
            </a:r>
          </a:p>
          <a:p>
            <a:r>
              <a:rPr lang="en-US" dirty="0" smtClean="0"/>
              <a:t>At a minimum, seek input from industry experts in developing the SOW </a:t>
            </a:r>
          </a:p>
          <a:p>
            <a:r>
              <a:rPr lang="en-US" dirty="0" smtClean="0"/>
              <a:t>The ideal scenario would be to conduct a facilitated workshop with stakeholders</a:t>
            </a:r>
          </a:p>
          <a:p>
            <a:pPr lvl="1"/>
            <a:r>
              <a:rPr lang="en-US" dirty="0" smtClean="0"/>
              <a:t>Define the desired result up front </a:t>
            </a:r>
          </a:p>
          <a:p>
            <a:pPr lvl="1"/>
            <a:r>
              <a:rPr lang="en-US" dirty="0" smtClean="0"/>
              <a:t>Ensure stakeholder consensus</a:t>
            </a:r>
          </a:p>
          <a:p>
            <a:pPr lvl="1"/>
            <a:r>
              <a:rPr lang="en-US" dirty="0" smtClean="0"/>
              <a:t>Work backwards to develop the SOW necessary to accomplish the desired result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1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WP15">
      <a:dk1>
        <a:srgbClr val="000000"/>
      </a:dk1>
      <a:lt1>
        <a:srgbClr val="FFFFFF"/>
      </a:lt1>
      <a:dk2>
        <a:srgbClr val="505050"/>
      </a:dk2>
      <a:lt2>
        <a:srgbClr val="787B7D"/>
      </a:lt2>
      <a:accent1>
        <a:srgbClr val="0098D7"/>
      </a:accent1>
      <a:accent2>
        <a:srgbClr val="80C342"/>
      </a:accent2>
      <a:accent3>
        <a:srgbClr val="A0DBE9"/>
      </a:accent3>
      <a:accent4>
        <a:srgbClr val="EC9311"/>
      </a:accent4>
      <a:accent5>
        <a:srgbClr val="FFCB05"/>
      </a:accent5>
      <a:accent6>
        <a:srgbClr val="8B3475"/>
      </a:accent6>
      <a:hlink>
        <a:srgbClr val="015CAB"/>
      </a:hlink>
      <a:folHlink>
        <a:srgbClr val="00B6F1"/>
      </a:folHlink>
    </a:clrScheme>
    <a:fontScheme name="Custom 1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2924-WIC15-template.potx [Read-Only]" id="{2AB560A6-21E8-4682-8483-9F042526D043}" vid="{CA927331-B180-49F4-906B-BDEEC9925A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87EEB187A93840B6D613D610D0F213" ma:contentTypeVersion="7" ma:contentTypeDescription="Create a new document." ma:contentTypeScope="" ma:versionID="bcdfeefcc7c59ebd9fd2d41c28772607">
  <xsd:schema xmlns:xsd="http://www.w3.org/2001/XMLSchema" xmlns:xs="http://www.w3.org/2001/XMLSchema" xmlns:p="http://schemas.microsoft.com/office/2006/metadata/properties" xmlns:ns2="ba71ee20-24a2-451b-bcf0-b832d30fb8cf" xmlns:ns3="ba29af77-fcb2-4938-b580-95d1c77bf66d" targetNamespace="http://schemas.microsoft.com/office/2006/metadata/properties" ma:root="true" ma:fieldsID="ac711cd80e6dfb87651708768c3a5936" ns2:_="" ns3:_="">
    <xsd:import namespace="ba71ee20-24a2-451b-bcf0-b832d30fb8cf"/>
    <xsd:import namespace="ba29af77-fcb2-4938-b580-95d1c77bf66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71ee20-24a2-451b-bcf0-b832d30fb8c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29af77-fcb2-4938-b580-95d1c77bf6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D3B6BF-B543-41CE-99C6-C754E68897E9}"/>
</file>

<file path=customXml/itemProps2.xml><?xml version="1.0" encoding="utf-8"?>
<ds:datastoreItem xmlns:ds="http://schemas.openxmlformats.org/officeDocument/2006/customXml" ds:itemID="{F3B1FA80-97E1-4455-BFDC-DFA5C84B93D3}"/>
</file>

<file path=customXml/itemProps3.xml><?xml version="1.0" encoding="utf-8"?>
<ds:datastoreItem xmlns:ds="http://schemas.openxmlformats.org/officeDocument/2006/customXml" ds:itemID="{59DCA5B5-2001-4603-9D74-D5C822197A48}"/>
</file>

<file path=docProps/app.xml><?xml version="1.0" encoding="utf-8"?>
<Properties xmlns="http://schemas.openxmlformats.org/officeDocument/2006/extended-properties" xmlns:vt="http://schemas.openxmlformats.org/officeDocument/2006/docPropsVTypes">
  <Template>WIC15-template</Template>
  <TotalTime>694</TotalTime>
  <Words>961</Words>
  <Application>Microsoft Office PowerPoint</Application>
  <PresentationFormat>On-screen Show (4:3)</PresentationFormat>
  <Paragraphs>240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J100 on a Budget: Maximizing the Benefits Derived  from a J100 RAMCAP Risk Assessment  while Managing Costs </vt:lpstr>
      <vt:lpstr>Presentation Overview</vt:lpstr>
      <vt:lpstr>Positive Industry Trends</vt:lpstr>
      <vt:lpstr>Unfortunate Industry Trends</vt:lpstr>
      <vt:lpstr>Cost / Benefit Considerations</vt:lpstr>
      <vt:lpstr>Benefits of J100 RAMCAP</vt:lpstr>
      <vt:lpstr>Strategies to Maximize Benefits</vt:lpstr>
      <vt:lpstr>Begin with the End in Mind</vt:lpstr>
      <vt:lpstr>Begin with the End in Mind</vt:lpstr>
      <vt:lpstr>Consider J100 Reference Threats</vt:lpstr>
      <vt:lpstr>Select Realistic Threats</vt:lpstr>
      <vt:lpstr>Select Realistic Threats</vt:lpstr>
      <vt:lpstr>Consider Custom Threats</vt:lpstr>
      <vt:lpstr>Consider Custom Threats</vt:lpstr>
      <vt:lpstr>Consolidation of T-A Pairs</vt:lpstr>
      <vt:lpstr>Consolidation of T-A Pairs</vt:lpstr>
      <vt:lpstr>Asset Protection Zones</vt:lpstr>
      <vt:lpstr>Benefits of Asset Protection Zones</vt:lpstr>
      <vt:lpstr>Risk Calculations Level of Effort</vt:lpstr>
      <vt:lpstr>Conclusions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Zimmerman</dc:creator>
  <cp:lastModifiedBy>Gayle, Perry</cp:lastModifiedBy>
  <cp:revision>61</cp:revision>
  <cp:lastPrinted>2015-10-12T15:18:37Z</cp:lastPrinted>
  <dcterms:created xsi:type="dcterms:W3CDTF">2015-09-10T16:50:13Z</dcterms:created>
  <dcterms:modified xsi:type="dcterms:W3CDTF">2015-10-12T17:16:21Z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0x010100B987EEB187A93840B6D613D610D0F213</vt:lpwstr>
  </property>
</Properties>
</file>