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 id="2147483689" r:id="rId6"/>
    <p:sldMasterId id="2147483692" r:id="rId7"/>
  </p:sldMasterIdLst>
  <p:notesMasterIdLst>
    <p:notesMasterId r:id="rId25"/>
  </p:notesMasterIdLst>
  <p:handoutMasterIdLst>
    <p:handoutMasterId r:id="rId26"/>
  </p:handoutMasterIdLst>
  <p:sldIdLst>
    <p:sldId id="256" r:id="rId8"/>
    <p:sldId id="266" r:id="rId9"/>
    <p:sldId id="257" r:id="rId10"/>
    <p:sldId id="258" r:id="rId11"/>
    <p:sldId id="259" r:id="rId12"/>
    <p:sldId id="260" r:id="rId13"/>
    <p:sldId id="261" r:id="rId14"/>
    <p:sldId id="262" r:id="rId15"/>
    <p:sldId id="264" r:id="rId16"/>
    <p:sldId id="267" r:id="rId17"/>
    <p:sldId id="272" r:id="rId18"/>
    <p:sldId id="271" r:id="rId19"/>
    <p:sldId id="268" r:id="rId20"/>
    <p:sldId id="269" r:id="rId21"/>
    <p:sldId id="270" r:id="rId22"/>
    <p:sldId id="263" r:id="rId23"/>
    <p:sldId id="26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yer, Brian" initials="HB" lastIdx="9"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F80"/>
    <a:srgbClr val="1F497D"/>
    <a:srgbClr val="333333"/>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76" autoAdjust="0"/>
    <p:restoredTop sz="89474" autoAdjust="0"/>
  </p:normalViewPr>
  <p:slideViewPr>
    <p:cSldViewPr>
      <p:cViewPr varScale="1">
        <p:scale>
          <a:sx n="68" d="100"/>
          <a:sy n="68" d="100"/>
        </p:scale>
        <p:origin x="1524" y="60"/>
      </p:cViewPr>
      <p:guideLst>
        <p:guide orient="horz" pos="2160"/>
        <p:guide pos="2880"/>
      </p:guideLst>
    </p:cSldViewPr>
  </p:slideViewPr>
  <p:notesTextViewPr>
    <p:cViewPr>
      <p:scale>
        <a:sx n="100" d="100"/>
        <a:sy n="100" d="100"/>
      </p:scale>
      <p:origin x="0" y="0"/>
    </p:cViewPr>
  </p:notesTextViewPr>
  <p:sorterViewPr>
    <p:cViewPr>
      <p:scale>
        <a:sx n="70" d="100"/>
        <a:sy n="70" d="100"/>
      </p:scale>
      <p:origin x="0" y="151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51A700-7F7F-4634-AB77-295BA6D68F17}" type="datetimeFigureOut">
              <a:rPr lang="en-US" smtClean="0"/>
              <a:pPr/>
              <a:t>5/21/2018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48F89CD-2DDF-44BE-8562-30C2CC4B3613}" type="slidenum">
              <a:rPr lang="en-US" smtClean="0"/>
              <a:pPr/>
              <a:t>‹#›</a:t>
            </a:fld>
            <a:endParaRPr lang="en-US" dirty="0"/>
          </a:p>
        </p:txBody>
      </p:sp>
    </p:spTree>
    <p:extLst>
      <p:ext uri="{BB962C8B-B14F-4D97-AF65-F5344CB8AC3E}">
        <p14:creationId xmlns:p14="http://schemas.microsoft.com/office/powerpoint/2010/main" val="8624456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A6C7DB-B5F6-4C8B-B25B-0CD135258DC9}" type="datetimeFigureOut">
              <a:rPr lang="en-US" smtClean="0"/>
              <a:pPr/>
              <a:t>5/21/2018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1652E4-2233-4228-A2DA-AA9B2C7BF83A}" type="slidenum">
              <a:rPr lang="en-US" smtClean="0"/>
              <a:pPr/>
              <a:t>‹#›</a:t>
            </a:fld>
            <a:endParaRPr lang="en-US" dirty="0"/>
          </a:p>
        </p:txBody>
      </p:sp>
    </p:spTree>
    <p:extLst>
      <p:ext uri="{BB962C8B-B14F-4D97-AF65-F5344CB8AC3E}">
        <p14:creationId xmlns:p14="http://schemas.microsoft.com/office/powerpoint/2010/main" val="1598370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a:t>
            </a:r>
          </a:p>
          <a:p>
            <a:r>
              <a:rPr lang="en-US" sz="1200" b="0" i="0" u="none" strike="noStrike" kern="1200" baseline="0" dirty="0" smtClean="0">
                <a:solidFill>
                  <a:schemeClr val="tx1"/>
                </a:solidFill>
                <a:latin typeface="+mn-lt"/>
                <a:ea typeface="+mn-ea"/>
                <a:cs typeface="+mn-cs"/>
              </a:rPr>
              <a:t> </a:t>
            </a:r>
          </a:p>
          <a:p>
            <a:r>
              <a:rPr lang="en-US" sz="1200" b="0" i="0" u="none" strike="noStrike" kern="1200" baseline="0" dirty="0" smtClean="0">
                <a:solidFill>
                  <a:schemeClr val="tx1"/>
                </a:solidFill>
                <a:latin typeface="+mn-lt"/>
                <a:ea typeface="+mn-ea"/>
                <a:cs typeface="+mn-cs"/>
              </a:rPr>
              <a:t>•Develop relationships with local law enforcement and businesses in your area. Invite local </a:t>
            </a:r>
            <a:r>
              <a:rPr lang="en-US" sz="1200" b="0" i="0" u="none" strike="noStrike" kern="1200" baseline="0" dirty="0" err="1" smtClean="0">
                <a:solidFill>
                  <a:schemeClr val="tx1"/>
                </a:solidFill>
                <a:latin typeface="+mn-lt"/>
                <a:ea typeface="+mn-ea"/>
                <a:cs typeface="+mn-cs"/>
              </a:rPr>
              <a:t>lawenforcement</a:t>
            </a:r>
            <a:r>
              <a:rPr lang="en-US" sz="1200" b="0" i="0" u="none" strike="noStrike" kern="1200" baseline="0" dirty="0" smtClean="0">
                <a:solidFill>
                  <a:schemeClr val="tx1"/>
                </a:solidFill>
                <a:latin typeface="+mn-lt"/>
                <a:ea typeface="+mn-ea"/>
                <a:cs typeface="+mn-cs"/>
              </a:rPr>
              <a:t> to tour your business.</a:t>
            </a:r>
          </a:p>
          <a:p>
            <a:r>
              <a:rPr lang="en-US" sz="1200" b="0" i="0" u="none" strike="noStrike" kern="1200" baseline="0" dirty="0" smtClean="0">
                <a:solidFill>
                  <a:schemeClr val="tx1"/>
                </a:solidFill>
                <a:latin typeface="+mn-lt"/>
                <a:ea typeface="+mn-ea"/>
                <a:cs typeface="+mn-cs"/>
              </a:rPr>
              <a:t>•Connect with community security and preparedness organizations such as the Federal Bureau </a:t>
            </a:r>
            <a:r>
              <a:rPr lang="en-US" sz="1200" b="0" i="0" u="none" strike="noStrike" kern="1200" baseline="0" dirty="0" err="1" smtClean="0">
                <a:solidFill>
                  <a:schemeClr val="tx1"/>
                </a:solidFill>
                <a:latin typeface="+mn-lt"/>
                <a:ea typeface="+mn-ea"/>
                <a:cs typeface="+mn-cs"/>
              </a:rPr>
              <a:t>ofInvestigation’s</a:t>
            </a:r>
            <a:r>
              <a:rPr lang="en-US" sz="1200" b="0" i="0" u="none" strike="noStrike" kern="1200" baseline="0" dirty="0" smtClean="0">
                <a:solidFill>
                  <a:schemeClr val="tx1"/>
                </a:solidFill>
                <a:latin typeface="+mn-lt"/>
                <a:ea typeface="+mn-ea"/>
                <a:cs typeface="+mn-cs"/>
              </a:rPr>
              <a:t> public-private partnership program “InfraGard.”</a:t>
            </a:r>
          </a:p>
          <a:p>
            <a:r>
              <a:rPr lang="en-US" sz="1200" b="0" i="0" u="none" strike="noStrike" kern="1200" baseline="0" dirty="0" smtClean="0">
                <a:solidFill>
                  <a:schemeClr val="tx1"/>
                </a:solidFill>
                <a:latin typeface="+mn-lt"/>
                <a:ea typeface="+mn-ea"/>
                <a:cs typeface="+mn-cs"/>
              </a:rPr>
              <a:t>•Contact the local DHS Protective Security Advisor who is available to support your efforts.</a:t>
            </a:r>
          </a:p>
          <a:p>
            <a:r>
              <a:rPr lang="en-US" sz="1200" b="0" i="0" u="none" strike="noStrike" kern="1200" baseline="0" dirty="0" smtClean="0">
                <a:solidFill>
                  <a:schemeClr val="tx1"/>
                </a:solidFill>
                <a:latin typeface="+mn-lt"/>
                <a:ea typeface="+mn-ea"/>
                <a:cs typeface="+mn-cs"/>
              </a:rPr>
              <a:t>•Communicate with your customers and let them know about the security measures you are taking </a:t>
            </a:r>
            <a:r>
              <a:rPr lang="en-US" sz="1200" b="0" i="0" u="none" strike="noStrike" kern="1200" baseline="0" dirty="0" err="1" smtClean="0">
                <a:solidFill>
                  <a:schemeClr val="tx1"/>
                </a:solidFill>
                <a:latin typeface="+mn-lt"/>
                <a:ea typeface="+mn-ea"/>
                <a:cs typeface="+mn-cs"/>
              </a:rPr>
              <a:t>toensure</a:t>
            </a:r>
            <a:r>
              <a:rPr lang="en-US" sz="1200" b="0" i="0" u="none" strike="noStrike" kern="1200" baseline="0" dirty="0" smtClean="0">
                <a:solidFill>
                  <a:schemeClr val="tx1"/>
                </a:solidFill>
                <a:latin typeface="+mn-lt"/>
                <a:ea typeface="+mn-ea"/>
                <a:cs typeface="+mn-cs"/>
              </a:rPr>
              <a:t> a positive experience and to maintain public safety.</a:t>
            </a:r>
          </a:p>
          <a:p>
            <a:r>
              <a:rPr lang="en-US" sz="1200" b="0" i="0" u="none" strike="noStrike" kern="1200" baseline="0" dirty="0" smtClean="0">
                <a:solidFill>
                  <a:schemeClr val="tx1"/>
                </a:solidFill>
                <a:latin typeface="+mn-lt"/>
                <a:ea typeface="+mn-ea"/>
                <a:cs typeface="+mn-cs"/>
              </a:rPr>
              <a:t>•If your business is located at or near a Federal facility, connect with DHS’s Federal Protective Service at1-877-4FPS-411.</a:t>
            </a:r>
          </a:p>
          <a:p>
            <a:endParaRPr lang="en-US" dirty="0"/>
          </a:p>
        </p:txBody>
      </p:sp>
      <p:sp>
        <p:nvSpPr>
          <p:cNvPr id="4" name="Slide Number Placeholder 3"/>
          <p:cNvSpPr>
            <a:spLocks noGrp="1"/>
          </p:cNvSpPr>
          <p:nvPr>
            <p:ph type="sldNum" sz="quarter" idx="10"/>
          </p:nvPr>
        </p:nvSpPr>
        <p:spPr/>
        <p:txBody>
          <a:bodyPr/>
          <a:lstStyle/>
          <a:p>
            <a:fld id="{2A1652E4-2233-4228-A2DA-AA9B2C7BF83A}" type="slidenum">
              <a:rPr lang="en-US" smtClean="0"/>
              <a:pPr/>
              <a:t>4</a:t>
            </a:fld>
            <a:endParaRPr lang="en-US" dirty="0"/>
          </a:p>
        </p:txBody>
      </p:sp>
    </p:spTree>
    <p:extLst>
      <p:ext uri="{BB962C8B-B14F-4D97-AF65-F5344CB8AC3E}">
        <p14:creationId xmlns:p14="http://schemas.microsoft.com/office/powerpoint/2010/main" val="2976179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1652E4-2233-4228-A2DA-AA9B2C7BF83A}" type="slidenum">
              <a:rPr lang="en-US" smtClean="0"/>
              <a:pPr/>
              <a:t>17</a:t>
            </a:fld>
            <a:endParaRPr lang="en-US" dirty="0"/>
          </a:p>
        </p:txBody>
      </p:sp>
    </p:spTree>
    <p:extLst>
      <p:ext uri="{BB962C8B-B14F-4D97-AF65-F5344CB8AC3E}">
        <p14:creationId xmlns:p14="http://schemas.microsoft.com/office/powerpoint/2010/main" val="954477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a:p>
            <a:r>
              <a:rPr lang="en-US" dirty="0" smtClean="0"/>
              <a:t>Be aware of current threats related to your geographic region or impacting your business sector.</a:t>
            </a:r>
          </a:p>
          <a:p>
            <a:r>
              <a:rPr lang="en-US" dirty="0" smtClean="0"/>
              <a:t>•Develop plans, including security, emergency response, emergency communications, and business continuity plans, while considering the protection of your employees and customers, access control, closed-circuit television, signage, suspicious activity reporting, and parking security.</a:t>
            </a:r>
          </a:p>
          <a:p>
            <a:r>
              <a:rPr lang="en-US" dirty="0" smtClean="0"/>
              <a:t>•Evaluate your security requirements and design a monitoring, surveillance, and inspection program that is consistent with your business operations.</a:t>
            </a:r>
          </a:p>
          <a:p>
            <a:r>
              <a:rPr lang="en-US" dirty="0" smtClean="0"/>
              <a:t>•Develop evacuation and shelter-in-place plans, and ensure that multiple evacuation routes are clearly marked with appropriate signage and that rallying points are available.</a:t>
            </a:r>
          </a:p>
          <a:p>
            <a:r>
              <a:rPr lang="en-US" dirty="0" smtClean="0"/>
              <a:t>•Develop and implement a security plan for computer and information systems hardware and software.</a:t>
            </a:r>
          </a:p>
          <a:p>
            <a:r>
              <a:rPr lang="en-US" dirty="0" smtClean="0"/>
              <a:t>•Engage local first responders (police, fire, medical) in all of the above efforts to ensure your efforts are in synergy with theirs.</a:t>
            </a:r>
            <a:endParaRPr lang="en-US" dirty="0"/>
          </a:p>
        </p:txBody>
      </p:sp>
      <p:sp>
        <p:nvSpPr>
          <p:cNvPr id="4" name="Slide Number Placeholder 3"/>
          <p:cNvSpPr>
            <a:spLocks noGrp="1"/>
          </p:cNvSpPr>
          <p:nvPr>
            <p:ph type="sldNum" sz="quarter" idx="10"/>
          </p:nvPr>
        </p:nvSpPr>
        <p:spPr/>
        <p:txBody>
          <a:bodyPr/>
          <a:lstStyle/>
          <a:p>
            <a:fld id="{2A1652E4-2233-4228-A2DA-AA9B2C7BF83A}" type="slidenum">
              <a:rPr lang="en-US" smtClean="0"/>
              <a:pPr/>
              <a:t>5</a:t>
            </a:fld>
            <a:endParaRPr lang="en-US" dirty="0"/>
          </a:p>
        </p:txBody>
      </p:sp>
    </p:spTree>
    <p:extLst>
      <p:ext uri="{BB962C8B-B14F-4D97-AF65-F5344CB8AC3E}">
        <p14:creationId xmlns:p14="http://schemas.microsoft.com/office/powerpoint/2010/main" val="2988810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•Train employees on identifying and reporting suspicious activities, active shooter scenarios, and what </a:t>
            </a:r>
            <a:r>
              <a:rPr lang="en-US" sz="1200" b="0" i="0" u="none" strike="noStrike" kern="1200" baseline="0" dirty="0" err="1" smtClean="0">
                <a:solidFill>
                  <a:schemeClr val="tx1"/>
                </a:solidFill>
                <a:latin typeface="+mn-lt"/>
                <a:ea typeface="+mn-ea"/>
                <a:cs typeface="+mn-cs"/>
              </a:rPr>
              <a:t>todo</a:t>
            </a:r>
            <a:r>
              <a:rPr lang="en-US" sz="1200" b="0" i="0" u="none" strike="noStrike" kern="1200" baseline="0" dirty="0" smtClean="0">
                <a:solidFill>
                  <a:schemeClr val="tx1"/>
                </a:solidFill>
                <a:latin typeface="+mn-lt"/>
                <a:ea typeface="+mn-ea"/>
                <a:cs typeface="+mn-cs"/>
              </a:rPr>
              <a:t> if they suspect an improvised explosive device (IED). Ensure they understand security </a:t>
            </a:r>
            <a:r>
              <a:rPr lang="en-US" sz="1200" b="0" i="0" u="none" strike="noStrike" kern="1200" baseline="0" dirty="0" err="1" smtClean="0">
                <a:solidFill>
                  <a:schemeClr val="tx1"/>
                </a:solidFill>
                <a:latin typeface="+mn-lt"/>
                <a:ea typeface="+mn-ea"/>
                <a:cs typeface="+mn-cs"/>
              </a:rPr>
              <a:t>basics,emergency</a:t>
            </a:r>
            <a:r>
              <a:rPr lang="en-US" sz="1200" b="0" i="0" u="none" strike="noStrike" kern="1200" baseline="0" dirty="0" smtClean="0">
                <a:solidFill>
                  <a:schemeClr val="tx1"/>
                </a:solidFill>
                <a:latin typeface="+mn-lt"/>
                <a:ea typeface="+mn-ea"/>
                <a:cs typeface="+mn-cs"/>
              </a:rPr>
              <a:t> response, business continuity plans, and increased awareness of potential threats.</a:t>
            </a:r>
          </a:p>
          <a:p>
            <a:r>
              <a:rPr lang="en-US" sz="1200" b="0" i="0" u="none" strike="noStrike" kern="1200" baseline="0" dirty="0" smtClean="0">
                <a:solidFill>
                  <a:schemeClr val="tx1"/>
                </a:solidFill>
                <a:latin typeface="+mn-lt"/>
                <a:ea typeface="+mn-ea"/>
                <a:cs typeface="+mn-cs"/>
              </a:rPr>
              <a:t>•Exercise your emergency communications plan.</a:t>
            </a:r>
          </a:p>
          <a:p>
            <a:endParaRPr lang="en-US" dirty="0"/>
          </a:p>
        </p:txBody>
      </p:sp>
      <p:sp>
        <p:nvSpPr>
          <p:cNvPr id="4" name="Slide Number Placeholder 3"/>
          <p:cNvSpPr>
            <a:spLocks noGrp="1"/>
          </p:cNvSpPr>
          <p:nvPr>
            <p:ph type="sldNum" sz="quarter" idx="10"/>
          </p:nvPr>
        </p:nvSpPr>
        <p:spPr/>
        <p:txBody>
          <a:bodyPr/>
          <a:lstStyle/>
          <a:p>
            <a:fld id="{2A1652E4-2233-4228-A2DA-AA9B2C7BF83A}" type="slidenum">
              <a:rPr lang="en-US" smtClean="0"/>
              <a:pPr/>
              <a:t>6</a:t>
            </a:fld>
            <a:endParaRPr lang="en-US" dirty="0"/>
          </a:p>
        </p:txBody>
      </p:sp>
    </p:spTree>
    <p:extLst>
      <p:ext uri="{BB962C8B-B14F-4D97-AF65-F5344CB8AC3E}">
        <p14:creationId xmlns:p14="http://schemas.microsoft.com/office/powerpoint/2010/main" val="377620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a:t>
            </a:r>
          </a:p>
          <a:p>
            <a:r>
              <a:rPr lang="en-US" sz="1200" b="0" i="0" u="none" strike="noStrike" kern="1200" baseline="0" dirty="0" smtClean="0">
                <a:solidFill>
                  <a:schemeClr val="tx1"/>
                </a:solidFill>
                <a:latin typeface="+mn-lt"/>
                <a:ea typeface="+mn-ea"/>
                <a:cs typeface="+mn-cs"/>
              </a:rPr>
              <a:t>•Post details on reporting suspicious activity and encourage employees, tenants, and visitors to </a:t>
            </a:r>
            <a:r>
              <a:rPr lang="en-US" sz="1200" b="0" i="0" u="none" strike="noStrike" kern="1200" baseline="0" dirty="0" err="1" smtClean="0">
                <a:solidFill>
                  <a:schemeClr val="tx1"/>
                </a:solidFill>
                <a:latin typeface="+mn-lt"/>
                <a:ea typeface="+mn-ea"/>
                <a:cs typeface="+mn-cs"/>
              </a:rPr>
              <a:t>reportsuspicious</a:t>
            </a:r>
            <a:r>
              <a:rPr lang="en-US" sz="1200" b="0" i="0" u="none" strike="noStrike" kern="1200" baseline="0" dirty="0" smtClean="0">
                <a:solidFill>
                  <a:schemeClr val="tx1"/>
                </a:solidFill>
                <a:latin typeface="+mn-lt"/>
                <a:ea typeface="+mn-ea"/>
                <a:cs typeface="+mn-cs"/>
              </a:rPr>
              <a:t> behavior to property management security or local law enforcement. Things to </a:t>
            </a:r>
            <a:r>
              <a:rPr lang="en-US" sz="1200" b="0" i="0" u="none" strike="noStrike" kern="1200" baseline="0" dirty="0" err="1" smtClean="0">
                <a:solidFill>
                  <a:schemeClr val="tx1"/>
                </a:solidFill>
                <a:latin typeface="+mn-lt"/>
                <a:ea typeface="+mn-ea"/>
                <a:cs typeface="+mn-cs"/>
              </a:rPr>
              <a:t>considerinclude</a:t>
            </a:r>
            <a:r>
              <a:rPr lang="en-US" sz="1200" b="0" i="0" u="none" strike="noStrike" kern="1200" baseline="0" dirty="0" smtClean="0">
                <a:solidFill>
                  <a:schemeClr val="tx1"/>
                </a:solidFill>
                <a:latin typeface="+mn-lt"/>
                <a:ea typeface="+mn-ea"/>
                <a:cs typeface="+mn-cs"/>
              </a:rPr>
              <a:t> unattended vehicles; repeat visitors or outsiders who have no apparent business in non-</a:t>
            </a:r>
            <a:r>
              <a:rPr lang="en-US" sz="1200" b="0" i="0" u="none" strike="noStrike" kern="1200" baseline="0" dirty="0" err="1" smtClean="0">
                <a:solidFill>
                  <a:schemeClr val="tx1"/>
                </a:solidFill>
                <a:latin typeface="+mn-lt"/>
                <a:ea typeface="+mn-ea"/>
                <a:cs typeface="+mn-cs"/>
              </a:rPr>
              <a:t>publicarea</a:t>
            </a:r>
            <a:r>
              <a:rPr lang="en-US" sz="1200" b="0" i="0" u="none" strike="noStrike" kern="1200" baseline="0" dirty="0" smtClean="0">
                <a:solidFill>
                  <a:schemeClr val="tx1"/>
                </a:solidFill>
                <a:latin typeface="+mn-lt"/>
                <a:ea typeface="+mn-ea"/>
                <a:cs typeface="+mn-cs"/>
              </a:rPr>
              <a:t>; abandoned parcels, suitcases, backpacks, and packages; and other unusual activity.</a:t>
            </a:r>
          </a:p>
          <a:p>
            <a:r>
              <a:rPr lang="en-US" sz="1200" b="0" i="0" u="none" strike="noStrike" kern="1200" baseline="0" dirty="0" smtClean="0">
                <a:solidFill>
                  <a:schemeClr val="tx1"/>
                </a:solidFill>
                <a:latin typeface="+mn-lt"/>
                <a:ea typeface="+mn-ea"/>
                <a:cs typeface="+mn-cs"/>
              </a:rPr>
              <a:t>•Get involved with the Department’s “If You See Something, Say Something™” campaign.</a:t>
            </a:r>
          </a:p>
          <a:p>
            <a:endParaRPr lang="en-US" dirty="0"/>
          </a:p>
        </p:txBody>
      </p:sp>
      <p:sp>
        <p:nvSpPr>
          <p:cNvPr id="4" name="Slide Number Placeholder 3"/>
          <p:cNvSpPr>
            <a:spLocks noGrp="1"/>
          </p:cNvSpPr>
          <p:nvPr>
            <p:ph type="sldNum" sz="quarter" idx="10"/>
          </p:nvPr>
        </p:nvSpPr>
        <p:spPr/>
        <p:txBody>
          <a:bodyPr/>
          <a:lstStyle/>
          <a:p>
            <a:fld id="{2A1652E4-2233-4228-A2DA-AA9B2C7BF83A}" type="slidenum">
              <a:rPr lang="en-US" smtClean="0"/>
              <a:pPr/>
              <a:t>7</a:t>
            </a:fld>
            <a:endParaRPr lang="en-US" dirty="0"/>
          </a:p>
        </p:txBody>
      </p:sp>
    </p:spTree>
    <p:extLst>
      <p:ext uri="{BB962C8B-B14F-4D97-AF65-F5344CB8AC3E}">
        <p14:creationId xmlns:p14="http://schemas.microsoft.com/office/powerpoint/2010/main" val="2563165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2A1652E4-2233-4228-A2DA-AA9B2C7BF83A}" type="slidenum">
              <a:rPr lang="en-US" smtClean="0"/>
              <a:pPr/>
              <a:t>8</a:t>
            </a:fld>
            <a:endParaRPr lang="en-US" dirty="0"/>
          </a:p>
        </p:txBody>
      </p:sp>
    </p:spTree>
    <p:extLst>
      <p:ext uri="{BB962C8B-B14F-4D97-AF65-F5344CB8AC3E}">
        <p14:creationId xmlns:p14="http://schemas.microsoft.com/office/powerpoint/2010/main" val="3527534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1652E4-2233-4228-A2DA-AA9B2C7BF83A}" type="slidenum">
              <a:rPr lang="en-US" smtClean="0"/>
              <a:pPr/>
              <a:t>10</a:t>
            </a:fld>
            <a:endParaRPr lang="en-US" dirty="0"/>
          </a:p>
        </p:txBody>
      </p:sp>
    </p:spTree>
    <p:extLst>
      <p:ext uri="{BB962C8B-B14F-4D97-AF65-F5344CB8AC3E}">
        <p14:creationId xmlns:p14="http://schemas.microsoft.com/office/powerpoint/2010/main" val="1473671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1652E4-2233-4228-A2DA-AA9B2C7BF83A}" type="slidenum">
              <a:rPr lang="en-US" smtClean="0"/>
              <a:pPr/>
              <a:t>13</a:t>
            </a:fld>
            <a:endParaRPr lang="en-US" dirty="0"/>
          </a:p>
        </p:txBody>
      </p:sp>
    </p:spTree>
    <p:extLst>
      <p:ext uri="{BB962C8B-B14F-4D97-AF65-F5344CB8AC3E}">
        <p14:creationId xmlns:p14="http://schemas.microsoft.com/office/powerpoint/2010/main" val="2525235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1652E4-2233-4228-A2DA-AA9B2C7BF83A}" type="slidenum">
              <a:rPr lang="en-US" smtClean="0"/>
              <a:pPr/>
              <a:t>14</a:t>
            </a:fld>
            <a:endParaRPr lang="en-US" dirty="0"/>
          </a:p>
        </p:txBody>
      </p:sp>
    </p:spTree>
    <p:extLst>
      <p:ext uri="{BB962C8B-B14F-4D97-AF65-F5344CB8AC3E}">
        <p14:creationId xmlns:p14="http://schemas.microsoft.com/office/powerpoint/2010/main" val="1500985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1652E4-2233-4228-A2DA-AA9B2C7BF83A}" type="slidenum">
              <a:rPr lang="en-US" smtClean="0"/>
              <a:pPr/>
              <a:t>15</a:t>
            </a:fld>
            <a:endParaRPr lang="en-US" dirty="0"/>
          </a:p>
        </p:txBody>
      </p:sp>
    </p:spTree>
    <p:extLst>
      <p:ext uri="{BB962C8B-B14F-4D97-AF65-F5344CB8AC3E}">
        <p14:creationId xmlns:p14="http://schemas.microsoft.com/office/powerpoint/2010/main" val="40284490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13" descr="DHS_GrayTypeLogo"/>
          <p:cNvPicPr>
            <a:picLocks noChangeAspect="1" noChangeArrowheads="1"/>
          </p:cNvPicPr>
          <p:nvPr userDrawn="1"/>
        </p:nvPicPr>
        <p:blipFill>
          <a:blip r:embed="rId2" cstate="print"/>
          <a:srcRect/>
          <a:stretch>
            <a:fillRect/>
          </a:stretch>
        </p:blipFill>
        <p:spPr bwMode="auto">
          <a:xfrm>
            <a:off x="323850" y="5638800"/>
            <a:ext cx="3683000" cy="1071563"/>
          </a:xfrm>
          <a:prstGeom prst="rect">
            <a:avLst/>
          </a:prstGeom>
          <a:noFill/>
          <a:ln w="9525">
            <a:noFill/>
            <a:miter lim="800000"/>
            <a:headEnd/>
            <a:tailEnd/>
          </a:ln>
        </p:spPr>
      </p:pic>
      <p:sp>
        <p:nvSpPr>
          <p:cNvPr id="9" name="Text Placeholder 8"/>
          <p:cNvSpPr>
            <a:spLocks noGrp="1"/>
          </p:cNvSpPr>
          <p:nvPr>
            <p:ph type="body" sz="quarter" idx="14" hasCustomPrompt="1"/>
          </p:nvPr>
        </p:nvSpPr>
        <p:spPr>
          <a:xfrm>
            <a:off x="228600" y="3733800"/>
            <a:ext cx="8763000" cy="914400"/>
          </a:xfrm>
        </p:spPr>
        <p:txBody>
          <a:bodyPr>
            <a:normAutofit/>
          </a:bodyPr>
          <a:lstStyle>
            <a:lvl1pPr eaLnBrk="0" hangingPunct="0">
              <a:spcBef>
                <a:spcPct val="60000"/>
              </a:spcBef>
              <a:buClr>
                <a:srgbClr val="B0B1B3"/>
              </a:buClr>
              <a:buFont typeface="Wingdings" pitchFamily="2" charset="2"/>
              <a:buNone/>
              <a:defRPr sz="2200" baseline="0">
                <a:solidFill>
                  <a:srgbClr val="333333"/>
                </a:solidFill>
                <a:latin typeface="Arial" pitchFamily="34" charset="0"/>
              </a:defRPr>
            </a:lvl1pPr>
          </a:lstStyle>
          <a:p>
            <a:pPr eaLnBrk="0" hangingPunct="0">
              <a:spcBef>
                <a:spcPct val="60000"/>
              </a:spcBef>
              <a:buClr>
                <a:srgbClr val="B0B1B3"/>
              </a:buClr>
              <a:buFont typeface="Wingdings" pitchFamily="2" charset="2"/>
              <a:buNone/>
            </a:pPr>
            <a:r>
              <a:rPr lang="en-US" sz="2200" dirty="0" smtClean="0">
                <a:solidFill>
                  <a:srgbClr val="333333"/>
                </a:solidFill>
              </a:rPr>
              <a:t>[Insert name of group to be addressed]</a:t>
            </a:r>
            <a:endParaRPr lang="en-US" sz="2200" dirty="0">
              <a:solidFill>
                <a:srgbClr val="333333"/>
              </a:solidFill>
            </a:endParaRPr>
          </a:p>
        </p:txBody>
      </p:sp>
      <p:sp>
        <p:nvSpPr>
          <p:cNvPr id="11" name="Text Placeholder 10"/>
          <p:cNvSpPr>
            <a:spLocks noGrp="1"/>
          </p:cNvSpPr>
          <p:nvPr>
            <p:ph type="body" sz="quarter" idx="15" hasCustomPrompt="1"/>
          </p:nvPr>
        </p:nvSpPr>
        <p:spPr>
          <a:xfrm>
            <a:off x="228600" y="4648200"/>
            <a:ext cx="8763000" cy="457200"/>
          </a:xfrm>
        </p:spPr>
        <p:txBody>
          <a:bodyPr>
            <a:noAutofit/>
          </a:bodyPr>
          <a:lstStyle>
            <a:lvl1pPr>
              <a:buNone/>
              <a:defRPr sz="2200" baseline="0">
                <a:solidFill>
                  <a:srgbClr val="333333"/>
                </a:solidFill>
                <a:latin typeface="Arial" pitchFamily="34" charset="0"/>
              </a:defRPr>
            </a:lvl1pPr>
          </a:lstStyle>
          <a:p>
            <a:pPr lvl="0"/>
            <a:r>
              <a:rPr lang="en-US" dirty="0" smtClean="0"/>
              <a:t>[Insert date of presentation]</a:t>
            </a:r>
            <a:endParaRPr lang="en-US" dirty="0"/>
          </a:p>
        </p:txBody>
      </p:sp>
      <p:sp>
        <p:nvSpPr>
          <p:cNvPr id="12" name="TextBox 11"/>
          <p:cNvSpPr txBox="1"/>
          <p:nvPr userDrawn="1"/>
        </p:nvSpPr>
        <p:spPr>
          <a:xfrm>
            <a:off x="228600" y="1600200"/>
            <a:ext cx="8686800" cy="861774"/>
          </a:xfrm>
          <a:prstGeom prst="rect">
            <a:avLst/>
          </a:prstGeom>
          <a:noFill/>
        </p:spPr>
        <p:txBody>
          <a:bodyPr wrap="square" rtlCol="0">
            <a:spAutoFit/>
          </a:bodyPr>
          <a:lstStyle/>
          <a:p>
            <a:r>
              <a:rPr lang="en-US" sz="2500" dirty="0" smtClean="0">
                <a:solidFill>
                  <a:srgbClr val="333333"/>
                </a:solidFill>
                <a:latin typeface="Arial" pitchFamily="34" charset="0"/>
                <a:cs typeface="Arial" pitchFamily="34" charset="0"/>
              </a:rPr>
              <a:t>National</a:t>
            </a:r>
            <a:r>
              <a:rPr lang="en-US" sz="2500" baseline="0" dirty="0" smtClean="0">
                <a:solidFill>
                  <a:srgbClr val="333333"/>
                </a:solidFill>
                <a:latin typeface="Arial" pitchFamily="34" charset="0"/>
                <a:cs typeface="Arial" pitchFamily="34" charset="0"/>
              </a:rPr>
              <a:t> Protection and Programs Directorate</a:t>
            </a:r>
          </a:p>
          <a:p>
            <a:r>
              <a:rPr lang="en-US" sz="2500" baseline="0" dirty="0" smtClean="0">
                <a:solidFill>
                  <a:srgbClr val="333333"/>
                </a:solidFill>
                <a:latin typeface="Arial" pitchFamily="34" charset="0"/>
                <a:cs typeface="Arial" pitchFamily="34" charset="0"/>
              </a:rPr>
              <a:t>Department of Homeland Security</a:t>
            </a:r>
            <a:endParaRPr lang="en-US" sz="2500" dirty="0">
              <a:solidFill>
                <a:srgbClr val="333333"/>
              </a:solidFill>
              <a:latin typeface="Arial" pitchFamily="34" charset="0"/>
              <a:cs typeface="Arial" pitchFamily="34" charset="0"/>
            </a:endParaRPr>
          </a:p>
        </p:txBody>
      </p:sp>
      <p:sp>
        <p:nvSpPr>
          <p:cNvPr id="13" name="TextBox 12"/>
          <p:cNvSpPr txBox="1"/>
          <p:nvPr userDrawn="1"/>
        </p:nvSpPr>
        <p:spPr>
          <a:xfrm>
            <a:off x="228600" y="381000"/>
            <a:ext cx="8686800" cy="738664"/>
          </a:xfrm>
          <a:prstGeom prst="rect">
            <a:avLst/>
          </a:prstGeom>
          <a:noFill/>
        </p:spPr>
        <p:txBody>
          <a:bodyPr wrap="square" rtlCol="0">
            <a:spAutoFit/>
          </a:bodyPr>
          <a:lstStyle/>
          <a:p>
            <a:r>
              <a:rPr lang="en-US" sz="4200" dirty="0" smtClean="0">
                <a:solidFill>
                  <a:srgbClr val="1F497D"/>
                </a:solidFill>
                <a:latin typeface="Times New Roman" pitchFamily="18" charset="0"/>
                <a:cs typeface="Times New Roman" pitchFamily="18" charset="0"/>
              </a:rPr>
              <a:t>The Office</a:t>
            </a:r>
            <a:r>
              <a:rPr lang="en-US" sz="4200" baseline="0" dirty="0" smtClean="0">
                <a:solidFill>
                  <a:srgbClr val="1F497D"/>
                </a:solidFill>
                <a:latin typeface="Times New Roman" pitchFamily="18" charset="0"/>
                <a:cs typeface="Times New Roman" pitchFamily="18" charset="0"/>
              </a:rPr>
              <a:t> of Infrastructure Protection</a:t>
            </a:r>
            <a:endParaRPr lang="en-US" sz="4200" dirty="0">
              <a:solidFill>
                <a:srgbClr val="1F497D"/>
              </a:solidFill>
              <a:latin typeface="Times New Roman" pitchFamily="18" charset="0"/>
              <a:cs typeface="Times New Roman" pitchFamily="18" charset="0"/>
            </a:endParaRPr>
          </a:p>
        </p:txBody>
      </p:sp>
      <p:sp>
        <p:nvSpPr>
          <p:cNvPr id="8" name="Text Placeholder 8"/>
          <p:cNvSpPr>
            <a:spLocks noGrp="1"/>
          </p:cNvSpPr>
          <p:nvPr>
            <p:ph type="body" sz="quarter" idx="18" hasCustomPrompt="1"/>
          </p:nvPr>
        </p:nvSpPr>
        <p:spPr>
          <a:xfrm>
            <a:off x="228600" y="2819400"/>
            <a:ext cx="8763000" cy="914400"/>
          </a:xfrm>
        </p:spPr>
        <p:txBody>
          <a:bodyPr>
            <a:normAutofit/>
          </a:bodyPr>
          <a:lstStyle>
            <a:lvl1pPr eaLnBrk="0" hangingPunct="0">
              <a:spcBef>
                <a:spcPct val="60000"/>
              </a:spcBef>
              <a:buClr>
                <a:srgbClr val="B0B1B3"/>
              </a:buClr>
              <a:buFont typeface="Wingdings" pitchFamily="2" charset="2"/>
              <a:buNone/>
              <a:defRPr sz="2200" baseline="0">
                <a:solidFill>
                  <a:srgbClr val="333333"/>
                </a:solidFill>
                <a:latin typeface="Arial" pitchFamily="34" charset="0"/>
              </a:defRPr>
            </a:lvl1pPr>
          </a:lstStyle>
          <a:p>
            <a:pPr eaLnBrk="0" hangingPunct="0">
              <a:spcBef>
                <a:spcPct val="60000"/>
              </a:spcBef>
              <a:buClr>
                <a:srgbClr val="B0B1B3"/>
              </a:buClr>
              <a:buFont typeface="Wingdings" pitchFamily="2" charset="2"/>
              <a:buNone/>
            </a:pPr>
            <a:r>
              <a:rPr lang="en-US" sz="2200" dirty="0" smtClean="0">
                <a:solidFill>
                  <a:srgbClr val="333333"/>
                </a:solidFill>
              </a:rPr>
              <a:t>[Insert title of briefing]</a:t>
            </a:r>
            <a:endParaRPr lang="en-US" sz="2200" dirty="0">
              <a:solidFill>
                <a:srgbClr val="333333"/>
              </a:solidFill>
            </a:endParaRP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Picture 8" descr="DHS Blue small logo.png"/>
          <p:cNvPicPr>
            <a:picLocks noChangeAspect="1"/>
          </p:cNvPicPr>
          <p:nvPr userDrawn="1"/>
        </p:nvPicPr>
        <p:blipFill>
          <a:blip r:embed="rId2" cstate="print"/>
          <a:stretch>
            <a:fillRect/>
          </a:stretch>
        </p:blipFill>
        <p:spPr>
          <a:xfrm>
            <a:off x="76200" y="6019800"/>
            <a:ext cx="2224856" cy="700982"/>
          </a:xfrm>
          <a:prstGeom prst="rect">
            <a:avLst/>
          </a:prstGeom>
        </p:spPr>
      </p:pic>
      <p:sp>
        <p:nvSpPr>
          <p:cNvPr id="2" name="Title 1"/>
          <p:cNvSpPr>
            <a:spLocks noGrp="1"/>
          </p:cNvSpPr>
          <p:nvPr>
            <p:ph type="title" hasCustomPrompt="1"/>
          </p:nvPr>
        </p:nvSpPr>
        <p:spPr>
          <a:xfrm>
            <a:off x="76200" y="152400"/>
            <a:ext cx="8991600" cy="1143000"/>
          </a:xfrm>
        </p:spPr>
        <p:txBody>
          <a:bodyPr>
            <a:normAutofit/>
          </a:bodyPr>
          <a:lstStyle>
            <a:lvl1pPr algn="l">
              <a:defRPr sz="3600" baseline="0">
                <a:solidFill>
                  <a:srgbClr val="1F497D"/>
                </a:solidFill>
                <a:latin typeface="Times New Roman" pitchFamily="18" charset="0"/>
              </a:defRPr>
            </a:lvl1pPr>
          </a:lstStyle>
          <a:p>
            <a:r>
              <a:rPr lang="en-US" dirty="0" smtClean="0"/>
              <a:t>Slide Titles: Times New Roman, 36 pt, blue</a:t>
            </a:r>
            <a:endParaRPr lang="en-US" dirty="0"/>
          </a:p>
        </p:txBody>
      </p:sp>
      <p:sp>
        <p:nvSpPr>
          <p:cNvPr id="3" name="Content Placeholder 2"/>
          <p:cNvSpPr>
            <a:spLocks noGrp="1"/>
          </p:cNvSpPr>
          <p:nvPr>
            <p:ph idx="1" hasCustomPrompt="1"/>
          </p:nvPr>
        </p:nvSpPr>
        <p:spPr>
          <a:xfrm>
            <a:off x="76200" y="1341437"/>
            <a:ext cx="8991600" cy="4525963"/>
          </a:xfrm>
        </p:spPr>
        <p:txBody>
          <a:bodyPr>
            <a:normAutofit/>
          </a:bodyPr>
          <a:lstStyle>
            <a:lvl1pPr>
              <a:buFont typeface="Wingdings" pitchFamily="2" charset="2"/>
              <a:buChar char="§"/>
              <a:defRPr sz="2000" baseline="0">
                <a:solidFill>
                  <a:srgbClr val="333333"/>
                </a:solidFill>
                <a:latin typeface="Arial" pitchFamily="34" charset="0"/>
              </a:defRPr>
            </a:lvl1pPr>
            <a:lvl2pPr>
              <a:defRPr sz="1800" baseline="0">
                <a:solidFill>
                  <a:srgbClr val="333333"/>
                </a:solidFill>
                <a:latin typeface="Arial" pitchFamily="34" charset="0"/>
              </a:defRPr>
            </a:lvl2pPr>
            <a:lvl3pPr>
              <a:defRPr sz="1600" baseline="0">
                <a:solidFill>
                  <a:srgbClr val="333333"/>
                </a:solidFill>
                <a:latin typeface="Arial" pitchFamily="34" charset="0"/>
              </a:defRPr>
            </a:lvl3pPr>
          </a:lstStyle>
          <a:p>
            <a:pPr lvl="0"/>
            <a:r>
              <a:rPr lang="en-US" dirty="0" smtClean="0"/>
              <a:t>1st level bullet: Square, Arial 20 pt, cool gray</a:t>
            </a:r>
          </a:p>
          <a:p>
            <a:pPr lvl="1"/>
            <a:r>
              <a:rPr lang="en-US" dirty="0" smtClean="0"/>
              <a:t>2nd level bullet: Horizontal bar, Arial 18 pt, cool gray</a:t>
            </a:r>
          </a:p>
          <a:p>
            <a:pPr lvl="2"/>
            <a:r>
              <a:rPr lang="en-US" dirty="0" smtClean="0"/>
              <a:t>3rd level bullet: Circle, Arial 16 pt, cool gray</a:t>
            </a:r>
            <a:endParaRPr lang="en-US" dirty="0"/>
          </a:p>
        </p:txBody>
      </p:sp>
      <p:sp>
        <p:nvSpPr>
          <p:cNvPr id="6" name="Slide Number Placeholder 5"/>
          <p:cNvSpPr>
            <a:spLocks noGrp="1"/>
          </p:cNvSpPr>
          <p:nvPr>
            <p:ph type="sldNum" sz="quarter" idx="12"/>
          </p:nvPr>
        </p:nvSpPr>
        <p:spPr/>
        <p:txBody>
          <a:bodyPr/>
          <a:lstStyle/>
          <a:p>
            <a:fld id="{1ECD68BC-47C4-4D2D-927C-DA4DA94C171F}" type="slidenum">
              <a:rPr lang="en-US" smtClean="0"/>
              <a:pPr/>
              <a:t>‹#›</a:t>
            </a:fld>
            <a:endParaRPr lang="en-US" dirty="0"/>
          </a:p>
        </p:txBody>
      </p:sp>
    </p:spTree>
  </p:cSld>
  <p:clrMapOvr>
    <a:masterClrMapping/>
  </p:clrMapOvr>
  <p:transition spd="slow"/>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8" name="Picture 3" descr="Large DHS logo.png"/>
          <p:cNvPicPr>
            <a:picLocks noChangeAspect="1"/>
          </p:cNvPicPr>
          <p:nvPr userDrawn="1"/>
        </p:nvPicPr>
        <p:blipFill>
          <a:blip r:embed="rId2" cstate="print"/>
          <a:srcRect/>
          <a:stretch>
            <a:fillRect/>
          </a:stretch>
        </p:blipFill>
        <p:spPr bwMode="auto">
          <a:xfrm>
            <a:off x="261938" y="1063625"/>
            <a:ext cx="8620125" cy="2517775"/>
          </a:xfrm>
          <a:prstGeom prst="rect">
            <a:avLst/>
          </a:prstGeom>
          <a:noFill/>
          <a:ln w="9525">
            <a:noFill/>
            <a:miter lim="800000"/>
            <a:headEnd/>
            <a:tailEnd/>
          </a:ln>
        </p:spPr>
      </p:pic>
      <p:sp>
        <p:nvSpPr>
          <p:cNvPr id="9" name="TextBox 8"/>
          <p:cNvSpPr txBox="1"/>
          <p:nvPr userDrawn="1"/>
        </p:nvSpPr>
        <p:spPr>
          <a:xfrm>
            <a:off x="3200400" y="3810000"/>
            <a:ext cx="5791200" cy="954107"/>
          </a:xfrm>
          <a:prstGeom prst="rect">
            <a:avLst/>
          </a:prstGeom>
          <a:noFill/>
        </p:spPr>
        <p:txBody>
          <a:bodyPr wrap="square" rtlCol="0">
            <a:spAutoFit/>
          </a:bodyPr>
          <a:lstStyle/>
          <a:p>
            <a:r>
              <a:rPr lang="en-US" sz="2800" baseline="0" dirty="0" smtClean="0">
                <a:solidFill>
                  <a:srgbClr val="002F80"/>
                </a:solidFill>
                <a:latin typeface="Arial" pitchFamily="34" charset="0"/>
              </a:rPr>
              <a:t>For more information visit:</a:t>
            </a:r>
          </a:p>
          <a:p>
            <a:r>
              <a:rPr lang="en-US" sz="2800" baseline="0" dirty="0" smtClean="0">
                <a:solidFill>
                  <a:srgbClr val="002F80"/>
                </a:solidFill>
                <a:latin typeface="Arial" pitchFamily="34" charset="0"/>
              </a:rPr>
              <a:t>www.dhs.gov/activeshooter</a:t>
            </a:r>
            <a:endParaRPr lang="en-US" sz="2800" baseline="0" dirty="0">
              <a:solidFill>
                <a:srgbClr val="002F80"/>
              </a:solidFill>
              <a:latin typeface="Arial" pitchFamily="34" charset="0"/>
            </a:endParaRPr>
          </a:p>
        </p:txBody>
      </p:sp>
      <p:sp>
        <p:nvSpPr>
          <p:cNvPr id="11" name="Text Placeholder 10"/>
          <p:cNvSpPr>
            <a:spLocks noGrp="1"/>
          </p:cNvSpPr>
          <p:nvPr>
            <p:ph type="body" sz="quarter" idx="11" hasCustomPrompt="1"/>
          </p:nvPr>
        </p:nvSpPr>
        <p:spPr>
          <a:xfrm>
            <a:off x="3200400" y="4800600"/>
            <a:ext cx="5791200" cy="457200"/>
          </a:xfrm>
        </p:spPr>
        <p:txBody>
          <a:bodyPr/>
          <a:lstStyle>
            <a:lvl1pPr>
              <a:buNone/>
              <a:defRPr sz="2400" baseline="0">
                <a:solidFill>
                  <a:srgbClr val="002F80"/>
                </a:solidFill>
                <a:latin typeface="Arial" pitchFamily="34" charset="0"/>
              </a:defRPr>
            </a:lvl1pPr>
          </a:lstStyle>
          <a:p>
            <a:pPr lvl="0"/>
            <a:r>
              <a:rPr lang="en-US" dirty="0" smtClean="0"/>
              <a:t>Presenter</a:t>
            </a:r>
          </a:p>
          <a:p>
            <a:pPr lvl="0"/>
            <a:endParaRPr lang="en-US" dirty="0" smtClean="0"/>
          </a:p>
        </p:txBody>
      </p:sp>
      <p:sp>
        <p:nvSpPr>
          <p:cNvPr id="14" name="Text Placeholder 13"/>
          <p:cNvSpPr>
            <a:spLocks noGrp="1"/>
          </p:cNvSpPr>
          <p:nvPr>
            <p:ph type="body" sz="quarter" idx="12" hasCustomPrompt="1"/>
          </p:nvPr>
        </p:nvSpPr>
        <p:spPr>
          <a:xfrm>
            <a:off x="3200400" y="5257800"/>
            <a:ext cx="5791200" cy="457200"/>
          </a:xfrm>
        </p:spPr>
        <p:txBody>
          <a:bodyPr>
            <a:noAutofit/>
          </a:bodyPr>
          <a:lstStyle>
            <a:lvl1pPr>
              <a:buNone/>
              <a:defRPr sz="2400" baseline="0">
                <a:solidFill>
                  <a:srgbClr val="002F80"/>
                </a:solidFill>
                <a:latin typeface="Arial" pitchFamily="34" charset="0"/>
              </a:defRPr>
            </a:lvl1pPr>
          </a:lstStyle>
          <a:p>
            <a:pPr lvl="0"/>
            <a:r>
              <a:rPr lang="en-US" dirty="0" smtClean="0"/>
              <a:t>Title</a:t>
            </a:r>
            <a:endParaRPr lang="en-US" dirty="0"/>
          </a:p>
        </p:txBody>
      </p:sp>
      <p:sp>
        <p:nvSpPr>
          <p:cNvPr id="16" name="Text Placeholder 15"/>
          <p:cNvSpPr>
            <a:spLocks noGrp="1"/>
          </p:cNvSpPr>
          <p:nvPr>
            <p:ph type="body" sz="quarter" idx="13" hasCustomPrompt="1"/>
          </p:nvPr>
        </p:nvSpPr>
        <p:spPr>
          <a:xfrm>
            <a:off x="3200400" y="5715000"/>
            <a:ext cx="5791200" cy="457200"/>
          </a:xfrm>
        </p:spPr>
        <p:txBody>
          <a:bodyPr>
            <a:noAutofit/>
          </a:bodyPr>
          <a:lstStyle>
            <a:lvl1pPr>
              <a:buNone/>
              <a:defRPr sz="2400" baseline="0">
                <a:solidFill>
                  <a:srgbClr val="002F80"/>
                </a:solidFill>
                <a:latin typeface="Arial" pitchFamily="34" charset="0"/>
              </a:defRPr>
            </a:lvl1pPr>
          </a:lstStyle>
          <a:p>
            <a:pPr lvl="0"/>
            <a:r>
              <a:rPr lang="en-US" dirty="0" smtClean="0"/>
              <a:t>Email</a:t>
            </a:r>
            <a:endParaRPr lang="en-US" dirty="0"/>
          </a:p>
        </p:txBody>
      </p:sp>
    </p:spTree>
  </p:cSld>
  <p:clrMapOvr>
    <a:masterClrMapping/>
  </p:clrMapOvr>
  <p:transition spd="slow"/>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13" descr="DHS_GrayTypeLogo"/>
          <p:cNvPicPr>
            <a:picLocks noChangeAspect="1" noChangeArrowheads="1"/>
          </p:cNvPicPr>
          <p:nvPr userDrawn="1"/>
        </p:nvPicPr>
        <p:blipFill>
          <a:blip r:embed="rId2" cstate="print"/>
          <a:srcRect/>
          <a:stretch>
            <a:fillRect/>
          </a:stretch>
        </p:blipFill>
        <p:spPr bwMode="auto">
          <a:xfrm>
            <a:off x="323850" y="5638800"/>
            <a:ext cx="3683000" cy="1071563"/>
          </a:xfrm>
          <a:prstGeom prst="rect">
            <a:avLst/>
          </a:prstGeom>
          <a:noFill/>
          <a:ln w="9525">
            <a:noFill/>
            <a:miter lim="800000"/>
            <a:headEnd/>
            <a:tailEnd/>
          </a:ln>
        </p:spPr>
      </p:pic>
      <p:sp>
        <p:nvSpPr>
          <p:cNvPr id="9" name="Text Placeholder 8"/>
          <p:cNvSpPr>
            <a:spLocks noGrp="1"/>
          </p:cNvSpPr>
          <p:nvPr>
            <p:ph type="body" sz="quarter" idx="14" hasCustomPrompt="1"/>
          </p:nvPr>
        </p:nvSpPr>
        <p:spPr>
          <a:xfrm>
            <a:off x="228600" y="3733800"/>
            <a:ext cx="8763000" cy="914400"/>
          </a:xfrm>
        </p:spPr>
        <p:txBody>
          <a:bodyPr>
            <a:normAutofit/>
          </a:bodyPr>
          <a:lstStyle>
            <a:lvl1pPr eaLnBrk="0" hangingPunct="0">
              <a:spcBef>
                <a:spcPct val="60000"/>
              </a:spcBef>
              <a:buClr>
                <a:srgbClr val="B0B1B3"/>
              </a:buClr>
              <a:buFont typeface="Wingdings" pitchFamily="2" charset="2"/>
              <a:buNone/>
              <a:defRPr sz="2200" baseline="0">
                <a:solidFill>
                  <a:srgbClr val="333333"/>
                </a:solidFill>
                <a:latin typeface="Arial" pitchFamily="34" charset="0"/>
              </a:defRPr>
            </a:lvl1pPr>
          </a:lstStyle>
          <a:p>
            <a:pPr eaLnBrk="0" hangingPunct="0">
              <a:spcBef>
                <a:spcPct val="60000"/>
              </a:spcBef>
              <a:buClr>
                <a:srgbClr val="B0B1B3"/>
              </a:buClr>
              <a:buFont typeface="Wingdings" pitchFamily="2" charset="2"/>
              <a:buNone/>
            </a:pPr>
            <a:r>
              <a:rPr lang="en-US" sz="2200" dirty="0" smtClean="0">
                <a:solidFill>
                  <a:srgbClr val="333333"/>
                </a:solidFill>
              </a:rPr>
              <a:t>[Insert name of group to be addressed]</a:t>
            </a:r>
            <a:endParaRPr lang="en-US" sz="2200" dirty="0">
              <a:solidFill>
                <a:srgbClr val="333333"/>
              </a:solidFill>
            </a:endParaRPr>
          </a:p>
        </p:txBody>
      </p:sp>
      <p:sp>
        <p:nvSpPr>
          <p:cNvPr id="11" name="Text Placeholder 10"/>
          <p:cNvSpPr>
            <a:spLocks noGrp="1"/>
          </p:cNvSpPr>
          <p:nvPr>
            <p:ph type="body" sz="quarter" idx="15" hasCustomPrompt="1"/>
          </p:nvPr>
        </p:nvSpPr>
        <p:spPr>
          <a:xfrm>
            <a:off x="228600" y="4648200"/>
            <a:ext cx="8763000" cy="457200"/>
          </a:xfrm>
        </p:spPr>
        <p:txBody>
          <a:bodyPr>
            <a:noAutofit/>
          </a:bodyPr>
          <a:lstStyle>
            <a:lvl1pPr>
              <a:buNone/>
              <a:defRPr sz="2200" baseline="0">
                <a:solidFill>
                  <a:srgbClr val="333333"/>
                </a:solidFill>
                <a:latin typeface="Arial" pitchFamily="34" charset="0"/>
              </a:defRPr>
            </a:lvl1pPr>
          </a:lstStyle>
          <a:p>
            <a:pPr lvl="0"/>
            <a:r>
              <a:rPr lang="en-US" dirty="0" smtClean="0"/>
              <a:t>[Insert date of presentation]</a:t>
            </a:r>
            <a:endParaRPr lang="en-US" dirty="0"/>
          </a:p>
        </p:txBody>
      </p:sp>
      <p:sp>
        <p:nvSpPr>
          <p:cNvPr id="12" name="TextBox 11"/>
          <p:cNvSpPr txBox="1"/>
          <p:nvPr userDrawn="1"/>
        </p:nvSpPr>
        <p:spPr>
          <a:xfrm>
            <a:off x="228600" y="1600200"/>
            <a:ext cx="8686800" cy="861774"/>
          </a:xfrm>
          <a:prstGeom prst="rect">
            <a:avLst/>
          </a:prstGeom>
          <a:noFill/>
        </p:spPr>
        <p:txBody>
          <a:bodyPr wrap="square" rtlCol="0">
            <a:spAutoFit/>
          </a:bodyPr>
          <a:lstStyle/>
          <a:p>
            <a:r>
              <a:rPr lang="en-US" sz="2500" dirty="0" smtClean="0">
                <a:solidFill>
                  <a:srgbClr val="333333"/>
                </a:solidFill>
                <a:latin typeface="Arial" pitchFamily="34" charset="0"/>
                <a:cs typeface="Arial" pitchFamily="34" charset="0"/>
              </a:rPr>
              <a:t>National Protection and Programs Directorate</a:t>
            </a:r>
          </a:p>
          <a:p>
            <a:r>
              <a:rPr lang="en-US" sz="2500" dirty="0" smtClean="0">
                <a:solidFill>
                  <a:srgbClr val="333333"/>
                </a:solidFill>
                <a:latin typeface="Arial" pitchFamily="34" charset="0"/>
                <a:cs typeface="Arial" pitchFamily="34" charset="0"/>
              </a:rPr>
              <a:t>Department of Homeland Security</a:t>
            </a:r>
            <a:endParaRPr lang="en-US" sz="2500" dirty="0">
              <a:solidFill>
                <a:srgbClr val="333333"/>
              </a:solidFill>
              <a:latin typeface="Arial" pitchFamily="34" charset="0"/>
              <a:cs typeface="Arial" pitchFamily="34" charset="0"/>
            </a:endParaRPr>
          </a:p>
        </p:txBody>
      </p:sp>
      <p:sp>
        <p:nvSpPr>
          <p:cNvPr id="13" name="TextBox 12"/>
          <p:cNvSpPr txBox="1"/>
          <p:nvPr userDrawn="1"/>
        </p:nvSpPr>
        <p:spPr>
          <a:xfrm>
            <a:off x="228600" y="381000"/>
            <a:ext cx="8686800" cy="738664"/>
          </a:xfrm>
          <a:prstGeom prst="rect">
            <a:avLst/>
          </a:prstGeom>
          <a:noFill/>
        </p:spPr>
        <p:txBody>
          <a:bodyPr wrap="square" rtlCol="0">
            <a:spAutoFit/>
          </a:bodyPr>
          <a:lstStyle/>
          <a:p>
            <a:r>
              <a:rPr lang="en-US" sz="4200" dirty="0" smtClean="0">
                <a:solidFill>
                  <a:srgbClr val="002F80"/>
                </a:solidFill>
                <a:latin typeface="Times New Roman" pitchFamily="18" charset="0"/>
                <a:cs typeface="Times New Roman" pitchFamily="18" charset="0"/>
              </a:rPr>
              <a:t>The Office of Infrastructure Protection</a:t>
            </a:r>
            <a:endParaRPr lang="en-US" sz="4200" dirty="0">
              <a:solidFill>
                <a:srgbClr val="002F80"/>
              </a:solidFill>
              <a:latin typeface="Times New Roman" pitchFamily="18" charset="0"/>
              <a:cs typeface="Times New Roman" pitchFamily="18" charset="0"/>
            </a:endParaRPr>
          </a:p>
        </p:txBody>
      </p:sp>
      <p:sp>
        <p:nvSpPr>
          <p:cNvPr id="8" name="Text Placeholder 8"/>
          <p:cNvSpPr>
            <a:spLocks noGrp="1"/>
          </p:cNvSpPr>
          <p:nvPr>
            <p:ph type="body" sz="quarter" idx="18" hasCustomPrompt="1"/>
          </p:nvPr>
        </p:nvSpPr>
        <p:spPr>
          <a:xfrm>
            <a:off x="228600" y="2819400"/>
            <a:ext cx="8763000" cy="914400"/>
          </a:xfrm>
        </p:spPr>
        <p:txBody>
          <a:bodyPr>
            <a:normAutofit/>
          </a:bodyPr>
          <a:lstStyle>
            <a:lvl1pPr eaLnBrk="0" hangingPunct="0">
              <a:spcBef>
                <a:spcPct val="60000"/>
              </a:spcBef>
              <a:buClr>
                <a:srgbClr val="B0B1B3"/>
              </a:buClr>
              <a:buFont typeface="Wingdings" pitchFamily="2" charset="2"/>
              <a:buNone/>
              <a:defRPr sz="2200" baseline="0">
                <a:solidFill>
                  <a:srgbClr val="333333"/>
                </a:solidFill>
                <a:latin typeface="Arial" pitchFamily="34" charset="0"/>
              </a:defRPr>
            </a:lvl1pPr>
          </a:lstStyle>
          <a:p>
            <a:pPr eaLnBrk="0" hangingPunct="0">
              <a:spcBef>
                <a:spcPct val="60000"/>
              </a:spcBef>
              <a:buClr>
                <a:srgbClr val="B0B1B3"/>
              </a:buClr>
              <a:buFont typeface="Wingdings" pitchFamily="2" charset="2"/>
              <a:buNone/>
            </a:pPr>
            <a:r>
              <a:rPr lang="en-US" sz="2200" dirty="0" smtClean="0">
                <a:solidFill>
                  <a:srgbClr val="333333"/>
                </a:solidFill>
              </a:rPr>
              <a:t>[Insert title of briefing]</a:t>
            </a:r>
            <a:endParaRPr lang="en-US" sz="2200" dirty="0">
              <a:solidFill>
                <a:srgbClr val="333333"/>
              </a:solidFill>
            </a:endParaRPr>
          </a:p>
        </p:txBody>
      </p:sp>
      <p:sp>
        <p:nvSpPr>
          <p:cNvPr id="10" name="Text Placeholder 3"/>
          <p:cNvSpPr>
            <a:spLocks noGrp="1"/>
          </p:cNvSpPr>
          <p:nvPr>
            <p:ph type="body" sz="quarter" idx="17" hasCustomPrompt="1"/>
          </p:nvPr>
        </p:nvSpPr>
        <p:spPr>
          <a:xfrm>
            <a:off x="3124200" y="6400800"/>
            <a:ext cx="2895600" cy="304800"/>
          </a:xfrm>
          <a:prstGeom prst="rect">
            <a:avLst/>
          </a:prstGeom>
        </p:spPr>
        <p:txBody>
          <a:bodyPr>
            <a:normAutofit fontScale="92500" lnSpcReduction="10000"/>
          </a:bodyPr>
          <a:lstStyle>
            <a:lvl1pPr marL="0" indent="0" algn="ctr">
              <a:buNone/>
              <a:defRPr>
                <a:solidFill>
                  <a:srgbClr val="A50021"/>
                </a:solidFill>
              </a:defRPr>
            </a:lvl1pPr>
          </a:lstStyle>
          <a:p>
            <a:r>
              <a:rPr lang="en-US" dirty="0" smtClean="0"/>
              <a:t>[CAVEAT]</a:t>
            </a:r>
            <a:endParaRPr lang="en-US" dirty="0"/>
          </a:p>
        </p:txBody>
      </p:sp>
    </p:spTree>
    <p:extLst>
      <p:ext uri="{BB962C8B-B14F-4D97-AF65-F5344CB8AC3E}">
        <p14:creationId xmlns:p14="http://schemas.microsoft.com/office/powerpoint/2010/main" val="4655245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8" name="Picture 3" descr="Large DHS logo.png"/>
          <p:cNvPicPr>
            <a:picLocks noChangeAspect="1"/>
          </p:cNvPicPr>
          <p:nvPr userDrawn="1"/>
        </p:nvPicPr>
        <p:blipFill>
          <a:blip r:embed="rId2" cstate="print"/>
          <a:srcRect/>
          <a:stretch>
            <a:fillRect/>
          </a:stretch>
        </p:blipFill>
        <p:spPr bwMode="auto">
          <a:xfrm>
            <a:off x="261938" y="1063625"/>
            <a:ext cx="8620125" cy="2517775"/>
          </a:xfrm>
          <a:prstGeom prst="rect">
            <a:avLst/>
          </a:prstGeom>
          <a:noFill/>
          <a:ln w="9525">
            <a:noFill/>
            <a:miter lim="800000"/>
            <a:headEnd/>
            <a:tailEnd/>
          </a:ln>
        </p:spPr>
      </p:pic>
      <p:sp>
        <p:nvSpPr>
          <p:cNvPr id="9" name="TextBox 8"/>
          <p:cNvSpPr txBox="1"/>
          <p:nvPr userDrawn="1"/>
        </p:nvSpPr>
        <p:spPr>
          <a:xfrm>
            <a:off x="3200400" y="3810000"/>
            <a:ext cx="5791200" cy="954107"/>
          </a:xfrm>
          <a:prstGeom prst="rect">
            <a:avLst/>
          </a:prstGeom>
          <a:noFill/>
          <a:ln>
            <a:solidFill>
              <a:schemeClr val="tx2"/>
            </a:solidFill>
          </a:ln>
        </p:spPr>
        <p:txBody>
          <a:bodyPr wrap="square" rtlCol="0">
            <a:spAutoFit/>
          </a:bodyPr>
          <a:lstStyle/>
          <a:p>
            <a:r>
              <a:rPr lang="en-US" sz="2800" dirty="0" smtClean="0">
                <a:solidFill>
                  <a:srgbClr val="002F80"/>
                </a:solidFill>
                <a:latin typeface="Arial" pitchFamily="34" charset="0"/>
              </a:rPr>
              <a:t>For more information, visit:</a:t>
            </a:r>
          </a:p>
          <a:p>
            <a:r>
              <a:rPr lang="en-US" sz="2800" dirty="0" smtClean="0">
                <a:solidFill>
                  <a:srgbClr val="002F80"/>
                </a:solidFill>
                <a:latin typeface="Arial" pitchFamily="34" charset="0"/>
              </a:rPr>
              <a:t>www.dhs.gov/critical-infrastructure</a:t>
            </a:r>
            <a:endParaRPr lang="en-US" sz="2800" dirty="0">
              <a:solidFill>
                <a:srgbClr val="002F80"/>
              </a:solidFill>
              <a:latin typeface="Arial" pitchFamily="34" charset="0"/>
            </a:endParaRPr>
          </a:p>
        </p:txBody>
      </p:sp>
      <p:sp>
        <p:nvSpPr>
          <p:cNvPr id="11" name="Text Placeholder 10"/>
          <p:cNvSpPr>
            <a:spLocks noGrp="1"/>
          </p:cNvSpPr>
          <p:nvPr>
            <p:ph type="body" sz="quarter" idx="11" hasCustomPrompt="1"/>
          </p:nvPr>
        </p:nvSpPr>
        <p:spPr>
          <a:xfrm>
            <a:off x="3200400" y="4800600"/>
            <a:ext cx="5791200" cy="457200"/>
          </a:xfrm>
          <a:ln>
            <a:solidFill>
              <a:schemeClr val="tx2"/>
            </a:solidFill>
          </a:ln>
        </p:spPr>
        <p:txBody>
          <a:bodyPr/>
          <a:lstStyle>
            <a:lvl1pPr>
              <a:buNone/>
              <a:defRPr sz="2400" baseline="0">
                <a:solidFill>
                  <a:srgbClr val="002F80"/>
                </a:solidFill>
                <a:latin typeface="Arial" pitchFamily="34" charset="0"/>
              </a:defRPr>
            </a:lvl1pPr>
          </a:lstStyle>
          <a:p>
            <a:pPr lvl="0"/>
            <a:r>
              <a:rPr lang="en-US" dirty="0" smtClean="0"/>
              <a:t>Presenter</a:t>
            </a:r>
          </a:p>
          <a:p>
            <a:pPr lvl="0"/>
            <a:endParaRPr lang="en-US" dirty="0" smtClean="0"/>
          </a:p>
        </p:txBody>
      </p:sp>
      <p:sp>
        <p:nvSpPr>
          <p:cNvPr id="14" name="Text Placeholder 13"/>
          <p:cNvSpPr>
            <a:spLocks noGrp="1"/>
          </p:cNvSpPr>
          <p:nvPr>
            <p:ph type="body" sz="quarter" idx="12" hasCustomPrompt="1"/>
          </p:nvPr>
        </p:nvSpPr>
        <p:spPr>
          <a:xfrm>
            <a:off x="3200400" y="5257800"/>
            <a:ext cx="5791200" cy="457200"/>
          </a:xfrm>
          <a:ln>
            <a:solidFill>
              <a:schemeClr val="tx2"/>
            </a:solidFill>
          </a:ln>
        </p:spPr>
        <p:txBody>
          <a:bodyPr>
            <a:noAutofit/>
          </a:bodyPr>
          <a:lstStyle>
            <a:lvl1pPr>
              <a:buNone/>
              <a:defRPr sz="2400" baseline="0">
                <a:solidFill>
                  <a:srgbClr val="002F80"/>
                </a:solidFill>
                <a:latin typeface="Arial" pitchFamily="34" charset="0"/>
              </a:defRPr>
            </a:lvl1pPr>
          </a:lstStyle>
          <a:p>
            <a:pPr lvl="0"/>
            <a:r>
              <a:rPr lang="en-US" dirty="0" smtClean="0"/>
              <a:t>Title</a:t>
            </a:r>
            <a:endParaRPr lang="en-US" dirty="0"/>
          </a:p>
        </p:txBody>
      </p:sp>
      <p:sp>
        <p:nvSpPr>
          <p:cNvPr id="16" name="Text Placeholder 15"/>
          <p:cNvSpPr>
            <a:spLocks noGrp="1"/>
          </p:cNvSpPr>
          <p:nvPr>
            <p:ph type="body" sz="quarter" idx="13" hasCustomPrompt="1"/>
          </p:nvPr>
        </p:nvSpPr>
        <p:spPr>
          <a:xfrm>
            <a:off x="3200400" y="5715000"/>
            <a:ext cx="5791200" cy="457200"/>
          </a:xfrm>
          <a:ln>
            <a:solidFill>
              <a:schemeClr val="tx2"/>
            </a:solidFill>
          </a:ln>
        </p:spPr>
        <p:txBody>
          <a:bodyPr>
            <a:noAutofit/>
          </a:bodyPr>
          <a:lstStyle>
            <a:lvl1pPr>
              <a:buNone/>
              <a:defRPr sz="2400" baseline="0">
                <a:solidFill>
                  <a:srgbClr val="002F80"/>
                </a:solidFill>
                <a:latin typeface="Arial" pitchFamily="34" charset="0"/>
              </a:defRPr>
            </a:lvl1pPr>
          </a:lstStyle>
          <a:p>
            <a:pPr lvl="0"/>
            <a:r>
              <a:rPr lang="en-US" dirty="0" smtClean="0"/>
              <a:t>Email</a:t>
            </a:r>
            <a:endParaRPr lang="en-US" dirty="0"/>
          </a:p>
        </p:txBody>
      </p:sp>
    </p:spTree>
    <p:extLst>
      <p:ext uri="{BB962C8B-B14F-4D97-AF65-F5344CB8AC3E}">
        <p14:creationId xmlns:p14="http://schemas.microsoft.com/office/powerpoint/2010/main" val="426813423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13" descr="DHS_GrayTypeLogo"/>
          <p:cNvPicPr>
            <a:picLocks noChangeAspect="1" noChangeArrowheads="1"/>
          </p:cNvPicPr>
          <p:nvPr userDrawn="1"/>
        </p:nvPicPr>
        <p:blipFill>
          <a:blip r:embed="rId2" cstate="print"/>
          <a:srcRect/>
          <a:stretch>
            <a:fillRect/>
          </a:stretch>
        </p:blipFill>
        <p:spPr bwMode="auto">
          <a:xfrm>
            <a:off x="323850" y="5638800"/>
            <a:ext cx="3683000" cy="1071563"/>
          </a:xfrm>
          <a:prstGeom prst="rect">
            <a:avLst/>
          </a:prstGeom>
          <a:noFill/>
          <a:ln w="9525">
            <a:noFill/>
            <a:miter lim="800000"/>
            <a:headEnd/>
            <a:tailEnd/>
          </a:ln>
        </p:spPr>
      </p:pic>
      <p:sp>
        <p:nvSpPr>
          <p:cNvPr id="9" name="Text Placeholder 8"/>
          <p:cNvSpPr>
            <a:spLocks noGrp="1"/>
          </p:cNvSpPr>
          <p:nvPr>
            <p:ph type="body" sz="quarter" idx="14" hasCustomPrompt="1"/>
          </p:nvPr>
        </p:nvSpPr>
        <p:spPr>
          <a:xfrm>
            <a:off x="228600" y="3733800"/>
            <a:ext cx="8763000" cy="914400"/>
          </a:xfrm>
        </p:spPr>
        <p:txBody>
          <a:bodyPr>
            <a:normAutofit/>
          </a:bodyPr>
          <a:lstStyle>
            <a:lvl1pPr eaLnBrk="0" hangingPunct="0">
              <a:spcBef>
                <a:spcPct val="60000"/>
              </a:spcBef>
              <a:buClr>
                <a:srgbClr val="B0B1B3"/>
              </a:buClr>
              <a:buFont typeface="Wingdings" pitchFamily="2" charset="2"/>
              <a:buNone/>
              <a:defRPr sz="2200" baseline="0">
                <a:solidFill>
                  <a:srgbClr val="333333"/>
                </a:solidFill>
                <a:latin typeface="Arial" pitchFamily="34" charset="0"/>
              </a:defRPr>
            </a:lvl1pPr>
          </a:lstStyle>
          <a:p>
            <a:pPr eaLnBrk="0" hangingPunct="0">
              <a:spcBef>
                <a:spcPct val="60000"/>
              </a:spcBef>
              <a:buClr>
                <a:srgbClr val="B0B1B3"/>
              </a:buClr>
              <a:buFont typeface="Wingdings" pitchFamily="2" charset="2"/>
              <a:buNone/>
            </a:pPr>
            <a:r>
              <a:rPr lang="en-US" sz="2200" dirty="0" smtClean="0">
                <a:solidFill>
                  <a:srgbClr val="333333"/>
                </a:solidFill>
              </a:rPr>
              <a:t>[Insert name of group to be addressed]</a:t>
            </a:r>
            <a:endParaRPr lang="en-US" sz="2200" dirty="0">
              <a:solidFill>
                <a:srgbClr val="333333"/>
              </a:solidFill>
            </a:endParaRPr>
          </a:p>
        </p:txBody>
      </p:sp>
      <p:sp>
        <p:nvSpPr>
          <p:cNvPr id="11" name="Text Placeholder 10"/>
          <p:cNvSpPr>
            <a:spLocks noGrp="1"/>
          </p:cNvSpPr>
          <p:nvPr>
            <p:ph type="body" sz="quarter" idx="15" hasCustomPrompt="1"/>
          </p:nvPr>
        </p:nvSpPr>
        <p:spPr>
          <a:xfrm>
            <a:off x="228600" y="4648200"/>
            <a:ext cx="8763000" cy="457200"/>
          </a:xfrm>
        </p:spPr>
        <p:txBody>
          <a:bodyPr>
            <a:noAutofit/>
          </a:bodyPr>
          <a:lstStyle>
            <a:lvl1pPr>
              <a:buNone/>
              <a:defRPr sz="2200" baseline="0">
                <a:solidFill>
                  <a:srgbClr val="333333"/>
                </a:solidFill>
                <a:latin typeface="Arial" pitchFamily="34" charset="0"/>
              </a:defRPr>
            </a:lvl1pPr>
          </a:lstStyle>
          <a:p>
            <a:pPr lvl="0"/>
            <a:r>
              <a:rPr lang="en-US" dirty="0" smtClean="0"/>
              <a:t>[Insert date of presentation]</a:t>
            </a:r>
            <a:endParaRPr lang="en-US" dirty="0"/>
          </a:p>
        </p:txBody>
      </p:sp>
      <p:sp>
        <p:nvSpPr>
          <p:cNvPr id="12" name="TextBox 11"/>
          <p:cNvSpPr txBox="1"/>
          <p:nvPr userDrawn="1"/>
        </p:nvSpPr>
        <p:spPr>
          <a:xfrm>
            <a:off x="228600" y="1600200"/>
            <a:ext cx="8686800" cy="861774"/>
          </a:xfrm>
          <a:prstGeom prst="rect">
            <a:avLst/>
          </a:prstGeom>
          <a:noFill/>
        </p:spPr>
        <p:txBody>
          <a:bodyPr wrap="square" rtlCol="0">
            <a:spAutoFit/>
          </a:bodyPr>
          <a:lstStyle/>
          <a:p>
            <a:r>
              <a:rPr lang="en-US" sz="2500" dirty="0" smtClean="0">
                <a:solidFill>
                  <a:srgbClr val="333333"/>
                </a:solidFill>
                <a:latin typeface="Arial" pitchFamily="34" charset="0"/>
                <a:cs typeface="Arial" pitchFamily="34" charset="0"/>
              </a:rPr>
              <a:t>National Protection and Programs Directorate</a:t>
            </a:r>
          </a:p>
          <a:p>
            <a:r>
              <a:rPr lang="en-US" sz="2500" dirty="0" smtClean="0">
                <a:solidFill>
                  <a:srgbClr val="333333"/>
                </a:solidFill>
                <a:latin typeface="Arial" pitchFamily="34" charset="0"/>
                <a:cs typeface="Arial" pitchFamily="34" charset="0"/>
              </a:rPr>
              <a:t>Department of Homeland Security</a:t>
            </a:r>
            <a:endParaRPr lang="en-US" sz="2500" dirty="0">
              <a:solidFill>
                <a:srgbClr val="333333"/>
              </a:solidFill>
              <a:latin typeface="Arial" pitchFamily="34" charset="0"/>
              <a:cs typeface="Arial" pitchFamily="34" charset="0"/>
            </a:endParaRPr>
          </a:p>
        </p:txBody>
      </p:sp>
      <p:sp>
        <p:nvSpPr>
          <p:cNvPr id="13" name="TextBox 12"/>
          <p:cNvSpPr txBox="1"/>
          <p:nvPr userDrawn="1"/>
        </p:nvSpPr>
        <p:spPr>
          <a:xfrm>
            <a:off x="228600" y="381000"/>
            <a:ext cx="8686800" cy="738664"/>
          </a:xfrm>
          <a:prstGeom prst="rect">
            <a:avLst/>
          </a:prstGeom>
          <a:noFill/>
        </p:spPr>
        <p:txBody>
          <a:bodyPr wrap="square" rtlCol="0">
            <a:spAutoFit/>
          </a:bodyPr>
          <a:lstStyle/>
          <a:p>
            <a:r>
              <a:rPr lang="en-US" sz="4200" dirty="0" smtClean="0">
                <a:solidFill>
                  <a:srgbClr val="002F80"/>
                </a:solidFill>
                <a:latin typeface="Times New Roman" pitchFamily="18" charset="0"/>
                <a:cs typeface="Times New Roman" pitchFamily="18" charset="0"/>
              </a:rPr>
              <a:t>The Office of Infrastructure Protection</a:t>
            </a:r>
            <a:endParaRPr lang="en-US" sz="4200" dirty="0">
              <a:solidFill>
                <a:srgbClr val="002F80"/>
              </a:solidFill>
              <a:latin typeface="Times New Roman" pitchFamily="18" charset="0"/>
              <a:cs typeface="Times New Roman" pitchFamily="18" charset="0"/>
            </a:endParaRPr>
          </a:p>
        </p:txBody>
      </p:sp>
      <p:sp>
        <p:nvSpPr>
          <p:cNvPr id="8" name="Text Placeholder 8"/>
          <p:cNvSpPr>
            <a:spLocks noGrp="1"/>
          </p:cNvSpPr>
          <p:nvPr>
            <p:ph type="body" sz="quarter" idx="18" hasCustomPrompt="1"/>
          </p:nvPr>
        </p:nvSpPr>
        <p:spPr>
          <a:xfrm>
            <a:off x="228600" y="2819400"/>
            <a:ext cx="8763000" cy="914400"/>
          </a:xfrm>
        </p:spPr>
        <p:txBody>
          <a:bodyPr>
            <a:normAutofit/>
          </a:bodyPr>
          <a:lstStyle>
            <a:lvl1pPr eaLnBrk="0" hangingPunct="0">
              <a:spcBef>
                <a:spcPct val="60000"/>
              </a:spcBef>
              <a:buClr>
                <a:srgbClr val="B0B1B3"/>
              </a:buClr>
              <a:buFont typeface="Wingdings" pitchFamily="2" charset="2"/>
              <a:buNone/>
              <a:defRPr sz="2200" baseline="0">
                <a:solidFill>
                  <a:srgbClr val="333333"/>
                </a:solidFill>
                <a:latin typeface="Arial" pitchFamily="34" charset="0"/>
              </a:defRPr>
            </a:lvl1pPr>
          </a:lstStyle>
          <a:p>
            <a:pPr eaLnBrk="0" hangingPunct="0">
              <a:spcBef>
                <a:spcPct val="60000"/>
              </a:spcBef>
              <a:buClr>
                <a:srgbClr val="B0B1B3"/>
              </a:buClr>
              <a:buFont typeface="Wingdings" pitchFamily="2" charset="2"/>
              <a:buNone/>
            </a:pPr>
            <a:r>
              <a:rPr lang="en-US" sz="2200" dirty="0" smtClean="0">
                <a:solidFill>
                  <a:srgbClr val="333333"/>
                </a:solidFill>
              </a:rPr>
              <a:t>[Insert title of briefing]</a:t>
            </a:r>
            <a:endParaRPr lang="en-US" sz="2200" dirty="0">
              <a:solidFill>
                <a:srgbClr val="333333"/>
              </a:solidFill>
            </a:endParaRPr>
          </a:p>
        </p:txBody>
      </p:sp>
      <p:sp>
        <p:nvSpPr>
          <p:cNvPr id="10" name="Text Placeholder 3"/>
          <p:cNvSpPr>
            <a:spLocks noGrp="1"/>
          </p:cNvSpPr>
          <p:nvPr>
            <p:ph type="body" sz="quarter" idx="17" hasCustomPrompt="1"/>
          </p:nvPr>
        </p:nvSpPr>
        <p:spPr>
          <a:xfrm>
            <a:off x="3124200" y="6400800"/>
            <a:ext cx="2895600" cy="304800"/>
          </a:xfrm>
          <a:prstGeom prst="rect">
            <a:avLst/>
          </a:prstGeom>
        </p:spPr>
        <p:txBody>
          <a:bodyPr>
            <a:normAutofit fontScale="92500" lnSpcReduction="10000"/>
          </a:bodyPr>
          <a:lstStyle>
            <a:lvl1pPr marL="0" indent="0" algn="ctr">
              <a:buNone/>
              <a:defRPr>
                <a:solidFill>
                  <a:srgbClr val="A50021"/>
                </a:solidFill>
              </a:defRPr>
            </a:lvl1pPr>
          </a:lstStyle>
          <a:p>
            <a:r>
              <a:rPr lang="en-US" dirty="0" smtClean="0"/>
              <a:t>[CAVEAT]</a:t>
            </a:r>
            <a:endParaRPr lang="en-US" dirty="0"/>
          </a:p>
        </p:txBody>
      </p:sp>
    </p:spTree>
    <p:extLst>
      <p:ext uri="{BB962C8B-B14F-4D97-AF65-F5344CB8AC3E}">
        <p14:creationId xmlns:p14="http://schemas.microsoft.com/office/powerpoint/2010/main" val="61964976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8" name="Picture 3" descr="Large DHS logo.png"/>
          <p:cNvPicPr>
            <a:picLocks noChangeAspect="1"/>
          </p:cNvPicPr>
          <p:nvPr userDrawn="1"/>
        </p:nvPicPr>
        <p:blipFill>
          <a:blip r:embed="rId2" cstate="print"/>
          <a:srcRect/>
          <a:stretch>
            <a:fillRect/>
          </a:stretch>
        </p:blipFill>
        <p:spPr bwMode="auto">
          <a:xfrm>
            <a:off x="261938" y="1063625"/>
            <a:ext cx="8620125" cy="2517775"/>
          </a:xfrm>
          <a:prstGeom prst="rect">
            <a:avLst/>
          </a:prstGeom>
          <a:noFill/>
          <a:ln w="9525">
            <a:noFill/>
            <a:miter lim="800000"/>
            <a:headEnd/>
            <a:tailEnd/>
          </a:ln>
        </p:spPr>
      </p:pic>
      <p:sp>
        <p:nvSpPr>
          <p:cNvPr id="9" name="TextBox 8"/>
          <p:cNvSpPr txBox="1"/>
          <p:nvPr userDrawn="1"/>
        </p:nvSpPr>
        <p:spPr>
          <a:xfrm>
            <a:off x="3200400" y="3810000"/>
            <a:ext cx="5791200" cy="954107"/>
          </a:xfrm>
          <a:prstGeom prst="rect">
            <a:avLst/>
          </a:prstGeom>
          <a:noFill/>
          <a:ln>
            <a:solidFill>
              <a:schemeClr val="tx2"/>
            </a:solidFill>
          </a:ln>
        </p:spPr>
        <p:txBody>
          <a:bodyPr wrap="square" rtlCol="0">
            <a:spAutoFit/>
          </a:bodyPr>
          <a:lstStyle/>
          <a:p>
            <a:r>
              <a:rPr lang="en-US" sz="2800" dirty="0" smtClean="0">
                <a:solidFill>
                  <a:srgbClr val="002F80"/>
                </a:solidFill>
                <a:latin typeface="Arial" pitchFamily="34" charset="0"/>
              </a:rPr>
              <a:t>For more information, visit:</a:t>
            </a:r>
          </a:p>
          <a:p>
            <a:r>
              <a:rPr lang="en-US" sz="2800" dirty="0" smtClean="0">
                <a:solidFill>
                  <a:srgbClr val="002F80"/>
                </a:solidFill>
                <a:latin typeface="Arial" pitchFamily="34" charset="0"/>
              </a:rPr>
              <a:t>www.dhs.gov/critical-infrastructure</a:t>
            </a:r>
            <a:endParaRPr lang="en-US" sz="2800" dirty="0">
              <a:solidFill>
                <a:srgbClr val="002F80"/>
              </a:solidFill>
              <a:latin typeface="Arial" pitchFamily="34" charset="0"/>
            </a:endParaRPr>
          </a:p>
        </p:txBody>
      </p:sp>
      <p:sp>
        <p:nvSpPr>
          <p:cNvPr id="11" name="Text Placeholder 10"/>
          <p:cNvSpPr>
            <a:spLocks noGrp="1"/>
          </p:cNvSpPr>
          <p:nvPr>
            <p:ph type="body" sz="quarter" idx="11" hasCustomPrompt="1"/>
          </p:nvPr>
        </p:nvSpPr>
        <p:spPr>
          <a:xfrm>
            <a:off x="3200400" y="4800600"/>
            <a:ext cx="5791200" cy="457200"/>
          </a:xfrm>
          <a:ln>
            <a:solidFill>
              <a:schemeClr val="tx2"/>
            </a:solidFill>
          </a:ln>
        </p:spPr>
        <p:txBody>
          <a:bodyPr/>
          <a:lstStyle>
            <a:lvl1pPr>
              <a:buNone/>
              <a:defRPr sz="2400" baseline="0">
                <a:solidFill>
                  <a:srgbClr val="002F80"/>
                </a:solidFill>
                <a:latin typeface="Arial" pitchFamily="34" charset="0"/>
              </a:defRPr>
            </a:lvl1pPr>
          </a:lstStyle>
          <a:p>
            <a:pPr lvl="0"/>
            <a:r>
              <a:rPr lang="en-US" dirty="0" smtClean="0"/>
              <a:t>Presenter</a:t>
            </a:r>
          </a:p>
          <a:p>
            <a:pPr lvl="0"/>
            <a:endParaRPr lang="en-US" dirty="0" smtClean="0"/>
          </a:p>
        </p:txBody>
      </p:sp>
      <p:sp>
        <p:nvSpPr>
          <p:cNvPr id="14" name="Text Placeholder 13"/>
          <p:cNvSpPr>
            <a:spLocks noGrp="1"/>
          </p:cNvSpPr>
          <p:nvPr>
            <p:ph type="body" sz="quarter" idx="12" hasCustomPrompt="1"/>
          </p:nvPr>
        </p:nvSpPr>
        <p:spPr>
          <a:xfrm>
            <a:off x="3200400" y="5257800"/>
            <a:ext cx="5791200" cy="457200"/>
          </a:xfrm>
          <a:ln>
            <a:solidFill>
              <a:schemeClr val="tx2"/>
            </a:solidFill>
          </a:ln>
        </p:spPr>
        <p:txBody>
          <a:bodyPr>
            <a:noAutofit/>
          </a:bodyPr>
          <a:lstStyle>
            <a:lvl1pPr>
              <a:buNone/>
              <a:defRPr sz="2400" baseline="0">
                <a:solidFill>
                  <a:srgbClr val="002F80"/>
                </a:solidFill>
                <a:latin typeface="Arial" pitchFamily="34" charset="0"/>
              </a:defRPr>
            </a:lvl1pPr>
          </a:lstStyle>
          <a:p>
            <a:pPr lvl="0"/>
            <a:r>
              <a:rPr lang="en-US" dirty="0" smtClean="0"/>
              <a:t>Title</a:t>
            </a:r>
            <a:endParaRPr lang="en-US" dirty="0"/>
          </a:p>
        </p:txBody>
      </p:sp>
      <p:sp>
        <p:nvSpPr>
          <p:cNvPr id="16" name="Text Placeholder 15"/>
          <p:cNvSpPr>
            <a:spLocks noGrp="1"/>
          </p:cNvSpPr>
          <p:nvPr>
            <p:ph type="body" sz="quarter" idx="13" hasCustomPrompt="1"/>
          </p:nvPr>
        </p:nvSpPr>
        <p:spPr>
          <a:xfrm>
            <a:off x="3200400" y="5715000"/>
            <a:ext cx="5791200" cy="457200"/>
          </a:xfrm>
          <a:ln>
            <a:solidFill>
              <a:schemeClr val="tx2"/>
            </a:solidFill>
          </a:ln>
        </p:spPr>
        <p:txBody>
          <a:bodyPr>
            <a:noAutofit/>
          </a:bodyPr>
          <a:lstStyle>
            <a:lvl1pPr>
              <a:buNone/>
              <a:defRPr sz="2400" baseline="0">
                <a:solidFill>
                  <a:srgbClr val="002F80"/>
                </a:solidFill>
                <a:latin typeface="Arial" pitchFamily="34" charset="0"/>
              </a:defRPr>
            </a:lvl1pPr>
          </a:lstStyle>
          <a:p>
            <a:pPr lvl="0"/>
            <a:r>
              <a:rPr lang="en-US" dirty="0" smtClean="0"/>
              <a:t>Email</a:t>
            </a:r>
            <a:endParaRPr lang="en-US" dirty="0"/>
          </a:p>
        </p:txBody>
      </p:sp>
    </p:spTree>
    <p:extLst>
      <p:ext uri="{BB962C8B-B14F-4D97-AF65-F5344CB8AC3E}">
        <p14:creationId xmlns:p14="http://schemas.microsoft.com/office/powerpoint/2010/main" val="141307646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27E34C-E2FC-4D7F-A770-9A19EF1B4E86}" type="datetime1">
              <a:rPr lang="en-US" smtClean="0"/>
              <a:pPr/>
              <a:t>5/21/2018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 CAVEAT ]</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CD68BC-47C4-4D2D-927C-DA4DA94C171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73" r:id="rId3"/>
  </p:sldLayoutIdLst>
  <p:transition spd="slow"/>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Title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600" b="1">
                <a:solidFill>
                  <a:schemeClr val="accent2"/>
                </a:solidFill>
              </a:defRPr>
            </a:lvl1pPr>
          </a:lstStyle>
          <a:p>
            <a:r>
              <a:rPr lang="en-US" dirty="0" smtClean="0">
                <a:solidFill>
                  <a:srgbClr val="A50021"/>
                </a:solidFill>
              </a:rPr>
              <a:t>[CAVEAT]</a:t>
            </a:r>
            <a:endParaRPr lang="en-US" dirty="0">
              <a:solidFill>
                <a:srgbClr val="A50021"/>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fld id="{1ECD68BC-47C4-4D2D-927C-DA4DA94C171F}" type="slidenum">
              <a:rPr lang="en-US" smtClean="0">
                <a:solidFill>
                  <a:srgbClr val="363636"/>
                </a:solidFill>
              </a:rPr>
              <a:pPr/>
              <a:t>‹#›</a:t>
            </a:fld>
            <a:endParaRPr lang="en-US" dirty="0">
              <a:solidFill>
                <a:srgbClr val="363636"/>
              </a:solidFill>
            </a:endParaRPr>
          </a:p>
        </p:txBody>
      </p:sp>
    </p:spTree>
    <p:extLst>
      <p:ext uri="{BB962C8B-B14F-4D97-AF65-F5344CB8AC3E}">
        <p14:creationId xmlns:p14="http://schemas.microsoft.com/office/powerpoint/2010/main" val="4254166684"/>
      </p:ext>
    </p:extLst>
  </p:cSld>
  <p:clrMap bg1="lt1" tx1="dk1" bg2="lt2" tx2="dk2" accent1="accent1" accent2="accent2" accent3="accent3" accent4="accent4" accent5="accent5" accent6="accent6" hlink="hlink" folHlink="folHlink"/>
  <p:sldLayoutIdLst>
    <p:sldLayoutId id="2147483690" r:id="rId1"/>
    <p:sldLayoutId id="2147483691" r:id="rId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Title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600" b="1">
                <a:solidFill>
                  <a:schemeClr val="accent2"/>
                </a:solidFill>
              </a:defRPr>
            </a:lvl1pPr>
          </a:lstStyle>
          <a:p>
            <a:r>
              <a:rPr lang="en-US" dirty="0" smtClean="0">
                <a:solidFill>
                  <a:srgbClr val="A50021"/>
                </a:solidFill>
              </a:rPr>
              <a:t>[CAVEAT]</a:t>
            </a:r>
            <a:endParaRPr lang="en-US" dirty="0">
              <a:solidFill>
                <a:srgbClr val="A50021"/>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fld id="{1ECD68BC-47C4-4D2D-927C-DA4DA94C171F}" type="slidenum">
              <a:rPr lang="en-US" smtClean="0">
                <a:solidFill>
                  <a:srgbClr val="363636"/>
                </a:solidFill>
              </a:rPr>
              <a:pPr/>
              <a:t>‹#›</a:t>
            </a:fld>
            <a:endParaRPr lang="en-US" dirty="0">
              <a:solidFill>
                <a:srgbClr val="363636"/>
              </a:solidFill>
            </a:endParaRPr>
          </a:p>
        </p:txBody>
      </p:sp>
    </p:spTree>
    <p:extLst>
      <p:ext uri="{BB962C8B-B14F-4D97-AF65-F5344CB8AC3E}">
        <p14:creationId xmlns:p14="http://schemas.microsoft.com/office/powerpoint/2010/main" val="1615631533"/>
      </p:ext>
    </p:extLst>
  </p:cSld>
  <p:clrMap bg1="lt1" tx1="dk1" bg2="lt2" tx2="dk2" accent1="accent1" accent2="accent2" accent3="accent3" accent4="accent4" accent5="accent5" accent6="accent6" hlink="hlink" folHlink="folHlink"/>
  <p:sldLayoutIdLst>
    <p:sldLayoutId id="2147483693" r:id="rId1"/>
    <p:sldLayoutId id="2147483694" r:id="rId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smtClean="0"/>
              <a:t>Resilient Utilities Coalition</a:t>
            </a:r>
            <a:endParaRPr lang="en-US" dirty="0"/>
          </a:p>
        </p:txBody>
      </p:sp>
      <p:sp>
        <p:nvSpPr>
          <p:cNvPr id="3" name="Text Placeholder 2"/>
          <p:cNvSpPr>
            <a:spLocks noGrp="1"/>
          </p:cNvSpPr>
          <p:nvPr>
            <p:ph type="body" sz="quarter" idx="15"/>
          </p:nvPr>
        </p:nvSpPr>
        <p:spPr/>
        <p:txBody>
          <a:bodyPr/>
          <a:lstStyle/>
          <a:p>
            <a:r>
              <a:rPr lang="en-US" dirty="0" smtClean="0"/>
              <a:t>23 May 2018</a:t>
            </a:r>
            <a:endParaRPr lang="en-US" dirty="0"/>
          </a:p>
        </p:txBody>
      </p:sp>
      <p:sp>
        <p:nvSpPr>
          <p:cNvPr id="4" name="Text Placeholder 3"/>
          <p:cNvSpPr>
            <a:spLocks noGrp="1"/>
          </p:cNvSpPr>
          <p:nvPr>
            <p:ph type="body" sz="quarter" idx="18"/>
          </p:nvPr>
        </p:nvSpPr>
        <p:spPr/>
        <p:txBody>
          <a:bodyPr>
            <a:normAutofit/>
          </a:bodyPr>
          <a:lstStyle/>
          <a:p>
            <a:r>
              <a:rPr lang="en-US" sz="2800" dirty="0" smtClean="0">
                <a:solidFill>
                  <a:srgbClr val="002F80"/>
                </a:solidFill>
              </a:rPr>
              <a:t>Homeland Security Starts with Hometown Security</a:t>
            </a:r>
            <a:endParaRPr lang="en-US" sz="2800" dirty="0">
              <a:solidFill>
                <a:srgbClr val="002F80"/>
              </a:solidFill>
            </a:endParaRPr>
          </a:p>
        </p:txBody>
      </p:sp>
    </p:spTree>
    <p:extLst>
      <p:ext uri="{BB962C8B-B14F-4D97-AF65-F5344CB8AC3E}">
        <p14:creationId xmlns:p14="http://schemas.microsoft.com/office/powerpoint/2010/main" val="372380755"/>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Protective Security Advisors 101</a:t>
            </a:r>
            <a:endParaRPr lang="en-US" dirty="0"/>
          </a:p>
        </p:txBody>
      </p:sp>
      <p:sp>
        <p:nvSpPr>
          <p:cNvPr id="2" name="Text Placeholder 1"/>
          <p:cNvSpPr>
            <a:spLocks noGrp="1"/>
          </p:cNvSpPr>
          <p:nvPr>
            <p:ph idx="1"/>
          </p:nvPr>
        </p:nvSpPr>
        <p:spPr/>
        <p:txBody>
          <a:bodyPr>
            <a:normAutofit lnSpcReduction="10000"/>
          </a:bodyPr>
          <a:lstStyle/>
          <a:p>
            <a:pPr marL="0" indent="0">
              <a:buNone/>
            </a:pPr>
            <a:r>
              <a:rPr lang="en-US" b="1" dirty="0" smtClean="0">
                <a:solidFill>
                  <a:srgbClr val="002F80"/>
                </a:solidFill>
              </a:rPr>
              <a:t>PSA Mission Areas:</a:t>
            </a:r>
          </a:p>
          <a:p>
            <a:endParaRPr lang="en-US" dirty="0" smtClean="0"/>
          </a:p>
          <a:p>
            <a:r>
              <a:rPr lang="en-US" dirty="0" smtClean="0"/>
              <a:t>Provide guidance on established security practices</a:t>
            </a:r>
            <a:endParaRPr lang="en-US" dirty="0"/>
          </a:p>
          <a:p>
            <a:r>
              <a:rPr lang="en-US" dirty="0" smtClean="0"/>
              <a:t>Conduct Security Surveys, Gap Analysis, and Assessments</a:t>
            </a:r>
          </a:p>
          <a:p>
            <a:r>
              <a:rPr lang="en-US" dirty="0" smtClean="0"/>
              <a:t>Conduct Outreach Activities</a:t>
            </a:r>
          </a:p>
          <a:p>
            <a:r>
              <a:rPr lang="en-US" dirty="0" smtClean="0"/>
              <a:t>Support National Special Security Events (NSSEs) and Special Event Activity Rating (SEAR) Events</a:t>
            </a:r>
          </a:p>
          <a:p>
            <a:r>
              <a:rPr lang="en-US" dirty="0" smtClean="0"/>
              <a:t>Respond to Incidents</a:t>
            </a:r>
          </a:p>
          <a:p>
            <a:r>
              <a:rPr lang="en-US" dirty="0" smtClean="0"/>
              <a:t>Provide Improvised Explosive Devise (IED) Awareness &amp; Risk Mitigation Training</a:t>
            </a:r>
          </a:p>
          <a:p>
            <a:r>
              <a:rPr lang="en-US" dirty="0" smtClean="0"/>
              <a:t>Support the development of the national risk picture by identifying, assessing, monitoring and minimizing risk to critical assets at the local level</a:t>
            </a:r>
          </a:p>
          <a:p>
            <a:r>
              <a:rPr lang="en-US" dirty="0" smtClean="0"/>
              <a:t>Serve as advisors regarding infrastructure during activation of the National Response Framework	</a:t>
            </a:r>
            <a:endParaRPr lang="en-US" dirty="0"/>
          </a:p>
        </p:txBody>
      </p:sp>
    </p:spTree>
    <p:extLst>
      <p:ext uri="{BB962C8B-B14F-4D97-AF65-F5344CB8AC3E}">
        <p14:creationId xmlns:p14="http://schemas.microsoft.com/office/powerpoint/2010/main" val="647417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PSA Areas of Responsibility</a:t>
            </a:r>
            <a:endParaRPr lang="en-US" dirty="0"/>
          </a:p>
        </p:txBody>
      </p:sp>
      <p:sp>
        <p:nvSpPr>
          <p:cNvPr id="4" name="Slide Number Placeholder 3"/>
          <p:cNvSpPr>
            <a:spLocks noGrp="1"/>
          </p:cNvSpPr>
          <p:nvPr>
            <p:ph type="sldNum" sz="quarter" idx="12"/>
          </p:nvPr>
        </p:nvSpPr>
        <p:spPr/>
        <p:txBody>
          <a:bodyPr/>
          <a:lstStyle/>
          <a:p>
            <a:fld id="{1ECD68BC-47C4-4D2D-927C-DA4DA94C171F}" type="slidenum">
              <a:rPr lang="en-US" smtClean="0"/>
              <a:pPr/>
              <a:t>11</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828800"/>
            <a:ext cx="5107464" cy="3763896"/>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237826887"/>
              </p:ext>
            </p:extLst>
          </p:nvPr>
        </p:nvGraphicFramePr>
        <p:xfrm>
          <a:off x="4806950" y="4792596"/>
          <a:ext cx="3492499" cy="1333500"/>
        </p:xfrm>
        <a:graphic>
          <a:graphicData uri="http://schemas.openxmlformats.org/drawingml/2006/table">
            <a:tbl>
              <a:tblPr>
                <a:tableStyleId>{5C22544A-7EE6-4342-B048-85BDC9FD1C3A}</a:tableStyleId>
              </a:tblPr>
              <a:tblGrid>
                <a:gridCol w="609046"/>
                <a:gridCol w="609046"/>
                <a:gridCol w="609046"/>
                <a:gridCol w="1665361"/>
              </a:tblGrid>
              <a:tr h="571500">
                <a:tc rowSpan="4">
                  <a:txBody>
                    <a:bodyPr/>
                    <a:lstStyle/>
                    <a:p>
                      <a:pPr algn="ctr"/>
                      <a:r>
                        <a:rPr lang="en-US" sz="1100" b="0" i="0" u="none" strike="noStrike" dirty="0" smtClean="0">
                          <a:solidFill>
                            <a:srgbClr val="000000"/>
                          </a:solidFill>
                          <a:effectLst/>
                          <a:latin typeface="Calibri" panose="020F0502020204030204" pitchFamily="34" charset="0"/>
                        </a:rPr>
                        <a:t>REGION</a:t>
                      </a:r>
                    </a:p>
                    <a:p>
                      <a:pPr algn="ctr"/>
                      <a:endParaRPr lang="en-US" sz="1100" b="0" i="0" u="none" strike="noStrike" dirty="0" smtClean="0">
                        <a:solidFill>
                          <a:srgbClr val="000000"/>
                        </a:solidFill>
                        <a:effectLst/>
                        <a:latin typeface="Calibri" panose="020F0502020204030204" pitchFamily="34" charset="0"/>
                      </a:endParaRPr>
                    </a:p>
                    <a:p>
                      <a:pPr algn="ctr"/>
                      <a:endParaRPr lang="en-US" sz="1100" b="0" i="0" u="none" strike="noStrike" dirty="0" smtClean="0">
                        <a:solidFill>
                          <a:srgbClr val="000000"/>
                        </a:solidFill>
                        <a:effectLst/>
                        <a:latin typeface="Calibri" panose="020F0502020204030204" pitchFamily="34" charset="0"/>
                      </a:endParaRPr>
                    </a:p>
                    <a:p>
                      <a:pPr algn="ctr"/>
                      <a:endParaRPr lang="en-US" sz="1100" b="0" i="0" u="none" strike="noStrike" dirty="0" smtClean="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smtClean="0">
                          <a:effectLst/>
                        </a:rPr>
                        <a:t>1</a:t>
                      </a:r>
                    </a:p>
                    <a:p>
                      <a:pPr algn="ctr" fontAlgn="b"/>
                      <a:r>
                        <a:rPr lang="en-US" sz="1100" b="0" i="0" u="none" strike="noStrike" dirty="0" smtClean="0">
                          <a:solidFill>
                            <a:schemeClr val="dk1"/>
                          </a:solidFill>
                          <a:effectLst/>
                          <a:latin typeface="+mn-lt"/>
                        </a:rPr>
                        <a:t>2</a:t>
                      </a:r>
                      <a:endParaRPr lang="en-US" sz="1100" b="0" i="0" u="none" strike="noStrike" dirty="0">
                        <a:solidFill>
                          <a:srgbClr val="000000"/>
                        </a:solidFill>
                        <a:effectLst/>
                        <a:latin typeface="Calibri" panose="020F0502020204030204" pitchFamily="34" charset="0"/>
                      </a:endParaRPr>
                    </a:p>
                    <a:p>
                      <a:pPr algn="ctr" fontAlgn="b"/>
                      <a:r>
                        <a:rPr lang="en-US" sz="1100" u="none" strike="noStrike" dirty="0" smtClean="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dirty="0">
                          <a:effectLst/>
                        </a:rPr>
                        <a:t>PSA</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smtClean="0">
                          <a:solidFill>
                            <a:srgbClr val="000000"/>
                          </a:solidFill>
                          <a:effectLst/>
                          <a:latin typeface="Calibri" panose="020F0502020204030204" pitchFamily="34" charset="0"/>
                        </a:rPr>
                        <a:t>Billy</a:t>
                      </a:r>
                      <a:r>
                        <a:rPr lang="en-US" sz="1100" b="0" i="0" u="none" strike="noStrike" baseline="0" dirty="0" smtClean="0">
                          <a:solidFill>
                            <a:srgbClr val="000000"/>
                          </a:solidFill>
                          <a:effectLst/>
                          <a:latin typeface="Calibri" panose="020F0502020204030204" pitchFamily="34" charset="0"/>
                        </a:rPr>
                        <a:t> Sasser</a:t>
                      </a:r>
                    </a:p>
                    <a:p>
                      <a:pPr algn="l" fontAlgn="b"/>
                      <a:endParaRPr lang="en-US" sz="1100" b="0" i="0" u="none" strike="noStrike" baseline="0" dirty="0" smtClean="0">
                        <a:solidFill>
                          <a:srgbClr val="000000"/>
                        </a:solidFill>
                        <a:effectLst/>
                        <a:latin typeface="Calibri" panose="020F0502020204030204" pitchFamily="34" charset="0"/>
                      </a:endParaRPr>
                    </a:p>
                  </a:txBody>
                  <a:tcPr marL="9525" marR="9525" marT="9525" marB="0" anchor="b"/>
                </a:tc>
              </a:tr>
              <a:tr h="190500">
                <a:tc vMerge="1">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smtClean="0">
                          <a:effectLst/>
                        </a:rPr>
                        <a:t>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PSA</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Ollie Gagnon</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vMerge="1">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smtClean="0">
                          <a:effectLst/>
                        </a:rPr>
                        <a:t>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PSA</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Marty Smith</a:t>
                      </a:r>
                      <a:endParaRPr lang="en-US" sz="1100" b="0" i="0" u="none" strike="noStrike" dirty="0">
                        <a:solidFill>
                          <a:srgbClr val="000000"/>
                        </a:solidFill>
                        <a:effectLst/>
                        <a:latin typeface="Calibri" panose="020F0502020204030204" pitchFamily="34" charset="0"/>
                      </a:endParaRPr>
                    </a:p>
                  </a:txBody>
                  <a:tcPr marL="9525" marR="9525" marT="9525" marB="0" anchor="b"/>
                </a:tc>
              </a:tr>
              <a:tr h="381000">
                <a:tc vMerge="1">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smtClean="0">
                          <a:effectLst/>
                        </a:rPr>
                        <a:t>6</a:t>
                      </a:r>
                      <a:endParaRPr lang="en-US" sz="1100" b="0" i="0" u="none" strike="noStrike" dirty="0">
                        <a:solidFill>
                          <a:srgbClr val="000000"/>
                        </a:solidFill>
                        <a:effectLst/>
                        <a:latin typeface="Calibri" panose="020F0502020204030204" pitchFamily="34" charset="0"/>
                      </a:endParaRPr>
                    </a:p>
                    <a:p>
                      <a:pPr algn="ctr" fontAlgn="b"/>
                      <a:r>
                        <a:rPr lang="en-US" sz="1100" u="none" strike="noStrike" dirty="0">
                          <a:effectLst/>
                        </a:rPr>
                        <a:t>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b="0" i="0" u="none" strike="noStrike" dirty="0" smtClean="0">
                          <a:solidFill>
                            <a:srgbClr val="000000"/>
                          </a:solidFill>
                          <a:effectLst/>
                          <a:latin typeface="Calibri" panose="020F0502020204030204" pitchFamily="34" charset="0"/>
                        </a:rPr>
                        <a:t>PSA’s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Gary Warren</a:t>
                      </a:r>
                      <a:br>
                        <a:rPr lang="en-US" sz="1100" u="none" strike="noStrike" dirty="0">
                          <a:effectLst/>
                        </a:rPr>
                      </a:br>
                      <a:r>
                        <a:rPr lang="en-US" sz="1100" u="none" strike="noStrike" dirty="0">
                          <a:effectLst/>
                        </a:rPr>
                        <a:t>Matt Frost</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828113129"/>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Protected Critical Infrastructure Information</a:t>
            </a:r>
            <a:br>
              <a:rPr lang="en-US" dirty="0" smtClean="0"/>
            </a:br>
            <a:r>
              <a:rPr lang="en-US" dirty="0" smtClean="0"/>
              <a:t>(PCII)</a:t>
            </a:r>
            <a:br>
              <a:rPr lang="en-US" dirty="0" smtClean="0"/>
            </a:br>
            <a:endParaRPr lang="en-US" dirty="0"/>
          </a:p>
        </p:txBody>
      </p:sp>
      <p:sp>
        <p:nvSpPr>
          <p:cNvPr id="3" name="Content Placeholder 2"/>
          <p:cNvSpPr>
            <a:spLocks noGrp="1"/>
          </p:cNvSpPr>
          <p:nvPr>
            <p:ph idx="1"/>
          </p:nvPr>
        </p:nvSpPr>
        <p:spPr/>
        <p:txBody>
          <a:bodyPr/>
          <a:lstStyle/>
          <a:p>
            <a:r>
              <a:rPr lang="en-US" dirty="0"/>
              <a:t>Congress created the Protected Critical Infrastructure Information (PCII) Program under the Critical Infrastructure Information (CII) Act of 2002 to protect private sector infrastructure information voluntarily shared with the government for the purposes of homeland security</a:t>
            </a:r>
            <a:r>
              <a:rPr lang="en-US" dirty="0" smtClean="0"/>
              <a:t>.</a:t>
            </a:r>
          </a:p>
          <a:p>
            <a:endParaRPr lang="en-US" dirty="0"/>
          </a:p>
          <a:p>
            <a:r>
              <a:rPr lang="en-US" dirty="0"/>
              <a:t>The protections offered by the PCII Program enhance the voluntary sharing of critical infrastructure information between infrastructure owners and operators and the government by giving homeland security partners confidence that sharing their information with the government will not expose sensitive or proprietary </a:t>
            </a:r>
            <a:r>
              <a:rPr lang="en-US" smtClean="0"/>
              <a:t>data.h</a:t>
            </a:r>
            <a:endParaRPr lang="en-US" dirty="0"/>
          </a:p>
        </p:txBody>
      </p:sp>
      <p:sp>
        <p:nvSpPr>
          <p:cNvPr id="4" name="Slide Number Placeholder 3"/>
          <p:cNvSpPr>
            <a:spLocks noGrp="1"/>
          </p:cNvSpPr>
          <p:nvPr>
            <p:ph type="sldNum" sz="quarter" idx="12"/>
          </p:nvPr>
        </p:nvSpPr>
        <p:spPr/>
        <p:txBody>
          <a:bodyPr/>
          <a:lstStyle/>
          <a:p>
            <a:fld id="{1ECD68BC-47C4-4D2D-927C-DA4DA94C171F}" type="slidenum">
              <a:rPr lang="en-US" smtClean="0"/>
              <a:pPr/>
              <a:t>12</a:t>
            </a:fld>
            <a:endParaRPr lang="en-US" dirty="0"/>
          </a:p>
        </p:txBody>
      </p:sp>
    </p:spTree>
    <p:extLst>
      <p:ext uri="{BB962C8B-B14F-4D97-AF65-F5344CB8AC3E}">
        <p14:creationId xmlns:p14="http://schemas.microsoft.com/office/powerpoint/2010/main" val="3176902229"/>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Infrastructure Survey Tool</a:t>
            </a:r>
            <a:endParaRPr lang="en-US" dirty="0"/>
          </a:p>
        </p:txBody>
      </p:sp>
      <p:sp>
        <p:nvSpPr>
          <p:cNvPr id="2" name="Text Placeholder 1"/>
          <p:cNvSpPr>
            <a:spLocks noGrp="1"/>
          </p:cNvSpPr>
          <p:nvPr>
            <p:ph idx="1"/>
          </p:nvPr>
        </p:nvSpPr>
        <p:spPr/>
        <p:txBody>
          <a:bodyPr/>
          <a:lstStyle/>
          <a:p>
            <a:r>
              <a:rPr lang="en-US" dirty="0"/>
              <a:t>The Infrastructure Survey Tool (IST) is a voluntary, web-based security survey conducted by Protective Security Advisors (PSAs) in coordination with facility owners and operators after an </a:t>
            </a:r>
            <a:r>
              <a:rPr lang="en-US" dirty="0" smtClean="0"/>
              <a:t>Site Assistance </a:t>
            </a:r>
            <a:r>
              <a:rPr lang="en-US" dirty="0"/>
              <a:t>Visit to identify and document the overall security and resilience of the facility. The security survey is conducted to:</a:t>
            </a:r>
          </a:p>
          <a:p>
            <a:pPr lvl="1"/>
            <a:r>
              <a:rPr lang="en-US" dirty="0"/>
              <a:t>Identify facilities’ physical security, security forces, security management, information sharing, protective measures, and dependencies related to preparedness, mitigation, response, resilience, and recovery.</a:t>
            </a:r>
          </a:p>
          <a:p>
            <a:pPr lvl="1"/>
            <a:r>
              <a:rPr lang="en-US" dirty="0"/>
              <a:t>Identify security gaps.</a:t>
            </a:r>
          </a:p>
          <a:p>
            <a:pPr lvl="1"/>
            <a:r>
              <a:rPr lang="en-US" dirty="0"/>
              <a:t>Create facility protective and resilience measures indices that can be compared to similar facilities.</a:t>
            </a:r>
          </a:p>
          <a:p>
            <a:pPr lvl="1"/>
            <a:r>
              <a:rPr lang="en-US" dirty="0"/>
              <a:t>Track progress toward improving critical infrastructure security.</a:t>
            </a:r>
          </a:p>
          <a:p>
            <a:pPr marL="0" indent="0">
              <a:buNone/>
            </a:pPr>
            <a:r>
              <a:rPr lang="en-US" dirty="0" smtClean="0"/>
              <a:t>	</a:t>
            </a:r>
            <a:endParaRPr lang="en-US" dirty="0"/>
          </a:p>
        </p:txBody>
      </p:sp>
    </p:spTree>
    <p:extLst>
      <p:ext uri="{BB962C8B-B14F-4D97-AF65-F5344CB8AC3E}">
        <p14:creationId xmlns:p14="http://schemas.microsoft.com/office/powerpoint/2010/main" val="11258673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Resilience Management Dashboard</a:t>
            </a:r>
            <a:endParaRPr lang="en-US" dirty="0"/>
          </a:p>
        </p:txBody>
      </p:sp>
      <p:sp>
        <p:nvSpPr>
          <p:cNvPr id="2" name="Text Placeholder 1"/>
          <p:cNvSpPr>
            <a:spLocks noGrp="1"/>
          </p:cNvSpPr>
          <p:nvPr>
            <p:ph idx="1"/>
          </p:nvPr>
        </p:nvSpPr>
        <p:spPr/>
        <p:txBody>
          <a:bodyPr/>
          <a:lstStyle/>
          <a:p>
            <a:pPr marL="0" indent="0">
              <a:buNone/>
            </a:pPr>
            <a:r>
              <a:rPr lang="en-US" dirty="0" smtClean="0"/>
              <a:t>	</a:t>
            </a:r>
            <a:endParaRPr lang="en-US" dirty="0"/>
          </a:p>
        </p:txBody>
      </p:sp>
      <p:pic>
        <p:nvPicPr>
          <p:cNvPr id="4" name="Picture 3"/>
          <p:cNvPicPr>
            <a:picLocks noChangeAspect="1"/>
          </p:cNvPicPr>
          <p:nvPr/>
        </p:nvPicPr>
        <p:blipFill>
          <a:blip r:embed="rId3"/>
          <a:stretch>
            <a:fillRect/>
          </a:stretch>
        </p:blipFill>
        <p:spPr>
          <a:xfrm>
            <a:off x="0" y="1290685"/>
            <a:ext cx="9144000" cy="4276630"/>
          </a:xfrm>
          <a:prstGeom prst="rect">
            <a:avLst/>
          </a:prstGeom>
        </p:spPr>
      </p:pic>
    </p:spTree>
    <p:extLst>
      <p:ext uri="{BB962C8B-B14F-4D97-AF65-F5344CB8AC3E}">
        <p14:creationId xmlns:p14="http://schemas.microsoft.com/office/powerpoint/2010/main" val="3022169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Protective Measures Dashboard</a:t>
            </a:r>
            <a:endParaRPr lang="en-US" dirty="0"/>
          </a:p>
        </p:txBody>
      </p:sp>
      <p:sp>
        <p:nvSpPr>
          <p:cNvPr id="2" name="Text Placeholder 1"/>
          <p:cNvSpPr>
            <a:spLocks noGrp="1"/>
          </p:cNvSpPr>
          <p:nvPr>
            <p:ph idx="1"/>
          </p:nvPr>
        </p:nvSpPr>
        <p:spPr/>
        <p:txBody>
          <a:bodyPr/>
          <a:lstStyle/>
          <a:p>
            <a:pPr marL="0" indent="0">
              <a:buNone/>
            </a:pPr>
            <a:r>
              <a:rPr lang="en-US" dirty="0" smtClean="0"/>
              <a:t>	</a:t>
            </a:r>
            <a:endParaRPr lang="en-US" dirty="0"/>
          </a:p>
        </p:txBody>
      </p:sp>
      <p:pic>
        <p:nvPicPr>
          <p:cNvPr id="3" name="Picture 2"/>
          <p:cNvPicPr>
            <a:picLocks noChangeAspect="1"/>
          </p:cNvPicPr>
          <p:nvPr/>
        </p:nvPicPr>
        <p:blipFill>
          <a:blip r:embed="rId3"/>
          <a:stretch>
            <a:fillRect/>
          </a:stretch>
        </p:blipFill>
        <p:spPr>
          <a:xfrm>
            <a:off x="0" y="1273569"/>
            <a:ext cx="9144000" cy="4310861"/>
          </a:xfrm>
          <a:prstGeom prst="rect">
            <a:avLst/>
          </a:prstGeom>
        </p:spPr>
      </p:pic>
    </p:spTree>
    <p:extLst>
      <p:ext uri="{BB962C8B-B14F-4D97-AF65-F5344CB8AC3E}">
        <p14:creationId xmlns:p14="http://schemas.microsoft.com/office/powerpoint/2010/main" val="32866769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DHS Cyber Security Evaluations/Tools</a:t>
            </a:r>
            <a:endParaRPr lang="en-US" dirty="0"/>
          </a:p>
        </p:txBody>
      </p:sp>
      <p:sp>
        <p:nvSpPr>
          <p:cNvPr id="3" name="Content Placeholder 2"/>
          <p:cNvSpPr>
            <a:spLocks noGrp="1"/>
          </p:cNvSpPr>
          <p:nvPr>
            <p:ph idx="1"/>
          </p:nvPr>
        </p:nvSpPr>
        <p:spPr/>
        <p:txBody>
          <a:bodyPr/>
          <a:lstStyle/>
          <a:p>
            <a:r>
              <a:rPr lang="en-US" dirty="0" smtClean="0"/>
              <a:t>Cyber Hygiene (CH) Evaluations –(NCATS)</a:t>
            </a:r>
          </a:p>
          <a:p>
            <a:r>
              <a:rPr lang="en-US" dirty="0" smtClean="0"/>
              <a:t>Penetration Test (</a:t>
            </a:r>
            <a:r>
              <a:rPr lang="en-US" dirty="0"/>
              <a:t>RVA) </a:t>
            </a:r>
            <a:endParaRPr lang="en-US" dirty="0" smtClean="0"/>
          </a:p>
          <a:p>
            <a:r>
              <a:rPr lang="en-US" dirty="0" smtClean="0"/>
              <a:t>Cyber Resilience Review (CRR)</a:t>
            </a:r>
          </a:p>
          <a:p>
            <a:r>
              <a:rPr lang="en-US" dirty="0" smtClean="0"/>
              <a:t>Cyber Infrastructure Tool (CYBER-IST)</a:t>
            </a:r>
          </a:p>
          <a:p>
            <a:r>
              <a:rPr lang="en-US" dirty="0" smtClean="0"/>
              <a:t>Cyber Security Evaluation Tool (</a:t>
            </a:r>
            <a:r>
              <a:rPr lang="en-US" dirty="0"/>
              <a:t>CSET)</a:t>
            </a:r>
          </a:p>
        </p:txBody>
      </p:sp>
      <p:sp>
        <p:nvSpPr>
          <p:cNvPr id="4" name="Slide Number Placeholder 3"/>
          <p:cNvSpPr>
            <a:spLocks noGrp="1"/>
          </p:cNvSpPr>
          <p:nvPr>
            <p:ph type="sldNum" sz="quarter" idx="12"/>
          </p:nvPr>
        </p:nvSpPr>
        <p:spPr/>
        <p:txBody>
          <a:bodyPr/>
          <a:lstStyle/>
          <a:p>
            <a:fld id="{1ECD68BC-47C4-4D2D-927C-DA4DA94C171F}" type="slidenum">
              <a:rPr lang="en-US" smtClean="0"/>
              <a:pPr/>
              <a:t>16</a:t>
            </a:fld>
            <a:endParaRPr lang="en-US" dirty="0"/>
          </a:p>
        </p:txBody>
      </p:sp>
    </p:spTree>
    <p:extLst>
      <p:ext uri="{BB962C8B-B14F-4D97-AF65-F5344CB8AC3E}">
        <p14:creationId xmlns:p14="http://schemas.microsoft.com/office/powerpoint/2010/main" val="896325743"/>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smtClean="0"/>
              <a:t>Matthew Frost	</a:t>
            </a:r>
            <a:endParaRPr lang="en-US" dirty="0"/>
          </a:p>
        </p:txBody>
      </p:sp>
      <p:sp>
        <p:nvSpPr>
          <p:cNvPr id="3" name="Text Placeholder 2"/>
          <p:cNvSpPr>
            <a:spLocks noGrp="1"/>
          </p:cNvSpPr>
          <p:nvPr>
            <p:ph type="body" sz="quarter" idx="12"/>
          </p:nvPr>
        </p:nvSpPr>
        <p:spPr/>
        <p:txBody>
          <a:bodyPr/>
          <a:lstStyle/>
          <a:p>
            <a:r>
              <a:rPr lang="en-US" smtClean="0"/>
              <a:t>Protective Security Advisor</a:t>
            </a:r>
            <a:endParaRPr lang="en-US" dirty="0"/>
          </a:p>
        </p:txBody>
      </p:sp>
      <p:sp>
        <p:nvSpPr>
          <p:cNvPr id="4" name="Text Placeholder 3"/>
          <p:cNvSpPr>
            <a:spLocks noGrp="1"/>
          </p:cNvSpPr>
          <p:nvPr>
            <p:ph type="body" sz="quarter" idx="13"/>
          </p:nvPr>
        </p:nvSpPr>
        <p:spPr/>
        <p:txBody>
          <a:bodyPr/>
          <a:lstStyle/>
          <a:p>
            <a:r>
              <a:rPr lang="en-US" smtClean="0"/>
              <a:t>Matthew.Frost@HQ.DHS.Gov</a:t>
            </a:r>
            <a:endParaRPr lang="en-US" dirty="0"/>
          </a:p>
        </p:txBody>
      </p:sp>
    </p:spTree>
    <p:extLst>
      <p:ext uri="{BB962C8B-B14F-4D97-AF65-F5344CB8AC3E}">
        <p14:creationId xmlns:p14="http://schemas.microsoft.com/office/powerpoint/2010/main" val="18591199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smtClean="0"/>
              <a:t>Matthew Frost	</a:t>
            </a:r>
            <a:endParaRPr lang="en-US" dirty="0"/>
          </a:p>
        </p:txBody>
      </p:sp>
      <p:sp>
        <p:nvSpPr>
          <p:cNvPr id="6" name="Text Placeholder 5"/>
          <p:cNvSpPr>
            <a:spLocks noGrp="1"/>
          </p:cNvSpPr>
          <p:nvPr>
            <p:ph type="body" sz="quarter" idx="12"/>
          </p:nvPr>
        </p:nvSpPr>
        <p:spPr/>
        <p:txBody>
          <a:bodyPr/>
          <a:lstStyle/>
          <a:p>
            <a:r>
              <a:rPr lang="en-US" dirty="0" smtClean="0"/>
              <a:t>Protective Security Advisor</a:t>
            </a:r>
            <a:endParaRPr lang="en-US" dirty="0"/>
          </a:p>
        </p:txBody>
      </p:sp>
      <p:sp>
        <p:nvSpPr>
          <p:cNvPr id="7" name="Text Placeholder 6"/>
          <p:cNvSpPr>
            <a:spLocks noGrp="1"/>
          </p:cNvSpPr>
          <p:nvPr>
            <p:ph type="body" sz="quarter" idx="13"/>
          </p:nvPr>
        </p:nvSpPr>
        <p:spPr/>
        <p:txBody>
          <a:bodyPr/>
          <a:lstStyle/>
          <a:p>
            <a:r>
              <a:rPr lang="en-US" dirty="0" smtClean="0"/>
              <a:t>Matthew.Frost@HQ.DHS.gov</a:t>
            </a:r>
            <a:endParaRPr lang="en-US" dirty="0"/>
          </a:p>
        </p:txBody>
      </p:sp>
      <p:sp>
        <p:nvSpPr>
          <p:cNvPr id="4" name="Slide Number Placeholder 3"/>
          <p:cNvSpPr>
            <a:spLocks noGrp="1"/>
          </p:cNvSpPr>
          <p:nvPr>
            <p:ph type="sldNum" sz="quarter" idx="4294967295"/>
          </p:nvPr>
        </p:nvSpPr>
        <p:spPr>
          <a:xfrm>
            <a:off x="7010400" y="6356350"/>
            <a:ext cx="2133600" cy="365125"/>
          </a:xfrm>
        </p:spPr>
        <p:txBody>
          <a:bodyPr/>
          <a:lstStyle/>
          <a:p>
            <a:fld id="{1ECD68BC-47C4-4D2D-927C-DA4DA94C171F}" type="slidenum">
              <a:rPr lang="en-US" smtClean="0"/>
              <a:pPr/>
              <a:t>2</a:t>
            </a:fld>
            <a:endParaRPr lang="en-US" dirty="0"/>
          </a:p>
        </p:txBody>
      </p:sp>
    </p:spTree>
    <p:extLst>
      <p:ext uri="{BB962C8B-B14F-4D97-AF65-F5344CB8AC3E}">
        <p14:creationId xmlns:p14="http://schemas.microsoft.com/office/powerpoint/2010/main" val="2005040801"/>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 Homeland Security Starts with Hometown Security </a:t>
            </a:r>
          </a:p>
        </p:txBody>
      </p:sp>
      <p:sp>
        <p:nvSpPr>
          <p:cNvPr id="3" name="Content Placeholder 2"/>
          <p:cNvSpPr>
            <a:spLocks noGrp="1"/>
          </p:cNvSpPr>
          <p:nvPr>
            <p:ph idx="1"/>
          </p:nvPr>
        </p:nvSpPr>
        <p:spPr/>
        <p:txBody>
          <a:bodyPr>
            <a:normAutofit fontScale="92500"/>
          </a:bodyPr>
          <a:lstStyle/>
          <a:p>
            <a:endParaRPr lang="en-US" dirty="0"/>
          </a:p>
          <a:p>
            <a:r>
              <a:rPr lang="en-US" dirty="0"/>
              <a:t> The U.S. Department of Homeland Security (DHS) closely monitors attacks on public gatherings and public places to constantly enhance the Nation’s security. During both steady state and times of heightened awareness, DHS engages closely with our private sector and community partners to provide expert counsel and recommendations about protective measures they can implement to protect facilities and venues. DHS provides free tools and resources to communities because the Department recognizes that communities are the first line of defense in keeping the public safe and secure. </a:t>
            </a:r>
            <a:endParaRPr lang="en-US" dirty="0" smtClean="0"/>
          </a:p>
          <a:p>
            <a:endParaRPr lang="en-US" dirty="0"/>
          </a:p>
          <a:p>
            <a:r>
              <a:rPr lang="en-US" dirty="0"/>
              <a:t>The Department encourages businesses to Connect, Plan, Train, and Report. Applying these four steps in advance of an incident or attack can help better prepare businesses and their employees to proactively think about the role they play in the safety and security of their businesses and communities. </a:t>
            </a:r>
          </a:p>
        </p:txBody>
      </p:sp>
      <p:sp>
        <p:nvSpPr>
          <p:cNvPr id="4" name="Slide Number Placeholder 3"/>
          <p:cNvSpPr>
            <a:spLocks noGrp="1"/>
          </p:cNvSpPr>
          <p:nvPr>
            <p:ph type="sldNum" sz="quarter" idx="12"/>
          </p:nvPr>
        </p:nvSpPr>
        <p:spPr/>
        <p:txBody>
          <a:bodyPr/>
          <a:lstStyle/>
          <a:p>
            <a:fld id="{1ECD68BC-47C4-4D2D-927C-DA4DA94C171F}" type="slidenum">
              <a:rPr lang="en-US" smtClean="0"/>
              <a:pPr/>
              <a:t>3</a:t>
            </a:fld>
            <a:endParaRPr lang="en-US" dirty="0"/>
          </a:p>
        </p:txBody>
      </p:sp>
    </p:spTree>
    <p:extLst>
      <p:ext uri="{BB962C8B-B14F-4D97-AF65-F5344CB8AC3E}">
        <p14:creationId xmlns:p14="http://schemas.microsoft.com/office/powerpoint/2010/main" val="1635849884"/>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Homeland Security Starts with Hometown </a:t>
            </a:r>
            <a:r>
              <a:rPr lang="en-US" dirty="0" smtClean="0"/>
              <a:t>Security</a:t>
            </a:r>
            <a:br>
              <a:rPr lang="en-US" dirty="0" smtClean="0"/>
            </a:br>
            <a:endParaRPr lang="en-US" dirty="0"/>
          </a:p>
        </p:txBody>
      </p:sp>
      <p:sp>
        <p:nvSpPr>
          <p:cNvPr id="3" name="Content Placeholder 2"/>
          <p:cNvSpPr>
            <a:spLocks noGrp="1"/>
          </p:cNvSpPr>
          <p:nvPr>
            <p:ph idx="1"/>
          </p:nvPr>
        </p:nvSpPr>
        <p:spPr/>
        <p:txBody>
          <a:bodyPr>
            <a:normAutofit/>
          </a:bodyPr>
          <a:lstStyle/>
          <a:p>
            <a:pPr marL="0" indent="0">
              <a:buNone/>
            </a:pPr>
            <a:r>
              <a:rPr lang="en-US" sz="3200" b="1" dirty="0">
                <a:solidFill>
                  <a:srgbClr val="1F497D"/>
                </a:solidFill>
              </a:rPr>
              <a:t>Connect</a:t>
            </a:r>
            <a:r>
              <a:rPr lang="en-US" sz="3200" b="1" dirty="0" smtClean="0">
                <a:solidFill>
                  <a:srgbClr val="1F497D"/>
                </a:solidFill>
              </a:rPr>
              <a:t>:</a:t>
            </a:r>
          </a:p>
          <a:p>
            <a:endParaRPr lang="en-US" sz="2800" dirty="0">
              <a:solidFill>
                <a:srgbClr val="000000"/>
              </a:solidFill>
              <a:latin typeface="Times New Roman" panose="02020603050405020304" pitchFamily="18" charset="0"/>
            </a:endParaRPr>
          </a:p>
          <a:p>
            <a:r>
              <a:rPr lang="en-US" sz="2800" dirty="0">
                <a:solidFill>
                  <a:srgbClr val="000000"/>
                </a:solidFill>
                <a:latin typeface="Times New Roman" panose="02020603050405020304" pitchFamily="18" charset="0"/>
              </a:rPr>
              <a:t> </a:t>
            </a:r>
            <a:r>
              <a:rPr lang="en-US" sz="3200" dirty="0">
                <a:solidFill>
                  <a:srgbClr val="C00000"/>
                </a:solidFill>
                <a:latin typeface="Times New Roman" panose="02020603050405020304" pitchFamily="18" charset="0"/>
              </a:rPr>
              <a:t>Reach out and develop relationships in your community, including local law enforcement. Having these relationships established before an incident occurs can help speed up the response when something happens. </a:t>
            </a:r>
            <a:endParaRPr lang="en-US" sz="3200" b="1" dirty="0" smtClean="0">
              <a:solidFill>
                <a:srgbClr val="1F497D"/>
              </a:solidFill>
            </a:endParaRPr>
          </a:p>
          <a:p>
            <a:pPr marL="0" indent="0">
              <a:buNone/>
            </a:pPr>
            <a:endParaRPr lang="en-US" dirty="0"/>
          </a:p>
        </p:txBody>
      </p:sp>
      <p:sp>
        <p:nvSpPr>
          <p:cNvPr id="4" name="Slide Number Placeholder 3"/>
          <p:cNvSpPr>
            <a:spLocks noGrp="1"/>
          </p:cNvSpPr>
          <p:nvPr>
            <p:ph type="sldNum" sz="quarter" idx="12"/>
          </p:nvPr>
        </p:nvSpPr>
        <p:spPr/>
        <p:txBody>
          <a:bodyPr/>
          <a:lstStyle/>
          <a:p>
            <a:fld id="{1ECD68BC-47C4-4D2D-927C-DA4DA94C171F}" type="slidenum">
              <a:rPr lang="en-US" smtClean="0"/>
              <a:pPr/>
              <a:t>4</a:t>
            </a:fld>
            <a:endParaRPr lang="en-US" dirty="0"/>
          </a:p>
        </p:txBody>
      </p:sp>
    </p:spTree>
    <p:extLst>
      <p:ext uri="{BB962C8B-B14F-4D97-AF65-F5344CB8AC3E}">
        <p14:creationId xmlns:p14="http://schemas.microsoft.com/office/powerpoint/2010/main" val="2478949317"/>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Homeland Security Starts with Hometown </a:t>
            </a:r>
            <a:r>
              <a:rPr lang="en-US" dirty="0" smtClean="0"/>
              <a:t>Security</a:t>
            </a:r>
            <a:br>
              <a:rPr lang="en-US" dirty="0" smtClean="0"/>
            </a:br>
            <a:endParaRPr lang="en-US" dirty="0"/>
          </a:p>
        </p:txBody>
      </p:sp>
      <p:sp>
        <p:nvSpPr>
          <p:cNvPr id="3" name="Content Placeholder 2"/>
          <p:cNvSpPr>
            <a:spLocks noGrp="1"/>
          </p:cNvSpPr>
          <p:nvPr>
            <p:ph idx="1"/>
          </p:nvPr>
        </p:nvSpPr>
        <p:spPr/>
        <p:txBody>
          <a:bodyPr>
            <a:normAutofit/>
          </a:bodyPr>
          <a:lstStyle/>
          <a:p>
            <a:pPr marL="0" indent="0">
              <a:buNone/>
            </a:pPr>
            <a:r>
              <a:rPr lang="en-US" sz="3200" b="1" dirty="0" smtClean="0">
                <a:solidFill>
                  <a:srgbClr val="1F497D"/>
                </a:solidFill>
              </a:rPr>
              <a:t>Plan:</a:t>
            </a:r>
          </a:p>
          <a:p>
            <a:endParaRPr lang="en-US" sz="2800" dirty="0">
              <a:solidFill>
                <a:srgbClr val="000000"/>
              </a:solidFill>
              <a:latin typeface="Times New Roman" panose="02020603050405020304" pitchFamily="18" charset="0"/>
            </a:endParaRPr>
          </a:p>
          <a:p>
            <a:r>
              <a:rPr lang="en-US" sz="2800" dirty="0">
                <a:solidFill>
                  <a:srgbClr val="000000"/>
                </a:solidFill>
                <a:latin typeface="Times New Roman" panose="02020603050405020304" pitchFamily="18" charset="0"/>
              </a:rPr>
              <a:t> </a:t>
            </a:r>
            <a:r>
              <a:rPr lang="en-US" sz="3200" dirty="0">
                <a:solidFill>
                  <a:srgbClr val="C00000"/>
                </a:solidFill>
                <a:latin typeface="Times New Roman" panose="02020603050405020304" pitchFamily="18" charset="0"/>
              </a:rPr>
              <a:t>Take the time now to plan on how you will handle a security event should one occur. Learn from other events to inform your plans. </a:t>
            </a:r>
            <a:endParaRPr lang="en-US" sz="3200" b="1" dirty="0" smtClean="0">
              <a:solidFill>
                <a:srgbClr val="1F497D"/>
              </a:solidFill>
            </a:endParaRPr>
          </a:p>
          <a:p>
            <a:pPr marL="0" indent="0">
              <a:buNone/>
            </a:pPr>
            <a:endParaRPr lang="en-US" dirty="0" smtClean="0"/>
          </a:p>
        </p:txBody>
      </p:sp>
      <p:sp>
        <p:nvSpPr>
          <p:cNvPr id="4" name="Slide Number Placeholder 3"/>
          <p:cNvSpPr>
            <a:spLocks noGrp="1"/>
          </p:cNvSpPr>
          <p:nvPr>
            <p:ph type="sldNum" sz="quarter" idx="12"/>
          </p:nvPr>
        </p:nvSpPr>
        <p:spPr/>
        <p:txBody>
          <a:bodyPr/>
          <a:lstStyle/>
          <a:p>
            <a:fld id="{1ECD68BC-47C4-4D2D-927C-DA4DA94C171F}" type="slidenum">
              <a:rPr lang="en-US" smtClean="0"/>
              <a:pPr/>
              <a:t>5</a:t>
            </a:fld>
            <a:endParaRPr lang="en-US" dirty="0"/>
          </a:p>
        </p:txBody>
      </p:sp>
    </p:spTree>
    <p:extLst>
      <p:ext uri="{BB962C8B-B14F-4D97-AF65-F5344CB8AC3E}">
        <p14:creationId xmlns:p14="http://schemas.microsoft.com/office/powerpoint/2010/main" val="497147750"/>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Homeland Security Starts with Hometown </a:t>
            </a:r>
            <a:r>
              <a:rPr lang="en-US" dirty="0" smtClean="0"/>
              <a:t>Security</a:t>
            </a:r>
            <a:br>
              <a:rPr lang="en-US" dirty="0" smtClean="0"/>
            </a:br>
            <a:endParaRPr lang="en-US" dirty="0"/>
          </a:p>
        </p:txBody>
      </p:sp>
      <p:sp>
        <p:nvSpPr>
          <p:cNvPr id="3" name="Content Placeholder 2"/>
          <p:cNvSpPr>
            <a:spLocks noGrp="1"/>
          </p:cNvSpPr>
          <p:nvPr>
            <p:ph idx="1"/>
          </p:nvPr>
        </p:nvSpPr>
        <p:spPr/>
        <p:txBody>
          <a:bodyPr>
            <a:normAutofit/>
          </a:bodyPr>
          <a:lstStyle/>
          <a:p>
            <a:pPr marL="0" indent="0">
              <a:buNone/>
            </a:pPr>
            <a:r>
              <a:rPr lang="en-US" sz="3200" b="1" dirty="0" smtClean="0">
                <a:solidFill>
                  <a:srgbClr val="1F497D"/>
                </a:solidFill>
              </a:rPr>
              <a:t>Train:</a:t>
            </a:r>
          </a:p>
          <a:p>
            <a:pPr marL="0" indent="0">
              <a:buNone/>
            </a:pPr>
            <a:endParaRPr lang="en-US" sz="3200" b="1" dirty="0">
              <a:solidFill>
                <a:srgbClr val="1F497D"/>
              </a:solidFill>
            </a:endParaRPr>
          </a:p>
          <a:p>
            <a:pPr marL="0" indent="0">
              <a:buNone/>
            </a:pPr>
            <a:r>
              <a:rPr lang="en-US" sz="3200" dirty="0">
                <a:solidFill>
                  <a:srgbClr val="C00000"/>
                </a:solidFill>
                <a:latin typeface="Times New Roman" panose="02020603050405020304" pitchFamily="18" charset="0"/>
              </a:rPr>
              <a:t>Provide your employees with training resources and exercise your plans often. The best laid plans must be exercised in order to be effective. </a:t>
            </a:r>
            <a:endParaRPr lang="en-US" sz="3200" b="1" dirty="0" smtClean="0">
              <a:solidFill>
                <a:srgbClr val="1F497D"/>
              </a:solidFill>
            </a:endParaRPr>
          </a:p>
          <a:p>
            <a:pPr marL="0" indent="0">
              <a:buNone/>
            </a:pPr>
            <a:endParaRPr lang="en-US" dirty="0" smtClean="0"/>
          </a:p>
        </p:txBody>
      </p:sp>
      <p:sp>
        <p:nvSpPr>
          <p:cNvPr id="4" name="Slide Number Placeholder 3"/>
          <p:cNvSpPr>
            <a:spLocks noGrp="1"/>
          </p:cNvSpPr>
          <p:nvPr>
            <p:ph type="sldNum" sz="quarter" idx="12"/>
          </p:nvPr>
        </p:nvSpPr>
        <p:spPr/>
        <p:txBody>
          <a:bodyPr/>
          <a:lstStyle/>
          <a:p>
            <a:fld id="{1ECD68BC-47C4-4D2D-927C-DA4DA94C171F}" type="slidenum">
              <a:rPr lang="en-US" smtClean="0"/>
              <a:pPr/>
              <a:t>6</a:t>
            </a:fld>
            <a:endParaRPr lang="en-US" dirty="0"/>
          </a:p>
        </p:txBody>
      </p:sp>
    </p:spTree>
    <p:extLst>
      <p:ext uri="{BB962C8B-B14F-4D97-AF65-F5344CB8AC3E}">
        <p14:creationId xmlns:p14="http://schemas.microsoft.com/office/powerpoint/2010/main" val="3576566255"/>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Homeland Security Starts with Hometown </a:t>
            </a:r>
            <a:r>
              <a:rPr lang="en-US" dirty="0" smtClean="0"/>
              <a:t>Security</a:t>
            </a:r>
            <a:br>
              <a:rPr lang="en-US" dirty="0" smtClean="0"/>
            </a:br>
            <a:endParaRPr lang="en-US" dirty="0"/>
          </a:p>
        </p:txBody>
      </p:sp>
      <p:sp>
        <p:nvSpPr>
          <p:cNvPr id="3" name="Content Placeholder 2"/>
          <p:cNvSpPr>
            <a:spLocks noGrp="1"/>
          </p:cNvSpPr>
          <p:nvPr>
            <p:ph idx="1"/>
          </p:nvPr>
        </p:nvSpPr>
        <p:spPr/>
        <p:txBody>
          <a:bodyPr>
            <a:normAutofit/>
          </a:bodyPr>
          <a:lstStyle/>
          <a:p>
            <a:pPr marL="0" indent="0">
              <a:buNone/>
            </a:pPr>
            <a:r>
              <a:rPr lang="en-US" sz="3200" b="1" dirty="0" smtClean="0">
                <a:solidFill>
                  <a:srgbClr val="1F497D"/>
                </a:solidFill>
              </a:rPr>
              <a:t>Report:</a:t>
            </a:r>
          </a:p>
          <a:p>
            <a:pPr marL="0" indent="0">
              <a:buNone/>
            </a:pPr>
            <a:endParaRPr lang="en-US" sz="3200" b="1" dirty="0">
              <a:solidFill>
                <a:srgbClr val="1F497D"/>
              </a:solidFill>
            </a:endParaRPr>
          </a:p>
          <a:p>
            <a:pPr marL="0" indent="0">
              <a:buNone/>
            </a:pPr>
            <a:r>
              <a:rPr lang="en-US" sz="3200" dirty="0">
                <a:solidFill>
                  <a:srgbClr val="C00000"/>
                </a:solidFill>
                <a:latin typeface="Times New Roman" panose="02020603050405020304" pitchFamily="18" charset="0"/>
              </a:rPr>
              <a:t>“If You See Something, Say Something™” is more than just a slogan. Call local law enforcement. </a:t>
            </a:r>
            <a:endParaRPr lang="en-US" sz="3200" b="1" dirty="0" smtClean="0">
              <a:solidFill>
                <a:srgbClr val="1F497D"/>
              </a:solidFill>
            </a:endParaRPr>
          </a:p>
          <a:p>
            <a:pPr marL="0" indent="0">
              <a:buNone/>
            </a:pPr>
            <a:endParaRPr lang="en-US" dirty="0" smtClean="0"/>
          </a:p>
        </p:txBody>
      </p:sp>
      <p:sp>
        <p:nvSpPr>
          <p:cNvPr id="4" name="Slide Number Placeholder 3"/>
          <p:cNvSpPr>
            <a:spLocks noGrp="1"/>
          </p:cNvSpPr>
          <p:nvPr>
            <p:ph type="sldNum" sz="quarter" idx="12"/>
          </p:nvPr>
        </p:nvSpPr>
        <p:spPr/>
        <p:txBody>
          <a:bodyPr/>
          <a:lstStyle/>
          <a:p>
            <a:fld id="{1ECD68BC-47C4-4D2D-927C-DA4DA94C171F}" type="slidenum">
              <a:rPr lang="en-US" smtClean="0"/>
              <a:pPr/>
              <a:t>7</a:t>
            </a:fld>
            <a:endParaRPr lang="en-US" dirty="0"/>
          </a:p>
        </p:txBody>
      </p:sp>
    </p:spTree>
    <p:extLst>
      <p:ext uri="{BB962C8B-B14F-4D97-AF65-F5344CB8AC3E}">
        <p14:creationId xmlns:p14="http://schemas.microsoft.com/office/powerpoint/2010/main" val="1278765573"/>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Homeland Security Starts with Hometown </a:t>
            </a:r>
            <a:r>
              <a:rPr lang="en-US" dirty="0" smtClean="0"/>
              <a:t>Security</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sz="3200" dirty="0">
                <a:solidFill>
                  <a:srgbClr val="1F497D"/>
                </a:solidFill>
                <a:latin typeface="Times New Roman" panose="02020603050405020304" pitchFamily="18" charset="0"/>
              </a:rPr>
              <a:t>DHS Programs, Resources, and Tools You Can Use </a:t>
            </a:r>
            <a:endParaRPr lang="en-US" sz="3200" b="1" dirty="0" smtClean="0">
              <a:solidFill>
                <a:srgbClr val="1F497D"/>
              </a:solidFill>
            </a:endParaRPr>
          </a:p>
          <a:p>
            <a:r>
              <a:rPr lang="en-US" b="1" dirty="0"/>
              <a:t>Protective Security Advisors </a:t>
            </a:r>
            <a:r>
              <a:rPr lang="en-US" dirty="0"/>
              <a:t>proactively engage with government partners and the private sector to protect critical infrastructure. For more information or to contact your local PSA, e-mail NICC@hq.dhs.gov. </a:t>
            </a:r>
          </a:p>
          <a:p>
            <a:endParaRPr lang="en-US" b="1" dirty="0" smtClean="0"/>
          </a:p>
          <a:p>
            <a:r>
              <a:rPr lang="en-US" b="1" dirty="0" smtClean="0"/>
              <a:t>The </a:t>
            </a:r>
            <a:r>
              <a:rPr lang="en-US" b="1" dirty="0"/>
              <a:t>Ready Campaign </a:t>
            </a:r>
            <a:r>
              <a:rPr lang="en-US" dirty="0"/>
              <a:t>provides help with planning for businesses at http://www.ready.gov/business. </a:t>
            </a:r>
          </a:p>
          <a:p>
            <a:endParaRPr lang="en-US" b="1" dirty="0" smtClean="0"/>
          </a:p>
          <a:p>
            <a:r>
              <a:rPr lang="en-US" b="1" dirty="0" smtClean="0"/>
              <a:t>DHS </a:t>
            </a:r>
            <a:r>
              <a:rPr lang="en-US" b="1" dirty="0"/>
              <a:t>Active Shooter resources </a:t>
            </a:r>
            <a:r>
              <a:rPr lang="en-US" dirty="0"/>
              <a:t>are available at http://www.dhs.gov/active-shooter-preparedness. </a:t>
            </a:r>
          </a:p>
          <a:p>
            <a:endParaRPr lang="en-US" b="1" dirty="0" smtClean="0"/>
          </a:p>
          <a:p>
            <a:r>
              <a:rPr lang="en-US" b="1" dirty="0" smtClean="0"/>
              <a:t>“</a:t>
            </a:r>
            <a:r>
              <a:rPr lang="en-US" b="1" dirty="0"/>
              <a:t>If You See Something, Say Something™” </a:t>
            </a:r>
            <a:r>
              <a:rPr lang="en-US" dirty="0"/>
              <a:t>http://www.dhs.gov/see-something-say-something. </a:t>
            </a:r>
          </a:p>
          <a:p>
            <a:endParaRPr lang="en-US" b="1" dirty="0" smtClean="0"/>
          </a:p>
          <a:p>
            <a:r>
              <a:rPr lang="en-US" b="1" dirty="0" smtClean="0"/>
              <a:t>Nationwide </a:t>
            </a:r>
            <a:r>
              <a:rPr lang="en-US" b="1" dirty="0"/>
              <a:t>Suspicious Activity Reporting (SAR) Initiative (NSI) </a:t>
            </a:r>
            <a:r>
              <a:rPr lang="en-US" dirty="0"/>
              <a:t>information is available at https://nsi.ncirc.gov/. SAR training for private sector partners is located at https://nsi.ncirc.gov/hsptregistration/private_sector/. </a:t>
            </a:r>
          </a:p>
          <a:p>
            <a:r>
              <a:rPr lang="en-US" b="1" dirty="0"/>
              <a:t>Counter-Improvised Explosive Device </a:t>
            </a:r>
            <a:r>
              <a:rPr lang="en-US" dirty="0"/>
              <a:t>information and resources are available at www.dhs.gov/tripwire. </a:t>
            </a:r>
          </a:p>
          <a:p>
            <a:endParaRPr lang="en-US" dirty="0" smtClean="0"/>
          </a:p>
          <a:p>
            <a:r>
              <a:rPr lang="en-US" dirty="0" smtClean="0"/>
              <a:t>Information </a:t>
            </a:r>
            <a:r>
              <a:rPr lang="en-US" dirty="0"/>
              <a:t>on </a:t>
            </a:r>
            <a:r>
              <a:rPr lang="en-US" b="1" dirty="0"/>
              <a:t>DHS cybersecurity programs </a:t>
            </a:r>
            <a:r>
              <a:rPr lang="en-US" dirty="0"/>
              <a:t>is available at www.dhs.gov/cyber. To find out more about the Cybersecurity Awareness Campaign, go to http://www.dhs.gov/stopthinkconnect. For tips from the U.S. Computer Emergency Response Team, go to https://www.us-cert.gov/ncas/tips. </a:t>
            </a:r>
            <a:endParaRPr lang="en-US" dirty="0" smtClean="0"/>
          </a:p>
          <a:p>
            <a:endParaRPr lang="en-US" dirty="0"/>
          </a:p>
          <a:p>
            <a:r>
              <a:rPr lang="en-US" b="1" dirty="0"/>
              <a:t>InfraGard </a:t>
            </a:r>
            <a:r>
              <a:rPr lang="en-US" dirty="0"/>
              <a:t>is a public-private partnership between the FBI and the private sector that represents individuals from businesses, academic institutions, State and local law enforcement, and fire and EMS agencies, as well as other participants dedicated to sharing information, education, and intelligence. Please go to www.infragardmembers.org and https://www.infragard.org. </a:t>
            </a:r>
          </a:p>
        </p:txBody>
      </p:sp>
      <p:sp>
        <p:nvSpPr>
          <p:cNvPr id="4" name="Slide Number Placeholder 3"/>
          <p:cNvSpPr>
            <a:spLocks noGrp="1"/>
          </p:cNvSpPr>
          <p:nvPr>
            <p:ph type="sldNum" sz="quarter" idx="12"/>
          </p:nvPr>
        </p:nvSpPr>
        <p:spPr/>
        <p:txBody>
          <a:bodyPr/>
          <a:lstStyle/>
          <a:p>
            <a:fld id="{1ECD68BC-47C4-4D2D-927C-DA4DA94C171F}" type="slidenum">
              <a:rPr lang="en-US" smtClean="0"/>
              <a:pPr/>
              <a:t>8</a:t>
            </a:fld>
            <a:endParaRPr lang="en-US" dirty="0"/>
          </a:p>
        </p:txBody>
      </p:sp>
    </p:spTree>
    <p:extLst>
      <p:ext uri="{BB962C8B-B14F-4D97-AF65-F5344CB8AC3E}">
        <p14:creationId xmlns:p14="http://schemas.microsoft.com/office/powerpoint/2010/main" val="3002734511"/>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Protective Security Advisors 101</a:t>
            </a:r>
            <a:endParaRPr lang="en-US" dirty="0"/>
          </a:p>
        </p:txBody>
      </p:sp>
      <p:sp>
        <p:nvSpPr>
          <p:cNvPr id="3" name="Content Placeholder 2"/>
          <p:cNvSpPr>
            <a:spLocks noGrp="1"/>
          </p:cNvSpPr>
          <p:nvPr>
            <p:ph idx="1"/>
          </p:nvPr>
        </p:nvSpPr>
        <p:spPr/>
        <p:txBody>
          <a:bodyPr>
            <a:normAutofit fontScale="92500" lnSpcReduction="20000"/>
          </a:bodyPr>
          <a:lstStyle/>
          <a:p>
            <a:r>
              <a:rPr lang="en-US" dirty="0"/>
              <a:t>In support of this Mission and to provide a closer partnership with State governments, local communities, and businesses, the Department of Homeland Security (DHS) has placed a national presence, Protective Security Advisors (PSAs), in local communities throughout the country to assist with local efforts to protect critical assets. As individuals averaging 20 years of law enforcement, military, and anti-terrorism experience, PSAs are recruited from, live, and work in local communities. PSAs provide a Federal resource to communities and businesses to assist in the protection of our Nation’s critical infrastructure and key resources (CIKR) and further State and local homeland security initiatives. </a:t>
            </a:r>
            <a:endParaRPr lang="en-US" dirty="0" smtClean="0"/>
          </a:p>
          <a:p>
            <a:endParaRPr lang="en-US" dirty="0"/>
          </a:p>
          <a:p>
            <a:r>
              <a:rPr lang="en-US" dirty="0"/>
              <a:t>As a result of their location throughout the United States, PSAs are often the first DHS personnel to respond to incidents. Consequently, PSAs are uniquely able to provide early situational awareness to DHS and Office of Infrastructure Protection (IP) leadership during an incident, often performing duties as the Infrastructure Liaison (IL) at the Joint Field Office (JFO) in support of the Principal Federal Official (PFO). </a:t>
            </a:r>
          </a:p>
        </p:txBody>
      </p:sp>
      <p:sp>
        <p:nvSpPr>
          <p:cNvPr id="4" name="Slide Number Placeholder 3"/>
          <p:cNvSpPr>
            <a:spLocks noGrp="1"/>
          </p:cNvSpPr>
          <p:nvPr>
            <p:ph type="sldNum" sz="quarter" idx="12"/>
          </p:nvPr>
        </p:nvSpPr>
        <p:spPr/>
        <p:txBody>
          <a:bodyPr/>
          <a:lstStyle/>
          <a:p>
            <a:fld id="{1ECD68BC-47C4-4D2D-927C-DA4DA94C171F}" type="slidenum">
              <a:rPr lang="en-US" smtClean="0"/>
              <a:pPr/>
              <a:t>9</a:t>
            </a:fld>
            <a:endParaRPr lang="en-US" dirty="0"/>
          </a:p>
        </p:txBody>
      </p:sp>
    </p:spTree>
    <p:extLst>
      <p:ext uri="{BB962C8B-B14F-4D97-AF65-F5344CB8AC3E}">
        <p14:creationId xmlns:p14="http://schemas.microsoft.com/office/powerpoint/2010/main" val="47679763"/>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Homeland Security">
      <a:dk1>
        <a:srgbClr val="363636"/>
      </a:dk1>
      <a:lt1>
        <a:srgbClr val="F8F8F8"/>
      </a:lt1>
      <a:dk2>
        <a:srgbClr val="002F80"/>
      </a:dk2>
      <a:lt2>
        <a:srgbClr val="F8F8F8"/>
      </a:lt2>
      <a:accent1>
        <a:srgbClr val="0070B2"/>
      </a:accent1>
      <a:accent2>
        <a:srgbClr val="A50021"/>
      </a:accent2>
      <a:accent3>
        <a:srgbClr val="598600"/>
      </a:accent3>
      <a:accent4>
        <a:srgbClr val="B0B1B3"/>
      </a:accent4>
      <a:accent5>
        <a:srgbClr val="36363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Custom Design">
  <a:themeElements>
    <a:clrScheme name="Homeland Security">
      <a:dk1>
        <a:srgbClr val="363636"/>
      </a:dk1>
      <a:lt1>
        <a:srgbClr val="F8F8F8"/>
      </a:lt1>
      <a:dk2>
        <a:srgbClr val="002F80"/>
      </a:dk2>
      <a:lt2>
        <a:srgbClr val="F8F8F8"/>
      </a:lt2>
      <a:accent1>
        <a:srgbClr val="0070B2"/>
      </a:accent1>
      <a:accent2>
        <a:srgbClr val="A50021"/>
      </a:accent2>
      <a:accent3>
        <a:srgbClr val="598600"/>
      </a:accent3>
      <a:accent4>
        <a:srgbClr val="B0B1B3"/>
      </a:accent4>
      <a:accent5>
        <a:srgbClr val="36363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c0a539e5-cd07-4dc1-ab3b-82065fc22058">5YJZXJV6V4SC-1113-1375</_dlc_DocId>
    <_dlc_DocIdUrl xmlns="c0a539e5-cd07-4dc1-ab3b-82065fc22058">
      <Url>http://sptapp.dhs.gov/ESTT/IP_ExtAff/_layouts/DocIdRedir.aspx?ID=5YJZXJV6V4SC-1113-1375</Url>
      <Description>5YJZXJV6V4SC-1113-1375</Description>
    </_dlc_DocIdUrl>
    <Mission_x0020_Area xmlns="c15fda1c-5ecc-4341-a104-e3e1b999a2c4">
      <Value>Risk Mitigation Training</Value>
      <Value>Information Sharing &amp; Coordination</Value>
    </Mission_x0020_Area>
    <Category xmlns="c15fda1c-5ecc-4341-a104-e3e1b999a2c4">Briefings</Category>
    <IconOverlay xmlns="http://schemas.microsoft.com/sharepoint/v4" xsi:nil="true"/>
    <SPII xmlns="c15fda1c-5ecc-4341-a104-e3e1b999a2c4">Does NOT contain SPII</SPII>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6383CFF3DEB8E41B28FAB6F7B42518E" ma:contentTypeVersion="4" ma:contentTypeDescription="Create a new document." ma:contentTypeScope="" ma:versionID="b4dec6814fbca1aecba5a2151c3d49d4">
  <xsd:schema xmlns:xsd="http://www.w3.org/2001/XMLSchema" xmlns:xs="http://www.w3.org/2001/XMLSchema" xmlns:p="http://schemas.microsoft.com/office/2006/metadata/properties" xmlns:ns2="c0a539e5-cd07-4dc1-ab3b-82065fc22058" xmlns:ns3="c15fda1c-5ecc-4341-a104-e3e1b999a2c4" xmlns:ns4="http://schemas.microsoft.com/sharepoint/v4" targetNamespace="http://schemas.microsoft.com/office/2006/metadata/properties" ma:root="true" ma:fieldsID="f1a738a46be3a5d2efbcadfc59626e61" ns2:_="" ns3:_="" ns4:_="">
    <xsd:import namespace="c0a539e5-cd07-4dc1-ab3b-82065fc22058"/>
    <xsd:import namespace="c15fda1c-5ecc-4341-a104-e3e1b999a2c4"/>
    <xsd:import namespace="http://schemas.microsoft.com/sharepoint/v4"/>
    <xsd:element name="properties">
      <xsd:complexType>
        <xsd:sequence>
          <xsd:element name="documentManagement">
            <xsd:complexType>
              <xsd:all>
                <xsd:element ref="ns2:_dlc_DocId" minOccurs="0"/>
                <xsd:element ref="ns2:_dlc_DocIdUrl" minOccurs="0"/>
                <xsd:element ref="ns2:_dlc_DocIdPersistId" minOccurs="0"/>
                <xsd:element ref="ns3:Mission_x0020_Area" minOccurs="0"/>
                <xsd:element ref="ns3:Category"/>
                <xsd:element ref="ns4:IconOverlay" minOccurs="0"/>
                <xsd:element ref="ns3:SPII"/>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a539e5-cd07-4dc1-ab3b-82065fc22058"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c15fda1c-5ecc-4341-a104-e3e1b999a2c4" elementFormDefault="qualified">
    <xsd:import namespace="http://schemas.microsoft.com/office/2006/documentManagement/types"/>
    <xsd:import namespace="http://schemas.microsoft.com/office/infopath/2007/PartnerControls"/>
    <xsd:element name="Mission_x0020_Area" ma:index="11" nillable="true" ma:displayName="Mission Area" ma:description="" ma:internalName="Mission_x0020_Area" ma:requiredMultiChoice="true">
      <xsd:complexType>
        <xsd:complexContent>
          <xsd:extension base="dms:MultiChoice">
            <xsd:sequence>
              <xsd:element name="Value" maxOccurs="unbounded" minOccurs="0" nillable="true">
                <xsd:simpleType>
                  <xsd:restriction base="dms:Choice">
                    <xsd:enumeration value="Surveys &amp; Assessments"/>
                    <xsd:enumeration value="Outreach"/>
                    <xsd:enumeration value="Special Events"/>
                    <xsd:enumeration value="Incident Response"/>
                    <xsd:enumeration value="Risk Mitigation Training"/>
                    <xsd:enumeration value="Information Sharing &amp; Coordination"/>
                    <xsd:enumeration value="Administrative"/>
                  </xsd:restriction>
                </xsd:simpleType>
              </xsd:element>
            </xsd:sequence>
          </xsd:extension>
        </xsd:complexContent>
      </xsd:complexType>
    </xsd:element>
    <xsd:element name="Category" ma:index="12" ma:displayName="Document Type" ma:description="" ma:format="Dropdown" ma:internalName="Category">
      <xsd:simpleType>
        <xsd:restriction base="dms:Choice">
          <xsd:enumeration value="After Action Reports"/>
          <xsd:enumeration value="Briefings"/>
          <xsd:enumeration value="Exercises"/>
          <xsd:enumeration value="Factsheets"/>
          <xsd:enumeration value="Guidance"/>
          <xsd:enumeration value="Talking Points"/>
          <xsd:enumeration value="Templates"/>
          <xsd:enumeration value="Trainings"/>
        </xsd:restriction>
      </xsd:simpleType>
    </xsd:element>
    <xsd:element name="SPII" ma:index="14" ma:displayName="SPII" ma:description="Any Sensitive Personally Identifiable Information (SPII) must be posted in accordance with the SharePoint Privacy Policy (below).  Users acknowledge that posting SPII on this site is appropriate given the purpose of the site and that other authorized users of the site have a need-to-know.  Improperly tagged documents must be reported as a privacy incident (below)." ma:internalName="SPII">
      <xsd:simpleType>
        <xsd:restriction base="dms:Choice">
          <xsd:enumeration value="Contains SPII"/>
          <xsd:enumeration value="Does NOT contain SPII"/>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3"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662482be-791f-46d4-86b5-fac5be26931c" ContentTypeId="0x0101" PreviousValue="false"/>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B5096AC-38EF-42D2-B48F-7D4A5B72DA32}">
  <ds:schemaRefs>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c0a539e5-cd07-4dc1-ab3b-82065fc22058"/>
    <ds:schemaRef ds:uri="http://schemas.microsoft.com/office/2006/metadata/properties"/>
    <ds:schemaRef ds:uri="http://purl.org/dc/elements/1.1/"/>
    <ds:schemaRef ds:uri="c15fda1c-5ecc-4341-a104-e3e1b999a2c4"/>
    <ds:schemaRef ds:uri="http://schemas.microsoft.com/sharepoint/v4"/>
    <ds:schemaRef ds:uri="http://www.w3.org/XML/1998/namespace"/>
    <ds:schemaRef ds:uri="http://purl.org/dc/dcmitype/"/>
  </ds:schemaRefs>
</ds:datastoreItem>
</file>

<file path=customXml/itemProps2.xml><?xml version="1.0" encoding="utf-8"?>
<ds:datastoreItem xmlns:ds="http://schemas.openxmlformats.org/officeDocument/2006/customXml" ds:itemID="{DEF31414-6F3D-48FC-8D52-29356C621E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a539e5-cd07-4dc1-ab3b-82065fc22058"/>
    <ds:schemaRef ds:uri="c15fda1c-5ecc-4341-a104-e3e1b999a2c4"/>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BAF6DD0-DB71-42CA-8B73-8B2853842F0A}">
  <ds:schemaRefs>
    <ds:schemaRef ds:uri="Microsoft.SharePoint.Taxonomy.ContentTypeSync"/>
  </ds:schemaRefs>
</ds:datastoreItem>
</file>

<file path=customXml/itemProps4.xml><?xml version="1.0" encoding="utf-8"?>
<ds:datastoreItem xmlns:ds="http://schemas.openxmlformats.org/officeDocument/2006/customXml" ds:itemID="{1808E027-8D6E-478B-B1A9-BB474DB79EF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3493</TotalTime>
  <Words>1514</Words>
  <Application>Microsoft Office PowerPoint</Application>
  <PresentationFormat>On-screen Show (4:3)</PresentationFormat>
  <Paragraphs>145</Paragraphs>
  <Slides>17</Slides>
  <Notes>10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17</vt:i4>
      </vt:variant>
    </vt:vector>
  </HeadingPairs>
  <TitlesOfParts>
    <vt:vector size="24" baseType="lpstr">
      <vt:lpstr>Arial</vt:lpstr>
      <vt:lpstr>Calibri</vt:lpstr>
      <vt:lpstr>Times New Roman</vt:lpstr>
      <vt:lpstr>Wingdings</vt:lpstr>
      <vt:lpstr>Custom Design</vt:lpstr>
      <vt:lpstr>1_Custom Design</vt:lpstr>
      <vt:lpstr>2_Custom Design</vt:lpstr>
      <vt:lpstr>PowerPoint Presentation</vt:lpstr>
      <vt:lpstr>PowerPoint Presentation</vt:lpstr>
      <vt:lpstr>  Homeland Security Starts with Hometown Security </vt:lpstr>
      <vt:lpstr>Homeland Security Starts with Hometown Security </vt:lpstr>
      <vt:lpstr>Homeland Security Starts with Hometown Security </vt:lpstr>
      <vt:lpstr>Homeland Security Starts with Hometown Security </vt:lpstr>
      <vt:lpstr>Homeland Security Starts with Hometown Security </vt:lpstr>
      <vt:lpstr>Homeland Security Starts with Hometown Security </vt:lpstr>
      <vt:lpstr>Protective Security Advisors 101</vt:lpstr>
      <vt:lpstr>Protective Security Advisors 101</vt:lpstr>
      <vt:lpstr>PSA Areas of Responsibility</vt:lpstr>
      <vt:lpstr>Protected Critical Infrastructure Information (PCII) </vt:lpstr>
      <vt:lpstr>Infrastructure Survey Tool</vt:lpstr>
      <vt:lpstr>Resilience Management Dashboard</vt:lpstr>
      <vt:lpstr>Protective Measures Dashboard</vt:lpstr>
      <vt:lpstr>DHS Cyber Security Evaluations/Tools</vt:lpstr>
      <vt:lpstr>PowerPoint Presentation</vt:lpstr>
    </vt:vector>
  </TitlesOfParts>
  <Company>Department of Homeland Security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Maria-Teresa.Probst</dc:creator>
  <cp:lastModifiedBy>Frost, Matthew</cp:lastModifiedBy>
  <cp:revision>209</cp:revision>
  <dcterms:created xsi:type="dcterms:W3CDTF">2010-12-08T19:08:40Z</dcterms:created>
  <dcterms:modified xsi:type="dcterms:W3CDTF">2018-05-21T21:42:45Z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0x01010046383CFF3DEB8E41B28FAB6F7B42518E</vt:lpwstr>
  </property>
  <property fmtid="{D5CDD505-2E9C-101B-9397-08002B2CF9AE}" pid="3" name="Category">
    <vt:lpwstr>Template Briefs/Slide Decks</vt:lpwstr>
  </property>
  <property fmtid="{D5CDD505-2E9C-101B-9397-08002B2CF9AE}" pid="4" name="_dlc_DocIdItemGuid">
    <vt:lpwstr>86358152-c2af-4aa9-8bae-ec44b5f21537</vt:lpwstr>
  </property>
</Properties>
</file>