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08" r:id="rId2"/>
    <p:sldId id="309" r:id="rId3"/>
    <p:sldId id="30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70C0"/>
    <a:srgbClr val="5E46F0"/>
    <a:srgbClr val="EAED77"/>
    <a:srgbClr val="6B766F"/>
    <a:srgbClr val="0C440F"/>
    <a:srgbClr val="1A442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C3CF6F-8E28-4351-9CA3-FB95CF0845D1}" v="6" dt="2025-09-02T09:43:15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868" autoAdjust="0"/>
  </p:normalViewPr>
  <p:slideViewPr>
    <p:cSldViewPr>
      <p:cViewPr varScale="1">
        <p:scale>
          <a:sx n="61" d="100"/>
          <a:sy n="61" d="100"/>
        </p:scale>
        <p:origin x="1044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iscv.epcc.ed.ac.uk/" TargetMode="External"/><Relationship Id="rId2" Type="http://schemas.openxmlformats.org/officeDocument/2006/relationships/hyperlink" Target="https://github.com/RISCVtestbed/tt-tutoria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tenstorrent.com/" TargetMode="External"/><Relationship Id="rId2" Type="http://schemas.openxmlformats.org/officeDocument/2006/relationships/hyperlink" Target="https://github.com/RISCVtestbed/tt-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scord.com/invite/tenstorrent" TargetMode="External"/><Relationship Id="rId5" Type="http://schemas.openxmlformats.org/officeDocument/2006/relationships/hyperlink" Target="https://tenstorrent.com/developers" TargetMode="External"/><Relationship Id="rId4" Type="http://schemas.openxmlformats.org/officeDocument/2006/relationships/hyperlink" Target="https://docs.tenstorrent.com/tt-metal/latest/tt-metalium/tt_metal/examples/matmul_multi_core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Wrap up</a:t>
            </a:r>
          </a:p>
        </p:txBody>
      </p:sp>
      <p:pic>
        <p:nvPicPr>
          <p:cNvPr id="2" name="Picture 6" descr="EPCC">
            <a:extLst>
              <a:ext uri="{FF2B5EF4-FFF2-40B4-BE49-F238E27FC236}">
                <a16:creationId xmlns:a16="http://schemas.microsoft.com/office/drawing/2014/main" id="{B59521C1-086E-4219-ADEF-591E1DAF92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6240016" y="607028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I and RISC-V chip company Tenstorrent raises $100m from Hyundai, Kia, and  Samsung – RISC-V International">
            <a:extLst>
              <a:ext uri="{FF2B5EF4-FFF2-40B4-BE49-F238E27FC236}">
                <a16:creationId xmlns:a16="http://schemas.microsoft.com/office/drawing/2014/main" id="{6AB44818-EE88-A3BA-A114-8EEE6EE0F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6052431"/>
            <a:ext cx="2764383" cy="70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I Development Kits: Tenstorrent Update">
            <a:extLst>
              <a:ext uri="{FF2B5EF4-FFF2-40B4-BE49-F238E27FC236}">
                <a16:creationId xmlns:a16="http://schemas.microsoft.com/office/drawing/2014/main" id="{2FFF6E9A-19B5-BD8C-637A-8AB4AF338C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0" t="10574" r="12932" b="12106"/>
          <a:stretch/>
        </p:blipFill>
        <p:spPr bwMode="auto">
          <a:xfrm>
            <a:off x="3359696" y="2420887"/>
            <a:ext cx="5832648" cy="25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562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E4B4B-76E2-D616-81B7-6A214767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Thanks for coming!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5BE30-76C6-74BB-9E22-E41A4D9CC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506916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Sample solutions are available for all </a:t>
            </a:r>
            <a:r>
              <a:rPr lang="en-GB" dirty="0" err="1"/>
              <a:t>practicals</a:t>
            </a:r>
            <a:endParaRPr lang="en-GB" dirty="0"/>
          </a:p>
          <a:p>
            <a:pPr lvl="1"/>
            <a:r>
              <a:rPr lang="en-GB" dirty="0"/>
              <a:t>Located in the </a:t>
            </a:r>
            <a:r>
              <a:rPr lang="en-GB" i="1" dirty="0" err="1"/>
              <a:t>tt</a:t>
            </a:r>
            <a:r>
              <a:rPr lang="en-GB" i="1" dirty="0"/>
              <a:t>-tutorial </a:t>
            </a:r>
            <a:r>
              <a:rPr lang="en-GB" dirty="0"/>
              <a:t>directory on the machine you are using, under </a:t>
            </a:r>
            <a:r>
              <a:rPr lang="en-GB" i="1" dirty="0" err="1"/>
              <a:t>sample_solutions</a:t>
            </a:r>
            <a:r>
              <a:rPr lang="en-GB" i="1" dirty="0"/>
              <a:t> </a:t>
            </a:r>
            <a:r>
              <a:rPr lang="en-GB" dirty="0"/>
              <a:t>for each practical</a:t>
            </a:r>
            <a:endParaRPr lang="en-GB" dirty="0">
              <a:hlinkClick r:id="rId2"/>
            </a:endParaRPr>
          </a:p>
          <a:p>
            <a:pPr lvl="1"/>
            <a:r>
              <a:rPr lang="en-GB" dirty="0">
                <a:hlinkClick r:id="rId2"/>
              </a:rPr>
              <a:t>https://github.com/RISCVtestbed/tt-tutorial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Access to the machine will continue for the rest of this week</a:t>
            </a:r>
          </a:p>
          <a:p>
            <a:pPr lvl="1"/>
            <a:r>
              <a:rPr lang="en-GB" dirty="0"/>
              <a:t>Your visitor account will work until Saturday</a:t>
            </a:r>
          </a:p>
          <a:p>
            <a:pPr lvl="1"/>
            <a:r>
              <a:rPr lang="en-GB" dirty="0"/>
              <a:t>Feel free to not only work on the </a:t>
            </a:r>
            <a:r>
              <a:rPr lang="en-GB" dirty="0" err="1"/>
              <a:t>practicals</a:t>
            </a:r>
            <a:r>
              <a:rPr lang="en-GB" dirty="0"/>
              <a:t> we used today, but to also explore more complex codes on the architecture</a:t>
            </a:r>
          </a:p>
          <a:p>
            <a:pPr lvl="1"/>
            <a:endParaRPr lang="en-GB" dirty="0"/>
          </a:p>
          <a:p>
            <a:endParaRPr lang="en-GB" dirty="0"/>
          </a:p>
          <a:p>
            <a:r>
              <a:rPr lang="en-GB" dirty="0"/>
              <a:t>Beyond this, for long term access you can sign up for an account on our RISC-V testbed to continue using the Wormhole</a:t>
            </a:r>
          </a:p>
          <a:p>
            <a:pPr lvl="1"/>
            <a:r>
              <a:rPr lang="en-GB" dirty="0"/>
              <a:t>And also the Blackhole, and other RISC-V technologies too!</a:t>
            </a:r>
          </a:p>
          <a:p>
            <a:pPr lvl="1"/>
            <a:r>
              <a:rPr lang="en-GB" dirty="0">
                <a:hlinkClick r:id="rId3"/>
              </a:rPr>
              <a:t>https://riscv.epcc.ed.ac.uk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3644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E853-DE52-FF9C-AB5D-8B423916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Materials and the </a:t>
            </a:r>
            <a:r>
              <a:rPr lang="en-GB" dirty="0" err="1"/>
              <a:t>Tenstorrent</a:t>
            </a:r>
            <a:r>
              <a:rPr lang="en-GB" dirty="0"/>
              <a:t> community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7F7F-829C-FF2E-2154-94835C7E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 materials for this tutorial are open source and can be found at</a:t>
            </a:r>
          </a:p>
          <a:p>
            <a:pPr lvl="1"/>
            <a:r>
              <a:rPr lang="en-GB" dirty="0">
                <a:hlinkClick r:id="rId2"/>
              </a:rPr>
              <a:t>https://github.com/RISCVtestbed/tt-tutorial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/>
              <a:t>More generally if you wish to continue exploring this after the tutorial finishes</a:t>
            </a:r>
          </a:p>
          <a:p>
            <a:pPr lvl="1"/>
            <a:r>
              <a:rPr lang="en-GB" dirty="0">
                <a:hlinkClick r:id="rId3"/>
              </a:rPr>
              <a:t>https://docs.tenstorrent.com/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4"/>
              </a:rPr>
              <a:t>https://docs.tenstorrent.com/tt-metal/latest/tt-metalium/tt_metal/examples/matmul_multi_core.html</a:t>
            </a:r>
            <a:r>
              <a:rPr lang="en-GB" dirty="0"/>
              <a:t> is a good example of running multi-core across Tenix units</a:t>
            </a:r>
          </a:p>
          <a:p>
            <a:pPr lvl="1"/>
            <a:endParaRPr lang="en-GB" dirty="0"/>
          </a:p>
          <a:p>
            <a:r>
              <a:rPr lang="en-GB" dirty="0"/>
              <a:t>There is a </a:t>
            </a:r>
            <a:r>
              <a:rPr lang="en-GB" dirty="0" err="1"/>
              <a:t>Tenstorrent</a:t>
            </a:r>
            <a:r>
              <a:rPr lang="en-GB" dirty="0"/>
              <a:t> developer community</a:t>
            </a:r>
          </a:p>
          <a:p>
            <a:pPr lvl="1"/>
            <a:r>
              <a:rPr lang="en-GB" u="sng" dirty="0">
                <a:solidFill>
                  <a:srgbClr val="0000FF"/>
                </a:solidFill>
                <a:hlinkClick r:id="rId5"/>
              </a:rPr>
              <a:t>https://tenstorrent.com/developers</a:t>
            </a:r>
            <a:endParaRPr lang="en-GB" u="sng" dirty="0">
              <a:solidFill>
                <a:srgbClr val="0000FF"/>
              </a:solidFill>
            </a:endParaRPr>
          </a:p>
          <a:p>
            <a:pPr lvl="1"/>
            <a:r>
              <a:rPr lang="en-GB" dirty="0"/>
              <a:t>Discord at </a:t>
            </a:r>
            <a:r>
              <a:rPr lang="en-GB" u="sng" dirty="0">
                <a:solidFill>
                  <a:srgbClr val="0000FF"/>
                </a:solidFill>
                <a:hlinkClick r:id="rId6"/>
              </a:rPr>
              <a:t>https://discord.com/invite/tenstorrent</a:t>
            </a:r>
            <a:r>
              <a:rPr lang="en-GB" u="sng" dirty="0">
                <a:solidFill>
                  <a:srgbClr val="0000FF"/>
                </a:solidFill>
              </a:rPr>
              <a:t> </a:t>
            </a:r>
          </a:p>
          <a:p>
            <a:pPr lvl="1"/>
            <a:endParaRPr lang="en-GB" u="sng" dirty="0">
              <a:solidFill>
                <a:srgbClr val="0000FF"/>
              </a:solidFill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8444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238</Words>
  <Application>Microsoft Office PowerPoint</Application>
  <PresentationFormat>Widescreen</PresentationFormat>
  <Paragraphs>27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epcc_grey</vt:lpstr>
      <vt:lpstr>Wrap up</vt:lpstr>
      <vt:lpstr>Thanks for coming!</vt:lpstr>
      <vt:lpstr>Materials and the Tenstorrent community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2025-09-02T09:43:26Z</dcterms:modified>
</cp:coreProperties>
</file>