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86" r:id="rId2"/>
    <p:sldId id="287" r:id="rId3"/>
    <p:sldId id="288" r:id="rId4"/>
    <p:sldId id="295" r:id="rId5"/>
    <p:sldId id="289" r:id="rId6"/>
    <p:sldId id="296" r:id="rId7"/>
    <p:sldId id="290" r:id="rId8"/>
    <p:sldId id="291" r:id="rId9"/>
    <p:sldId id="298" r:id="rId10"/>
    <p:sldId id="292" r:id="rId11"/>
    <p:sldId id="294" r:id="rId12"/>
    <p:sldId id="293" r:id="rId13"/>
    <p:sldId id="2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4B53EB"/>
    <a:srgbClr val="6DC989"/>
    <a:srgbClr val="F9F93D"/>
    <a:srgbClr val="FFFF66"/>
    <a:srgbClr val="00FF00"/>
    <a:srgbClr val="5E46F0"/>
    <a:srgbClr val="EAED77"/>
    <a:srgbClr val="6B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239C5E-70F7-4B3A-B1E6-37BEF7AA3A29}" v="49" dt="2025-09-02T09:38:54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3" autoAdjust="0"/>
  </p:normalViewPr>
  <p:slideViewPr>
    <p:cSldViewPr>
      <p:cViewPr varScale="1">
        <p:scale>
          <a:sx n="65" d="100"/>
          <a:sy n="65" d="100"/>
        </p:scale>
        <p:origin x="88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torrent/tt-metal/tree/main/tt_metal/include/compute_kernel_api" TargetMode="External"/><Relationship Id="rId2" Type="http://schemas.openxmlformats.org/officeDocument/2006/relationships/hyperlink" Target="https://docs.tenstorrent.com/tt-metal/latest/tt-metalium/tt_metal/apis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enstorrent/tt-isa-documentation/tree/main/WormholeB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six.org/content/tt-wh-part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torrent/tt-isa-documentation/blob/main/WormholeB0/TensixTile/TensixCoprocessor/SrcASrcB.m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storrent.com/tt-metal/latest/tt-metalium/tt_metal/advanced_topic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TT-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Metalium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SDK: Compute</a:t>
            </a:r>
          </a:p>
        </p:txBody>
      </p:sp>
      <p:pic>
        <p:nvPicPr>
          <p:cNvPr id="2" name="Picture 6" descr="EPCC">
            <a:extLst>
              <a:ext uri="{FF2B5EF4-FFF2-40B4-BE49-F238E27FC236}">
                <a16:creationId xmlns:a16="http://schemas.microsoft.com/office/drawing/2014/main" id="{B59521C1-086E-4219-ADEF-591E1DAF9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6AB44818-EE88-A3BA-A114-8EEE6EE0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I Development Kits: Tenstorrent Update">
            <a:extLst>
              <a:ext uri="{FF2B5EF4-FFF2-40B4-BE49-F238E27FC236}">
                <a16:creationId xmlns:a16="http://schemas.microsoft.com/office/drawing/2014/main" id="{2FFF6E9A-19B5-BD8C-637A-8AB4AF338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9696" y="2420887"/>
            <a:ext cx="583264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D557-1534-61D6-F59E-64A3F483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maths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C1E-B934-C7EB-2331-57C0C482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15" y="2404936"/>
            <a:ext cx="3038128" cy="4272136"/>
          </a:xfrm>
        </p:spPr>
        <p:txBody>
          <a:bodyPr>
            <a:normAutofit/>
          </a:bodyPr>
          <a:lstStyle/>
          <a:p>
            <a:r>
              <a:rPr lang="en-GB" sz="2000" dirty="0" err="1"/>
              <a:t>add_tiles</a:t>
            </a:r>
            <a:endParaRPr lang="en-GB" sz="2000" dirty="0"/>
          </a:p>
          <a:p>
            <a:r>
              <a:rPr lang="en-GB" sz="2000" dirty="0" err="1"/>
              <a:t>sub_tiles</a:t>
            </a:r>
            <a:endParaRPr lang="en-GB" sz="2000" dirty="0"/>
          </a:p>
          <a:p>
            <a:r>
              <a:rPr lang="en-GB" sz="2000" dirty="0" err="1"/>
              <a:t>mul_tiles</a:t>
            </a:r>
            <a:endParaRPr lang="en-GB" sz="2000" dirty="0"/>
          </a:p>
          <a:p>
            <a:r>
              <a:rPr lang="en-GB" sz="2000" dirty="0" err="1"/>
              <a:t>matmul_tiles</a:t>
            </a:r>
            <a:endParaRPr lang="en-GB" sz="2000" dirty="0"/>
          </a:p>
          <a:p>
            <a:r>
              <a:rPr lang="en-GB" sz="2000" dirty="0" err="1"/>
              <a:t>reduce_tile</a:t>
            </a:r>
            <a:endParaRPr lang="en-GB" sz="2000" dirty="0"/>
          </a:p>
          <a:p>
            <a:r>
              <a:rPr lang="en-GB" sz="2000" dirty="0" err="1"/>
              <a:t>transpose_wh_tile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520AB-396B-68BA-3F6A-87B8C9821D32}"/>
              </a:ext>
            </a:extLst>
          </p:cNvPr>
          <p:cNvSpPr txBox="1">
            <a:spLocks/>
          </p:cNvSpPr>
          <p:nvPr/>
        </p:nvSpPr>
        <p:spPr>
          <a:xfrm>
            <a:off x="5159896" y="1491444"/>
            <a:ext cx="4190256" cy="5366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add_binary_tile</a:t>
            </a:r>
            <a:endParaRPr lang="en-GB" dirty="0"/>
          </a:p>
          <a:p>
            <a:r>
              <a:rPr lang="en-GB" dirty="0" err="1"/>
              <a:t>sub_binary_tile</a:t>
            </a:r>
            <a:endParaRPr lang="en-GB" dirty="0"/>
          </a:p>
          <a:p>
            <a:r>
              <a:rPr lang="en-GB" dirty="0" err="1"/>
              <a:t>mul_binary_tile</a:t>
            </a:r>
            <a:endParaRPr lang="en-GB" dirty="0"/>
          </a:p>
          <a:p>
            <a:r>
              <a:rPr lang="en-GB" dirty="0" err="1"/>
              <a:t>abs_tile</a:t>
            </a:r>
            <a:endParaRPr lang="en-GB" dirty="0"/>
          </a:p>
          <a:p>
            <a:r>
              <a:rPr lang="en-GB" dirty="0" err="1"/>
              <a:t>exp_tile</a:t>
            </a:r>
            <a:endParaRPr lang="en-GB" dirty="0"/>
          </a:p>
          <a:p>
            <a:r>
              <a:rPr lang="en-GB" dirty="0" err="1"/>
              <a:t>Isinf_tile</a:t>
            </a:r>
            <a:endParaRPr lang="en-GB" dirty="0"/>
          </a:p>
          <a:p>
            <a:r>
              <a:rPr lang="en-GB" dirty="0" err="1"/>
              <a:t>Isfinite_tile</a:t>
            </a:r>
            <a:endParaRPr lang="en-GB" dirty="0"/>
          </a:p>
          <a:p>
            <a:r>
              <a:rPr lang="en-GB" dirty="0" err="1"/>
              <a:t>Isnan_tile</a:t>
            </a:r>
            <a:endParaRPr lang="en-GB" dirty="0"/>
          </a:p>
          <a:p>
            <a:r>
              <a:rPr lang="en-GB" dirty="0" err="1"/>
              <a:t>sqrt_tile</a:t>
            </a:r>
            <a:endParaRPr lang="en-GB" dirty="0"/>
          </a:p>
          <a:p>
            <a:r>
              <a:rPr lang="en-GB" dirty="0" err="1"/>
              <a:t>square_time</a:t>
            </a:r>
            <a:endParaRPr lang="en-GB" dirty="0"/>
          </a:p>
          <a:p>
            <a:r>
              <a:rPr lang="en-GB" dirty="0" err="1"/>
              <a:t>tan_tile</a:t>
            </a:r>
            <a:endParaRPr lang="en-GB" dirty="0"/>
          </a:p>
          <a:p>
            <a:r>
              <a:rPr lang="en-GB" dirty="0" err="1"/>
              <a:t>sin_tile</a:t>
            </a:r>
            <a:endParaRPr lang="en-GB" dirty="0"/>
          </a:p>
          <a:p>
            <a:r>
              <a:rPr lang="en-GB" dirty="0" err="1"/>
              <a:t>cos_tile</a:t>
            </a:r>
            <a:endParaRPr lang="en-GB" dirty="0"/>
          </a:p>
          <a:p>
            <a:r>
              <a:rPr lang="en-GB" dirty="0" err="1"/>
              <a:t>atan_tile</a:t>
            </a:r>
            <a:endParaRPr lang="en-GB" dirty="0"/>
          </a:p>
          <a:p>
            <a:r>
              <a:rPr lang="en-GB" dirty="0" err="1"/>
              <a:t>acos_tile</a:t>
            </a:r>
            <a:endParaRPr lang="en-GB" dirty="0"/>
          </a:p>
          <a:p>
            <a:r>
              <a:rPr lang="en-GB" dirty="0" err="1"/>
              <a:t>asin_tile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76EEF3-2579-F5FC-C4E5-99093E7AAFC9}"/>
              </a:ext>
            </a:extLst>
          </p:cNvPr>
          <p:cNvSpPr txBox="1">
            <a:spLocks/>
          </p:cNvSpPr>
          <p:nvPr/>
        </p:nvSpPr>
        <p:spPr>
          <a:xfrm>
            <a:off x="9453837" y="1381326"/>
            <a:ext cx="28889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ltz_tile</a:t>
            </a:r>
            <a:endParaRPr lang="en-GB" sz="2000" dirty="0"/>
          </a:p>
          <a:p>
            <a:r>
              <a:rPr lang="en-GB" sz="2000" dirty="0" err="1"/>
              <a:t>eqz_tile</a:t>
            </a:r>
            <a:endParaRPr lang="en-GB" sz="2000" dirty="0"/>
          </a:p>
          <a:p>
            <a:r>
              <a:rPr lang="en-GB" sz="2000" dirty="0" err="1"/>
              <a:t>lez_tile</a:t>
            </a:r>
            <a:endParaRPr lang="en-GB" sz="2000" dirty="0"/>
          </a:p>
          <a:p>
            <a:r>
              <a:rPr lang="en-GB" sz="2000" dirty="0" err="1"/>
              <a:t>gtz_tile</a:t>
            </a:r>
            <a:endParaRPr lang="en-GB" sz="2000" dirty="0"/>
          </a:p>
          <a:p>
            <a:r>
              <a:rPr lang="en-GB" sz="2000" dirty="0" err="1"/>
              <a:t>neq_tile</a:t>
            </a:r>
            <a:endParaRPr lang="en-GB" sz="2000" dirty="0"/>
          </a:p>
          <a:p>
            <a:r>
              <a:rPr lang="en-GB" sz="2000" dirty="0" err="1"/>
              <a:t>gez_tile</a:t>
            </a:r>
            <a:endParaRPr lang="en-GB" sz="2000" dirty="0"/>
          </a:p>
          <a:p>
            <a:r>
              <a:rPr lang="en-GB" sz="2000" dirty="0" err="1"/>
              <a:t>unary_ne_tile</a:t>
            </a:r>
            <a:endParaRPr lang="en-GB" sz="2000" dirty="0"/>
          </a:p>
          <a:p>
            <a:r>
              <a:rPr lang="en-GB" sz="2000" dirty="0" err="1"/>
              <a:t>unary_gt_tile</a:t>
            </a:r>
            <a:endParaRPr lang="en-GB" sz="2000" dirty="0"/>
          </a:p>
          <a:p>
            <a:r>
              <a:rPr lang="en-GB" sz="2000" dirty="0" err="1"/>
              <a:t>unary_lt_tile</a:t>
            </a:r>
            <a:endParaRPr lang="en-GB" sz="2000" dirty="0"/>
          </a:p>
          <a:p>
            <a:r>
              <a:rPr lang="en-GB" sz="2000" dirty="0" err="1"/>
              <a:t>unary_max_tile</a:t>
            </a:r>
            <a:endParaRPr lang="en-GB" sz="2000" dirty="0"/>
          </a:p>
          <a:p>
            <a:r>
              <a:rPr lang="en-GB" sz="2000" dirty="0" err="1"/>
              <a:t>unary_min_tile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AC6D1-EF6B-078E-8AB0-0C1E25821DF4}"/>
              </a:ext>
            </a:extLst>
          </p:cNvPr>
          <p:cNvSpPr txBox="1"/>
          <p:nvPr/>
        </p:nvSpPr>
        <p:spPr>
          <a:xfrm>
            <a:off x="552215" y="1691516"/>
            <a:ext cx="40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u="sng" dirty="0">
                <a:solidFill>
                  <a:srgbClr val="0070C0"/>
                </a:solidFill>
              </a:rPr>
              <a:t>Matrix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5C2F8-CA59-1DD7-B2F3-CF6C571CF7FD}"/>
              </a:ext>
            </a:extLst>
          </p:cNvPr>
          <p:cNvSpPr txBox="1"/>
          <p:nvPr/>
        </p:nvSpPr>
        <p:spPr>
          <a:xfrm>
            <a:off x="6168008" y="1012766"/>
            <a:ext cx="40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u="sng" dirty="0">
                <a:solidFill>
                  <a:srgbClr val="0070C0"/>
                </a:solidFill>
              </a:rPr>
              <a:t>Vector unit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2B11449-4135-4208-84A3-4458F72FD6E9}"/>
              </a:ext>
            </a:extLst>
          </p:cNvPr>
          <p:cNvSpPr/>
          <p:nvPr/>
        </p:nvSpPr>
        <p:spPr>
          <a:xfrm rot="5400000">
            <a:off x="10535379" y="4743996"/>
            <a:ext cx="228594" cy="1865447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44C51-F7BD-AABA-8050-90C4E7B6874E}"/>
              </a:ext>
            </a:extLst>
          </p:cNvPr>
          <p:cNvSpPr txBox="1"/>
          <p:nvPr/>
        </p:nvSpPr>
        <p:spPr>
          <a:xfrm>
            <a:off x="9280595" y="5830753"/>
            <a:ext cx="2738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This column operations are for comparison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D91AF8-3C08-A756-2DA7-079CBB0818D7}"/>
              </a:ext>
            </a:extLst>
          </p:cNvPr>
          <p:cNvCxnSpPr>
            <a:cxnSpLocks/>
          </p:cNvCxnSpPr>
          <p:nvPr/>
        </p:nvCxnSpPr>
        <p:spPr>
          <a:xfrm>
            <a:off x="4295800" y="2060848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11464F-DD86-A55F-B77F-B97E95F2BF4D}"/>
              </a:ext>
            </a:extLst>
          </p:cNvPr>
          <p:cNvSpPr txBox="1"/>
          <p:nvPr/>
        </p:nvSpPr>
        <p:spPr>
          <a:xfrm>
            <a:off x="191344" y="4986130"/>
            <a:ext cx="3845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This also explains why the vector unit consumes from </a:t>
            </a:r>
            <a:r>
              <a:rPr lang="en-GB" i="1" dirty="0" err="1">
                <a:solidFill>
                  <a:srgbClr val="00B050"/>
                </a:solidFill>
              </a:rPr>
              <a:t>dst</a:t>
            </a:r>
            <a:r>
              <a:rPr lang="en-GB" i="1" dirty="0">
                <a:solidFill>
                  <a:srgbClr val="00B050"/>
                </a:solidFill>
              </a:rPr>
              <a:t>, as a common ML use-case is to execute with the matrix unit and then run another operation on results via the vector unit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2535344-8AC6-9C6B-567F-9DBA242A6BE8}"/>
              </a:ext>
            </a:extLst>
          </p:cNvPr>
          <p:cNvSpPr/>
          <p:nvPr/>
        </p:nvSpPr>
        <p:spPr>
          <a:xfrm>
            <a:off x="7279050" y="1554462"/>
            <a:ext cx="228594" cy="850474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719BA-8021-BFE3-63CF-4EAB79C25D7B}"/>
              </a:ext>
            </a:extLst>
          </p:cNvPr>
          <p:cNvSpPr txBox="1"/>
          <p:nvPr/>
        </p:nvSpPr>
        <p:spPr>
          <a:xfrm>
            <a:off x="7341711" y="1638001"/>
            <a:ext cx="150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0070C0"/>
                </a:solidFill>
              </a:rPr>
              <a:t>And integer variants</a:t>
            </a:r>
          </a:p>
        </p:txBody>
      </p:sp>
    </p:spTree>
    <p:extLst>
      <p:ext uri="{BB962C8B-B14F-4D97-AF65-F5344CB8AC3E}">
        <p14:creationId xmlns:p14="http://schemas.microsoft.com/office/powerpoint/2010/main" val="3101810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A684-0AA5-D6C2-DFD7-7A224554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compute cores…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08E8-9D9E-65A5-D824-2F4A415B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048" y="1437924"/>
            <a:ext cx="5505958" cy="53034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</a:t>
            </a:r>
            <a:r>
              <a:rPr lang="en-GB" dirty="0" err="1"/>
              <a:t>Tensix</a:t>
            </a:r>
            <a:r>
              <a:rPr lang="en-GB" dirty="0"/>
              <a:t> unit has three RISC-V baby cores for compute</a:t>
            </a:r>
          </a:p>
          <a:p>
            <a:pPr lvl="1"/>
            <a:r>
              <a:rPr lang="en-GB" dirty="0"/>
              <a:t>Unpacker drives the unpack unit</a:t>
            </a:r>
          </a:p>
          <a:p>
            <a:pPr lvl="1"/>
            <a:r>
              <a:rPr lang="en-GB" dirty="0"/>
              <a:t>Maths drives FPU, SFPU, </a:t>
            </a:r>
            <a:r>
              <a:rPr lang="en-GB" dirty="0" err="1"/>
              <a:t>ThCon</a:t>
            </a:r>
            <a:endParaRPr lang="en-GB" dirty="0"/>
          </a:p>
          <a:p>
            <a:pPr lvl="1"/>
            <a:r>
              <a:rPr lang="en-GB" dirty="0"/>
              <a:t>Packer drives the pack unit</a:t>
            </a:r>
          </a:p>
          <a:p>
            <a:pPr lvl="1"/>
            <a:endParaRPr lang="en-GB" dirty="0"/>
          </a:p>
          <a:p>
            <a:r>
              <a:rPr lang="en-GB" dirty="0"/>
              <a:t>Programmer’s compute kernel is launched on all three cores which execute it concurrently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Metalium</a:t>
            </a:r>
            <a:r>
              <a:rPr lang="en-GB" dirty="0"/>
              <a:t> API there are explicit sections for different cores, where one (or more) cores will execute some code and additional synchronisation</a:t>
            </a:r>
          </a:p>
          <a:p>
            <a:pPr lvl="2"/>
            <a:r>
              <a:rPr lang="en-GB" dirty="0"/>
              <a:t>But we don’t really need to worry about this, however, it explains why there are locks on the </a:t>
            </a:r>
            <a:r>
              <a:rPr lang="en-GB" dirty="0" err="1"/>
              <a:t>dst</a:t>
            </a:r>
            <a:r>
              <a:rPr lang="en-GB" dirty="0"/>
              <a:t> register to avoid conflict between the math and pack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B626-B53D-FB00-BDF3-B5A721FA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892763"/>
            <a:ext cx="5938006" cy="1925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8773F-9DA9-DE81-33C5-A6585224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1" y="3818347"/>
            <a:ext cx="5693729" cy="24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8FD4-3CA4-70BF-8118-ED8DF1D7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 data to drive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11F-362A-DDF6-B15D-C6AF9679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7214592" cy="514116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have talked about bringing the FPU into play but the registers are only of a certain size</a:t>
            </a:r>
          </a:p>
          <a:p>
            <a:pPr lvl="1"/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 contain a maximum of 1024 elements and similar if you use the SFPU</a:t>
            </a:r>
          </a:p>
          <a:p>
            <a:pPr lvl="1"/>
            <a:endParaRPr lang="en-GB" dirty="0"/>
          </a:p>
          <a:p>
            <a:r>
              <a:rPr lang="en-GB" dirty="0"/>
              <a:t>Therefore need to tile data across chunks</a:t>
            </a:r>
          </a:p>
          <a:p>
            <a:pPr lvl="1"/>
            <a:r>
              <a:rPr lang="en-GB" dirty="0" err="1"/>
              <a:t>Tenstorrent</a:t>
            </a:r>
            <a:r>
              <a:rPr lang="en-GB" dirty="0"/>
              <a:t> use the terminology </a:t>
            </a:r>
            <a:r>
              <a:rPr lang="en-GB" i="1" dirty="0"/>
              <a:t>tile</a:t>
            </a:r>
            <a:r>
              <a:rPr lang="en-GB" dirty="0"/>
              <a:t> due to the architecture being designed for matrix multiplications, and chunk would be better as a tile can be 1D</a:t>
            </a:r>
          </a:p>
          <a:p>
            <a:pPr lvl="1"/>
            <a:endParaRPr lang="en-GB" dirty="0"/>
          </a:p>
          <a:p>
            <a:r>
              <a:rPr lang="en-GB" dirty="0"/>
              <a:t>Practical three will explore how to do this, before using the matrix multiplication engine in practical four and vector unit in practical five to perform the compute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DFAC98-6B69-7B20-4C91-BB7D91BB9A33}"/>
              </a:ext>
            </a:extLst>
          </p:cNvPr>
          <p:cNvGrpSpPr/>
          <p:nvPr/>
        </p:nvGrpSpPr>
        <p:grpSpPr>
          <a:xfrm>
            <a:off x="8544272" y="1052736"/>
            <a:ext cx="3259545" cy="2578992"/>
            <a:chOff x="8544272" y="1052736"/>
            <a:chExt cx="3259545" cy="2578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3E5BFC-8354-3354-E480-7225C4989F1E}"/>
                </a:ext>
              </a:extLst>
            </p:cNvPr>
            <p:cNvSpPr/>
            <p:nvPr/>
          </p:nvSpPr>
          <p:spPr>
            <a:xfrm>
              <a:off x="8589869" y="1119072"/>
              <a:ext cx="1584176" cy="1224136"/>
            </a:xfrm>
            <a:prstGeom prst="rect">
              <a:avLst/>
            </a:prstGeom>
            <a:solidFill>
              <a:srgbClr val="F9F93D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03C573-437D-D8B9-180B-01303709FEC1}"/>
                </a:ext>
              </a:extLst>
            </p:cNvPr>
            <p:cNvSpPr/>
            <p:nvPr/>
          </p:nvSpPr>
          <p:spPr>
            <a:xfrm>
              <a:off x="10174045" y="1118096"/>
              <a:ext cx="1584176" cy="122413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38E5E0-FDEB-F5F4-8BEE-10FB4EA55F10}"/>
                </a:ext>
              </a:extLst>
            </p:cNvPr>
            <p:cNvSpPr/>
            <p:nvPr/>
          </p:nvSpPr>
          <p:spPr>
            <a:xfrm>
              <a:off x="8589869" y="2343208"/>
              <a:ext cx="1584176" cy="1224136"/>
            </a:xfrm>
            <a:prstGeom prst="rect">
              <a:avLst/>
            </a:prstGeom>
            <a:solidFill>
              <a:srgbClr val="4B53EB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2C9464-D6C7-9728-696F-16489C722700}"/>
                </a:ext>
              </a:extLst>
            </p:cNvPr>
            <p:cNvSpPr/>
            <p:nvPr/>
          </p:nvSpPr>
          <p:spPr>
            <a:xfrm>
              <a:off x="10174045" y="2342232"/>
              <a:ext cx="1584176" cy="1224136"/>
            </a:xfrm>
            <a:prstGeom prst="rect">
              <a:avLst/>
            </a:prstGeom>
            <a:solidFill>
              <a:srgbClr val="6DC98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4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6581AA-3B3B-7A83-2A5B-357182C48DD9}"/>
                </a:ext>
              </a:extLst>
            </p:cNvPr>
            <p:cNvSpPr/>
            <p:nvPr/>
          </p:nvSpPr>
          <p:spPr>
            <a:xfrm>
              <a:off x="8544272" y="1052736"/>
              <a:ext cx="3259545" cy="257899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F28E3F-5FB7-3DBA-5397-B1CEB8880A7A}"/>
              </a:ext>
            </a:extLst>
          </p:cNvPr>
          <p:cNvGrpSpPr/>
          <p:nvPr/>
        </p:nvGrpSpPr>
        <p:grpSpPr>
          <a:xfrm>
            <a:off x="8559258" y="3988049"/>
            <a:ext cx="3259545" cy="2664296"/>
            <a:chOff x="8544272" y="1052736"/>
            <a:chExt cx="3259545" cy="26642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2A5915-568E-0DCD-8B20-DD246C1D2001}"/>
                </a:ext>
              </a:extLst>
            </p:cNvPr>
            <p:cNvSpPr/>
            <p:nvPr/>
          </p:nvSpPr>
          <p:spPr>
            <a:xfrm>
              <a:off x="8589869" y="1119072"/>
              <a:ext cx="3168352" cy="647096"/>
            </a:xfrm>
            <a:prstGeom prst="rect">
              <a:avLst/>
            </a:prstGeom>
            <a:solidFill>
              <a:srgbClr val="F9F93D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9FC398-C8AA-DE63-6C8F-28B382B4A538}"/>
                </a:ext>
              </a:extLst>
            </p:cNvPr>
            <p:cNvSpPr/>
            <p:nvPr/>
          </p:nvSpPr>
          <p:spPr>
            <a:xfrm>
              <a:off x="8589869" y="1766168"/>
              <a:ext cx="3168352" cy="56365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23C694-94C6-C699-B4C0-5D6108A6BA0B}"/>
                </a:ext>
              </a:extLst>
            </p:cNvPr>
            <p:cNvSpPr/>
            <p:nvPr/>
          </p:nvSpPr>
          <p:spPr>
            <a:xfrm>
              <a:off x="8589869" y="2328144"/>
              <a:ext cx="3168352" cy="650816"/>
            </a:xfrm>
            <a:prstGeom prst="rect">
              <a:avLst/>
            </a:prstGeom>
            <a:solidFill>
              <a:srgbClr val="4B53EB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DF9B34-A78B-F4EE-09DF-2C2C31C493BE}"/>
                </a:ext>
              </a:extLst>
            </p:cNvPr>
            <p:cNvSpPr/>
            <p:nvPr/>
          </p:nvSpPr>
          <p:spPr>
            <a:xfrm>
              <a:off x="8589869" y="2979936"/>
              <a:ext cx="3168352" cy="650816"/>
            </a:xfrm>
            <a:prstGeom prst="rect">
              <a:avLst/>
            </a:prstGeom>
            <a:solidFill>
              <a:srgbClr val="6DC98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D1748-AC1A-48A7-B60A-F069DB8FFB88}"/>
                </a:ext>
              </a:extLst>
            </p:cNvPr>
            <p:cNvSpPr/>
            <p:nvPr/>
          </p:nvSpPr>
          <p:spPr>
            <a:xfrm>
              <a:off x="8544272" y="1052736"/>
              <a:ext cx="3259545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251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4782-F68F-6A4B-5DB4-F0A68B0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now: </a:t>
            </a:r>
            <a:r>
              <a:rPr lang="en-GB" dirty="0" err="1"/>
              <a:t>Practicals</a:t>
            </a:r>
            <a:r>
              <a:rPr lang="en-GB" dirty="0"/>
              <a:t> </a:t>
            </a:r>
            <a:r>
              <a:rPr lang="en-GB"/>
              <a:t>3,4 &amp; </a:t>
            </a:r>
            <a:r>
              <a:rPr lang="en-GB" dirty="0"/>
              <a:t>5 and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77269-F73C-69B7-2596-20A607BF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We are now going to move onto looking at </a:t>
            </a:r>
            <a:r>
              <a:rPr lang="en-GB" dirty="0" err="1"/>
              <a:t>practicals</a:t>
            </a:r>
            <a:r>
              <a:rPr lang="en-GB" dirty="0"/>
              <a:t> 3, 4, and 5</a:t>
            </a:r>
          </a:p>
          <a:p>
            <a:pPr lvl="1"/>
            <a:r>
              <a:rPr lang="en-GB" dirty="0"/>
              <a:t>Practical three chunks up data (into tiles) and operates on each chunk in tern. This is in preparation to use the FPU/SFPU as they have a maximum of 1024 elements at a time</a:t>
            </a:r>
          </a:p>
          <a:p>
            <a:pPr lvl="1"/>
            <a:r>
              <a:rPr lang="en-GB" dirty="0"/>
              <a:t>Practical four explores using the FPU (matrix unit) to undertake element wise addition. We sacrifice accuracy (can only use int8) but get performance.</a:t>
            </a:r>
          </a:p>
          <a:p>
            <a:pPr lvl="1"/>
            <a:r>
              <a:rPr lang="en-GB" dirty="0"/>
              <a:t>Practical five explores using the SFPU (vector unit) to undertake element wise addition. We sacrifice performance but get accuracy (can use int32).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There is API based documentation at </a:t>
            </a:r>
            <a:r>
              <a:rPr lang="en-GB" dirty="0">
                <a:hlinkClick r:id="rId2"/>
              </a:rPr>
              <a:t>https://docs.tenstorrent.com/tt-metal/latest/tt-metalium/tt_metal/apis/index.html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But this is somewhat incomplete, the API header files at </a:t>
            </a:r>
            <a:r>
              <a:rPr lang="en-GB" dirty="0">
                <a:hlinkClick r:id="rId3"/>
              </a:rPr>
              <a:t>https://github.com/tenstorrent/tt-metal/tree/main/tt_metal/include/compute_kernel_api</a:t>
            </a:r>
            <a:r>
              <a:rPr lang="en-GB" dirty="0"/>
              <a:t> tend to be more useful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Detailed architecture documentation can be found at </a:t>
            </a:r>
            <a:r>
              <a:rPr lang="en-GB" dirty="0">
                <a:hlinkClick r:id="rId4"/>
              </a:rPr>
              <a:t>https://github.com/tenstorrent/tt-isa-documentation/tree/main/WormholeB0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6060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0251A-DE53-B57B-2E9C-95CB6755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476672"/>
            <a:ext cx="7553833" cy="2449566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D8CCDBD-0BAE-0538-22CB-562C9035572E}"/>
              </a:ext>
            </a:extLst>
          </p:cNvPr>
          <p:cNvSpPr/>
          <p:nvPr/>
        </p:nvSpPr>
        <p:spPr>
          <a:xfrm>
            <a:off x="9408368" y="2915545"/>
            <a:ext cx="360040" cy="37749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222A6-50D9-8708-227A-453FFAA3C075}"/>
              </a:ext>
            </a:extLst>
          </p:cNvPr>
          <p:cNvSpPr txBox="1"/>
          <p:nvPr/>
        </p:nvSpPr>
        <p:spPr>
          <a:xfrm>
            <a:off x="9797476" y="3140968"/>
            <a:ext cx="2232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compute engine has a scalar, matrix and vector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 are input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Dst</a:t>
            </a:r>
            <a:r>
              <a:rPr lang="en-GB" dirty="0"/>
              <a:t> is an output register (and input register for Vector unit too)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20C49-0A29-B825-64B9-7C904D069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3" y="2905981"/>
            <a:ext cx="8709223" cy="3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F74D-9939-B3E1-F0D3-7AEAD65C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accurate diagram….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A92A-8282-F3C4-11D8-7928A89B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972" y="1481800"/>
            <a:ext cx="5516660" cy="504056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matrix unit can perform up to 4.096 TFLOP/s</a:t>
            </a:r>
          </a:p>
          <a:p>
            <a:r>
              <a:rPr lang="en-GB" dirty="0"/>
              <a:t>The vector unit can perform 32 FP32 maths operations per cycle</a:t>
            </a:r>
          </a:p>
          <a:p>
            <a:endParaRPr lang="en-GB" dirty="0"/>
          </a:p>
          <a:p>
            <a:r>
              <a:rPr lang="en-GB" dirty="0"/>
              <a:t>This is FP32(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matrix unit makes several sacrifices to IEEE compliance to achieve this performance</a:t>
            </a:r>
          </a:p>
          <a:p>
            <a:pPr lvl="2"/>
            <a:r>
              <a:rPr lang="en-GB" dirty="0"/>
              <a:t>Maximum of 19 bits for each element, so supports a maximum of TF32</a:t>
            </a:r>
          </a:p>
          <a:p>
            <a:pPr lvl="1"/>
            <a:r>
              <a:rPr lang="en-GB" dirty="0"/>
              <a:t>The vector unit provides full FP32 support, so for HPC workloads this is probably the one we would use</a:t>
            </a:r>
          </a:p>
          <a:p>
            <a:pPr lvl="2"/>
            <a:r>
              <a:rPr lang="en-GB" dirty="0"/>
              <a:t>However, performance is slower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B079F-3604-4D81-6A1B-B5819FC8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81800"/>
            <a:ext cx="5660678" cy="4559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039DD-EC7F-3338-2323-7520AFFAB6D7}"/>
              </a:ext>
            </a:extLst>
          </p:cNvPr>
          <p:cNvSpPr txBox="1"/>
          <p:nvPr/>
        </p:nvSpPr>
        <p:spPr>
          <a:xfrm>
            <a:off x="407368" y="604114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From Pete Cawley’s blog at </a:t>
            </a:r>
            <a:r>
              <a:rPr lang="en-GB" sz="1200" i="1" dirty="0">
                <a:hlinkClick r:id="rId3"/>
              </a:rPr>
              <a:t>https://www.corsix.org/content/tt-wh-part7</a:t>
            </a:r>
            <a:r>
              <a:rPr lang="en-GB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4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782F-3D10-D140-F870-A0A9055A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supported by the matrix unit (FPU)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38AC-0317-1D6B-4749-59D7A928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502624" cy="5141168"/>
          </a:xfrm>
        </p:spPr>
        <p:txBody>
          <a:bodyPr>
            <a:normAutofit/>
          </a:bodyPr>
          <a:lstStyle/>
          <a:p>
            <a:r>
              <a:rPr lang="en-GB" dirty="0"/>
              <a:t>Inputs to the matrix unit (</a:t>
            </a:r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) are two banks of 64 rows by 16 columns of 19-bit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D98DF-78E1-2EEE-6C24-C21195A6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3861048"/>
            <a:ext cx="8935697" cy="1524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37312A-F9D0-3137-521E-5013689D881A}"/>
              </a:ext>
            </a:extLst>
          </p:cNvPr>
          <p:cNvSpPr txBox="1"/>
          <p:nvPr/>
        </p:nvSpPr>
        <p:spPr>
          <a:xfrm>
            <a:off x="1628151" y="5385261"/>
            <a:ext cx="89356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From </a:t>
            </a:r>
            <a:r>
              <a:rPr lang="en-GB" sz="1200" dirty="0">
                <a:hlinkClick r:id="rId3"/>
              </a:rPr>
              <a:t>https://github.com/tenstorrent/tt-isa-documentation/blob/main/WormholeB0/TensixTile/TensixCoprocessor/SrcASrcB.md</a:t>
            </a:r>
            <a:endParaRPr lang="en-GB" sz="12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30BC9C-7AFC-54F4-90D5-DF850A59DDE7}"/>
              </a:ext>
            </a:extLst>
          </p:cNvPr>
          <p:cNvGrpSpPr/>
          <p:nvPr/>
        </p:nvGrpSpPr>
        <p:grpSpPr>
          <a:xfrm>
            <a:off x="8760296" y="1450804"/>
            <a:ext cx="3240360" cy="948401"/>
            <a:chOff x="10214248" y="444076"/>
            <a:chExt cx="3565631" cy="10979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A06C9B5-CCB0-533D-149D-1233A96560F4}"/>
                </a:ext>
              </a:extLst>
            </p:cNvPr>
            <p:cNvSpPr/>
            <p:nvPr/>
          </p:nvSpPr>
          <p:spPr>
            <a:xfrm>
              <a:off x="11438384" y="480586"/>
              <a:ext cx="1152128" cy="1008112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70C0"/>
                  </a:solidFill>
                </a:rPr>
                <a:t>FPU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A6826D-1EE7-5327-AB13-ABC0D2A6125A}"/>
                </a:ext>
              </a:extLst>
            </p:cNvPr>
            <p:cNvSpPr/>
            <p:nvPr/>
          </p:nvSpPr>
          <p:spPr>
            <a:xfrm>
              <a:off x="10214248" y="458882"/>
              <a:ext cx="864096" cy="4320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C00000"/>
                  </a:solidFill>
                </a:rPr>
                <a:t>srcA</a:t>
              </a:r>
              <a:endParaRPr lang="en-GB" i="1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029C4E-B76E-E854-A0C7-5A7B88A0878B}"/>
                </a:ext>
              </a:extLst>
            </p:cNvPr>
            <p:cNvSpPr/>
            <p:nvPr/>
          </p:nvSpPr>
          <p:spPr>
            <a:xfrm>
              <a:off x="10229084" y="1109938"/>
              <a:ext cx="864096" cy="4320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C00000"/>
                  </a:solidFill>
                </a:rPr>
                <a:t>srcB</a:t>
              </a:r>
              <a:endParaRPr lang="en-GB" i="1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F968E9-1ED3-86B7-0A6E-8B34898E0634}"/>
                </a:ext>
              </a:extLst>
            </p:cNvPr>
            <p:cNvSpPr/>
            <p:nvPr/>
          </p:nvSpPr>
          <p:spPr>
            <a:xfrm>
              <a:off x="12915783" y="444076"/>
              <a:ext cx="864096" cy="10811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i="1" dirty="0" err="1">
                  <a:solidFill>
                    <a:srgbClr val="00B050"/>
                  </a:solidFill>
                </a:rPr>
                <a:t>dst</a:t>
              </a:r>
              <a:endParaRPr lang="en-GB" i="1" dirty="0">
                <a:solidFill>
                  <a:srgbClr val="00B050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D2B76C-DAD3-3B86-39BF-F03C44892D73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11078344" y="674906"/>
              <a:ext cx="360040" cy="8979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B1A029-E0FA-48D8-DD91-A06D459065A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11093180" y="1196752"/>
              <a:ext cx="345204" cy="12921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98348D-960F-B18D-6837-DE4E5EC4B936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12590512" y="984642"/>
              <a:ext cx="325271" cy="0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E6B4258-830C-C992-D007-813600B5944E}"/>
              </a:ext>
            </a:extLst>
          </p:cNvPr>
          <p:cNvSpPr txBox="1">
            <a:spLocks/>
          </p:cNvSpPr>
          <p:nvPr/>
        </p:nvSpPr>
        <p:spPr>
          <a:xfrm>
            <a:off x="609599" y="2420888"/>
            <a:ext cx="10972800" cy="5141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1024 elements computed with by the FPU, the majority of compute FPU operations have a latency of five cycles but are pipelined and can be issued each cycle</a:t>
            </a:r>
          </a:p>
          <a:p>
            <a:pPr lvl="1"/>
            <a:r>
              <a:rPr lang="en-GB" dirty="0"/>
              <a:t>Matrix multiplication can deliver up to 4.096 TFLOP/s and element wide operations 0.256 TFLOP/s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Whilst the FPU provides the potential for performance, the data types that are supported are rather limited</a:t>
            </a:r>
          </a:p>
        </p:txBody>
      </p:sp>
    </p:spTree>
    <p:extLst>
      <p:ext uri="{BB962C8B-B14F-4D97-AF65-F5344CB8AC3E}">
        <p14:creationId xmlns:p14="http://schemas.microsoft.com/office/powerpoint/2010/main" val="114206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E2E-43CF-7284-40FA-AA5A3071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Issuing compute operations to matrix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AB736-D18C-9CA5-ADBA-C03C121D193F}"/>
              </a:ext>
            </a:extLst>
          </p:cNvPr>
          <p:cNvSpPr txBox="1"/>
          <p:nvPr/>
        </p:nvSpPr>
        <p:spPr>
          <a:xfrm>
            <a:off x="479376" y="2433947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for two CBs (LHS and RHS) to be available via </a:t>
            </a:r>
            <a:r>
              <a:rPr lang="en-GB" i="1" dirty="0" err="1"/>
              <a:t>cb_wait_front</a:t>
            </a:r>
            <a:r>
              <a:rPr lang="en-GB" i="1" dirty="0"/>
              <a:t> </a:t>
            </a:r>
            <a:r>
              <a:rPr lang="en-GB" dirty="0"/>
              <a:t>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138AE-F41E-CE14-F6F0-6CA0277F2FC0}"/>
              </a:ext>
            </a:extLst>
          </p:cNvPr>
          <p:cNvSpPr txBox="1"/>
          <p:nvPr/>
        </p:nvSpPr>
        <p:spPr>
          <a:xfrm>
            <a:off x="4338038" y="2382775"/>
            <a:ext cx="3486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compute lock on DST (target) registers using </a:t>
            </a:r>
            <a:r>
              <a:rPr lang="en-GB" i="1" dirty="0" err="1"/>
              <a:t>tile_regs_aqcuire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Issue corresponding matrix API call such as </a:t>
            </a:r>
            <a:r>
              <a:rPr lang="en-GB" i="1" dirty="0" err="1"/>
              <a:t>add_tiles</a:t>
            </a:r>
            <a:r>
              <a:rPr lang="en-GB" i="1" dirty="0"/>
              <a:t>, </a:t>
            </a:r>
            <a:r>
              <a:rPr lang="en-GB" i="1" dirty="0" err="1"/>
              <a:t>sub_tiles</a:t>
            </a:r>
            <a:r>
              <a:rPr lang="en-GB" i="1" dirty="0"/>
              <a:t>, </a:t>
            </a:r>
            <a:r>
              <a:rPr lang="en-GB" i="1" dirty="0" err="1"/>
              <a:t>mul_tiles</a:t>
            </a:r>
            <a:r>
              <a:rPr lang="en-GB" i="1" dirty="0"/>
              <a:t> </a:t>
            </a:r>
            <a:r>
              <a:rPr lang="en-GB" dirty="0"/>
              <a:t>with CB index as input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compute lock on DST (target) registers using </a:t>
            </a:r>
            <a:r>
              <a:rPr lang="en-GB" i="1" dirty="0" err="1"/>
              <a:t>tile_regs_commit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1AE2D-67A4-4F2E-AF67-F68B6BC0A31E}"/>
              </a:ext>
            </a:extLst>
          </p:cNvPr>
          <p:cNvSpPr txBox="1"/>
          <p:nvPr/>
        </p:nvSpPr>
        <p:spPr>
          <a:xfrm>
            <a:off x="335360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input data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4E801-F315-5E42-1BFF-CBB53B213E9C}"/>
              </a:ext>
            </a:extLst>
          </p:cNvPr>
          <p:cNvSpPr txBox="1"/>
          <p:nvPr/>
        </p:nvSpPr>
        <p:spPr>
          <a:xfrm>
            <a:off x="4367808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compute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0E434-CD2A-E569-6C94-9E6EE64446B9}"/>
              </a:ext>
            </a:extLst>
          </p:cNvPr>
          <p:cNvSpPr txBox="1"/>
          <p:nvPr/>
        </p:nvSpPr>
        <p:spPr>
          <a:xfrm>
            <a:off x="8416489" y="17676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results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3409C-AEB4-91D6-2651-FC86EDD1A011}"/>
              </a:ext>
            </a:extLst>
          </p:cNvPr>
          <p:cNvSpPr txBox="1"/>
          <p:nvPr/>
        </p:nvSpPr>
        <p:spPr>
          <a:xfrm>
            <a:off x="8370486" y="2382775"/>
            <a:ext cx="3486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results from </a:t>
            </a:r>
            <a:r>
              <a:rPr lang="en-GB" dirty="0" err="1"/>
              <a:t>dst</a:t>
            </a:r>
            <a:r>
              <a:rPr lang="en-GB" dirty="0"/>
              <a:t> register to target CB via </a:t>
            </a:r>
            <a:r>
              <a:rPr lang="en-GB" i="1" dirty="0" err="1"/>
              <a:t>pack_tile</a:t>
            </a:r>
            <a:r>
              <a:rPr lang="en-GB" dirty="0"/>
              <a:t> 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2449D4-362D-8040-D764-153CBC2227B6}"/>
              </a:ext>
            </a:extLst>
          </p:cNvPr>
          <p:cNvCxnSpPr/>
          <p:nvPr/>
        </p:nvCxnSpPr>
        <p:spPr>
          <a:xfrm>
            <a:off x="3863752" y="2564904"/>
            <a:ext cx="0" cy="223224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F6312-4B42-5861-1FCA-17CE50AC87A4}"/>
              </a:ext>
            </a:extLst>
          </p:cNvPr>
          <p:cNvCxnSpPr>
            <a:cxnSpLocks/>
          </p:cNvCxnSpPr>
          <p:nvPr/>
        </p:nvCxnSpPr>
        <p:spPr>
          <a:xfrm>
            <a:off x="8112224" y="2564904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74FCAEA-C8B7-77BE-DE28-61D465F2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5" y="3937884"/>
            <a:ext cx="3293947" cy="26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444C-38C0-34E0-DCBD-BAA8E7A01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supported by the vector unit (SFPU)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9F27-6F03-2A87-AA9A-CDA5D775E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2648"/>
            <a:ext cx="7112761" cy="2533102"/>
          </a:xfrm>
        </p:spPr>
        <p:txBody>
          <a:bodyPr>
            <a:normAutofit/>
          </a:bodyPr>
          <a:lstStyle/>
          <a:p>
            <a:r>
              <a:rPr lang="en-GB" dirty="0"/>
              <a:t>Inputs to the vector unit are from the </a:t>
            </a:r>
            <a:r>
              <a:rPr lang="en-GB" i="1" dirty="0" err="1"/>
              <a:t>dst</a:t>
            </a:r>
            <a:r>
              <a:rPr lang="en-GB" i="1" dirty="0"/>
              <a:t> </a:t>
            </a:r>
            <a:r>
              <a:rPr lang="en-GB" dirty="0"/>
              <a:t>register</a:t>
            </a:r>
          </a:p>
          <a:p>
            <a:pPr lvl="1"/>
            <a:r>
              <a:rPr lang="en-GB" dirty="0"/>
              <a:t>1024 rows of 16 columns of 16-bit data, or 512 rows of 16 columns of 32-bit data</a:t>
            </a:r>
          </a:p>
          <a:p>
            <a:pPr lvl="1"/>
            <a:r>
              <a:rPr lang="en-GB" dirty="0"/>
              <a:t>BF16, FP16, FP32, int8, int16 and int32 are supported</a:t>
            </a:r>
          </a:p>
          <a:p>
            <a:pPr lvl="1"/>
            <a:endParaRPr lang="en-GB" dirty="0"/>
          </a:p>
          <a:p>
            <a:r>
              <a:rPr lang="en-GB" dirty="0"/>
              <a:t>The vector unit has 32 lanes, each of 32 bit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66826-2379-7943-B124-3126F118C2FF}"/>
              </a:ext>
            </a:extLst>
          </p:cNvPr>
          <p:cNvSpPr/>
          <p:nvPr/>
        </p:nvSpPr>
        <p:spPr>
          <a:xfrm>
            <a:off x="1271464" y="3693495"/>
            <a:ext cx="3024336" cy="2808312"/>
          </a:xfrm>
          <a:prstGeom prst="rect">
            <a:avLst/>
          </a:prstGeom>
          <a:noFill/>
          <a:ln>
            <a:solidFill>
              <a:srgbClr val="4B5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chemeClr val="tx1"/>
                </a:solidFill>
              </a:rPr>
              <a:t>dst</a:t>
            </a:r>
            <a:endParaRPr lang="en-GB" i="1" dirty="0">
              <a:solidFill>
                <a:schemeClr val="tx1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4ADDA01-85CB-F922-B688-2B01FA78D048}"/>
              </a:ext>
            </a:extLst>
          </p:cNvPr>
          <p:cNvSpPr/>
          <p:nvPr/>
        </p:nvSpPr>
        <p:spPr>
          <a:xfrm>
            <a:off x="4511824" y="3691416"/>
            <a:ext cx="216024" cy="74361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7FEDA9-F85F-9890-772A-B0BE85F59931}"/>
              </a:ext>
            </a:extLst>
          </p:cNvPr>
          <p:cNvSpPr/>
          <p:nvPr/>
        </p:nvSpPr>
        <p:spPr>
          <a:xfrm>
            <a:off x="5447928" y="3691416"/>
            <a:ext cx="3024336" cy="743617"/>
          </a:xfrm>
          <a:prstGeom prst="rect">
            <a:avLst/>
          </a:prstGeom>
          <a:noFill/>
          <a:ln>
            <a:solidFill>
              <a:srgbClr val="4B5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chemeClr val="tx1"/>
                </a:solidFill>
              </a:rPr>
              <a:t>LReg</a:t>
            </a:r>
            <a:endParaRPr lang="en-GB" i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65D1E3-D8F7-3A3C-70FA-3C6EE0C89B0E}"/>
              </a:ext>
            </a:extLst>
          </p:cNvPr>
          <p:cNvCxnSpPr>
            <a:cxnSpLocks/>
          </p:cNvCxnSpPr>
          <p:nvPr/>
        </p:nvCxnSpPr>
        <p:spPr>
          <a:xfrm flipV="1">
            <a:off x="4799856" y="4063224"/>
            <a:ext cx="57606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789196-B82A-0759-EF77-4F0CE9180493}"/>
              </a:ext>
            </a:extLst>
          </p:cNvPr>
          <p:cNvSpPr txBox="1">
            <a:spLocks/>
          </p:cNvSpPr>
          <p:nvPr/>
        </p:nvSpPr>
        <p:spPr>
          <a:xfrm>
            <a:off x="4815887" y="4653135"/>
            <a:ext cx="7112761" cy="22048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vector unit is fed from </a:t>
            </a:r>
            <a:r>
              <a:rPr lang="en-GB" i="1" dirty="0" err="1"/>
              <a:t>LReg</a:t>
            </a:r>
            <a:r>
              <a:rPr lang="en-GB" dirty="0"/>
              <a:t>, which contains 17 times, 32 lanes of 32 bit</a:t>
            </a:r>
          </a:p>
          <a:p>
            <a:r>
              <a:rPr lang="en-GB" i="1" dirty="0" err="1"/>
              <a:t>LReg</a:t>
            </a:r>
            <a:r>
              <a:rPr lang="en-GB" dirty="0"/>
              <a:t> is loaded from chunks of </a:t>
            </a:r>
            <a:r>
              <a:rPr lang="en-GB" i="1" dirty="0" err="1"/>
              <a:t>dst</a:t>
            </a:r>
            <a:r>
              <a:rPr lang="en-GB" i="1" dirty="0"/>
              <a:t> , </a:t>
            </a:r>
            <a:r>
              <a:rPr lang="en-GB" dirty="0"/>
              <a:t>from a maximum of 1024 elements</a:t>
            </a:r>
          </a:p>
          <a:p>
            <a:pPr lvl="1"/>
            <a:r>
              <a:rPr lang="en-GB" dirty="0"/>
              <a:t>Binary operations will load different lanes of </a:t>
            </a:r>
            <a:r>
              <a:rPr lang="en-GB" i="1" dirty="0" err="1"/>
              <a:t>LReg</a:t>
            </a:r>
            <a:r>
              <a:rPr lang="en-GB" dirty="0"/>
              <a:t> from different chunks in </a:t>
            </a:r>
            <a:r>
              <a:rPr lang="en-GB" i="1" dirty="0" err="1"/>
              <a:t>dst</a:t>
            </a:r>
            <a:endParaRPr lang="en-GB" i="1" dirty="0"/>
          </a:p>
          <a:p>
            <a:r>
              <a:rPr lang="en-GB" dirty="0"/>
              <a:t>Most operations have a latency of 2 cycles and can be issued each cycle – but only work on 32 elements</a:t>
            </a:r>
          </a:p>
          <a:p>
            <a:pPr lvl="1"/>
            <a:endParaRPr lang="en-GB" i="1" dirty="0"/>
          </a:p>
          <a:p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F93EFD-6496-4D6C-6DCC-F5321A1BB239}"/>
              </a:ext>
            </a:extLst>
          </p:cNvPr>
          <p:cNvSpPr/>
          <p:nvPr/>
        </p:nvSpPr>
        <p:spPr>
          <a:xfrm>
            <a:off x="9460654" y="2165098"/>
            <a:ext cx="1047026" cy="87083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>
                <a:solidFill>
                  <a:srgbClr val="0070C0"/>
                </a:solidFill>
              </a:rPr>
              <a:t>SFPU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9EF818-12F9-FBBF-ACC2-1F7D8DF41B99}"/>
              </a:ext>
            </a:extLst>
          </p:cNvPr>
          <p:cNvSpPr/>
          <p:nvPr/>
        </p:nvSpPr>
        <p:spPr>
          <a:xfrm>
            <a:off x="10912519" y="2133560"/>
            <a:ext cx="785270" cy="933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rgbClr val="00B050"/>
                </a:solidFill>
              </a:rPr>
              <a:t>dst</a:t>
            </a:r>
            <a:endParaRPr lang="en-GB" i="1" dirty="0">
              <a:solidFill>
                <a:srgbClr val="00B05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10A41D-6F54-7132-0584-8BA2153D8F1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0507680" y="2600514"/>
            <a:ext cx="404839" cy="0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7CD0D25-761C-CA9F-1C2B-0C2C0FDC9198}"/>
              </a:ext>
            </a:extLst>
          </p:cNvPr>
          <p:cNvSpPr/>
          <p:nvPr/>
        </p:nvSpPr>
        <p:spPr>
          <a:xfrm>
            <a:off x="8256240" y="2133559"/>
            <a:ext cx="785270" cy="9339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i="1" dirty="0" err="1">
                <a:solidFill>
                  <a:srgbClr val="00B050"/>
                </a:solidFill>
              </a:rPr>
              <a:t>dst</a:t>
            </a:r>
            <a:endParaRPr lang="en-GB" i="1" dirty="0">
              <a:solidFill>
                <a:srgbClr val="00B05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E2F781-724E-A8F5-3DA9-98BBA7663F6C}"/>
              </a:ext>
            </a:extLst>
          </p:cNvPr>
          <p:cNvCxnSpPr>
            <a:cxnSpLocks/>
          </p:cNvCxnSpPr>
          <p:nvPr/>
        </p:nvCxnSpPr>
        <p:spPr>
          <a:xfrm>
            <a:off x="9041510" y="2508274"/>
            <a:ext cx="419144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4F18B3F-C060-43D1-7BE8-F0C16AB97A00}"/>
              </a:ext>
            </a:extLst>
          </p:cNvPr>
          <p:cNvSpPr/>
          <p:nvPr/>
        </p:nvSpPr>
        <p:spPr>
          <a:xfrm>
            <a:off x="9648056" y="2236530"/>
            <a:ext cx="702709" cy="302669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i="1" dirty="0" err="1">
                <a:solidFill>
                  <a:srgbClr val="0070C0"/>
                </a:solidFill>
              </a:rPr>
              <a:t>LReg</a:t>
            </a:r>
            <a:endParaRPr lang="en-GB" sz="1200" i="1" dirty="0">
              <a:solidFill>
                <a:srgbClr val="0070C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0A9560B-D3C3-7EB4-68B6-E0ADCC678202}"/>
              </a:ext>
            </a:extLst>
          </p:cNvPr>
          <p:cNvCxnSpPr>
            <a:cxnSpLocks/>
          </p:cNvCxnSpPr>
          <p:nvPr/>
        </p:nvCxnSpPr>
        <p:spPr>
          <a:xfrm>
            <a:off x="9063056" y="2692752"/>
            <a:ext cx="419144" cy="1"/>
          </a:xfrm>
          <a:prstGeom prst="straightConnector1">
            <a:avLst/>
          </a:prstGeom>
          <a:ln w="222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4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62FB-4EC2-702C-3573-5C017E2F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8429-31D0-5A8D-0AF4-418CC45D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Issuing compute operations to vector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09CAC-630A-59BE-7BFB-3952BBA584C7}"/>
              </a:ext>
            </a:extLst>
          </p:cNvPr>
          <p:cNvSpPr txBox="1"/>
          <p:nvPr/>
        </p:nvSpPr>
        <p:spPr>
          <a:xfrm>
            <a:off x="191344" y="2433947"/>
            <a:ext cx="36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for two CBs (LHS and RHS) to be available via </a:t>
            </a:r>
            <a:r>
              <a:rPr lang="en-GB" i="1" dirty="0" err="1"/>
              <a:t>cb_wait_front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both input tiles into </a:t>
            </a:r>
            <a:r>
              <a:rPr lang="en-GB" i="1" dirty="0" err="1"/>
              <a:t>dst</a:t>
            </a:r>
            <a:r>
              <a:rPr lang="en-GB" dirty="0"/>
              <a:t> register using segment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72041-F4DA-296D-4221-DE5884C402B4}"/>
              </a:ext>
            </a:extLst>
          </p:cNvPr>
          <p:cNvSpPr txBox="1"/>
          <p:nvPr/>
        </p:nvSpPr>
        <p:spPr>
          <a:xfrm>
            <a:off x="3935761" y="2382775"/>
            <a:ext cx="410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compute lock on DST (target) registers using </a:t>
            </a:r>
            <a:r>
              <a:rPr lang="en-GB" i="1" dirty="0" err="1"/>
              <a:t>tile_regs_aqcuire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Issue corresponding vector API call such as </a:t>
            </a:r>
            <a:r>
              <a:rPr lang="en-GB" i="1" dirty="0" err="1"/>
              <a:t>add_binary_tile</a:t>
            </a:r>
            <a:r>
              <a:rPr lang="en-GB" i="1" dirty="0"/>
              <a:t>, </a:t>
            </a:r>
            <a:r>
              <a:rPr lang="en-GB" i="1" dirty="0" err="1"/>
              <a:t>sub_binary_tile</a:t>
            </a:r>
            <a:r>
              <a:rPr lang="en-GB" i="1" dirty="0"/>
              <a:t> </a:t>
            </a:r>
            <a:r>
              <a:rPr lang="en-GB" dirty="0"/>
              <a:t> with segment index determining inputs (first input overwritten with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compute lock on DST (target) registers using </a:t>
            </a:r>
            <a:r>
              <a:rPr lang="en-GB" i="1" dirty="0" err="1"/>
              <a:t>tile_regs_commit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8C40B-2769-AC35-42ED-41C2671A02E1}"/>
              </a:ext>
            </a:extLst>
          </p:cNvPr>
          <p:cNvSpPr txBox="1"/>
          <p:nvPr/>
        </p:nvSpPr>
        <p:spPr>
          <a:xfrm>
            <a:off x="335360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input data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B57E0-5779-6B9F-8279-26F7B299D0EF}"/>
              </a:ext>
            </a:extLst>
          </p:cNvPr>
          <p:cNvSpPr txBox="1"/>
          <p:nvPr/>
        </p:nvSpPr>
        <p:spPr>
          <a:xfrm>
            <a:off x="4367808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compute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FC488-E3A3-1DB0-69B1-54DCF8AC9AAA}"/>
              </a:ext>
            </a:extLst>
          </p:cNvPr>
          <p:cNvSpPr txBox="1"/>
          <p:nvPr/>
        </p:nvSpPr>
        <p:spPr>
          <a:xfrm>
            <a:off x="8416489" y="17676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results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0961E-D5B4-FAD7-5331-730435569ADA}"/>
              </a:ext>
            </a:extLst>
          </p:cNvPr>
          <p:cNvSpPr txBox="1"/>
          <p:nvPr/>
        </p:nvSpPr>
        <p:spPr>
          <a:xfrm>
            <a:off x="8370486" y="2382775"/>
            <a:ext cx="3486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results from </a:t>
            </a:r>
            <a:r>
              <a:rPr lang="en-GB" dirty="0" err="1"/>
              <a:t>dst</a:t>
            </a:r>
            <a:r>
              <a:rPr lang="en-GB" dirty="0"/>
              <a:t> register to target CB via </a:t>
            </a:r>
            <a:r>
              <a:rPr lang="en-GB" i="1" dirty="0" err="1"/>
              <a:t>pack_tile</a:t>
            </a:r>
            <a:r>
              <a:rPr lang="en-GB" dirty="0"/>
              <a:t> 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E811C-5414-C0EB-F7B1-15E4CA9E969F}"/>
              </a:ext>
            </a:extLst>
          </p:cNvPr>
          <p:cNvCxnSpPr/>
          <p:nvPr/>
        </p:nvCxnSpPr>
        <p:spPr>
          <a:xfrm>
            <a:off x="3863752" y="2564904"/>
            <a:ext cx="0" cy="223224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83600F-BC6F-6FBB-C327-D246AC15E25F}"/>
              </a:ext>
            </a:extLst>
          </p:cNvPr>
          <p:cNvCxnSpPr>
            <a:cxnSpLocks/>
          </p:cNvCxnSpPr>
          <p:nvPr/>
        </p:nvCxnSpPr>
        <p:spPr>
          <a:xfrm>
            <a:off x="8112224" y="2564904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BB112A-6480-AA11-6CF3-09BD53E1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5" y="0"/>
            <a:ext cx="2279576" cy="183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B6785-E7B1-C065-A6E2-068D4CACAB46}"/>
              </a:ext>
            </a:extLst>
          </p:cNvPr>
          <p:cNvSpPr txBox="1"/>
          <p:nvPr/>
        </p:nvSpPr>
        <p:spPr>
          <a:xfrm>
            <a:off x="5879976" y="6353093"/>
            <a:ext cx="619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Vector unit uses the </a:t>
            </a:r>
            <a:r>
              <a:rPr lang="en-GB" i="1" dirty="0" err="1">
                <a:solidFill>
                  <a:srgbClr val="FF0000"/>
                </a:solidFill>
              </a:rPr>
              <a:t>dst</a:t>
            </a:r>
            <a:r>
              <a:rPr lang="en-GB" i="1" dirty="0">
                <a:solidFill>
                  <a:srgbClr val="FF0000"/>
                </a:solidFill>
              </a:rPr>
              <a:t> registers for both inputs and output</a:t>
            </a:r>
          </a:p>
        </p:txBody>
      </p:sp>
    </p:spTree>
    <p:extLst>
      <p:ext uri="{BB962C8B-B14F-4D97-AF65-F5344CB8AC3E}">
        <p14:creationId xmlns:p14="http://schemas.microsoft.com/office/powerpoint/2010/main" val="188711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BFA1-2CF3-1F16-E9C8-A1A8719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8426-92BE-8DA5-3E12-5F453A377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630416" cy="4876800"/>
          </a:xfrm>
        </p:spPr>
        <p:txBody>
          <a:bodyPr/>
          <a:lstStyle/>
          <a:p>
            <a:r>
              <a:rPr lang="en-GB" dirty="0"/>
              <a:t>Need to initialise with the data type</a:t>
            </a:r>
          </a:p>
          <a:p>
            <a:pPr lvl="1"/>
            <a:r>
              <a:rPr lang="en-GB" dirty="0"/>
              <a:t>And reinitialise if change this</a:t>
            </a:r>
          </a:p>
          <a:p>
            <a:pPr lvl="1"/>
            <a:endParaRPr lang="en-GB" dirty="0"/>
          </a:p>
          <a:p>
            <a:r>
              <a:rPr lang="en-GB" dirty="0"/>
              <a:t>Inputs are CBs and the output is a CB</a:t>
            </a:r>
          </a:p>
          <a:p>
            <a:endParaRPr lang="en-GB" dirty="0"/>
          </a:p>
          <a:p>
            <a:r>
              <a:rPr lang="en-GB" i="1" dirty="0" err="1"/>
              <a:t>dst</a:t>
            </a:r>
            <a:r>
              <a:rPr lang="en-GB" dirty="0"/>
              <a:t> register is split into 16 segments</a:t>
            </a:r>
          </a:p>
          <a:p>
            <a:pPr lvl="1"/>
            <a:r>
              <a:rPr lang="en-GB" dirty="0"/>
              <a:t>Matters more when using the vector unit</a:t>
            </a:r>
          </a:p>
          <a:p>
            <a:pPr lvl="1"/>
            <a:endParaRPr lang="en-GB" dirty="0"/>
          </a:p>
          <a:p>
            <a:r>
              <a:rPr lang="en-GB" dirty="0"/>
              <a:t>Need to acquire locks on the </a:t>
            </a:r>
            <a:r>
              <a:rPr lang="en-GB" i="1" dirty="0" err="1"/>
              <a:t>dst</a:t>
            </a:r>
            <a:r>
              <a:rPr lang="en-GB" dirty="0"/>
              <a:t> register as this coordinates instructions from the pack, compute and unpack RISC-V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10F59-94D4-B3CB-3049-9552576D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600200"/>
            <a:ext cx="5660678" cy="45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989DE-0D5F-8F3C-AFA8-7A71DEDE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A310-D36B-E920-D383-371A80C8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7286600" cy="2475131"/>
          </a:xfrm>
        </p:spPr>
        <p:txBody>
          <a:bodyPr/>
          <a:lstStyle/>
          <a:p>
            <a:r>
              <a:rPr lang="en-GB" dirty="0"/>
              <a:t>The compute engine must be initialised, taking the input and output circular buffers as arguments</a:t>
            </a:r>
          </a:p>
          <a:p>
            <a:pPr lvl="1"/>
            <a:r>
              <a:rPr lang="en-GB" dirty="0"/>
              <a:t>This configures the unpacker, packer, and FPU for the specific operation being performed.</a:t>
            </a:r>
          </a:p>
          <a:p>
            <a:pPr lvl="1"/>
            <a:r>
              <a:rPr lang="en-GB" dirty="0"/>
              <a:t>Re-initialization is not required for repeated operations with the same source, destination, and data type parameters.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A7404-9140-6A68-68FA-EFC1E8C2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408" y="533399"/>
            <a:ext cx="3888255" cy="28956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AC01F-7D35-66E4-7B14-78640C8CA0E5}"/>
              </a:ext>
            </a:extLst>
          </p:cNvPr>
          <p:cNvSpPr txBox="1"/>
          <p:nvPr/>
        </p:nvSpPr>
        <p:spPr>
          <a:xfrm>
            <a:off x="8616280" y="3429000"/>
            <a:ext cx="345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Image from </a:t>
            </a:r>
            <a:r>
              <a:rPr lang="en-GB" sz="1200" dirty="0">
                <a:hlinkClick r:id="rId3"/>
              </a:rPr>
              <a:t>https://docs.tenstorrent.com/tt-metal/latest/tt-metalium/tt_metal/advanced_topics</a:t>
            </a:r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DF1A03-BF8E-2070-AABF-A133B2CFA304}"/>
              </a:ext>
            </a:extLst>
          </p:cNvPr>
          <p:cNvSpPr txBox="1">
            <a:spLocks/>
          </p:cNvSpPr>
          <p:nvPr/>
        </p:nvSpPr>
        <p:spPr>
          <a:xfrm>
            <a:off x="609600" y="4193731"/>
            <a:ext cx="11247040" cy="2475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practical four (FPU) you will see we use </a:t>
            </a:r>
            <a:r>
              <a:rPr lang="en-GB" i="1" dirty="0" err="1"/>
              <a:t>binary_op_init_common</a:t>
            </a:r>
            <a:r>
              <a:rPr lang="en-GB" i="1" dirty="0"/>
              <a:t> </a:t>
            </a:r>
            <a:r>
              <a:rPr lang="en-GB" dirty="0"/>
              <a:t>(with input and output CBs) and </a:t>
            </a:r>
            <a:r>
              <a:rPr lang="en-GB" i="1" dirty="0" err="1"/>
              <a:t>add_tiles_init</a:t>
            </a:r>
            <a:r>
              <a:rPr lang="en-GB" i="1" dirty="0"/>
              <a:t> </a:t>
            </a:r>
            <a:r>
              <a:rPr lang="en-GB" dirty="0"/>
              <a:t>(with input CBs)</a:t>
            </a:r>
          </a:p>
          <a:p>
            <a:r>
              <a:rPr lang="en-GB" dirty="0"/>
              <a:t>In practical five (SFPU) we use </a:t>
            </a:r>
            <a:r>
              <a:rPr lang="en-GB" i="1" dirty="0" err="1"/>
              <a:t>init_sfpu</a:t>
            </a:r>
            <a:r>
              <a:rPr lang="en-GB" i="1" dirty="0"/>
              <a:t> </a:t>
            </a:r>
            <a:r>
              <a:rPr lang="en-GB" dirty="0"/>
              <a:t>(with an input and output CB) and </a:t>
            </a:r>
            <a:r>
              <a:rPr lang="en-GB" i="1" dirty="0" err="1"/>
              <a:t>add_int_tile_init</a:t>
            </a:r>
            <a:r>
              <a:rPr lang="en-GB" i="1" dirty="0"/>
              <a:t> </a:t>
            </a:r>
            <a:r>
              <a:rPr lang="en-GB" dirty="0"/>
              <a:t>(with no arguments)</a:t>
            </a:r>
          </a:p>
          <a:p>
            <a:pPr lvl="1"/>
            <a:r>
              <a:rPr lang="en-GB" i="1" dirty="0" err="1"/>
              <a:t>init_sfpu</a:t>
            </a:r>
            <a:r>
              <a:rPr lang="en-GB" i="1" dirty="0"/>
              <a:t> </a:t>
            </a:r>
            <a:r>
              <a:rPr lang="en-GB" dirty="0"/>
              <a:t>sets up the packer and unpackers, but there are limits (assumes all CBs the same type and doesn’t support FP32) and </a:t>
            </a:r>
            <a:r>
              <a:rPr lang="en-GB" i="1" dirty="0" err="1"/>
              <a:t>copy_tile_init</a:t>
            </a:r>
            <a:r>
              <a:rPr lang="en-GB" i="1" dirty="0"/>
              <a:t> </a:t>
            </a:r>
            <a:r>
              <a:rPr lang="en-GB" dirty="0"/>
              <a:t>can be used instead to get round these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701238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1591</Words>
  <Application>Microsoft Office PowerPoint</Application>
  <PresentationFormat>Widescreen</PresentationFormat>
  <Paragraphs>184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epcc_grey</vt:lpstr>
      <vt:lpstr>Overview of TT-Metalium SDK: Compute</vt:lpstr>
      <vt:lpstr>PowerPoint Presentation</vt:lpstr>
      <vt:lpstr>A more accurate diagram….</vt:lpstr>
      <vt:lpstr>Data supported by the matrix unit (FPU)</vt:lpstr>
      <vt:lpstr>Issuing compute operations to matrix unit</vt:lpstr>
      <vt:lpstr>Data supported by the vector unit (SFPU)</vt:lpstr>
      <vt:lpstr>Issuing compute operations to vector unit</vt:lpstr>
      <vt:lpstr>The key points</vt:lpstr>
      <vt:lpstr>Initialisation</vt:lpstr>
      <vt:lpstr>Most common maths calls</vt:lpstr>
      <vt:lpstr>Three compute cores…</vt:lpstr>
      <vt:lpstr>Tiling data to drive compute</vt:lpstr>
      <vt:lpstr>What now: Practicals 3,4 &amp; 5 and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2025-08-31T16:25:40Z</dcterms:created>
  <dcterms:modified xsi:type="dcterms:W3CDTF">2025-09-02T09:39:35Z</dcterms:modified>
</cp:coreProperties>
</file>