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86" r:id="rId2"/>
    <p:sldId id="289" r:id="rId3"/>
    <p:sldId id="288" r:id="rId4"/>
    <p:sldId id="287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4B5BE-883D-4B00-85D1-B3AADD12854D}" v="19" dt="2025-09-01T17:43:09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0868" autoAdjust="0"/>
  </p:normalViewPr>
  <p:slideViewPr>
    <p:cSldViewPr>
      <p:cViewPr varScale="1">
        <p:scale>
          <a:sx n="95" d="100"/>
          <a:sy n="95" d="100"/>
        </p:scale>
        <p:origin x="11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riscv.epcc.ed.ac.uk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Accessing the 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Tenstorrent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device</a:t>
            </a:r>
          </a:p>
        </p:txBody>
      </p:sp>
      <p:pic>
        <p:nvPicPr>
          <p:cNvPr id="2" name="Picture 6" descr="EPCC">
            <a:extLst>
              <a:ext uri="{FF2B5EF4-FFF2-40B4-BE49-F238E27FC236}">
                <a16:creationId xmlns:a16="http://schemas.microsoft.com/office/drawing/2014/main" id="{75407863-8323-3BEE-DA73-4CBE0FF67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1ADD2A3F-F2B0-69EC-04DE-EA2AB8BE4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AI Development Kits: Tenstorrent Update">
            <a:extLst>
              <a:ext uri="{FF2B5EF4-FFF2-40B4-BE49-F238E27FC236}">
                <a16:creationId xmlns:a16="http://schemas.microsoft.com/office/drawing/2014/main" id="{97C71C8A-5C7C-2893-A4AE-6A1E14235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0" t="10574" r="12932" b="12106"/>
          <a:stretch/>
        </p:blipFill>
        <p:spPr bwMode="auto">
          <a:xfrm>
            <a:off x="3359696" y="2420887"/>
            <a:ext cx="583264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EB62-63F9-EA56-BFD9-5B58164D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EPCC RISC-V testbed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C355B-DD3F-AD40-6054-F8C44EEC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host a testbed system that enables developers to experiment with RISC-V</a:t>
            </a:r>
          </a:p>
          <a:p>
            <a:pPr lvl="1"/>
            <a:r>
              <a:rPr lang="en-GB" dirty="0">
                <a:hlinkClick r:id="rId2"/>
              </a:rPr>
              <a:t>https://riscv.epcc.ed.ac.uk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Lots of different RISC-V technologies, but this also contains Wormhole and Blackhole PCIe accelerators</a:t>
            </a:r>
          </a:p>
          <a:p>
            <a:pPr lvl="1"/>
            <a:r>
              <a:rPr lang="en-GB" dirty="0"/>
              <a:t>This week and next our compute facility is offline due to power maintenance works, so we are currently using a single Wormhole for the tutorial and access instructions are slightly different than they normally 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2A778-66F0-B960-6B92-91A3653A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128" y="4924507"/>
            <a:ext cx="4752528" cy="155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8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24AC-B6A1-04DB-DD92-EF2C90EA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Everyone has a visitor account on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96AA7-454D-5409-87CB-25CBFB119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will provide the details of this to you now</a:t>
            </a:r>
          </a:p>
          <a:p>
            <a:pPr lvl="1"/>
            <a:r>
              <a:rPr lang="en-GB" dirty="0"/>
              <a:t>Everything is set up in this account so that you can work with the </a:t>
            </a:r>
            <a:r>
              <a:rPr lang="en-GB" dirty="0" err="1"/>
              <a:t>practicals</a:t>
            </a:r>
            <a:endParaRPr lang="en-GB" dirty="0"/>
          </a:p>
          <a:p>
            <a:endParaRPr lang="en-GB" dirty="0"/>
          </a:p>
          <a:p>
            <a:r>
              <a:rPr lang="en-GB" dirty="0"/>
              <a:t>You can then use Putty (on Windows) or your inbuilt SSH client (on Linux or MacOS) to SSH into the remote machine</a:t>
            </a:r>
          </a:p>
        </p:txBody>
      </p:sp>
    </p:spTree>
    <p:extLst>
      <p:ext uri="{BB962C8B-B14F-4D97-AF65-F5344CB8AC3E}">
        <p14:creationId xmlns:p14="http://schemas.microsoft.com/office/powerpoint/2010/main" val="1466987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70CC-295A-8645-5D1F-9DD564BF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access the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4D97A-D25F-5DDB-7DFB-9A6AD6A7A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846304"/>
          </a:xfrm>
        </p:spPr>
        <p:txBody>
          <a:bodyPr/>
          <a:lstStyle/>
          <a:p>
            <a:r>
              <a:rPr lang="en-GB" dirty="0"/>
              <a:t>Step one – using the visitor account assigned to you, access the login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8C03D-ED7A-5ACD-65A5-FABE3A3E9FEF}"/>
              </a:ext>
            </a:extLst>
          </p:cNvPr>
          <p:cNvSpPr txBox="1"/>
          <p:nvPr/>
        </p:nvSpPr>
        <p:spPr>
          <a:xfrm>
            <a:off x="619887" y="2239253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ssh user-id@riscv-login.epcc.ed.ac.uk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EF770B-1839-AC38-FB6E-38AF13500129}"/>
              </a:ext>
            </a:extLst>
          </p:cNvPr>
          <p:cNvSpPr txBox="1">
            <a:spLocks/>
          </p:cNvSpPr>
          <p:nvPr/>
        </p:nvSpPr>
        <p:spPr>
          <a:xfrm>
            <a:off x="609600" y="2852937"/>
            <a:ext cx="10972800" cy="1728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dirty="0"/>
              <a:t>You are now logged into the login node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Step two – SSH to </a:t>
            </a:r>
            <a:r>
              <a:rPr lang="en-GB" dirty="0" err="1"/>
              <a:t>tenstorrent</a:t>
            </a:r>
            <a:r>
              <a:rPr lang="en-GB" dirty="0"/>
              <a:t> Wormhole machine</a:t>
            </a:r>
          </a:p>
          <a:p>
            <a:endParaRPr lang="en-GB" i="1" dirty="0"/>
          </a:p>
          <a:p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3B549C-4FAC-A1D1-CBB7-5B1A93F94F62}"/>
              </a:ext>
            </a:extLst>
          </p:cNvPr>
          <p:cNvSpPr txBox="1"/>
          <p:nvPr/>
        </p:nvSpPr>
        <p:spPr>
          <a:xfrm>
            <a:off x="609600" y="4802029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user-id@riscv-login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~]$ ssh tenstorrent1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533DE-19DF-DA0D-DA79-923A27AC4573}"/>
              </a:ext>
            </a:extLst>
          </p:cNvPr>
          <p:cNvSpPr txBox="1"/>
          <p:nvPr/>
        </p:nvSpPr>
        <p:spPr>
          <a:xfrm>
            <a:off x="609600" y="6324601"/>
            <a:ext cx="10225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rgbClr val="FF0000"/>
                </a:solidFill>
              </a:rPr>
              <a:t>Let one of the tutors know if you are struggling with this</a:t>
            </a:r>
          </a:p>
        </p:txBody>
      </p:sp>
    </p:spTree>
    <p:extLst>
      <p:ext uri="{BB962C8B-B14F-4D97-AF65-F5344CB8AC3E}">
        <p14:creationId xmlns:p14="http://schemas.microsoft.com/office/powerpoint/2010/main" val="96505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745F-782F-9AA1-9D6D-2B41A2E3A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1203B-DC19-92AB-0AB9-21C3BE2D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have set some files up for you already….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2A09E-849E-2037-68E0-3532A4D55353}"/>
              </a:ext>
            </a:extLst>
          </p:cNvPr>
          <p:cNvSpPr txBox="1"/>
          <p:nvPr/>
        </p:nvSpPr>
        <p:spPr>
          <a:xfrm>
            <a:off x="609600" y="1681854"/>
            <a:ext cx="10972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[user-id@tenstorrent1 ~]$ ls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tt-metal-0.62.2   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-tutorial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68AA61-43EC-4FD4-6CEB-72EC4A74DF99}"/>
              </a:ext>
            </a:extLst>
          </p:cNvPr>
          <p:cNvSpPr txBox="1">
            <a:spLocks/>
          </p:cNvSpPr>
          <p:nvPr/>
        </p:nvSpPr>
        <p:spPr>
          <a:xfrm>
            <a:off x="609600" y="2489354"/>
            <a:ext cx="10972800" cy="42535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The </a:t>
            </a:r>
            <a:r>
              <a:rPr lang="en-GB" i="1" dirty="0"/>
              <a:t>tt-metal-0.62.2 </a:t>
            </a:r>
            <a:r>
              <a:rPr lang="en-GB" dirty="0"/>
              <a:t>directory contains the </a:t>
            </a:r>
            <a:r>
              <a:rPr lang="en-GB" dirty="0" err="1"/>
              <a:t>Tenstorrent</a:t>
            </a:r>
            <a:r>
              <a:rPr lang="en-GB" dirty="0"/>
              <a:t> software stack</a:t>
            </a:r>
          </a:p>
          <a:p>
            <a:pPr lvl="1"/>
            <a:r>
              <a:rPr lang="en-GB" dirty="0"/>
              <a:t>You don’t need to worry too much about this, but if you issue </a:t>
            </a:r>
            <a:r>
              <a:rPr lang="en-GB" i="1" dirty="0"/>
              <a:t>export </a:t>
            </a:r>
            <a:r>
              <a:rPr lang="en-GB" dirty="0"/>
              <a:t>you will see that there are some paths (e.g. </a:t>
            </a:r>
            <a:r>
              <a:rPr lang="en-GB" i="1" dirty="0"/>
              <a:t>TT_METAL_HOME</a:t>
            </a:r>
            <a:r>
              <a:rPr lang="en-GB" dirty="0"/>
              <a:t>) set up which point into this</a:t>
            </a:r>
          </a:p>
          <a:p>
            <a:pPr lvl="1"/>
            <a:endParaRPr lang="en-GB" dirty="0"/>
          </a:p>
          <a:p>
            <a:r>
              <a:rPr lang="en-GB" dirty="0"/>
              <a:t>We will be working with the </a:t>
            </a:r>
            <a:r>
              <a:rPr lang="en-GB" i="1" dirty="0" err="1"/>
              <a:t>tt</a:t>
            </a:r>
            <a:r>
              <a:rPr lang="en-GB" i="1" dirty="0"/>
              <a:t>-tutorial </a:t>
            </a:r>
            <a:r>
              <a:rPr lang="en-GB" dirty="0"/>
              <a:t>directory today which contains the </a:t>
            </a:r>
            <a:r>
              <a:rPr lang="en-GB" dirty="0" err="1"/>
              <a:t>practicals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These correspond to </a:t>
            </a:r>
            <a:r>
              <a:rPr lang="en-GB" dirty="0" err="1"/>
              <a:t>practicals</a:t>
            </a:r>
            <a:r>
              <a:rPr lang="en-GB" dirty="0"/>
              <a:t> one through five that we will work with today</a:t>
            </a:r>
          </a:p>
          <a:p>
            <a:endParaRPr lang="en-GB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8CD3A4-75F1-30B6-462F-8355611AE75A}"/>
              </a:ext>
            </a:extLst>
          </p:cNvPr>
          <p:cNvSpPr txBox="1"/>
          <p:nvPr/>
        </p:nvSpPr>
        <p:spPr>
          <a:xfrm>
            <a:off x="609600" y="4591372"/>
            <a:ext cx="10972800" cy="156966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[user-id@tenstorrent1 ~]$ cd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-tutorial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[user-id@tenstorrent1 ~/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-tutorial]$ ls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Lectures    LICENCE    practical    README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[user-id@tenstorrent1 ~/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-tutorial]$ cd practical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[user-id@tenstorrent1 ~/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-tutorial/practical]$ ls</a:t>
            </a:r>
          </a:p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   four   general   one   README.md   three   two</a:t>
            </a:r>
          </a:p>
        </p:txBody>
      </p:sp>
    </p:spTree>
    <p:extLst>
      <p:ext uri="{BB962C8B-B14F-4D97-AF65-F5344CB8AC3E}">
        <p14:creationId xmlns:p14="http://schemas.microsoft.com/office/powerpoint/2010/main" val="312632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D70F-8F04-A523-4C0A-9C583445C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really useful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83EF-60E0-F172-E37D-0B6B1222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Tenstorrent System Management Interface (TT-SMI) </a:t>
            </a:r>
            <a:r>
              <a:rPr lang="en-GB" dirty="0"/>
              <a:t>is a command line utility that enables us to interact with </a:t>
            </a:r>
            <a:r>
              <a:rPr lang="en-GB" dirty="0" err="1"/>
              <a:t>Tenstorrent</a:t>
            </a:r>
            <a:r>
              <a:rPr lang="en-GB" dirty="0"/>
              <a:t> devices connected to a host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Brings up an </a:t>
            </a:r>
            <a:r>
              <a:rPr lang="en-GB" dirty="0" err="1"/>
              <a:t>ncurses</a:t>
            </a:r>
            <a:r>
              <a:rPr lang="en-GB" dirty="0"/>
              <a:t> dialog with information about the card, including telemetry (e.g. power draw, temperature, clock frequency)</a:t>
            </a:r>
          </a:p>
          <a:p>
            <a:endParaRPr lang="en-GB" dirty="0"/>
          </a:p>
          <a:p>
            <a:r>
              <a:rPr lang="en-GB" dirty="0"/>
              <a:t>Most usefully this can be used to reset the device if it hangs/gets stuck</a:t>
            </a:r>
          </a:p>
          <a:p>
            <a:pPr lvl="1"/>
            <a:r>
              <a:rPr lang="en-GB" dirty="0"/>
              <a:t>Please don’t use this during the tutorial (unless it really gets stuck!) as multiple people will be running on the same device, so you might reset their run!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5C755C-30B7-CACA-0942-02DA78E59E98}"/>
              </a:ext>
            </a:extLst>
          </p:cNvPr>
          <p:cNvSpPr txBox="1"/>
          <p:nvPr/>
        </p:nvSpPr>
        <p:spPr>
          <a:xfrm>
            <a:off x="609600" y="2636912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[user-id@tenstorrent1 ~]$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tt-smi</a:t>
            </a:r>
            <a:endParaRPr lang="en-GB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C199C-68AE-FD07-1005-6703C9DB81C3}"/>
              </a:ext>
            </a:extLst>
          </p:cNvPr>
          <p:cNvSpPr txBox="1"/>
          <p:nvPr/>
        </p:nvSpPr>
        <p:spPr>
          <a:xfrm>
            <a:off x="609600" y="5919735"/>
            <a:ext cx="1097280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[user-id@tenstorrent1 ~]$ </a:t>
            </a:r>
            <a:r>
              <a:rPr lang="en-GB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tt-smi</a:t>
            </a:r>
            <a:r>
              <a:rPr lang="en-GB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</a:t>
            </a:r>
          </a:p>
        </p:txBody>
      </p:sp>
    </p:spTree>
    <p:extLst>
      <p:ext uri="{BB962C8B-B14F-4D97-AF65-F5344CB8AC3E}">
        <p14:creationId xmlns:p14="http://schemas.microsoft.com/office/powerpoint/2010/main" val="1204828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3098-ADA8-207B-BAEC-81AE93985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the Wormhole: Your executable is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B6810-D9D8-D1F8-2DC7-87BEFD1A6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916725"/>
            <a:ext cx="10972800" cy="81575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dirty="0" err="1">
                <a:solidFill>
                  <a:srgbClr val="0070C0"/>
                </a:solidFill>
              </a:rPr>
              <a:t>Tenstorrent’s</a:t>
            </a:r>
            <a:r>
              <a:rPr lang="en-GB" dirty="0">
                <a:solidFill>
                  <a:srgbClr val="0070C0"/>
                </a:solidFill>
              </a:rPr>
              <a:t> kernel driver protects against users concurrently running, but this is a little rudimentary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9DABE4-5688-6AE7-6180-4D6C0E6BD3B9}"/>
              </a:ext>
            </a:extLst>
          </p:cNvPr>
          <p:cNvSpPr txBox="1"/>
          <p:nvPr/>
        </p:nvSpPr>
        <p:spPr>
          <a:xfrm>
            <a:off x="292274" y="1988840"/>
            <a:ext cx="1188132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[user-id@tenstorrent1 ~]$ ./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ex_five</a:t>
            </a:r>
            <a:endParaRPr lang="en-GB" sz="105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18:38:54.566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Opened PCI device 0; KMD version: 1.29.0; API: 1; IOMMU: disabled (pci_device.cpp:197)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18:38:54.579 | info     |          Device | Opening user mode device driver (tt_cluster.cpp:192)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18:38:54.579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Opened PCI device 0; KMD version: 1.29.0; API: 1; IOMMU: disabled (pci_device.cpp:197)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18:38:54.590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Opened PCI device 0; KMD version: 1.29.0; API: 1; IOMMU: disabled (pci_device.cpp:197)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18:38:54.601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Harvesting mask for chip 0 is 0x300 (NOC0: 0x300, simulated harvesting mask: 0x0). (cluster.cpp:295)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18:38:54.603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Opened PCI device 0; KMD version: 1.29.0; API: 1; IOMMU: disabled (pci_device.cpp:197)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18:38:54.699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Harvesting mask for chip 1 is 0x204 (NOC0: 0x204, simulated harvesting mask: 0x0). (cluster.cpp:295)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18:38:54.702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Opening local chip ids/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ids: {0}/[0] and remote chip ids {1} (cluster.cpp:157)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18:38:54.705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All devices in cluster running firmware version: 255.255.0 (cluster.cpp:138)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18:38:54.705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Software version 6.0.0, Ethernet FW version 6.9.0 (Device 0) (cluster.cpp:935)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18:38:54.705 | info     |   </a:t>
            </a:r>
            <a:r>
              <a:rPr lang="en-GB" sz="105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Software version 6.0.0, Ethernet FW version 6.9.0 (Device 1) (cluster.cpp:935)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Completed successfully on the device, with 65536 elements</a:t>
            </a:r>
          </a:p>
          <a:p>
            <a:r>
              <a:rPr lang="en-GB" sz="105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18:38:58.053 | info     |          Device | Closing user mode device drivers (tt_cluster.cpp:383)</a:t>
            </a:r>
          </a:p>
        </p:txBody>
      </p:sp>
    </p:spTree>
    <p:extLst>
      <p:ext uri="{BB962C8B-B14F-4D97-AF65-F5344CB8AC3E}">
        <p14:creationId xmlns:p14="http://schemas.microsoft.com/office/powerpoint/2010/main" val="386088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14D8-0B5C-9720-2E43-7882E08ED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1811-B679-46DE-C53B-A564A167E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Sharing the Wormhole: Conflict, you are not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F93E-DBC1-008E-2F2A-5A57D9EB5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5916725"/>
            <a:ext cx="11175032" cy="815752"/>
          </a:xfrm>
        </p:spPr>
        <p:txBody>
          <a:bodyPr>
            <a:normAutofit fontScale="85000" lnSpcReduction="10000"/>
          </a:bodyPr>
          <a:lstStyle/>
          <a:p>
            <a:r>
              <a:rPr lang="en-GB" dirty="0">
                <a:solidFill>
                  <a:srgbClr val="0070C0"/>
                </a:solidFill>
              </a:rPr>
              <a:t>The output is longer, it will pause, and you can see </a:t>
            </a:r>
            <a:r>
              <a:rPr lang="en-GB" i="1" dirty="0">
                <a:solidFill>
                  <a:srgbClr val="0070C0"/>
                </a:solidFill>
              </a:rPr>
              <a:t>detected as still running, issuing exit</a:t>
            </a:r>
          </a:p>
          <a:p>
            <a:r>
              <a:rPr lang="en-GB" dirty="0">
                <a:solidFill>
                  <a:srgbClr val="0070C0"/>
                </a:solidFill>
              </a:rPr>
              <a:t>Ctrl-C (or wait for timeout after around 20 seconds) and then rerun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586DA-8AEA-6B2C-C22E-B868B640DE78}"/>
              </a:ext>
            </a:extLst>
          </p:cNvPr>
          <p:cNvSpPr txBox="1"/>
          <p:nvPr/>
        </p:nvSpPr>
        <p:spPr>
          <a:xfrm>
            <a:off x="155340" y="1481800"/>
            <a:ext cx="11881320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[user-id@tenstorrent1 ~]$ ./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ex_five</a:t>
            </a:r>
            <a:endParaRPr lang="en-GB" sz="9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18:38:19.201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Opened PCI device 0; KMD version: 1.29.0; API: 1; IOMMU: disabled (pci_device.cpp:197)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18:38:19.214 | info     |          Device | Opening user mode device driver (tt_cluster.cpp:192)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18:38:19.214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Opened PCI device 0; KMD version: 1.29.0; API: 1; IOMMU: disabled (pci_device.cpp:197)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18:38:19.224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Opened PCI device 0; KMD version: 1.29.0; API: 1; IOMMU: disabled (pci_device.cpp:197)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18:38:19.234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Harvesting mask for chip 0 is 0x300 (NOC0: 0x300, simulated harvesting mask: 0x0). (cluster.cpp:295)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18:38:19.236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Opened PCI device 0; KMD version: 1.29.0; API: 1; IOMMU: disabled (pci_device.cpp:197)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18:38:19.341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Harvesting mask for chip 1 is 0x204 (NOC0: 0x204, simulated harvesting mask: 0x0). (cluster.cpp:295)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18:38:19.346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Opening local chip ids/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pci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ids: {0}/[0] and remote chip ids {1} (cluster.cpp:157)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18:38:19.347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All devices in cluster running firmware version: 255.255.0 (cluster.cpp:138)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18:38:19.347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Software version 6.0.0, Ethernet FW version 6.9.0 (Device 0) (cluster.cpp:935)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18:38:19.348 | info     |  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SiliconDriver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Software version 6.0.0, Ethernet FW version 6.9.0 (Device 1) (cluster.cpp:935)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18:38:20.081 | info     |           Metal | While initializing device 0, active ethernet dispatch core (x=21,y=17) detected as still running, issuing exit signal. (metal_context.cpp:586)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18:38:20.082 | info     |           Metal | While initializing device 0, active ethernet dispatch core (x=18,y=17) detected as still running, issuing exit signal. (metal_context.cpp:586)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18:38:20.082 | info     |           Metal | While initializing device 0, active ethernet dispatch core (x=25,y=17) detected as still running, issuing exit signal. (metal_context.cpp:586)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unexpected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run_mailbox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0x40 (expected 0x80 or 0x0)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18:38:20.082 | critical |          Always | Read unexpected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run_mailbox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from core (x=25,y=17) (assert.hpp:107)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18:38:20.082 | warning  |          Always | Detected dispatch kernels still running but failed to complete an early exit. This may happen from time to time following a reset, continuing to FW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intialization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(metal_context.cpp:632)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18:38:20.088 | info     |           Metal | While initializing device 1, active ethernet dispatch core (x=18,y=16) detected as still running, issuing exit signal. (metal_context.cpp:586)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18:38:20.088 | info     |           Metal | While initializing device 1, active ethernet dispatch core (x=25,y=16) detected as still running, issuing exit signal. (metal_context.cpp:586)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unexpected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run_mailbox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value: 0x40 (expected 0x80 or 0x0)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18:38:20.088 | critical |          Always | Read unexpected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run_mailbox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from core (x=25,y=16) (assert.hpp:107)</a:t>
            </a:r>
          </a:p>
          <a:p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2025-09-01 18:38:20.088 | warning  |          Always | Detected dispatch kernels still running but failed to complete an early exit. This may happen from time to time following a reset, continuing to FW </a:t>
            </a:r>
            <a:r>
              <a:rPr lang="en-GB" sz="9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intialization</a:t>
            </a:r>
            <a:r>
              <a:rPr lang="en-GB" sz="9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(metal_context.cpp:632)</a:t>
            </a:r>
          </a:p>
        </p:txBody>
      </p:sp>
    </p:spTree>
    <p:extLst>
      <p:ext uri="{BB962C8B-B14F-4D97-AF65-F5344CB8AC3E}">
        <p14:creationId xmlns:p14="http://schemas.microsoft.com/office/powerpoint/2010/main" val="9843338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1626</Words>
  <Application>Microsoft Office PowerPoint</Application>
  <PresentationFormat>Widescreen</PresentationFormat>
  <Paragraphs>94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epcc_grey</vt:lpstr>
      <vt:lpstr>Accessing the Tenstorrent device</vt:lpstr>
      <vt:lpstr>Using the EPCC RISC-V testbed</vt:lpstr>
      <vt:lpstr>Everyone has a visitor account on the machine</vt:lpstr>
      <vt:lpstr>Let’s access the machine</vt:lpstr>
      <vt:lpstr>We have set some files up for you already….</vt:lpstr>
      <vt:lpstr>A really useful tool</vt:lpstr>
      <vt:lpstr>Sharing the Wormhole: Your executable is running</vt:lpstr>
      <vt:lpstr>Sharing the Wormhole: Conflict, you are not running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2025-09-01T21:54:20Z</dcterms:modified>
</cp:coreProperties>
</file>