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8"/>
  </p:notesMasterIdLst>
  <p:handoutMasterIdLst>
    <p:handoutMasterId r:id="rId19"/>
  </p:handoutMasterIdLst>
  <p:sldIdLst>
    <p:sldId id="286" r:id="rId2"/>
    <p:sldId id="293" r:id="rId3"/>
    <p:sldId id="294" r:id="rId4"/>
    <p:sldId id="295" r:id="rId5"/>
    <p:sldId id="296" r:id="rId6"/>
    <p:sldId id="291" r:id="rId7"/>
    <p:sldId id="288" r:id="rId8"/>
    <p:sldId id="290" r:id="rId9"/>
    <p:sldId id="297" r:id="rId10"/>
    <p:sldId id="304" r:id="rId11"/>
    <p:sldId id="298" r:id="rId12"/>
    <p:sldId id="299" r:id="rId13"/>
    <p:sldId id="300" r:id="rId14"/>
    <p:sldId id="302" r:id="rId15"/>
    <p:sldId id="303" r:id="rId16"/>
    <p:sldId id="30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93ED"/>
    <a:srgbClr val="E1E551"/>
    <a:srgbClr val="F66740"/>
    <a:srgbClr val="447EF2"/>
    <a:srgbClr val="F3F343"/>
    <a:srgbClr val="FFFF99"/>
    <a:srgbClr val="0070C0"/>
    <a:srgbClr val="FFFF66"/>
    <a:srgbClr val="00FF00"/>
    <a:srgbClr val="5E4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4F291-93BD-48D4-956C-48A69A1478EC}" v="9" dt="2025-09-01T21:54:33.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67" autoAdjust="0"/>
  </p:normalViewPr>
  <p:slideViewPr>
    <p:cSldViewPr>
      <p:cViewPr varScale="1">
        <p:scale>
          <a:sx n="99" d="100"/>
          <a:sy n="99" d="100"/>
        </p:scale>
        <p:origin x="912" y="84"/>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01/09/2025</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01/09/2025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15</a:t>
            </a:fld>
            <a:endParaRPr lang="en-GB"/>
          </a:p>
        </p:txBody>
      </p:sp>
    </p:spTree>
    <p:extLst>
      <p:ext uri="{BB962C8B-B14F-4D97-AF65-F5344CB8AC3E}">
        <p14:creationId xmlns:p14="http://schemas.microsoft.com/office/powerpoint/2010/main" val="226143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9/1/2025</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9/1/2025</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9/1/2025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9/1/2025</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tenstorrent.com/tt-metal/latest/tt-metalium/tools/kernel_pri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Overview of TT-</a:t>
            </a: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Metalium</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SDK: Part one</a:t>
            </a:r>
          </a:p>
        </p:txBody>
      </p:sp>
      <p:pic>
        <p:nvPicPr>
          <p:cNvPr id="2" name="Picture 6" descr="EPCC">
            <a:extLst>
              <a:ext uri="{FF2B5EF4-FFF2-40B4-BE49-F238E27FC236}">
                <a16:creationId xmlns:a16="http://schemas.microsoft.com/office/drawing/2014/main" id="{B59521C1-086E-4219-ADEF-591E1DAF9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240016" y="607028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I and RISC-V chip company Tenstorrent raises $100m from Hyundai, Kia, and  Samsung – RISC-V International">
            <a:extLst>
              <a:ext uri="{FF2B5EF4-FFF2-40B4-BE49-F238E27FC236}">
                <a16:creationId xmlns:a16="http://schemas.microsoft.com/office/drawing/2014/main" id="{6AB44818-EE88-A3BA-A114-8EEE6EE0F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2344" y="6052431"/>
            <a:ext cx="2764383" cy="701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I Development Kits: Tenstorrent Update">
            <a:extLst>
              <a:ext uri="{FF2B5EF4-FFF2-40B4-BE49-F238E27FC236}">
                <a16:creationId xmlns:a16="http://schemas.microsoft.com/office/drawing/2014/main" id="{2FFF6E9A-19B5-BD8C-637A-8AB4AF338C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359696" y="2420887"/>
            <a:ext cx="5832648" cy="252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EB836CA-38B8-05EC-E0BB-863A930D75BD}"/>
              </a:ext>
            </a:extLst>
          </p:cNvPr>
          <p:cNvPicPr>
            <a:picLocks noChangeAspect="1"/>
          </p:cNvPicPr>
          <p:nvPr/>
        </p:nvPicPr>
        <p:blipFill>
          <a:blip r:embed="rId2"/>
          <a:stretch>
            <a:fillRect/>
          </a:stretch>
        </p:blipFill>
        <p:spPr>
          <a:xfrm>
            <a:off x="5447928" y="557509"/>
            <a:ext cx="6552728" cy="6105273"/>
          </a:xfrm>
          <a:prstGeom prst="rect">
            <a:avLst/>
          </a:prstGeom>
        </p:spPr>
      </p:pic>
      <p:sp>
        <p:nvSpPr>
          <p:cNvPr id="2" name="Title 1">
            <a:extLst>
              <a:ext uri="{FF2B5EF4-FFF2-40B4-BE49-F238E27FC236}">
                <a16:creationId xmlns:a16="http://schemas.microsoft.com/office/drawing/2014/main" id="{0AAB0015-4D35-4BEB-C8E5-88DE555E9EB4}"/>
              </a:ext>
            </a:extLst>
          </p:cNvPr>
          <p:cNvSpPr>
            <a:spLocks noGrp="1"/>
          </p:cNvSpPr>
          <p:nvPr>
            <p:ph type="title"/>
          </p:nvPr>
        </p:nvSpPr>
        <p:spPr/>
        <p:txBody>
          <a:bodyPr/>
          <a:lstStyle/>
          <a:p>
            <a:r>
              <a:rPr lang="en-GB" dirty="0"/>
              <a:t>Device side</a:t>
            </a:r>
          </a:p>
        </p:txBody>
      </p:sp>
      <p:sp>
        <p:nvSpPr>
          <p:cNvPr id="6" name="Right Brace 5">
            <a:extLst>
              <a:ext uri="{FF2B5EF4-FFF2-40B4-BE49-F238E27FC236}">
                <a16:creationId xmlns:a16="http://schemas.microsoft.com/office/drawing/2014/main" id="{983D2644-B420-BD4B-71DA-B99527E14F60}"/>
              </a:ext>
            </a:extLst>
          </p:cNvPr>
          <p:cNvSpPr/>
          <p:nvPr/>
        </p:nvSpPr>
        <p:spPr>
          <a:xfrm rot="10800000">
            <a:off x="5220557" y="1526565"/>
            <a:ext cx="360040" cy="948401"/>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E4A923D2-0EAB-BEFC-4CBE-83C75209B953}"/>
              </a:ext>
            </a:extLst>
          </p:cNvPr>
          <p:cNvSpPr txBox="1"/>
          <p:nvPr/>
        </p:nvSpPr>
        <p:spPr>
          <a:xfrm>
            <a:off x="2622595" y="1621272"/>
            <a:ext cx="2711647" cy="646331"/>
          </a:xfrm>
          <a:prstGeom prst="rect">
            <a:avLst/>
          </a:prstGeom>
          <a:noFill/>
        </p:spPr>
        <p:txBody>
          <a:bodyPr wrap="square" rtlCol="0">
            <a:spAutoFit/>
          </a:bodyPr>
          <a:lstStyle/>
          <a:p>
            <a:r>
              <a:rPr lang="en-GB" i="1" dirty="0">
                <a:solidFill>
                  <a:srgbClr val="00B050"/>
                </a:solidFill>
              </a:rPr>
              <a:t>Read runtime arguments set from the host</a:t>
            </a:r>
          </a:p>
        </p:txBody>
      </p:sp>
      <p:sp>
        <p:nvSpPr>
          <p:cNvPr id="8" name="Right Brace 7">
            <a:extLst>
              <a:ext uri="{FF2B5EF4-FFF2-40B4-BE49-F238E27FC236}">
                <a16:creationId xmlns:a16="http://schemas.microsoft.com/office/drawing/2014/main" id="{0F67B41D-AE77-9A4D-BD4A-7512B77537B1}"/>
              </a:ext>
            </a:extLst>
          </p:cNvPr>
          <p:cNvSpPr/>
          <p:nvPr/>
        </p:nvSpPr>
        <p:spPr>
          <a:xfrm rot="10800000">
            <a:off x="5220557" y="2635005"/>
            <a:ext cx="360040" cy="2732221"/>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A853249D-51CD-62AB-2F60-BA1C72A07972}"/>
              </a:ext>
            </a:extLst>
          </p:cNvPr>
          <p:cNvSpPr txBox="1"/>
          <p:nvPr/>
        </p:nvSpPr>
        <p:spPr>
          <a:xfrm>
            <a:off x="2608905" y="3816449"/>
            <a:ext cx="2711647" cy="369332"/>
          </a:xfrm>
          <a:prstGeom prst="rect">
            <a:avLst/>
          </a:prstGeom>
          <a:noFill/>
        </p:spPr>
        <p:txBody>
          <a:bodyPr wrap="square" rtlCol="0">
            <a:spAutoFit/>
          </a:bodyPr>
          <a:lstStyle/>
          <a:p>
            <a:r>
              <a:rPr lang="en-GB" i="1" dirty="0">
                <a:solidFill>
                  <a:srgbClr val="00B050"/>
                </a:solidFill>
              </a:rPr>
              <a:t>Read data from DRAM</a:t>
            </a:r>
          </a:p>
        </p:txBody>
      </p:sp>
      <p:sp>
        <p:nvSpPr>
          <p:cNvPr id="10" name="Right Brace 9">
            <a:extLst>
              <a:ext uri="{FF2B5EF4-FFF2-40B4-BE49-F238E27FC236}">
                <a16:creationId xmlns:a16="http://schemas.microsoft.com/office/drawing/2014/main" id="{21E16AF1-4491-2B4C-B3A3-D70DB1681B2D}"/>
              </a:ext>
            </a:extLst>
          </p:cNvPr>
          <p:cNvSpPr/>
          <p:nvPr/>
        </p:nvSpPr>
        <p:spPr>
          <a:xfrm rot="10800000">
            <a:off x="5220557" y="5649362"/>
            <a:ext cx="360040" cy="759515"/>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79D64418-79CA-8D1C-0145-4C5860A2B155}"/>
              </a:ext>
            </a:extLst>
          </p:cNvPr>
          <p:cNvSpPr txBox="1"/>
          <p:nvPr/>
        </p:nvSpPr>
        <p:spPr>
          <a:xfrm>
            <a:off x="3575720" y="5705954"/>
            <a:ext cx="2292909" cy="646331"/>
          </a:xfrm>
          <a:prstGeom prst="rect">
            <a:avLst/>
          </a:prstGeom>
          <a:noFill/>
        </p:spPr>
        <p:txBody>
          <a:bodyPr wrap="square" rtlCol="0">
            <a:spAutoFit/>
          </a:bodyPr>
          <a:lstStyle/>
          <a:p>
            <a:r>
              <a:rPr lang="en-GB" i="1" dirty="0">
                <a:solidFill>
                  <a:srgbClr val="00B050"/>
                </a:solidFill>
              </a:rPr>
              <a:t>Push data into circular buffer</a:t>
            </a:r>
          </a:p>
        </p:txBody>
      </p:sp>
    </p:spTree>
    <p:extLst>
      <p:ext uri="{BB962C8B-B14F-4D97-AF65-F5344CB8AC3E}">
        <p14:creationId xmlns:p14="http://schemas.microsoft.com/office/powerpoint/2010/main" val="77598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8AF2-63AE-97AA-35D5-82FA448E6586}"/>
              </a:ext>
            </a:extLst>
          </p:cNvPr>
          <p:cNvSpPr>
            <a:spLocks noGrp="1"/>
          </p:cNvSpPr>
          <p:nvPr>
            <p:ph type="title"/>
          </p:nvPr>
        </p:nvSpPr>
        <p:spPr/>
        <p:txBody>
          <a:bodyPr>
            <a:normAutofit fontScale="90000"/>
          </a:bodyPr>
          <a:lstStyle/>
          <a:p>
            <a:r>
              <a:rPr lang="en-GB" dirty="0"/>
              <a:t>Device: Runtime arguments and reading DDR-DRAM</a:t>
            </a:r>
          </a:p>
        </p:txBody>
      </p:sp>
      <p:sp>
        <p:nvSpPr>
          <p:cNvPr id="3" name="Content Placeholder 2">
            <a:extLst>
              <a:ext uri="{FF2B5EF4-FFF2-40B4-BE49-F238E27FC236}">
                <a16:creationId xmlns:a16="http://schemas.microsoft.com/office/drawing/2014/main" id="{9F971AD0-9264-915B-B4E3-7F8D26ECC481}"/>
              </a:ext>
            </a:extLst>
          </p:cNvPr>
          <p:cNvSpPr>
            <a:spLocks noGrp="1"/>
          </p:cNvSpPr>
          <p:nvPr>
            <p:ph idx="1"/>
          </p:nvPr>
        </p:nvSpPr>
        <p:spPr>
          <a:xfrm>
            <a:off x="335360" y="1354386"/>
            <a:ext cx="11305256" cy="1933194"/>
          </a:xfrm>
        </p:spPr>
        <p:txBody>
          <a:bodyPr>
            <a:normAutofit/>
          </a:bodyPr>
          <a:lstStyle/>
          <a:p>
            <a:r>
              <a:rPr lang="en-GB" dirty="0"/>
              <a:t>We are showing quite a few things here</a:t>
            </a:r>
          </a:p>
          <a:p>
            <a:pPr lvl="1"/>
            <a:r>
              <a:rPr lang="en-GB" dirty="0"/>
              <a:t>Reading the five runtime arguments (set by the host)</a:t>
            </a:r>
          </a:p>
          <a:p>
            <a:pPr lvl="1"/>
            <a:r>
              <a:rPr lang="en-GB" dirty="0"/>
              <a:t>Obtaining the “global” Network on Chip (NoC) address of the DDR memory to read from</a:t>
            </a:r>
          </a:p>
          <a:p>
            <a:pPr lvl="1"/>
            <a:r>
              <a:rPr lang="en-GB" dirty="0"/>
              <a:t>Reading data from DDR into the L1 SRAM buffer and then blocking for this to complete</a:t>
            </a:r>
          </a:p>
        </p:txBody>
      </p:sp>
      <p:pic>
        <p:nvPicPr>
          <p:cNvPr id="5" name="Picture 4">
            <a:extLst>
              <a:ext uri="{FF2B5EF4-FFF2-40B4-BE49-F238E27FC236}">
                <a16:creationId xmlns:a16="http://schemas.microsoft.com/office/drawing/2014/main" id="{94C73F30-E405-C10C-55DF-A6EC467BED68}"/>
              </a:ext>
            </a:extLst>
          </p:cNvPr>
          <p:cNvPicPr>
            <a:picLocks noChangeAspect="1"/>
          </p:cNvPicPr>
          <p:nvPr/>
        </p:nvPicPr>
        <p:blipFill>
          <a:blip r:embed="rId2"/>
          <a:stretch>
            <a:fillRect/>
          </a:stretch>
        </p:blipFill>
        <p:spPr>
          <a:xfrm>
            <a:off x="263352" y="3464677"/>
            <a:ext cx="4914900" cy="1400175"/>
          </a:xfrm>
          <a:prstGeom prst="rect">
            <a:avLst/>
          </a:prstGeom>
          <a:ln>
            <a:solidFill>
              <a:schemeClr val="tx1"/>
            </a:solidFill>
          </a:ln>
        </p:spPr>
      </p:pic>
      <p:pic>
        <p:nvPicPr>
          <p:cNvPr id="7" name="Picture 6">
            <a:extLst>
              <a:ext uri="{FF2B5EF4-FFF2-40B4-BE49-F238E27FC236}">
                <a16:creationId xmlns:a16="http://schemas.microsoft.com/office/drawing/2014/main" id="{620AD95E-0130-CC8E-EB66-5BC63BC7861A}"/>
              </a:ext>
            </a:extLst>
          </p:cNvPr>
          <p:cNvPicPr>
            <a:picLocks noChangeAspect="1"/>
          </p:cNvPicPr>
          <p:nvPr/>
        </p:nvPicPr>
        <p:blipFill>
          <a:blip r:embed="rId3"/>
          <a:stretch>
            <a:fillRect/>
          </a:stretch>
        </p:blipFill>
        <p:spPr>
          <a:xfrm>
            <a:off x="263352" y="5041949"/>
            <a:ext cx="7277100" cy="247650"/>
          </a:xfrm>
          <a:prstGeom prst="rect">
            <a:avLst/>
          </a:prstGeom>
          <a:ln>
            <a:solidFill>
              <a:schemeClr val="tx1"/>
            </a:solidFill>
          </a:ln>
        </p:spPr>
      </p:pic>
      <p:pic>
        <p:nvPicPr>
          <p:cNvPr id="11" name="Picture 10">
            <a:extLst>
              <a:ext uri="{FF2B5EF4-FFF2-40B4-BE49-F238E27FC236}">
                <a16:creationId xmlns:a16="http://schemas.microsoft.com/office/drawing/2014/main" id="{CA748A53-E209-B93F-1C5C-917CF6ECD02C}"/>
              </a:ext>
            </a:extLst>
          </p:cNvPr>
          <p:cNvPicPr>
            <a:picLocks noChangeAspect="1"/>
          </p:cNvPicPr>
          <p:nvPr/>
        </p:nvPicPr>
        <p:blipFill>
          <a:blip r:embed="rId4"/>
          <a:stretch>
            <a:fillRect/>
          </a:stretch>
        </p:blipFill>
        <p:spPr>
          <a:xfrm>
            <a:off x="263352" y="5625166"/>
            <a:ext cx="6372225" cy="247650"/>
          </a:xfrm>
          <a:prstGeom prst="rect">
            <a:avLst/>
          </a:prstGeom>
          <a:ln>
            <a:solidFill>
              <a:schemeClr val="tx1"/>
            </a:solidFill>
          </a:ln>
        </p:spPr>
      </p:pic>
      <p:pic>
        <p:nvPicPr>
          <p:cNvPr id="13" name="Picture 12">
            <a:extLst>
              <a:ext uri="{FF2B5EF4-FFF2-40B4-BE49-F238E27FC236}">
                <a16:creationId xmlns:a16="http://schemas.microsoft.com/office/drawing/2014/main" id="{68FC7F34-2ECB-5729-D946-60E3EC1BDA96}"/>
              </a:ext>
            </a:extLst>
          </p:cNvPr>
          <p:cNvPicPr>
            <a:picLocks noChangeAspect="1"/>
          </p:cNvPicPr>
          <p:nvPr/>
        </p:nvPicPr>
        <p:blipFill>
          <a:blip r:embed="rId5"/>
          <a:stretch>
            <a:fillRect/>
          </a:stretch>
        </p:blipFill>
        <p:spPr>
          <a:xfrm>
            <a:off x="263352" y="6173738"/>
            <a:ext cx="2400300" cy="285750"/>
          </a:xfrm>
          <a:prstGeom prst="rect">
            <a:avLst/>
          </a:prstGeom>
          <a:ln>
            <a:solidFill>
              <a:schemeClr val="tx1"/>
            </a:solidFill>
          </a:ln>
        </p:spPr>
      </p:pic>
      <p:sp>
        <p:nvSpPr>
          <p:cNvPr id="14" name="TextBox 13">
            <a:extLst>
              <a:ext uri="{FF2B5EF4-FFF2-40B4-BE49-F238E27FC236}">
                <a16:creationId xmlns:a16="http://schemas.microsoft.com/office/drawing/2014/main" id="{C077248B-4EB4-A77B-93B7-1B42233E98A7}"/>
              </a:ext>
            </a:extLst>
          </p:cNvPr>
          <p:cNvSpPr txBox="1"/>
          <p:nvPr/>
        </p:nvSpPr>
        <p:spPr>
          <a:xfrm>
            <a:off x="5807968" y="3464677"/>
            <a:ext cx="3168352" cy="646331"/>
          </a:xfrm>
          <a:prstGeom prst="rect">
            <a:avLst/>
          </a:prstGeom>
          <a:noFill/>
        </p:spPr>
        <p:txBody>
          <a:bodyPr wrap="square" rtlCol="0">
            <a:spAutoFit/>
          </a:bodyPr>
          <a:lstStyle/>
          <a:p>
            <a:r>
              <a:rPr lang="en-GB" dirty="0">
                <a:solidFill>
                  <a:srgbClr val="00B050"/>
                </a:solidFill>
              </a:rPr>
              <a:t>Each runtime argument is read based upon its index</a:t>
            </a:r>
          </a:p>
        </p:txBody>
      </p:sp>
      <p:cxnSp>
        <p:nvCxnSpPr>
          <p:cNvPr id="16" name="Straight Arrow Connector 15">
            <a:extLst>
              <a:ext uri="{FF2B5EF4-FFF2-40B4-BE49-F238E27FC236}">
                <a16:creationId xmlns:a16="http://schemas.microsoft.com/office/drawing/2014/main" id="{67FF8D79-BA3C-5521-E6AA-2220C0297E92}"/>
              </a:ext>
            </a:extLst>
          </p:cNvPr>
          <p:cNvCxnSpPr>
            <a:stCxn id="14" idx="1"/>
          </p:cNvCxnSpPr>
          <p:nvPr/>
        </p:nvCxnSpPr>
        <p:spPr>
          <a:xfrm flipH="1" flipV="1">
            <a:off x="4727848" y="3570421"/>
            <a:ext cx="1080120" cy="2174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587E903-CC79-4AFD-D7F7-C07E0802D57D}"/>
              </a:ext>
            </a:extLst>
          </p:cNvPr>
          <p:cNvSpPr txBox="1"/>
          <p:nvPr/>
        </p:nvSpPr>
        <p:spPr>
          <a:xfrm>
            <a:off x="9012630" y="4366269"/>
            <a:ext cx="3168352" cy="923330"/>
          </a:xfrm>
          <a:prstGeom prst="rect">
            <a:avLst/>
          </a:prstGeom>
          <a:noFill/>
        </p:spPr>
        <p:txBody>
          <a:bodyPr wrap="square" rtlCol="0">
            <a:spAutoFit/>
          </a:bodyPr>
          <a:lstStyle/>
          <a:p>
            <a:r>
              <a:rPr lang="en-GB" dirty="0">
                <a:solidFill>
                  <a:srgbClr val="00B050"/>
                </a:solidFill>
              </a:rPr>
              <a:t>Obtain the global, NoC, address of the memory that we will read from</a:t>
            </a:r>
          </a:p>
        </p:txBody>
      </p:sp>
      <p:cxnSp>
        <p:nvCxnSpPr>
          <p:cNvPr id="18" name="Straight Arrow Connector 17">
            <a:extLst>
              <a:ext uri="{FF2B5EF4-FFF2-40B4-BE49-F238E27FC236}">
                <a16:creationId xmlns:a16="http://schemas.microsoft.com/office/drawing/2014/main" id="{720E4B3B-F5D7-6DFA-B0A5-B581781109FF}"/>
              </a:ext>
            </a:extLst>
          </p:cNvPr>
          <p:cNvCxnSpPr>
            <a:cxnSpLocks/>
            <a:stCxn id="17" idx="1"/>
            <a:endCxn id="7" idx="3"/>
          </p:cNvCxnSpPr>
          <p:nvPr/>
        </p:nvCxnSpPr>
        <p:spPr>
          <a:xfrm flipH="1">
            <a:off x="7540452" y="4827934"/>
            <a:ext cx="1472178" cy="3378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42DEB4E-2EAB-C866-EAC3-792286781C71}"/>
              </a:ext>
            </a:extLst>
          </p:cNvPr>
          <p:cNvSpPr txBox="1"/>
          <p:nvPr/>
        </p:nvSpPr>
        <p:spPr>
          <a:xfrm>
            <a:off x="7176120" y="5393283"/>
            <a:ext cx="4896544" cy="646331"/>
          </a:xfrm>
          <a:prstGeom prst="rect">
            <a:avLst/>
          </a:prstGeom>
          <a:noFill/>
        </p:spPr>
        <p:txBody>
          <a:bodyPr wrap="square" rtlCol="0">
            <a:spAutoFit/>
          </a:bodyPr>
          <a:lstStyle/>
          <a:p>
            <a:r>
              <a:rPr lang="en-GB" dirty="0">
                <a:solidFill>
                  <a:srgbClr val="00B050"/>
                </a:solidFill>
              </a:rPr>
              <a:t>Read from DDR using the NoC address into the L1 SRAM buffer</a:t>
            </a:r>
          </a:p>
        </p:txBody>
      </p:sp>
      <p:cxnSp>
        <p:nvCxnSpPr>
          <p:cNvPr id="23" name="Straight Arrow Connector 22">
            <a:extLst>
              <a:ext uri="{FF2B5EF4-FFF2-40B4-BE49-F238E27FC236}">
                <a16:creationId xmlns:a16="http://schemas.microsoft.com/office/drawing/2014/main" id="{E02A8559-4382-7E77-78C9-788E2FABC9CA}"/>
              </a:ext>
            </a:extLst>
          </p:cNvPr>
          <p:cNvCxnSpPr>
            <a:cxnSpLocks/>
            <a:stCxn id="22" idx="1"/>
          </p:cNvCxnSpPr>
          <p:nvPr/>
        </p:nvCxnSpPr>
        <p:spPr>
          <a:xfrm flipH="1">
            <a:off x="6635577" y="5716449"/>
            <a:ext cx="540543" cy="32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511E34C-E747-7804-CB1D-11803EF3D40E}"/>
              </a:ext>
            </a:extLst>
          </p:cNvPr>
          <p:cNvSpPr txBox="1"/>
          <p:nvPr/>
        </p:nvSpPr>
        <p:spPr>
          <a:xfrm>
            <a:off x="6528048" y="6153249"/>
            <a:ext cx="4896544" cy="369332"/>
          </a:xfrm>
          <a:prstGeom prst="rect">
            <a:avLst/>
          </a:prstGeom>
          <a:noFill/>
        </p:spPr>
        <p:txBody>
          <a:bodyPr wrap="square" rtlCol="0">
            <a:spAutoFit/>
          </a:bodyPr>
          <a:lstStyle/>
          <a:p>
            <a:r>
              <a:rPr lang="en-GB" dirty="0">
                <a:solidFill>
                  <a:srgbClr val="00B050"/>
                </a:solidFill>
              </a:rPr>
              <a:t>Block until this data reading has completed</a:t>
            </a:r>
          </a:p>
        </p:txBody>
      </p:sp>
      <p:cxnSp>
        <p:nvCxnSpPr>
          <p:cNvPr id="26" name="Straight Arrow Connector 25">
            <a:extLst>
              <a:ext uri="{FF2B5EF4-FFF2-40B4-BE49-F238E27FC236}">
                <a16:creationId xmlns:a16="http://schemas.microsoft.com/office/drawing/2014/main" id="{4B9C60D0-6806-844B-DA30-5097CD6FA7C3}"/>
              </a:ext>
            </a:extLst>
          </p:cNvPr>
          <p:cNvCxnSpPr>
            <a:cxnSpLocks/>
            <a:stCxn id="25" idx="1"/>
            <a:endCxn id="13" idx="3"/>
          </p:cNvCxnSpPr>
          <p:nvPr/>
        </p:nvCxnSpPr>
        <p:spPr>
          <a:xfrm flipH="1" flipV="1">
            <a:off x="2663652" y="6316613"/>
            <a:ext cx="3864396" cy="213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19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28D-950F-9437-62BB-C8FD0419D6EF}"/>
              </a:ext>
            </a:extLst>
          </p:cNvPr>
          <p:cNvSpPr>
            <a:spLocks noGrp="1"/>
          </p:cNvSpPr>
          <p:nvPr>
            <p:ph type="title"/>
          </p:nvPr>
        </p:nvSpPr>
        <p:spPr/>
        <p:txBody>
          <a:bodyPr/>
          <a:lstStyle/>
          <a:p>
            <a:r>
              <a:rPr lang="en-GB" dirty="0"/>
              <a:t>Device: Circular buffers</a:t>
            </a:r>
          </a:p>
        </p:txBody>
      </p:sp>
      <p:sp>
        <p:nvSpPr>
          <p:cNvPr id="3" name="Content Placeholder 2">
            <a:extLst>
              <a:ext uri="{FF2B5EF4-FFF2-40B4-BE49-F238E27FC236}">
                <a16:creationId xmlns:a16="http://schemas.microsoft.com/office/drawing/2014/main" id="{CC851055-9B83-5884-FBA9-45C478EA07D4}"/>
              </a:ext>
            </a:extLst>
          </p:cNvPr>
          <p:cNvSpPr>
            <a:spLocks noGrp="1"/>
          </p:cNvSpPr>
          <p:nvPr>
            <p:ph idx="1"/>
          </p:nvPr>
        </p:nvSpPr>
        <p:spPr>
          <a:xfrm>
            <a:off x="469400" y="1686941"/>
            <a:ext cx="6022644" cy="2554313"/>
          </a:xfrm>
        </p:spPr>
        <p:txBody>
          <a:bodyPr>
            <a:normAutofit/>
          </a:bodyPr>
          <a:lstStyle/>
          <a:p>
            <a:r>
              <a:rPr lang="en-GB" dirty="0"/>
              <a:t>One RISC-V core will produce data to add into the CB, the other will consumer data from the CB.</a:t>
            </a:r>
          </a:p>
          <a:p>
            <a:r>
              <a:rPr lang="en-GB" dirty="0"/>
              <a:t>The API marshals access to the CB as well as making available the underlying memory</a:t>
            </a:r>
          </a:p>
        </p:txBody>
      </p:sp>
      <p:grpSp>
        <p:nvGrpSpPr>
          <p:cNvPr id="13" name="Group 12">
            <a:extLst>
              <a:ext uri="{FF2B5EF4-FFF2-40B4-BE49-F238E27FC236}">
                <a16:creationId xmlns:a16="http://schemas.microsoft.com/office/drawing/2014/main" id="{6CCCF051-9E1D-2352-5816-B7F64F10D93A}"/>
              </a:ext>
            </a:extLst>
          </p:cNvPr>
          <p:cNvGrpSpPr/>
          <p:nvPr/>
        </p:nvGrpSpPr>
        <p:grpSpPr>
          <a:xfrm>
            <a:off x="335360" y="4501346"/>
            <a:ext cx="5238750" cy="748782"/>
            <a:chOff x="539172" y="1600200"/>
            <a:chExt cx="5238750" cy="748782"/>
          </a:xfrm>
        </p:grpSpPr>
        <p:pic>
          <p:nvPicPr>
            <p:cNvPr id="5" name="Picture 4">
              <a:extLst>
                <a:ext uri="{FF2B5EF4-FFF2-40B4-BE49-F238E27FC236}">
                  <a16:creationId xmlns:a16="http://schemas.microsoft.com/office/drawing/2014/main" id="{E11A9B1D-D514-F797-1A8F-A9C1625C9807}"/>
                </a:ext>
              </a:extLst>
            </p:cNvPr>
            <p:cNvPicPr>
              <a:picLocks noChangeAspect="1"/>
            </p:cNvPicPr>
            <p:nvPr/>
          </p:nvPicPr>
          <p:blipFill>
            <a:blip r:embed="rId2"/>
            <a:stretch>
              <a:fillRect/>
            </a:stretch>
          </p:blipFill>
          <p:spPr>
            <a:xfrm>
              <a:off x="551384" y="1600200"/>
              <a:ext cx="2952750" cy="304800"/>
            </a:xfrm>
            <a:prstGeom prst="rect">
              <a:avLst/>
            </a:prstGeom>
          </p:spPr>
        </p:pic>
        <p:pic>
          <p:nvPicPr>
            <p:cNvPr id="7" name="Picture 6">
              <a:extLst>
                <a:ext uri="{FF2B5EF4-FFF2-40B4-BE49-F238E27FC236}">
                  <a16:creationId xmlns:a16="http://schemas.microsoft.com/office/drawing/2014/main" id="{11AF8BDF-8447-8FD1-1213-9D97E9CB79B5}"/>
                </a:ext>
              </a:extLst>
            </p:cNvPr>
            <p:cNvPicPr>
              <a:picLocks noChangeAspect="1"/>
            </p:cNvPicPr>
            <p:nvPr/>
          </p:nvPicPr>
          <p:blipFill>
            <a:blip r:embed="rId3"/>
            <a:stretch>
              <a:fillRect/>
            </a:stretch>
          </p:blipFill>
          <p:spPr>
            <a:xfrm>
              <a:off x="539172" y="1905000"/>
              <a:ext cx="5238750" cy="238125"/>
            </a:xfrm>
            <a:prstGeom prst="rect">
              <a:avLst/>
            </a:prstGeom>
          </p:spPr>
        </p:pic>
        <p:pic>
          <p:nvPicPr>
            <p:cNvPr id="11" name="Picture 10">
              <a:extLst>
                <a:ext uri="{FF2B5EF4-FFF2-40B4-BE49-F238E27FC236}">
                  <a16:creationId xmlns:a16="http://schemas.microsoft.com/office/drawing/2014/main" id="{645AD2A2-03F3-EBDE-6F88-70F3E968103E}"/>
                </a:ext>
              </a:extLst>
            </p:cNvPr>
            <p:cNvPicPr>
              <a:picLocks noChangeAspect="1"/>
            </p:cNvPicPr>
            <p:nvPr/>
          </p:nvPicPr>
          <p:blipFill>
            <a:blip r:embed="rId4"/>
            <a:stretch>
              <a:fillRect/>
            </a:stretch>
          </p:blipFill>
          <p:spPr>
            <a:xfrm>
              <a:off x="551384" y="2129907"/>
              <a:ext cx="2590800" cy="219075"/>
            </a:xfrm>
            <a:prstGeom prst="rect">
              <a:avLst/>
            </a:prstGeom>
          </p:spPr>
        </p:pic>
        <p:sp>
          <p:nvSpPr>
            <p:cNvPr id="12" name="Rectangle 11">
              <a:extLst>
                <a:ext uri="{FF2B5EF4-FFF2-40B4-BE49-F238E27FC236}">
                  <a16:creationId xmlns:a16="http://schemas.microsoft.com/office/drawing/2014/main" id="{39CC882A-F9DA-33E6-FD6A-0809F229DAA0}"/>
                </a:ext>
              </a:extLst>
            </p:cNvPr>
            <p:cNvSpPr/>
            <p:nvPr/>
          </p:nvSpPr>
          <p:spPr>
            <a:xfrm>
              <a:off x="539172" y="1600200"/>
              <a:ext cx="5238750" cy="74878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 name="Group 20">
            <a:extLst>
              <a:ext uri="{FF2B5EF4-FFF2-40B4-BE49-F238E27FC236}">
                <a16:creationId xmlns:a16="http://schemas.microsoft.com/office/drawing/2014/main" id="{DA7D939E-1C5A-B11A-818E-D4FE296B2028}"/>
              </a:ext>
            </a:extLst>
          </p:cNvPr>
          <p:cNvGrpSpPr/>
          <p:nvPr/>
        </p:nvGrpSpPr>
        <p:grpSpPr>
          <a:xfrm>
            <a:off x="335360" y="5754826"/>
            <a:ext cx="4667250" cy="748782"/>
            <a:chOff x="463013" y="4775608"/>
            <a:chExt cx="4667250" cy="748782"/>
          </a:xfrm>
        </p:grpSpPr>
        <p:pic>
          <p:nvPicPr>
            <p:cNvPr id="15" name="Picture 14">
              <a:extLst>
                <a:ext uri="{FF2B5EF4-FFF2-40B4-BE49-F238E27FC236}">
                  <a16:creationId xmlns:a16="http://schemas.microsoft.com/office/drawing/2014/main" id="{03A9C802-F3BC-3C8F-C35E-129C09A0F5F3}"/>
                </a:ext>
              </a:extLst>
            </p:cNvPr>
            <p:cNvPicPr>
              <a:picLocks noChangeAspect="1"/>
            </p:cNvPicPr>
            <p:nvPr/>
          </p:nvPicPr>
          <p:blipFill>
            <a:blip r:embed="rId5"/>
            <a:stretch>
              <a:fillRect/>
            </a:stretch>
          </p:blipFill>
          <p:spPr>
            <a:xfrm>
              <a:off x="473932" y="4797152"/>
              <a:ext cx="2771775" cy="209550"/>
            </a:xfrm>
            <a:prstGeom prst="rect">
              <a:avLst/>
            </a:prstGeom>
          </p:spPr>
        </p:pic>
        <p:pic>
          <p:nvPicPr>
            <p:cNvPr id="17" name="Picture 16">
              <a:extLst>
                <a:ext uri="{FF2B5EF4-FFF2-40B4-BE49-F238E27FC236}">
                  <a16:creationId xmlns:a16="http://schemas.microsoft.com/office/drawing/2014/main" id="{5B7DB75B-3E33-6C03-EEFF-A82FEBCB740D}"/>
                </a:ext>
              </a:extLst>
            </p:cNvPr>
            <p:cNvPicPr>
              <a:picLocks noChangeAspect="1"/>
            </p:cNvPicPr>
            <p:nvPr/>
          </p:nvPicPr>
          <p:blipFill>
            <a:blip r:embed="rId6"/>
            <a:stretch>
              <a:fillRect/>
            </a:stretch>
          </p:blipFill>
          <p:spPr>
            <a:xfrm>
              <a:off x="491588" y="5035699"/>
              <a:ext cx="4638675" cy="228600"/>
            </a:xfrm>
            <a:prstGeom prst="rect">
              <a:avLst/>
            </a:prstGeom>
          </p:spPr>
        </p:pic>
        <p:pic>
          <p:nvPicPr>
            <p:cNvPr id="19" name="Picture 18">
              <a:extLst>
                <a:ext uri="{FF2B5EF4-FFF2-40B4-BE49-F238E27FC236}">
                  <a16:creationId xmlns:a16="http://schemas.microsoft.com/office/drawing/2014/main" id="{3F6C0C9C-DE53-FA88-5B4E-CCA40802645D}"/>
                </a:ext>
              </a:extLst>
            </p:cNvPr>
            <p:cNvPicPr>
              <a:picLocks noChangeAspect="1"/>
            </p:cNvPicPr>
            <p:nvPr/>
          </p:nvPicPr>
          <p:blipFill>
            <a:blip r:embed="rId7"/>
            <a:stretch>
              <a:fillRect/>
            </a:stretch>
          </p:blipFill>
          <p:spPr>
            <a:xfrm>
              <a:off x="473932" y="5243154"/>
              <a:ext cx="2705100" cy="200025"/>
            </a:xfrm>
            <a:prstGeom prst="rect">
              <a:avLst/>
            </a:prstGeom>
          </p:spPr>
        </p:pic>
        <p:sp>
          <p:nvSpPr>
            <p:cNvPr id="20" name="Rectangle 19">
              <a:extLst>
                <a:ext uri="{FF2B5EF4-FFF2-40B4-BE49-F238E27FC236}">
                  <a16:creationId xmlns:a16="http://schemas.microsoft.com/office/drawing/2014/main" id="{FB6F3118-CFFB-2D84-4F1F-0B93D008412D}"/>
                </a:ext>
              </a:extLst>
            </p:cNvPr>
            <p:cNvSpPr/>
            <p:nvPr/>
          </p:nvSpPr>
          <p:spPr>
            <a:xfrm>
              <a:off x="463013" y="4775608"/>
              <a:ext cx="4667250" cy="74878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31731A46-92D6-B0AA-D082-64E9D6B67672}"/>
              </a:ext>
            </a:extLst>
          </p:cNvPr>
          <p:cNvGrpSpPr/>
          <p:nvPr/>
        </p:nvGrpSpPr>
        <p:grpSpPr>
          <a:xfrm>
            <a:off x="6960096" y="692413"/>
            <a:ext cx="5040560" cy="2808312"/>
            <a:chOff x="6912189" y="1124744"/>
            <a:chExt cx="5040560" cy="2808312"/>
          </a:xfrm>
        </p:grpSpPr>
        <p:sp>
          <p:nvSpPr>
            <p:cNvPr id="23" name="Rectangle 22">
              <a:extLst>
                <a:ext uri="{FF2B5EF4-FFF2-40B4-BE49-F238E27FC236}">
                  <a16:creationId xmlns:a16="http://schemas.microsoft.com/office/drawing/2014/main" id="{6B20CDFC-141B-1F49-974F-1CFE411F18E9}"/>
                </a:ext>
              </a:extLst>
            </p:cNvPr>
            <p:cNvSpPr/>
            <p:nvPr/>
          </p:nvSpPr>
          <p:spPr>
            <a:xfrm>
              <a:off x="6912189" y="1124744"/>
              <a:ext cx="5040560" cy="1152128"/>
            </a:xfrm>
            <a:prstGeom prst="rect">
              <a:avLst/>
            </a:prstGeom>
            <a:solidFill>
              <a:srgbClr val="F3F343">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1.3 MB of SRAM</a:t>
              </a:r>
            </a:p>
          </p:txBody>
        </p:sp>
        <p:sp>
          <p:nvSpPr>
            <p:cNvPr id="24" name="Flowchart: Magnetic Disk 23">
              <a:extLst>
                <a:ext uri="{FF2B5EF4-FFF2-40B4-BE49-F238E27FC236}">
                  <a16:creationId xmlns:a16="http://schemas.microsoft.com/office/drawing/2014/main" id="{5A5C5601-A001-54C7-EFAC-F53E917945A4}"/>
                </a:ext>
              </a:extLst>
            </p:cNvPr>
            <p:cNvSpPr/>
            <p:nvPr/>
          </p:nvSpPr>
          <p:spPr>
            <a:xfrm>
              <a:off x="7344237" y="1268760"/>
              <a:ext cx="936104" cy="864096"/>
            </a:xfrm>
            <a:prstGeom prst="flowChartMagneticDisk">
              <a:avLst/>
            </a:prstGeom>
            <a:solidFill>
              <a:srgbClr val="447EF2">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CB</a:t>
              </a:r>
            </a:p>
          </p:txBody>
        </p:sp>
        <p:sp>
          <p:nvSpPr>
            <p:cNvPr id="25" name="Rectangle 24">
              <a:extLst>
                <a:ext uri="{FF2B5EF4-FFF2-40B4-BE49-F238E27FC236}">
                  <a16:creationId xmlns:a16="http://schemas.microsoft.com/office/drawing/2014/main" id="{781B4F46-02FA-D831-52FE-A50349D4B42C}"/>
                </a:ext>
              </a:extLst>
            </p:cNvPr>
            <p:cNvSpPr/>
            <p:nvPr/>
          </p:nvSpPr>
          <p:spPr>
            <a:xfrm>
              <a:off x="697040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Producer RISC-V core</a:t>
              </a:r>
            </a:p>
          </p:txBody>
        </p:sp>
        <p:sp>
          <p:nvSpPr>
            <p:cNvPr id="26" name="Rectangle 25">
              <a:extLst>
                <a:ext uri="{FF2B5EF4-FFF2-40B4-BE49-F238E27FC236}">
                  <a16:creationId xmlns:a16="http://schemas.microsoft.com/office/drawing/2014/main" id="{2AAB3F22-5210-D5E2-39EE-93243C20FCEF}"/>
                </a:ext>
              </a:extLst>
            </p:cNvPr>
            <p:cNvSpPr/>
            <p:nvPr/>
          </p:nvSpPr>
          <p:spPr>
            <a:xfrm>
              <a:off x="1029656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Consumer RISC-V core</a:t>
              </a:r>
            </a:p>
          </p:txBody>
        </p:sp>
        <p:cxnSp>
          <p:nvCxnSpPr>
            <p:cNvPr id="27" name="Straight Arrow Connector 26">
              <a:extLst>
                <a:ext uri="{FF2B5EF4-FFF2-40B4-BE49-F238E27FC236}">
                  <a16:creationId xmlns:a16="http://schemas.microsoft.com/office/drawing/2014/main" id="{494483BC-634B-7D0D-1FFA-C7D431EDBFF9}"/>
                </a:ext>
              </a:extLst>
            </p:cNvPr>
            <p:cNvCxnSpPr>
              <a:cxnSpLocks/>
              <a:stCxn id="25" idx="0"/>
              <a:endCxn id="24" idx="3"/>
            </p:cNvCxnSpPr>
            <p:nvPr/>
          </p:nvCxnSpPr>
          <p:spPr>
            <a:xfrm flipV="1">
              <a:off x="7654481" y="2132856"/>
              <a:ext cx="157808" cy="936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C8D7C5-8812-4378-8D9C-86B6F0C987DC}"/>
                </a:ext>
              </a:extLst>
            </p:cNvPr>
            <p:cNvCxnSpPr>
              <a:cxnSpLocks/>
              <a:stCxn id="26" idx="0"/>
              <a:endCxn id="24" idx="3"/>
            </p:cNvCxnSpPr>
            <p:nvPr/>
          </p:nvCxnSpPr>
          <p:spPr>
            <a:xfrm flipH="1" flipV="1">
              <a:off x="7812289" y="2132856"/>
              <a:ext cx="3168352" cy="93610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62D2B9B-56C8-4D22-74EC-20213476E195}"/>
                </a:ext>
              </a:extLst>
            </p:cNvPr>
            <p:cNvSpPr txBox="1"/>
            <p:nvPr/>
          </p:nvSpPr>
          <p:spPr>
            <a:xfrm>
              <a:off x="6970405" y="2372834"/>
              <a:ext cx="864096" cy="600164"/>
            </a:xfrm>
            <a:prstGeom prst="rect">
              <a:avLst/>
            </a:prstGeom>
            <a:noFill/>
          </p:spPr>
          <p:txBody>
            <a:bodyPr wrap="square" rtlCol="0">
              <a:spAutoFit/>
            </a:bodyPr>
            <a:lstStyle/>
            <a:p>
              <a:r>
                <a:rPr lang="en-GB" sz="1100" i="1" dirty="0"/>
                <a:t>Pushes to make available</a:t>
              </a:r>
            </a:p>
          </p:txBody>
        </p:sp>
        <p:sp>
          <p:nvSpPr>
            <p:cNvPr id="30" name="TextBox 29">
              <a:extLst>
                <a:ext uri="{FF2B5EF4-FFF2-40B4-BE49-F238E27FC236}">
                  <a16:creationId xmlns:a16="http://schemas.microsoft.com/office/drawing/2014/main" id="{9B3B82F6-EFB1-0491-DD9F-113EC989CA0A}"/>
                </a:ext>
              </a:extLst>
            </p:cNvPr>
            <p:cNvSpPr txBox="1"/>
            <p:nvPr/>
          </p:nvSpPr>
          <p:spPr>
            <a:xfrm>
              <a:off x="10188553" y="2276872"/>
              <a:ext cx="864096" cy="600164"/>
            </a:xfrm>
            <a:prstGeom prst="rect">
              <a:avLst/>
            </a:prstGeom>
            <a:noFill/>
          </p:spPr>
          <p:txBody>
            <a:bodyPr wrap="square" rtlCol="0">
              <a:spAutoFit/>
            </a:bodyPr>
            <a:lstStyle/>
            <a:p>
              <a:r>
                <a:rPr lang="en-GB" sz="1100" i="1" dirty="0"/>
                <a:t>Waits on CB being available</a:t>
              </a:r>
            </a:p>
          </p:txBody>
        </p:sp>
      </p:grpSp>
      <p:sp>
        <p:nvSpPr>
          <p:cNvPr id="31" name="TextBox 30">
            <a:extLst>
              <a:ext uri="{FF2B5EF4-FFF2-40B4-BE49-F238E27FC236}">
                <a16:creationId xmlns:a16="http://schemas.microsoft.com/office/drawing/2014/main" id="{4D798383-09F7-5BC7-494D-42602635EB84}"/>
              </a:ext>
            </a:extLst>
          </p:cNvPr>
          <p:cNvSpPr txBox="1"/>
          <p:nvPr/>
        </p:nvSpPr>
        <p:spPr>
          <a:xfrm>
            <a:off x="7026096" y="3833396"/>
            <a:ext cx="4564088" cy="1477328"/>
          </a:xfrm>
          <a:prstGeom prst="rect">
            <a:avLst/>
          </a:prstGeom>
          <a:noFill/>
        </p:spPr>
        <p:txBody>
          <a:bodyPr wrap="square" rtlCol="0">
            <a:spAutoFit/>
          </a:bodyPr>
          <a:lstStyle/>
          <a:p>
            <a:r>
              <a:rPr lang="en-GB" i="1" dirty="0">
                <a:solidFill>
                  <a:srgbClr val="00B050"/>
                </a:solidFill>
              </a:rPr>
              <a:t>On the producer, will reserve a page in the CB, get the write pointer to this (and then can use that to write to the memory), before pushing it to the CB and making it available.</a:t>
            </a:r>
          </a:p>
        </p:txBody>
      </p:sp>
      <p:cxnSp>
        <p:nvCxnSpPr>
          <p:cNvPr id="32" name="Straight Arrow Connector 31">
            <a:extLst>
              <a:ext uri="{FF2B5EF4-FFF2-40B4-BE49-F238E27FC236}">
                <a16:creationId xmlns:a16="http://schemas.microsoft.com/office/drawing/2014/main" id="{97896071-E6EB-05B0-2607-DC880CEE01DB}"/>
              </a:ext>
            </a:extLst>
          </p:cNvPr>
          <p:cNvCxnSpPr>
            <a:cxnSpLocks/>
            <a:stCxn id="31" idx="1"/>
            <a:endCxn id="12" idx="3"/>
          </p:cNvCxnSpPr>
          <p:nvPr/>
        </p:nvCxnSpPr>
        <p:spPr>
          <a:xfrm flipH="1">
            <a:off x="5574110" y="4572060"/>
            <a:ext cx="1451986" cy="303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0A5479E-C7F7-7E1E-E796-BEE155E5F911}"/>
              </a:ext>
            </a:extLst>
          </p:cNvPr>
          <p:cNvSpPr txBox="1"/>
          <p:nvPr/>
        </p:nvSpPr>
        <p:spPr>
          <a:xfrm>
            <a:off x="6737709" y="5348833"/>
            <a:ext cx="5090356" cy="1477328"/>
          </a:xfrm>
          <a:prstGeom prst="rect">
            <a:avLst/>
          </a:prstGeom>
          <a:noFill/>
        </p:spPr>
        <p:txBody>
          <a:bodyPr wrap="square" rtlCol="0">
            <a:spAutoFit/>
          </a:bodyPr>
          <a:lstStyle/>
          <a:p>
            <a:r>
              <a:rPr lang="en-GB" i="1" dirty="0">
                <a:solidFill>
                  <a:srgbClr val="0070C0"/>
                </a:solidFill>
              </a:rPr>
              <a:t>On the consumer, will wait until a page has been pushed into the CB, then will retrieve the read pointer from this and work with the data. Once the consumer has completed it will pop the data so the producer can add some more if required.</a:t>
            </a:r>
          </a:p>
        </p:txBody>
      </p:sp>
      <p:cxnSp>
        <p:nvCxnSpPr>
          <p:cNvPr id="37" name="Straight Arrow Connector 36">
            <a:extLst>
              <a:ext uri="{FF2B5EF4-FFF2-40B4-BE49-F238E27FC236}">
                <a16:creationId xmlns:a16="http://schemas.microsoft.com/office/drawing/2014/main" id="{C3D0291B-C4CA-7C9D-89C5-B649ADCD4C74}"/>
              </a:ext>
            </a:extLst>
          </p:cNvPr>
          <p:cNvCxnSpPr>
            <a:cxnSpLocks/>
            <a:stCxn id="36" idx="1"/>
            <a:endCxn id="20" idx="3"/>
          </p:cNvCxnSpPr>
          <p:nvPr/>
        </p:nvCxnSpPr>
        <p:spPr>
          <a:xfrm flipH="1">
            <a:off x="5002610" y="6087497"/>
            <a:ext cx="1735099" cy="417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00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C456-C892-8B17-20F2-6A1B4788589A}"/>
              </a:ext>
            </a:extLst>
          </p:cNvPr>
          <p:cNvSpPr>
            <a:spLocks noGrp="1"/>
          </p:cNvSpPr>
          <p:nvPr>
            <p:ph type="title"/>
          </p:nvPr>
        </p:nvSpPr>
        <p:spPr/>
        <p:txBody>
          <a:bodyPr/>
          <a:lstStyle/>
          <a:p>
            <a:r>
              <a:rPr lang="en-GB" dirty="0"/>
              <a:t>Writing results to DDR</a:t>
            </a:r>
          </a:p>
        </p:txBody>
      </p:sp>
      <p:sp>
        <p:nvSpPr>
          <p:cNvPr id="3" name="Content Placeholder 2">
            <a:extLst>
              <a:ext uri="{FF2B5EF4-FFF2-40B4-BE49-F238E27FC236}">
                <a16:creationId xmlns:a16="http://schemas.microsoft.com/office/drawing/2014/main" id="{D8851DAF-4DC5-0C96-618B-A161BCBACD5F}"/>
              </a:ext>
            </a:extLst>
          </p:cNvPr>
          <p:cNvSpPr>
            <a:spLocks noGrp="1"/>
          </p:cNvSpPr>
          <p:nvPr>
            <p:ph idx="1"/>
          </p:nvPr>
        </p:nvSpPr>
        <p:spPr>
          <a:xfrm>
            <a:off x="7248128" y="1727686"/>
            <a:ext cx="4478288" cy="2116832"/>
          </a:xfrm>
        </p:spPr>
        <p:txBody>
          <a:bodyPr/>
          <a:lstStyle/>
          <a:p>
            <a:r>
              <a:rPr lang="en-GB" dirty="0"/>
              <a:t>Writing data from L1 to DDR via the NoC is very similar to reading data</a:t>
            </a:r>
          </a:p>
          <a:p>
            <a:pPr lvl="1"/>
            <a:r>
              <a:rPr lang="en-GB" dirty="0"/>
              <a:t>Is also non-blocking and we need to then wait for completion</a:t>
            </a:r>
          </a:p>
        </p:txBody>
      </p:sp>
      <p:grpSp>
        <p:nvGrpSpPr>
          <p:cNvPr id="9" name="Group 8">
            <a:extLst>
              <a:ext uri="{FF2B5EF4-FFF2-40B4-BE49-F238E27FC236}">
                <a16:creationId xmlns:a16="http://schemas.microsoft.com/office/drawing/2014/main" id="{B05E76CC-A872-63AE-5390-D11165E00002}"/>
              </a:ext>
            </a:extLst>
          </p:cNvPr>
          <p:cNvGrpSpPr/>
          <p:nvPr/>
        </p:nvGrpSpPr>
        <p:grpSpPr>
          <a:xfrm>
            <a:off x="335360" y="2256430"/>
            <a:ext cx="6616838" cy="804372"/>
            <a:chOff x="220399" y="1535752"/>
            <a:chExt cx="6616838" cy="804372"/>
          </a:xfrm>
        </p:grpSpPr>
        <p:pic>
          <p:nvPicPr>
            <p:cNvPr id="5" name="Picture 4">
              <a:extLst>
                <a:ext uri="{FF2B5EF4-FFF2-40B4-BE49-F238E27FC236}">
                  <a16:creationId xmlns:a16="http://schemas.microsoft.com/office/drawing/2014/main" id="{9FD71366-3751-59C8-A1C3-2615D3C939F5}"/>
                </a:ext>
              </a:extLst>
            </p:cNvPr>
            <p:cNvPicPr>
              <a:picLocks noChangeAspect="1"/>
            </p:cNvPicPr>
            <p:nvPr/>
          </p:nvPicPr>
          <p:blipFill>
            <a:blip r:embed="rId2"/>
            <a:stretch>
              <a:fillRect/>
            </a:stretch>
          </p:blipFill>
          <p:spPr>
            <a:xfrm>
              <a:off x="238082" y="1844824"/>
              <a:ext cx="5876925" cy="495300"/>
            </a:xfrm>
            <a:prstGeom prst="rect">
              <a:avLst/>
            </a:prstGeom>
            <a:ln>
              <a:solidFill>
                <a:schemeClr val="bg1"/>
              </a:solidFill>
            </a:ln>
          </p:spPr>
        </p:pic>
        <p:pic>
          <p:nvPicPr>
            <p:cNvPr id="7" name="Picture 6">
              <a:extLst>
                <a:ext uri="{FF2B5EF4-FFF2-40B4-BE49-F238E27FC236}">
                  <a16:creationId xmlns:a16="http://schemas.microsoft.com/office/drawing/2014/main" id="{AB9DCD87-DADB-4793-5EAE-2C9B8E89A72A}"/>
                </a:ext>
              </a:extLst>
            </p:cNvPr>
            <p:cNvPicPr>
              <a:picLocks noChangeAspect="1"/>
            </p:cNvPicPr>
            <p:nvPr/>
          </p:nvPicPr>
          <p:blipFill>
            <a:blip r:embed="rId3"/>
            <a:stretch>
              <a:fillRect/>
            </a:stretch>
          </p:blipFill>
          <p:spPr>
            <a:xfrm>
              <a:off x="255462" y="1535752"/>
              <a:ext cx="6581775" cy="276225"/>
            </a:xfrm>
            <a:prstGeom prst="rect">
              <a:avLst/>
            </a:prstGeom>
          </p:spPr>
        </p:pic>
        <p:sp>
          <p:nvSpPr>
            <p:cNvPr id="8" name="Rectangle 7">
              <a:extLst>
                <a:ext uri="{FF2B5EF4-FFF2-40B4-BE49-F238E27FC236}">
                  <a16:creationId xmlns:a16="http://schemas.microsoft.com/office/drawing/2014/main" id="{91AF7949-6BCE-CA0A-BB99-BAF085366A89}"/>
                </a:ext>
              </a:extLst>
            </p:cNvPr>
            <p:cNvSpPr/>
            <p:nvPr/>
          </p:nvSpPr>
          <p:spPr>
            <a:xfrm>
              <a:off x="220399" y="1535752"/>
              <a:ext cx="6616838" cy="80437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9E273212-E0C4-7537-B97A-2E3157566FB5}"/>
              </a:ext>
            </a:extLst>
          </p:cNvPr>
          <p:cNvSpPr txBox="1">
            <a:spLocks/>
          </p:cNvSpPr>
          <p:nvPr/>
        </p:nvSpPr>
        <p:spPr>
          <a:xfrm>
            <a:off x="191344" y="4365104"/>
            <a:ext cx="11665296" cy="249289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Typically:</a:t>
            </a:r>
          </a:p>
          <a:p>
            <a:pPr lvl="1"/>
            <a:r>
              <a:rPr lang="en-GB" dirty="0"/>
              <a:t>Reader kernel will reserve page(s) in CB(s), read data from DDR memory into these CB(s) and then push the CB(s) to make them available</a:t>
            </a:r>
          </a:p>
          <a:p>
            <a:pPr lvl="1"/>
            <a:r>
              <a:rPr lang="en-GB" dirty="0"/>
              <a:t>Compute kernel waits for CBs, then uses these to drive compute on the FPU and reserves page(s) in output CB(s), writing results to these CB(s) and making them available</a:t>
            </a:r>
          </a:p>
          <a:p>
            <a:pPr lvl="1"/>
            <a:r>
              <a:rPr lang="en-GB" dirty="0"/>
              <a:t>Writer kernel will wait for the output CB(s), then writes the data here to DDR</a:t>
            </a:r>
          </a:p>
          <a:p>
            <a:pPr lvl="2"/>
            <a:r>
              <a:rPr lang="en-GB" dirty="0"/>
              <a:t> All these run concurrently in a pipelined fashion, working on separate chunks (or tiles)</a:t>
            </a:r>
          </a:p>
        </p:txBody>
      </p:sp>
    </p:spTree>
    <p:extLst>
      <p:ext uri="{BB962C8B-B14F-4D97-AF65-F5344CB8AC3E}">
        <p14:creationId xmlns:p14="http://schemas.microsoft.com/office/powerpoint/2010/main" val="163560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6787-1177-477E-7AD4-C18CD2F466B2}"/>
              </a:ext>
            </a:extLst>
          </p:cNvPr>
          <p:cNvSpPr>
            <a:spLocks noGrp="1"/>
          </p:cNvSpPr>
          <p:nvPr>
            <p:ph type="title"/>
          </p:nvPr>
        </p:nvSpPr>
        <p:spPr/>
        <p:txBody>
          <a:bodyPr/>
          <a:lstStyle/>
          <a:p>
            <a:r>
              <a:rPr lang="en-GB" dirty="0"/>
              <a:t>Printing for debugging</a:t>
            </a:r>
          </a:p>
        </p:txBody>
      </p:sp>
      <p:sp>
        <p:nvSpPr>
          <p:cNvPr id="3" name="Content Placeholder 2">
            <a:extLst>
              <a:ext uri="{FF2B5EF4-FFF2-40B4-BE49-F238E27FC236}">
                <a16:creationId xmlns:a16="http://schemas.microsoft.com/office/drawing/2014/main" id="{19CD6A20-822B-E41C-FABE-3CF0F4A630DA}"/>
              </a:ext>
            </a:extLst>
          </p:cNvPr>
          <p:cNvSpPr>
            <a:spLocks noGrp="1"/>
          </p:cNvSpPr>
          <p:nvPr>
            <p:ph idx="1"/>
          </p:nvPr>
        </p:nvSpPr>
        <p:spPr>
          <a:xfrm>
            <a:off x="600998" y="1658417"/>
            <a:ext cx="10607569" cy="1266527"/>
          </a:xfrm>
        </p:spPr>
        <p:txBody>
          <a:bodyPr/>
          <a:lstStyle/>
          <a:p>
            <a:r>
              <a:rPr lang="en-GB" dirty="0"/>
              <a:t>An extremely helpful feature is the ability to print from kernels on the device to the terminal. This is super helpful during debugging</a:t>
            </a:r>
          </a:p>
          <a:p>
            <a:pPr lvl="1"/>
            <a:r>
              <a:rPr lang="en-GB" dirty="0"/>
              <a:t>Need to explore the environment variable via </a:t>
            </a:r>
            <a:r>
              <a:rPr lang="en-GB" i="1" dirty="0"/>
              <a:t>export TT_METAL_DPRINT_CORES=0,0</a:t>
            </a:r>
          </a:p>
        </p:txBody>
      </p:sp>
      <p:sp>
        <p:nvSpPr>
          <p:cNvPr id="4" name="TextBox 3">
            <a:extLst>
              <a:ext uri="{FF2B5EF4-FFF2-40B4-BE49-F238E27FC236}">
                <a16:creationId xmlns:a16="http://schemas.microsoft.com/office/drawing/2014/main" id="{6EC8BF07-6F85-9ECF-9F04-8DCE8D3BD1BD}"/>
              </a:ext>
            </a:extLst>
          </p:cNvPr>
          <p:cNvSpPr txBox="1"/>
          <p:nvPr/>
        </p:nvSpPr>
        <p:spPr>
          <a:xfrm>
            <a:off x="2423590" y="3255367"/>
            <a:ext cx="7056784" cy="923330"/>
          </a:xfrm>
          <a:prstGeom prst="rect">
            <a:avLst/>
          </a:prstGeom>
          <a:solidFill>
            <a:srgbClr val="FFFF99">
              <a:alpha val="25098"/>
            </a:srgbClr>
          </a:solidFill>
          <a:ln>
            <a:solidFill>
              <a:schemeClr val="tx1"/>
            </a:solidFill>
          </a:ln>
        </p:spPr>
        <p:txBody>
          <a:bodyPr wrap="square" rtlCol="0">
            <a:spAutoFit/>
          </a:bodyPr>
          <a:lstStyle/>
          <a:p>
            <a:r>
              <a:rPr lang="en-GB" dirty="0">
                <a:latin typeface="Courier New" panose="02070309020205020404" pitchFamily="49" charset="0"/>
                <a:cs typeface="Courier New" panose="02070309020205020404" pitchFamily="49" charset="0"/>
              </a:rPr>
              <a:t>DPRINT &lt;&lt; “Hello “ &lt;&lt; ENDL();</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DPRINT_MATH(DPRINT &lt;&lt; “Hello “ &lt;&lt; ENDL());</a:t>
            </a:r>
          </a:p>
        </p:txBody>
      </p:sp>
      <p:sp>
        <p:nvSpPr>
          <p:cNvPr id="6" name="Content Placeholder 2">
            <a:extLst>
              <a:ext uri="{FF2B5EF4-FFF2-40B4-BE49-F238E27FC236}">
                <a16:creationId xmlns:a16="http://schemas.microsoft.com/office/drawing/2014/main" id="{4E0B5538-D0E9-948F-8C01-2130F0F3287F}"/>
              </a:ext>
            </a:extLst>
          </p:cNvPr>
          <p:cNvSpPr txBox="1">
            <a:spLocks/>
          </p:cNvSpPr>
          <p:nvPr/>
        </p:nvSpPr>
        <p:spPr>
          <a:xfrm>
            <a:off x="609600" y="4509120"/>
            <a:ext cx="10607569"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i="1" dirty="0"/>
              <a:t>DPRINT </a:t>
            </a:r>
            <a:r>
              <a:rPr lang="en-GB" dirty="0"/>
              <a:t>in the kernel will print, furthermore there are function calls such as </a:t>
            </a:r>
            <a:r>
              <a:rPr lang="en-GB" i="1" dirty="0"/>
              <a:t>DPRINT_MATH </a:t>
            </a:r>
            <a:r>
              <a:rPr lang="en-GB" dirty="0"/>
              <a:t>that select which specific core will do the printing. Also calls to print contents of CBs too.</a:t>
            </a:r>
          </a:p>
          <a:p>
            <a:pPr lvl="1"/>
            <a:r>
              <a:rPr lang="en-GB" dirty="0"/>
              <a:t>As it’s a debugging thing, I tend to find </a:t>
            </a:r>
            <a:r>
              <a:rPr lang="en-GB" i="1" dirty="0"/>
              <a:t>DPRINT </a:t>
            </a:r>
            <a:r>
              <a:rPr lang="en-GB" dirty="0"/>
              <a:t>sufficient for most things</a:t>
            </a:r>
          </a:p>
        </p:txBody>
      </p:sp>
      <p:sp>
        <p:nvSpPr>
          <p:cNvPr id="7" name="TextBox 6">
            <a:extLst>
              <a:ext uri="{FF2B5EF4-FFF2-40B4-BE49-F238E27FC236}">
                <a16:creationId xmlns:a16="http://schemas.microsoft.com/office/drawing/2014/main" id="{7012A78C-1241-4CBD-7025-B5CDD2A38DA0}"/>
              </a:ext>
            </a:extLst>
          </p:cNvPr>
          <p:cNvSpPr txBox="1"/>
          <p:nvPr/>
        </p:nvSpPr>
        <p:spPr>
          <a:xfrm>
            <a:off x="599790" y="6277962"/>
            <a:ext cx="10704385" cy="369332"/>
          </a:xfrm>
          <a:prstGeom prst="rect">
            <a:avLst/>
          </a:prstGeom>
          <a:noFill/>
        </p:spPr>
        <p:txBody>
          <a:bodyPr wrap="square" rtlCol="0">
            <a:spAutoFit/>
          </a:bodyPr>
          <a:lstStyle/>
          <a:p>
            <a:pPr algn="ctr"/>
            <a:r>
              <a:rPr lang="en-GB" i="1" dirty="0"/>
              <a:t>Lots more details at </a:t>
            </a:r>
            <a:r>
              <a:rPr lang="en-GB" i="1" dirty="0">
                <a:hlinkClick r:id="rId2"/>
              </a:rPr>
              <a:t>https://docs.tenstorrent.com/tt-metal/latest/tt-metalium/tools/kernel_print.html</a:t>
            </a:r>
            <a:r>
              <a:rPr lang="en-GB" i="1" dirty="0"/>
              <a:t> </a:t>
            </a:r>
          </a:p>
        </p:txBody>
      </p:sp>
    </p:spTree>
    <p:extLst>
      <p:ext uri="{BB962C8B-B14F-4D97-AF65-F5344CB8AC3E}">
        <p14:creationId xmlns:p14="http://schemas.microsoft.com/office/powerpoint/2010/main" val="282218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1738-9C4E-894E-8D66-B077C85B5EE2}"/>
              </a:ext>
            </a:extLst>
          </p:cNvPr>
          <p:cNvSpPr>
            <a:spLocks noGrp="1"/>
          </p:cNvSpPr>
          <p:nvPr>
            <p:ph type="title"/>
          </p:nvPr>
        </p:nvSpPr>
        <p:spPr/>
        <p:txBody>
          <a:bodyPr/>
          <a:lstStyle/>
          <a:p>
            <a:r>
              <a:rPr lang="en-GB" dirty="0"/>
              <a:t>Building and running</a:t>
            </a:r>
          </a:p>
        </p:txBody>
      </p:sp>
      <p:sp>
        <p:nvSpPr>
          <p:cNvPr id="3" name="Content Placeholder 2">
            <a:extLst>
              <a:ext uri="{FF2B5EF4-FFF2-40B4-BE49-F238E27FC236}">
                <a16:creationId xmlns:a16="http://schemas.microsoft.com/office/drawing/2014/main" id="{2F26E1C1-C584-87EF-555E-B6935DDA30AD}"/>
              </a:ext>
            </a:extLst>
          </p:cNvPr>
          <p:cNvSpPr>
            <a:spLocks noGrp="1"/>
          </p:cNvSpPr>
          <p:nvPr>
            <p:ph idx="1"/>
          </p:nvPr>
        </p:nvSpPr>
        <p:spPr/>
        <p:txBody>
          <a:bodyPr/>
          <a:lstStyle/>
          <a:p>
            <a:r>
              <a:rPr lang="en-GB" dirty="0"/>
              <a:t>Device kernels are JIT compiled by </a:t>
            </a:r>
            <a:r>
              <a:rPr lang="en-GB" dirty="0" err="1"/>
              <a:t>Metalium</a:t>
            </a:r>
            <a:r>
              <a:rPr lang="en-GB" dirty="0"/>
              <a:t> when the host code is launched</a:t>
            </a:r>
          </a:p>
          <a:p>
            <a:endParaRPr lang="en-GB" dirty="0"/>
          </a:p>
          <a:p>
            <a:endParaRPr lang="en-GB" dirty="0"/>
          </a:p>
          <a:p>
            <a:endParaRPr lang="en-GB" dirty="0"/>
          </a:p>
          <a:p>
            <a:endParaRPr lang="en-GB" dirty="0"/>
          </a:p>
          <a:p>
            <a:endParaRPr lang="en-GB" dirty="0"/>
          </a:p>
          <a:p>
            <a:endParaRPr lang="en-GB" dirty="0"/>
          </a:p>
          <a:p>
            <a:endParaRPr lang="en-GB" dirty="0"/>
          </a:p>
          <a:p>
            <a:r>
              <a:rPr lang="en-GB" dirty="0"/>
              <a:t>The </a:t>
            </a:r>
            <a:r>
              <a:rPr lang="en-GB" i="1" dirty="0"/>
              <a:t>make </a:t>
            </a:r>
            <a:r>
              <a:rPr lang="en-GB" dirty="0"/>
              <a:t>command here builds the </a:t>
            </a:r>
            <a:r>
              <a:rPr lang="en-GB" i="1" dirty="0" err="1"/>
              <a:t>ex_one</a:t>
            </a:r>
            <a:r>
              <a:rPr lang="en-GB" dirty="0"/>
              <a:t> host executable but nothing else</a:t>
            </a:r>
          </a:p>
          <a:p>
            <a:r>
              <a:rPr lang="en-GB" dirty="0"/>
              <a:t>When this host executable is launched, the device kernels are then built</a:t>
            </a:r>
          </a:p>
          <a:p>
            <a:pPr lvl="1"/>
            <a:r>
              <a:rPr lang="en-GB" dirty="0"/>
              <a:t>Hence we need to provide the source file when calling </a:t>
            </a:r>
            <a:r>
              <a:rPr lang="en-GB" i="1" dirty="0" err="1"/>
              <a:t>CreateKernel</a:t>
            </a:r>
            <a:r>
              <a:rPr lang="en-GB" i="1" dirty="0"/>
              <a:t> </a:t>
            </a:r>
            <a:r>
              <a:rPr lang="en-GB" dirty="0"/>
              <a:t>on the host</a:t>
            </a:r>
          </a:p>
        </p:txBody>
      </p:sp>
      <p:sp>
        <p:nvSpPr>
          <p:cNvPr id="4" name="TextBox 3">
            <a:extLst>
              <a:ext uri="{FF2B5EF4-FFF2-40B4-BE49-F238E27FC236}">
                <a16:creationId xmlns:a16="http://schemas.microsoft.com/office/drawing/2014/main" id="{FC20E33B-746D-7A37-E8DC-16EAD9B06BF7}"/>
              </a:ext>
            </a:extLst>
          </p:cNvPr>
          <p:cNvSpPr txBox="1"/>
          <p:nvPr/>
        </p:nvSpPr>
        <p:spPr>
          <a:xfrm>
            <a:off x="695400" y="2204864"/>
            <a:ext cx="10972800" cy="2862322"/>
          </a:xfrm>
          <a:prstGeom prst="rect">
            <a:avLst/>
          </a:prstGeom>
          <a:solidFill>
            <a:schemeClr val="tx1"/>
          </a:solidFill>
        </p:spPr>
        <p:txBody>
          <a:bodyPr wrap="square" rtlCol="0">
            <a:spAutoFit/>
          </a:bodyPr>
          <a:lstStyle/>
          <a:p>
            <a:r>
              <a:rPr lang="en-GB" sz="1000" dirty="0">
                <a:solidFill>
                  <a:schemeClr val="bg1"/>
                </a:solidFill>
                <a:latin typeface="Courier New" panose="02070309020205020404" pitchFamily="49" charset="0"/>
                <a:cs typeface="Courier New" panose="02070309020205020404" pitchFamily="49" charset="0"/>
              </a:rPr>
              <a:t>[user-id@tenstorrent1 ~/</a:t>
            </a:r>
            <a:r>
              <a:rPr lang="en-GB" sz="1000" dirty="0" err="1">
                <a:solidFill>
                  <a:schemeClr val="bg1"/>
                </a:solidFill>
                <a:latin typeface="Courier New" panose="02070309020205020404" pitchFamily="49" charset="0"/>
                <a:cs typeface="Courier New" panose="02070309020205020404" pitchFamily="49" charset="0"/>
              </a:rPr>
              <a:t>tt</a:t>
            </a:r>
            <a:r>
              <a:rPr lang="en-GB" sz="1000" dirty="0">
                <a:solidFill>
                  <a:schemeClr val="bg1"/>
                </a:solidFill>
                <a:latin typeface="Courier New" panose="02070309020205020404" pitchFamily="49" charset="0"/>
                <a:cs typeface="Courier New" panose="02070309020205020404" pitchFamily="49" charset="0"/>
              </a:rPr>
              <a:t>-tutorial/practical/one/</a:t>
            </a:r>
            <a:r>
              <a:rPr lang="en-GB" sz="1000" dirty="0" err="1">
                <a:solidFill>
                  <a:schemeClr val="bg1"/>
                </a:solidFill>
                <a:latin typeface="Courier New" panose="02070309020205020404" pitchFamily="49" charset="0"/>
                <a:cs typeface="Courier New" panose="02070309020205020404" pitchFamily="49" charset="0"/>
              </a:rPr>
              <a:t>sample_solutions</a:t>
            </a:r>
            <a:r>
              <a:rPr lang="en-GB" sz="1000" dirty="0">
                <a:solidFill>
                  <a:schemeClr val="bg1"/>
                </a:solidFill>
                <a:latin typeface="Courier New" panose="02070309020205020404" pitchFamily="49" charset="0"/>
                <a:cs typeface="Courier New" panose="02070309020205020404" pitchFamily="49" charset="0"/>
              </a:rPr>
              <a:t>]$ make</a:t>
            </a:r>
          </a:p>
          <a:p>
            <a:r>
              <a:rPr lang="en-GB" sz="1000" dirty="0">
                <a:solidFill>
                  <a:schemeClr val="bg1"/>
                </a:solidFill>
                <a:latin typeface="Courier New" panose="02070309020205020404" pitchFamily="49" charset="0"/>
                <a:cs typeface="Courier New" panose="02070309020205020404" pitchFamily="49" charset="0"/>
              </a:rPr>
              <a:t>………</a:t>
            </a:r>
          </a:p>
          <a:p>
            <a:r>
              <a:rPr lang="en-GB" sz="1000" dirty="0">
                <a:solidFill>
                  <a:schemeClr val="bg1"/>
                </a:solidFill>
                <a:latin typeface="Courier New" panose="02070309020205020404" pitchFamily="49" charset="0"/>
                <a:cs typeface="Courier New" panose="02070309020205020404" pitchFamily="49" charset="0"/>
              </a:rPr>
              <a:t>[user-id@tenstorrent1 ~/</a:t>
            </a:r>
            <a:r>
              <a:rPr lang="en-GB" sz="1000" dirty="0" err="1">
                <a:solidFill>
                  <a:schemeClr val="bg1"/>
                </a:solidFill>
                <a:latin typeface="Courier New" panose="02070309020205020404" pitchFamily="49" charset="0"/>
                <a:cs typeface="Courier New" panose="02070309020205020404" pitchFamily="49" charset="0"/>
              </a:rPr>
              <a:t>tt</a:t>
            </a:r>
            <a:r>
              <a:rPr lang="en-GB" sz="1000" dirty="0">
                <a:solidFill>
                  <a:schemeClr val="bg1"/>
                </a:solidFill>
                <a:latin typeface="Courier New" panose="02070309020205020404" pitchFamily="49" charset="0"/>
                <a:cs typeface="Courier New" panose="02070309020205020404" pitchFamily="49" charset="0"/>
              </a:rPr>
              <a:t>-tutorial/practical/one/</a:t>
            </a:r>
            <a:r>
              <a:rPr lang="en-GB" sz="1000" dirty="0" err="1">
                <a:solidFill>
                  <a:schemeClr val="bg1"/>
                </a:solidFill>
                <a:latin typeface="Courier New" panose="02070309020205020404" pitchFamily="49" charset="0"/>
                <a:cs typeface="Courier New" panose="02070309020205020404" pitchFamily="49" charset="0"/>
              </a:rPr>
              <a:t>sample_solutions</a:t>
            </a:r>
            <a:r>
              <a:rPr lang="en-GB" sz="1000" dirty="0">
                <a:solidFill>
                  <a:schemeClr val="bg1"/>
                </a:solidFill>
                <a:latin typeface="Courier New" panose="02070309020205020404" pitchFamily="49" charset="0"/>
                <a:cs typeface="Courier New" panose="02070309020205020404" pitchFamily="49" charset="0"/>
              </a:rPr>
              <a:t>]$ ./</a:t>
            </a:r>
            <a:r>
              <a:rPr lang="en-GB" sz="1000" dirty="0" err="1">
                <a:solidFill>
                  <a:schemeClr val="bg1"/>
                </a:solidFill>
                <a:latin typeface="Courier New" panose="02070309020205020404" pitchFamily="49" charset="0"/>
                <a:cs typeface="Courier New" panose="02070309020205020404" pitchFamily="49" charset="0"/>
              </a:rPr>
              <a:t>ex_one</a:t>
            </a:r>
            <a:endParaRPr lang="en-GB" sz="1000" dirty="0">
              <a:solidFill>
                <a:schemeClr val="bg1"/>
              </a:solidFill>
              <a:latin typeface="Courier New" panose="02070309020205020404" pitchFamily="49" charset="0"/>
              <a:cs typeface="Courier New" panose="02070309020205020404" pitchFamily="49" charset="0"/>
            </a:endParaRPr>
          </a:p>
          <a:p>
            <a:r>
              <a:rPr lang="en-GB" sz="1000" dirty="0">
                <a:solidFill>
                  <a:schemeClr val="bg1"/>
                </a:solidFill>
                <a:latin typeface="Courier New" panose="02070309020205020404" pitchFamily="49" charset="0"/>
                <a:cs typeface="Courier New" panose="02070309020205020404" pitchFamily="49" charset="0"/>
              </a:rPr>
              <a:t>2025-09-01 18:38:54.566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18:38:54.579 | info     |          Device | Opening user mode device driver (tt_cluster.cpp:192)</a:t>
            </a:r>
          </a:p>
          <a:p>
            <a:r>
              <a:rPr lang="en-GB" sz="1000" dirty="0">
                <a:solidFill>
                  <a:schemeClr val="bg1"/>
                </a:solidFill>
                <a:latin typeface="Courier New" panose="02070309020205020404" pitchFamily="49" charset="0"/>
                <a:cs typeface="Courier New" panose="02070309020205020404" pitchFamily="49" charset="0"/>
              </a:rPr>
              <a:t>2025-09-01 18:38:54.579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18:38:54.590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18:38:54.601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Harvesting mask for chip 0 is 0x300 (NOC0: 0x300, simulated harvesting mask: 0x0). (cluster.cpp:295)</a:t>
            </a:r>
          </a:p>
          <a:p>
            <a:r>
              <a:rPr lang="en-GB" sz="1000" dirty="0">
                <a:solidFill>
                  <a:schemeClr val="bg1"/>
                </a:solidFill>
                <a:latin typeface="Courier New" panose="02070309020205020404" pitchFamily="49" charset="0"/>
                <a:cs typeface="Courier New" panose="02070309020205020404" pitchFamily="49" charset="0"/>
              </a:rPr>
              <a:t>2025-09-01 18:38:54.603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18:38:54.699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Harvesting mask for chip 1 is 0x204 (NOC0: 0x204, simulated harvesting mask: 0x0). (cluster.cpp:295)</a:t>
            </a:r>
          </a:p>
          <a:p>
            <a:r>
              <a:rPr lang="en-GB" sz="1000" dirty="0">
                <a:solidFill>
                  <a:schemeClr val="bg1"/>
                </a:solidFill>
                <a:latin typeface="Courier New" panose="02070309020205020404" pitchFamily="49" charset="0"/>
                <a:cs typeface="Courier New" panose="02070309020205020404" pitchFamily="49" charset="0"/>
              </a:rPr>
              <a:t>2025-09-01 18:38:54.702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Opening local chip ids/</a:t>
            </a:r>
            <a:r>
              <a:rPr lang="en-GB" sz="1000" dirty="0" err="1">
                <a:solidFill>
                  <a:schemeClr val="bg1"/>
                </a:solidFill>
                <a:latin typeface="Courier New" panose="02070309020205020404" pitchFamily="49" charset="0"/>
                <a:cs typeface="Courier New" panose="02070309020205020404" pitchFamily="49" charset="0"/>
              </a:rPr>
              <a:t>pci</a:t>
            </a:r>
            <a:r>
              <a:rPr lang="en-GB" sz="1000" dirty="0">
                <a:solidFill>
                  <a:schemeClr val="bg1"/>
                </a:solidFill>
                <a:latin typeface="Courier New" panose="02070309020205020404" pitchFamily="49" charset="0"/>
                <a:cs typeface="Courier New" panose="02070309020205020404" pitchFamily="49" charset="0"/>
              </a:rPr>
              <a:t> ids: {0}/[0] and remote chip ids {1} (cluster.cpp:157)</a:t>
            </a:r>
          </a:p>
          <a:p>
            <a:r>
              <a:rPr lang="en-GB" sz="1000" dirty="0">
                <a:solidFill>
                  <a:schemeClr val="bg1"/>
                </a:solidFill>
                <a:latin typeface="Courier New" panose="02070309020205020404" pitchFamily="49" charset="0"/>
                <a:cs typeface="Courier New" panose="02070309020205020404" pitchFamily="49" charset="0"/>
              </a:rPr>
              <a:t>2025-09-01 18:38:54.705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All devices in cluster running firmware version: 255.255.0 (cluster.cpp:138)</a:t>
            </a:r>
          </a:p>
          <a:p>
            <a:r>
              <a:rPr lang="en-GB" sz="1000" dirty="0">
                <a:solidFill>
                  <a:schemeClr val="bg1"/>
                </a:solidFill>
                <a:latin typeface="Courier New" panose="02070309020205020404" pitchFamily="49" charset="0"/>
                <a:cs typeface="Courier New" panose="02070309020205020404" pitchFamily="49" charset="0"/>
              </a:rPr>
              <a:t>2025-09-01 18:38:54.705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Software version 6.0.0, Ethernet FW version 6.9.0 (Device 0) (cluster.cpp:935)</a:t>
            </a:r>
          </a:p>
          <a:p>
            <a:r>
              <a:rPr lang="en-GB" sz="1000" dirty="0">
                <a:solidFill>
                  <a:schemeClr val="bg1"/>
                </a:solidFill>
                <a:latin typeface="Courier New" panose="02070309020205020404" pitchFamily="49" charset="0"/>
                <a:cs typeface="Courier New" panose="02070309020205020404" pitchFamily="49" charset="0"/>
              </a:rPr>
              <a:t>2025-09-01 18:38:54.705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Software version 6.0.0, Ethernet FW version 6.9.0 (Device 1) (cluster.cpp:935)</a:t>
            </a:r>
          </a:p>
          <a:p>
            <a:r>
              <a:rPr lang="en-GB" sz="1000" dirty="0">
                <a:solidFill>
                  <a:schemeClr val="bg1"/>
                </a:solidFill>
                <a:latin typeface="Courier New" panose="02070309020205020404" pitchFamily="49" charset="0"/>
                <a:cs typeface="Courier New" panose="02070309020205020404" pitchFamily="49" charset="0"/>
              </a:rPr>
              <a:t>Completed successfully on the device, with 100 elements</a:t>
            </a:r>
          </a:p>
          <a:p>
            <a:r>
              <a:rPr lang="en-GB" sz="1000" dirty="0">
                <a:solidFill>
                  <a:schemeClr val="bg1"/>
                </a:solidFill>
                <a:latin typeface="Courier New" panose="02070309020205020404" pitchFamily="49" charset="0"/>
                <a:cs typeface="Courier New" panose="02070309020205020404" pitchFamily="49" charset="0"/>
              </a:rPr>
              <a:t>2025-09-01 18:38:58.053 | info     |          Device | Closing user mode device drivers (tt_cluster.cpp:383)</a:t>
            </a:r>
          </a:p>
        </p:txBody>
      </p:sp>
    </p:spTree>
    <p:extLst>
      <p:ext uri="{BB962C8B-B14F-4D97-AF65-F5344CB8AC3E}">
        <p14:creationId xmlns:p14="http://schemas.microsoft.com/office/powerpoint/2010/main" val="165978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3ACD-8CB4-EE70-3E5B-49DFB411D57E}"/>
              </a:ext>
            </a:extLst>
          </p:cNvPr>
          <p:cNvSpPr>
            <a:spLocks noGrp="1"/>
          </p:cNvSpPr>
          <p:nvPr>
            <p:ph type="title"/>
          </p:nvPr>
        </p:nvSpPr>
        <p:spPr/>
        <p:txBody>
          <a:bodyPr/>
          <a:lstStyle/>
          <a:p>
            <a:r>
              <a:rPr lang="en-GB" dirty="0"/>
              <a:t>Next steps: Getting hands on</a:t>
            </a:r>
          </a:p>
        </p:txBody>
      </p:sp>
      <p:sp>
        <p:nvSpPr>
          <p:cNvPr id="3" name="Content Placeholder 2">
            <a:extLst>
              <a:ext uri="{FF2B5EF4-FFF2-40B4-BE49-F238E27FC236}">
                <a16:creationId xmlns:a16="http://schemas.microsoft.com/office/drawing/2014/main" id="{5CFFE9BD-5A6F-ED31-9FEF-851A5D600EBB}"/>
              </a:ext>
            </a:extLst>
          </p:cNvPr>
          <p:cNvSpPr>
            <a:spLocks noGrp="1"/>
          </p:cNvSpPr>
          <p:nvPr>
            <p:ph idx="1"/>
          </p:nvPr>
        </p:nvSpPr>
        <p:spPr/>
        <p:txBody>
          <a:bodyPr/>
          <a:lstStyle/>
          <a:p>
            <a:r>
              <a:rPr lang="en-GB" dirty="0"/>
              <a:t>We will get you logged into the </a:t>
            </a:r>
            <a:r>
              <a:rPr lang="en-GB" dirty="0" err="1"/>
              <a:t>Tenstorrent</a:t>
            </a:r>
            <a:r>
              <a:rPr lang="en-GB" dirty="0"/>
              <a:t> host that is in the RISC-V testbed</a:t>
            </a:r>
          </a:p>
          <a:p>
            <a:endParaRPr lang="en-GB" dirty="0"/>
          </a:p>
          <a:p>
            <a:r>
              <a:rPr lang="en-GB" dirty="0" err="1"/>
              <a:t>Practicals</a:t>
            </a:r>
            <a:r>
              <a:rPr lang="en-GB" dirty="0"/>
              <a:t> one and two at this point:</a:t>
            </a:r>
          </a:p>
          <a:p>
            <a:pPr lvl="1"/>
            <a:r>
              <a:rPr lang="en-GB" dirty="0"/>
              <a:t>Practical one explores adding pairs of numbers on one of the data mover RISC-V cores</a:t>
            </a:r>
          </a:p>
          <a:p>
            <a:pPr lvl="2"/>
            <a:r>
              <a:rPr lang="en-GB" dirty="0"/>
              <a:t>Getting data between the host and the device</a:t>
            </a:r>
          </a:p>
          <a:p>
            <a:pPr lvl="2"/>
            <a:r>
              <a:rPr lang="en-GB" dirty="0"/>
              <a:t>Allocating L1 buffers on the device</a:t>
            </a:r>
          </a:p>
          <a:p>
            <a:pPr lvl="2"/>
            <a:r>
              <a:rPr lang="en-GB" dirty="0"/>
              <a:t>Passing runtime arguments to the device</a:t>
            </a:r>
          </a:p>
          <a:p>
            <a:pPr lvl="2"/>
            <a:r>
              <a:rPr lang="en-GB" dirty="0"/>
              <a:t>Reading and writing data between DDR-DRAM and the L1 buffer on the device</a:t>
            </a:r>
          </a:p>
          <a:p>
            <a:pPr lvl="2"/>
            <a:r>
              <a:rPr lang="en-GB" dirty="0"/>
              <a:t>Working with L1 buffer on the device</a:t>
            </a:r>
          </a:p>
          <a:p>
            <a:pPr lvl="2"/>
            <a:endParaRPr lang="en-GB" dirty="0"/>
          </a:p>
          <a:p>
            <a:pPr lvl="1"/>
            <a:r>
              <a:rPr lang="en-GB" dirty="0"/>
              <a:t>Practical two explores using the second RISC-V data mover core to write results to DDR</a:t>
            </a:r>
          </a:p>
          <a:p>
            <a:pPr lvl="2"/>
            <a:r>
              <a:rPr lang="en-GB" dirty="0"/>
              <a:t>Circular buffers between RISC-V baby cores to enable communication of data between them</a:t>
            </a:r>
          </a:p>
        </p:txBody>
      </p:sp>
      <p:sp>
        <p:nvSpPr>
          <p:cNvPr id="4" name="TextBox 3">
            <a:extLst>
              <a:ext uri="{FF2B5EF4-FFF2-40B4-BE49-F238E27FC236}">
                <a16:creationId xmlns:a16="http://schemas.microsoft.com/office/drawing/2014/main" id="{6991A7A4-418F-DD56-FDB9-28531A5B0030}"/>
              </a:ext>
            </a:extLst>
          </p:cNvPr>
          <p:cNvSpPr txBox="1"/>
          <p:nvPr/>
        </p:nvSpPr>
        <p:spPr>
          <a:xfrm>
            <a:off x="911424" y="6165304"/>
            <a:ext cx="10801200" cy="646331"/>
          </a:xfrm>
          <a:prstGeom prst="rect">
            <a:avLst/>
          </a:prstGeom>
          <a:noFill/>
        </p:spPr>
        <p:txBody>
          <a:bodyPr wrap="square" rtlCol="0">
            <a:spAutoFit/>
          </a:bodyPr>
          <a:lstStyle/>
          <a:p>
            <a:pPr algn="ctr"/>
            <a:r>
              <a:rPr lang="en-GB" i="1" dirty="0">
                <a:solidFill>
                  <a:srgbClr val="0070C0"/>
                </a:solidFill>
              </a:rPr>
              <a:t>All </a:t>
            </a:r>
            <a:r>
              <a:rPr lang="en-GB" i="1" dirty="0" err="1">
                <a:solidFill>
                  <a:srgbClr val="0070C0"/>
                </a:solidFill>
              </a:rPr>
              <a:t>practicals</a:t>
            </a:r>
            <a:r>
              <a:rPr lang="en-GB" i="1" dirty="0">
                <a:solidFill>
                  <a:srgbClr val="0070C0"/>
                </a:solidFill>
              </a:rPr>
              <a:t> have the exercise itself with the readme walking you through the steps required. There is also a sample solution in-case you get stuck.</a:t>
            </a:r>
          </a:p>
        </p:txBody>
      </p:sp>
    </p:spTree>
    <p:extLst>
      <p:ext uri="{BB962C8B-B14F-4D97-AF65-F5344CB8AC3E}">
        <p14:creationId xmlns:p14="http://schemas.microsoft.com/office/powerpoint/2010/main" val="44863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9131-D2EC-6505-877F-DBFCB5A9B04A}"/>
              </a:ext>
            </a:extLst>
          </p:cNvPr>
          <p:cNvSpPr>
            <a:spLocks noGrp="1"/>
          </p:cNvSpPr>
          <p:nvPr>
            <p:ph type="title"/>
          </p:nvPr>
        </p:nvSpPr>
        <p:spPr/>
        <p:txBody>
          <a:bodyPr/>
          <a:lstStyle/>
          <a:p>
            <a:r>
              <a:rPr lang="en-GB" dirty="0"/>
              <a:t>Host and device overview</a:t>
            </a:r>
          </a:p>
        </p:txBody>
      </p:sp>
      <p:sp>
        <p:nvSpPr>
          <p:cNvPr id="5" name="TextBox 4">
            <a:extLst>
              <a:ext uri="{FF2B5EF4-FFF2-40B4-BE49-F238E27FC236}">
                <a16:creationId xmlns:a16="http://schemas.microsoft.com/office/drawing/2014/main" id="{5C277C54-B51D-866D-8CF2-8436870DEA3C}"/>
              </a:ext>
            </a:extLst>
          </p:cNvPr>
          <p:cNvSpPr txBox="1"/>
          <p:nvPr/>
        </p:nvSpPr>
        <p:spPr>
          <a:xfrm>
            <a:off x="609600" y="1481800"/>
            <a:ext cx="3670984" cy="523220"/>
          </a:xfrm>
          <a:prstGeom prst="rect">
            <a:avLst/>
          </a:prstGeom>
          <a:noFill/>
        </p:spPr>
        <p:txBody>
          <a:bodyPr wrap="square" rtlCol="0">
            <a:spAutoFit/>
          </a:bodyPr>
          <a:lstStyle/>
          <a:p>
            <a:pPr algn="ctr"/>
            <a:r>
              <a:rPr lang="en-GB" sz="2800" b="1" i="1" dirty="0"/>
              <a:t>Host</a:t>
            </a:r>
          </a:p>
        </p:txBody>
      </p:sp>
      <p:sp>
        <p:nvSpPr>
          <p:cNvPr id="6" name="TextBox 5">
            <a:extLst>
              <a:ext uri="{FF2B5EF4-FFF2-40B4-BE49-F238E27FC236}">
                <a16:creationId xmlns:a16="http://schemas.microsoft.com/office/drawing/2014/main" id="{641B4395-7980-D41E-94A8-2932210EE0A0}"/>
              </a:ext>
            </a:extLst>
          </p:cNvPr>
          <p:cNvSpPr txBox="1"/>
          <p:nvPr/>
        </p:nvSpPr>
        <p:spPr>
          <a:xfrm>
            <a:off x="7946981" y="1483143"/>
            <a:ext cx="3670984" cy="523220"/>
          </a:xfrm>
          <a:prstGeom prst="rect">
            <a:avLst/>
          </a:prstGeom>
          <a:noFill/>
        </p:spPr>
        <p:txBody>
          <a:bodyPr wrap="square" rtlCol="0">
            <a:spAutoFit/>
          </a:bodyPr>
          <a:lstStyle/>
          <a:p>
            <a:pPr algn="ctr"/>
            <a:r>
              <a:rPr lang="en-GB" sz="2800" b="1" i="1" dirty="0"/>
              <a:t>PCIe accelerator</a:t>
            </a:r>
          </a:p>
        </p:txBody>
      </p:sp>
      <p:grpSp>
        <p:nvGrpSpPr>
          <p:cNvPr id="7" name="Group 6">
            <a:extLst>
              <a:ext uri="{FF2B5EF4-FFF2-40B4-BE49-F238E27FC236}">
                <a16:creationId xmlns:a16="http://schemas.microsoft.com/office/drawing/2014/main" id="{2C2E1708-958C-5CB0-0457-C6AE14DC4344}"/>
              </a:ext>
            </a:extLst>
          </p:cNvPr>
          <p:cNvGrpSpPr/>
          <p:nvPr/>
        </p:nvGrpSpPr>
        <p:grpSpPr>
          <a:xfrm>
            <a:off x="609600" y="1340768"/>
            <a:ext cx="11091029" cy="6111480"/>
            <a:chOff x="666392" y="943238"/>
            <a:chExt cx="11091029" cy="6111480"/>
          </a:xfrm>
        </p:grpSpPr>
        <p:pic>
          <p:nvPicPr>
            <p:cNvPr id="8" name="Graphic 7" descr="Computer with solid fill">
              <a:extLst>
                <a:ext uri="{FF2B5EF4-FFF2-40B4-BE49-F238E27FC236}">
                  <a16:creationId xmlns:a16="http://schemas.microsoft.com/office/drawing/2014/main" id="{5E5B5080-528C-1AF8-BDFA-F109BF31C4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392" y="2005020"/>
              <a:ext cx="3614192" cy="3614192"/>
            </a:xfrm>
            <a:prstGeom prst="rect">
              <a:avLst/>
            </a:prstGeom>
          </p:spPr>
        </p:pic>
        <p:grpSp>
          <p:nvGrpSpPr>
            <p:cNvPr id="9" name="Group 8">
              <a:extLst>
                <a:ext uri="{FF2B5EF4-FFF2-40B4-BE49-F238E27FC236}">
                  <a16:creationId xmlns:a16="http://schemas.microsoft.com/office/drawing/2014/main" id="{DF651EC6-F1A7-DE01-A6D5-E6512F5143FD}"/>
                </a:ext>
              </a:extLst>
            </p:cNvPr>
            <p:cNvGrpSpPr/>
            <p:nvPr/>
          </p:nvGrpSpPr>
          <p:grpSpPr>
            <a:xfrm>
              <a:off x="7946981" y="1969032"/>
              <a:ext cx="3810440" cy="3810440"/>
              <a:chOff x="7946981" y="1585915"/>
              <a:chExt cx="3810440" cy="3810440"/>
            </a:xfrm>
          </p:grpSpPr>
          <p:pic>
            <p:nvPicPr>
              <p:cNvPr id="14" name="Graphic 13" descr="Processor outline">
                <a:extLst>
                  <a:ext uri="{FF2B5EF4-FFF2-40B4-BE49-F238E27FC236}">
                    <a16:creationId xmlns:a16="http://schemas.microsoft.com/office/drawing/2014/main" id="{1E359244-A3B4-9320-E41F-D44E29E7A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46981" y="1585915"/>
                <a:ext cx="3810440" cy="3810440"/>
              </a:xfrm>
              <a:prstGeom prst="rect">
                <a:avLst/>
              </a:prstGeom>
            </p:spPr>
          </p:pic>
          <p:sp>
            <p:nvSpPr>
              <p:cNvPr id="15" name="TextBox 14">
                <a:extLst>
                  <a:ext uri="{FF2B5EF4-FFF2-40B4-BE49-F238E27FC236}">
                    <a16:creationId xmlns:a16="http://schemas.microsoft.com/office/drawing/2014/main" id="{25B99608-8DC5-93BC-C393-D327D875FC33}"/>
                  </a:ext>
                </a:extLst>
              </p:cNvPr>
              <p:cNvSpPr txBox="1"/>
              <p:nvPr/>
            </p:nvSpPr>
            <p:spPr>
              <a:xfrm>
                <a:off x="9264352" y="3275111"/>
                <a:ext cx="1152128" cy="307777"/>
              </a:xfrm>
              <a:prstGeom prst="rect">
                <a:avLst/>
              </a:prstGeom>
              <a:noFill/>
            </p:spPr>
            <p:txBody>
              <a:bodyPr wrap="square" rtlCol="0">
                <a:spAutoFit/>
              </a:bodyPr>
              <a:lstStyle/>
              <a:p>
                <a:pPr algn="ctr"/>
                <a:r>
                  <a:rPr lang="en-GB" sz="1400" b="1" dirty="0"/>
                  <a:t>Wormhole</a:t>
                </a:r>
              </a:p>
            </p:txBody>
          </p:sp>
        </p:grpSp>
        <p:sp>
          <p:nvSpPr>
            <p:cNvPr id="10" name="Arc 9">
              <a:extLst>
                <a:ext uri="{FF2B5EF4-FFF2-40B4-BE49-F238E27FC236}">
                  <a16:creationId xmlns:a16="http://schemas.microsoft.com/office/drawing/2014/main" id="{FFE8A6C0-817A-BCCD-FC95-38814D95FF34}"/>
                </a:ext>
              </a:extLst>
            </p:cNvPr>
            <p:cNvSpPr/>
            <p:nvPr/>
          </p:nvSpPr>
          <p:spPr>
            <a:xfrm rot="18968941">
              <a:off x="3968629" y="1983798"/>
              <a:ext cx="4859306" cy="5070920"/>
            </a:xfrm>
            <a:prstGeom prst="arc">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10">
              <a:extLst>
                <a:ext uri="{FF2B5EF4-FFF2-40B4-BE49-F238E27FC236}">
                  <a16:creationId xmlns:a16="http://schemas.microsoft.com/office/drawing/2014/main" id="{F62EA6B9-B3E9-624F-D83B-3DE137D9F5F8}"/>
                </a:ext>
              </a:extLst>
            </p:cNvPr>
            <p:cNvSpPr/>
            <p:nvPr/>
          </p:nvSpPr>
          <p:spPr>
            <a:xfrm rot="7750220">
              <a:off x="3762850" y="837431"/>
              <a:ext cx="4859306" cy="5070920"/>
            </a:xfrm>
            <a:prstGeom prst="arc">
              <a:avLst/>
            </a:prstGeom>
            <a:ln w="444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C291C72D-88EC-6E2B-971C-2910DCDE2CDB}"/>
                </a:ext>
              </a:extLst>
            </p:cNvPr>
            <p:cNvSpPr txBox="1"/>
            <p:nvPr/>
          </p:nvSpPr>
          <p:spPr>
            <a:xfrm>
              <a:off x="5154627" y="2276872"/>
              <a:ext cx="259228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Configure DDR data</a:t>
              </a:r>
            </a:p>
            <a:p>
              <a:pPr marL="285750" indent="-285750">
                <a:buFont typeface="Arial" panose="020B0604020202020204" pitchFamily="34" charset="0"/>
                <a:buChar char="•"/>
              </a:pPr>
              <a:r>
                <a:rPr lang="en-GB" dirty="0"/>
                <a:t>Create CBs and L1 buffers</a:t>
              </a:r>
            </a:p>
            <a:p>
              <a:pPr marL="285750" indent="-285750">
                <a:buFont typeface="Arial" panose="020B0604020202020204" pitchFamily="34" charset="0"/>
                <a:buChar char="•"/>
              </a:pPr>
              <a:r>
                <a:rPr lang="en-GB" dirty="0"/>
                <a:t>Set up kernels</a:t>
              </a:r>
            </a:p>
            <a:p>
              <a:pPr marL="285750" indent="-285750">
                <a:buFont typeface="Arial" panose="020B0604020202020204" pitchFamily="34" charset="0"/>
                <a:buChar char="•"/>
              </a:pPr>
              <a:r>
                <a:rPr lang="en-GB" dirty="0"/>
                <a:t>Copy input data to DDR</a:t>
              </a:r>
            </a:p>
          </p:txBody>
        </p:sp>
        <p:sp>
          <p:nvSpPr>
            <p:cNvPr id="13" name="TextBox 12">
              <a:extLst>
                <a:ext uri="{FF2B5EF4-FFF2-40B4-BE49-F238E27FC236}">
                  <a16:creationId xmlns:a16="http://schemas.microsoft.com/office/drawing/2014/main" id="{0ABAF73B-7E75-CFF7-6A36-F13A94ED68F7}"/>
                </a:ext>
              </a:extLst>
            </p:cNvPr>
            <p:cNvSpPr txBox="1"/>
            <p:nvPr/>
          </p:nvSpPr>
          <p:spPr>
            <a:xfrm>
              <a:off x="5254660" y="5235276"/>
              <a:ext cx="2592288" cy="369332"/>
            </a:xfrm>
            <a:prstGeom prst="rect">
              <a:avLst/>
            </a:prstGeom>
            <a:noFill/>
          </p:spPr>
          <p:txBody>
            <a:bodyPr wrap="square" rtlCol="0">
              <a:spAutoFit/>
            </a:bodyPr>
            <a:lstStyle/>
            <a:p>
              <a:pPr marL="285750" indent="-285750">
                <a:buFont typeface="Arial" panose="020B0604020202020204" pitchFamily="34" charset="0"/>
                <a:buChar char="•"/>
              </a:pPr>
              <a:r>
                <a:rPr lang="en-GB" dirty="0"/>
                <a:t>Results from DDR</a:t>
              </a:r>
            </a:p>
          </p:txBody>
        </p:sp>
      </p:grpSp>
    </p:spTree>
    <p:extLst>
      <p:ext uri="{BB962C8B-B14F-4D97-AF65-F5344CB8AC3E}">
        <p14:creationId xmlns:p14="http://schemas.microsoft.com/office/powerpoint/2010/main" val="295735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1EC0-A9C7-25A4-8B11-FB3CB441DCB1}"/>
              </a:ext>
            </a:extLst>
          </p:cNvPr>
          <p:cNvSpPr>
            <a:spLocks noGrp="1"/>
          </p:cNvSpPr>
          <p:nvPr>
            <p:ph type="title"/>
          </p:nvPr>
        </p:nvSpPr>
        <p:spPr/>
        <p:txBody>
          <a:bodyPr/>
          <a:lstStyle/>
          <a:p>
            <a:r>
              <a:rPr lang="en-GB" dirty="0"/>
              <a:t>The structure of the host code</a:t>
            </a:r>
          </a:p>
        </p:txBody>
      </p:sp>
      <p:sp>
        <p:nvSpPr>
          <p:cNvPr id="4" name="TextBox 3">
            <a:extLst>
              <a:ext uri="{FF2B5EF4-FFF2-40B4-BE49-F238E27FC236}">
                <a16:creationId xmlns:a16="http://schemas.microsoft.com/office/drawing/2014/main" id="{962084D8-D925-168C-FE95-24B91C06042B}"/>
              </a:ext>
            </a:extLst>
          </p:cNvPr>
          <p:cNvSpPr txBox="1"/>
          <p:nvPr/>
        </p:nvSpPr>
        <p:spPr>
          <a:xfrm>
            <a:off x="609600" y="2204864"/>
            <a:ext cx="7056784" cy="3139321"/>
          </a:xfrm>
          <a:prstGeom prst="rect">
            <a:avLst/>
          </a:prstGeom>
          <a:solidFill>
            <a:srgbClr val="FFFF99">
              <a:alpha val="25098"/>
            </a:srgbClr>
          </a:solidFill>
          <a:ln>
            <a:solidFill>
              <a:schemeClr val="tx1"/>
            </a:solidFill>
          </a:ln>
        </p:spPr>
        <p:txBody>
          <a:bodyPr wrap="square" rtlCol="0">
            <a:spAutoFit/>
          </a:bodyPr>
          <a:lstStyle/>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Initialise the device</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DDR-DRAM memory</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L1 buffers</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circular buffers (CBs)</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Create kernels and set their runtime arguments</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Copy input data onto device</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Queue up kernels to run</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Wait for kernels to complete</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Copy results back to host</a:t>
            </a:r>
          </a:p>
        </p:txBody>
      </p:sp>
      <p:sp>
        <p:nvSpPr>
          <p:cNvPr id="5" name="TextBox 4">
            <a:extLst>
              <a:ext uri="{FF2B5EF4-FFF2-40B4-BE49-F238E27FC236}">
                <a16:creationId xmlns:a16="http://schemas.microsoft.com/office/drawing/2014/main" id="{5FC4A523-5703-B77A-EBAA-0F371A2DC37A}"/>
              </a:ext>
            </a:extLst>
          </p:cNvPr>
          <p:cNvSpPr txBox="1"/>
          <p:nvPr/>
        </p:nvSpPr>
        <p:spPr>
          <a:xfrm>
            <a:off x="8256240" y="1997839"/>
            <a:ext cx="367240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There is quite a bit of boilerplate code in the host C++ file (we will see this in the practical) but in-fact it’s actually quite simple</a:t>
            </a:r>
          </a:p>
          <a:p>
            <a:pPr marL="742950" lvl="1" indent="-285750">
              <a:buFont typeface="Arial" panose="020B0604020202020204" pitchFamily="34" charset="0"/>
              <a:buChar char="•"/>
            </a:pPr>
            <a:r>
              <a:rPr lang="en-GB" dirty="0"/>
              <a:t>These are the major activities that the host is doing</a:t>
            </a:r>
          </a:p>
          <a:p>
            <a:pPr marL="742950" lvl="1" indent="-285750">
              <a:buFont typeface="Arial" panose="020B0604020202020204" pitchFamily="34" charset="0"/>
              <a:buChar char="•"/>
            </a:pPr>
            <a:r>
              <a:rPr lang="en-GB" dirty="0"/>
              <a:t>We will look at these in more detail now….</a:t>
            </a:r>
          </a:p>
        </p:txBody>
      </p:sp>
    </p:spTree>
    <p:extLst>
      <p:ext uri="{BB962C8B-B14F-4D97-AF65-F5344CB8AC3E}">
        <p14:creationId xmlns:p14="http://schemas.microsoft.com/office/powerpoint/2010/main" val="40575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4F78-98A7-DB47-E201-813AEB2A9A8D}"/>
              </a:ext>
            </a:extLst>
          </p:cNvPr>
          <p:cNvSpPr>
            <a:spLocks noGrp="1"/>
          </p:cNvSpPr>
          <p:nvPr>
            <p:ph type="title"/>
          </p:nvPr>
        </p:nvSpPr>
        <p:spPr/>
        <p:txBody>
          <a:bodyPr/>
          <a:lstStyle/>
          <a:p>
            <a:r>
              <a:rPr lang="en-GB" dirty="0"/>
              <a:t>Host: Allocating memory in DDR-DRAM</a:t>
            </a:r>
          </a:p>
        </p:txBody>
      </p:sp>
      <p:sp>
        <p:nvSpPr>
          <p:cNvPr id="3" name="Content Placeholder 2">
            <a:extLst>
              <a:ext uri="{FF2B5EF4-FFF2-40B4-BE49-F238E27FC236}">
                <a16:creationId xmlns:a16="http://schemas.microsoft.com/office/drawing/2014/main" id="{8D0F0F1F-E892-9707-48CD-A27CFD2709F5}"/>
              </a:ext>
            </a:extLst>
          </p:cNvPr>
          <p:cNvSpPr>
            <a:spLocks noGrp="1"/>
          </p:cNvSpPr>
          <p:nvPr>
            <p:ph idx="1"/>
          </p:nvPr>
        </p:nvSpPr>
        <p:spPr>
          <a:xfrm>
            <a:off x="839416" y="1628800"/>
            <a:ext cx="10513168" cy="1019175"/>
          </a:xfrm>
        </p:spPr>
        <p:txBody>
          <a:bodyPr/>
          <a:lstStyle/>
          <a:p>
            <a:r>
              <a:rPr lang="en-GB" dirty="0"/>
              <a:t>There is 12GB of DDR-DRAM available on the Wormhole board</a:t>
            </a:r>
          </a:p>
          <a:p>
            <a:pPr lvl="1"/>
            <a:r>
              <a:rPr lang="en-GB" dirty="0"/>
              <a:t>This is visible to the host and typically </a:t>
            </a:r>
            <a:r>
              <a:rPr lang="en-GB" dirty="0" err="1"/>
              <a:t>Tensix</a:t>
            </a:r>
            <a:r>
              <a:rPr lang="en-GB" dirty="0"/>
              <a:t> cores will load from, and write to, this</a:t>
            </a:r>
          </a:p>
        </p:txBody>
      </p:sp>
      <p:pic>
        <p:nvPicPr>
          <p:cNvPr id="6" name="Picture 5">
            <a:extLst>
              <a:ext uri="{FF2B5EF4-FFF2-40B4-BE49-F238E27FC236}">
                <a16:creationId xmlns:a16="http://schemas.microsoft.com/office/drawing/2014/main" id="{D10B8112-B5A6-3FE2-F48F-21D6AC4FA969}"/>
              </a:ext>
            </a:extLst>
          </p:cNvPr>
          <p:cNvPicPr>
            <a:picLocks noChangeAspect="1"/>
          </p:cNvPicPr>
          <p:nvPr/>
        </p:nvPicPr>
        <p:blipFill>
          <a:blip r:embed="rId2"/>
          <a:stretch>
            <a:fillRect/>
          </a:stretch>
        </p:blipFill>
        <p:spPr>
          <a:xfrm>
            <a:off x="479376" y="3068960"/>
            <a:ext cx="7086600" cy="2838450"/>
          </a:xfrm>
          <a:prstGeom prst="rect">
            <a:avLst/>
          </a:prstGeom>
          <a:ln>
            <a:solidFill>
              <a:schemeClr val="tx1"/>
            </a:solidFill>
          </a:ln>
        </p:spPr>
      </p:pic>
      <p:sp>
        <p:nvSpPr>
          <p:cNvPr id="7" name="TextBox 6">
            <a:extLst>
              <a:ext uri="{FF2B5EF4-FFF2-40B4-BE49-F238E27FC236}">
                <a16:creationId xmlns:a16="http://schemas.microsoft.com/office/drawing/2014/main" id="{A962DB55-97F7-8E16-F4E5-86E6525E6B7E}"/>
              </a:ext>
            </a:extLst>
          </p:cNvPr>
          <p:cNvSpPr txBox="1"/>
          <p:nvPr/>
        </p:nvSpPr>
        <p:spPr>
          <a:xfrm>
            <a:off x="7752184" y="2917393"/>
            <a:ext cx="3960440" cy="2031325"/>
          </a:xfrm>
          <a:prstGeom prst="rect">
            <a:avLst/>
          </a:prstGeom>
          <a:noFill/>
        </p:spPr>
        <p:txBody>
          <a:bodyPr wrap="square" rtlCol="0">
            <a:spAutoFit/>
          </a:bodyPr>
          <a:lstStyle/>
          <a:p>
            <a:r>
              <a:rPr lang="en-GB" dirty="0"/>
              <a:t>Create a memory configuration that defines the overall size, page size and location</a:t>
            </a:r>
          </a:p>
          <a:p>
            <a:pPr marL="742950" lvl="1" indent="-285750">
              <a:buFont typeface="Arial" panose="020B0604020202020204" pitchFamily="34" charset="0"/>
              <a:buChar char="•"/>
            </a:pPr>
            <a:r>
              <a:rPr lang="en-GB" dirty="0"/>
              <a:t>All memory is allocated in pages, here we have a single page which equals the overall size</a:t>
            </a:r>
          </a:p>
        </p:txBody>
      </p:sp>
      <p:cxnSp>
        <p:nvCxnSpPr>
          <p:cNvPr id="9" name="Straight Arrow Connector 8">
            <a:extLst>
              <a:ext uri="{FF2B5EF4-FFF2-40B4-BE49-F238E27FC236}">
                <a16:creationId xmlns:a16="http://schemas.microsoft.com/office/drawing/2014/main" id="{E77BF2D7-7D72-74A3-564D-B135AADDACD8}"/>
              </a:ext>
            </a:extLst>
          </p:cNvPr>
          <p:cNvCxnSpPr>
            <a:cxnSpLocks/>
          </p:cNvCxnSpPr>
          <p:nvPr/>
        </p:nvCxnSpPr>
        <p:spPr>
          <a:xfrm flipH="1">
            <a:off x="4439816" y="3933056"/>
            <a:ext cx="3456384" cy="43204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64C17BF-E660-DA65-9D7E-91E2D9DD1AC5}"/>
              </a:ext>
            </a:extLst>
          </p:cNvPr>
          <p:cNvSpPr txBox="1"/>
          <p:nvPr/>
        </p:nvSpPr>
        <p:spPr>
          <a:xfrm>
            <a:off x="8133617" y="5478233"/>
            <a:ext cx="3960440" cy="1200329"/>
          </a:xfrm>
          <a:prstGeom prst="rect">
            <a:avLst/>
          </a:prstGeom>
          <a:noFill/>
        </p:spPr>
        <p:txBody>
          <a:bodyPr wrap="square" rtlCol="0">
            <a:spAutoFit/>
          </a:bodyPr>
          <a:lstStyle/>
          <a:p>
            <a:r>
              <a:rPr lang="en-GB" dirty="0"/>
              <a:t>Performs the memory allocation based upon the configuration. We can then use this handle on the host when referring to the buffer</a:t>
            </a:r>
          </a:p>
        </p:txBody>
      </p:sp>
      <p:cxnSp>
        <p:nvCxnSpPr>
          <p:cNvPr id="12" name="Straight Arrow Connector 11">
            <a:extLst>
              <a:ext uri="{FF2B5EF4-FFF2-40B4-BE49-F238E27FC236}">
                <a16:creationId xmlns:a16="http://schemas.microsoft.com/office/drawing/2014/main" id="{DAD39981-1619-3EE0-3E28-1387A77452C7}"/>
              </a:ext>
            </a:extLst>
          </p:cNvPr>
          <p:cNvCxnSpPr>
            <a:cxnSpLocks/>
          </p:cNvCxnSpPr>
          <p:nvPr/>
        </p:nvCxnSpPr>
        <p:spPr>
          <a:xfrm flipH="1" flipV="1">
            <a:off x="7248128" y="5812814"/>
            <a:ext cx="859841" cy="28816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9E43-29D5-79F4-6614-1C01F45C3197}"/>
              </a:ext>
            </a:extLst>
          </p:cNvPr>
          <p:cNvSpPr>
            <a:spLocks noGrp="1"/>
          </p:cNvSpPr>
          <p:nvPr>
            <p:ph type="title"/>
          </p:nvPr>
        </p:nvSpPr>
        <p:spPr/>
        <p:txBody>
          <a:bodyPr>
            <a:normAutofit fontScale="90000"/>
          </a:bodyPr>
          <a:lstStyle/>
          <a:p>
            <a:r>
              <a:rPr lang="en-GB" dirty="0"/>
              <a:t>Host: Transferring data between host and DDR-DRAM</a:t>
            </a:r>
          </a:p>
        </p:txBody>
      </p:sp>
      <p:pic>
        <p:nvPicPr>
          <p:cNvPr id="5" name="Picture 4">
            <a:extLst>
              <a:ext uri="{FF2B5EF4-FFF2-40B4-BE49-F238E27FC236}">
                <a16:creationId xmlns:a16="http://schemas.microsoft.com/office/drawing/2014/main" id="{F779A5DF-87E7-2723-4E0B-C4F42CE851E3}"/>
              </a:ext>
            </a:extLst>
          </p:cNvPr>
          <p:cNvPicPr>
            <a:picLocks noChangeAspect="1"/>
          </p:cNvPicPr>
          <p:nvPr/>
        </p:nvPicPr>
        <p:blipFill>
          <a:blip r:embed="rId2"/>
          <a:stretch>
            <a:fillRect/>
          </a:stretch>
        </p:blipFill>
        <p:spPr>
          <a:xfrm>
            <a:off x="3139476" y="3156405"/>
            <a:ext cx="5781675" cy="266700"/>
          </a:xfrm>
          <a:prstGeom prst="rect">
            <a:avLst/>
          </a:prstGeom>
          <a:ln>
            <a:solidFill>
              <a:schemeClr val="tx1"/>
            </a:solidFill>
          </a:ln>
        </p:spPr>
      </p:pic>
      <p:pic>
        <p:nvPicPr>
          <p:cNvPr id="7" name="Picture 6">
            <a:extLst>
              <a:ext uri="{FF2B5EF4-FFF2-40B4-BE49-F238E27FC236}">
                <a16:creationId xmlns:a16="http://schemas.microsoft.com/office/drawing/2014/main" id="{26C9EC56-D92D-CECB-0FC3-4D98CB465983}"/>
              </a:ext>
            </a:extLst>
          </p:cNvPr>
          <p:cNvPicPr>
            <a:picLocks noChangeAspect="1"/>
          </p:cNvPicPr>
          <p:nvPr/>
        </p:nvPicPr>
        <p:blipFill>
          <a:blip r:embed="rId3"/>
          <a:stretch>
            <a:fillRect/>
          </a:stretch>
        </p:blipFill>
        <p:spPr>
          <a:xfrm>
            <a:off x="3244252" y="5604677"/>
            <a:ext cx="5572125" cy="276225"/>
          </a:xfrm>
          <a:prstGeom prst="rect">
            <a:avLst/>
          </a:prstGeom>
          <a:ln>
            <a:solidFill>
              <a:schemeClr val="tx1"/>
            </a:solidFill>
          </a:ln>
        </p:spPr>
      </p:pic>
      <p:sp>
        <p:nvSpPr>
          <p:cNvPr id="8" name="TextBox 7">
            <a:extLst>
              <a:ext uri="{FF2B5EF4-FFF2-40B4-BE49-F238E27FC236}">
                <a16:creationId xmlns:a16="http://schemas.microsoft.com/office/drawing/2014/main" id="{01CA6D00-A2E8-14D0-39F4-463203F6DD9D}"/>
              </a:ext>
            </a:extLst>
          </p:cNvPr>
          <p:cNvSpPr txBox="1"/>
          <p:nvPr/>
        </p:nvSpPr>
        <p:spPr>
          <a:xfrm>
            <a:off x="799218" y="4000819"/>
            <a:ext cx="2664296" cy="369332"/>
          </a:xfrm>
          <a:prstGeom prst="rect">
            <a:avLst/>
          </a:prstGeom>
          <a:noFill/>
        </p:spPr>
        <p:txBody>
          <a:bodyPr wrap="square" rtlCol="0">
            <a:spAutoFit/>
          </a:bodyPr>
          <a:lstStyle/>
          <a:p>
            <a:r>
              <a:rPr lang="en-GB" i="1" dirty="0">
                <a:solidFill>
                  <a:srgbClr val="00B050"/>
                </a:solidFill>
              </a:rPr>
              <a:t>The command queue</a:t>
            </a:r>
          </a:p>
        </p:txBody>
      </p:sp>
      <p:sp>
        <p:nvSpPr>
          <p:cNvPr id="9" name="TextBox 8">
            <a:extLst>
              <a:ext uri="{FF2B5EF4-FFF2-40B4-BE49-F238E27FC236}">
                <a16:creationId xmlns:a16="http://schemas.microsoft.com/office/drawing/2014/main" id="{5DCC9361-E4B3-C147-0EAE-553ECD9CFA47}"/>
              </a:ext>
            </a:extLst>
          </p:cNvPr>
          <p:cNvSpPr txBox="1"/>
          <p:nvPr/>
        </p:nvSpPr>
        <p:spPr>
          <a:xfrm>
            <a:off x="4291606" y="4000819"/>
            <a:ext cx="2016228" cy="369332"/>
          </a:xfrm>
          <a:prstGeom prst="rect">
            <a:avLst/>
          </a:prstGeom>
          <a:noFill/>
        </p:spPr>
        <p:txBody>
          <a:bodyPr wrap="square" rtlCol="0">
            <a:spAutoFit/>
          </a:bodyPr>
          <a:lstStyle/>
          <a:p>
            <a:r>
              <a:rPr lang="en-GB" i="1" dirty="0">
                <a:solidFill>
                  <a:srgbClr val="00B050"/>
                </a:solidFill>
              </a:rPr>
              <a:t>The buffer handle</a:t>
            </a:r>
          </a:p>
        </p:txBody>
      </p:sp>
      <p:sp>
        <p:nvSpPr>
          <p:cNvPr id="10" name="TextBox 9">
            <a:extLst>
              <a:ext uri="{FF2B5EF4-FFF2-40B4-BE49-F238E27FC236}">
                <a16:creationId xmlns:a16="http://schemas.microsoft.com/office/drawing/2014/main" id="{EDA2FDC9-041B-0B93-8D22-DC5CB909E3C1}"/>
              </a:ext>
            </a:extLst>
          </p:cNvPr>
          <p:cNvSpPr txBox="1"/>
          <p:nvPr/>
        </p:nvSpPr>
        <p:spPr>
          <a:xfrm>
            <a:off x="6955902" y="4000819"/>
            <a:ext cx="1566173" cy="369332"/>
          </a:xfrm>
          <a:prstGeom prst="rect">
            <a:avLst/>
          </a:prstGeom>
          <a:noFill/>
        </p:spPr>
        <p:txBody>
          <a:bodyPr wrap="square" rtlCol="0">
            <a:spAutoFit/>
          </a:bodyPr>
          <a:lstStyle/>
          <a:p>
            <a:r>
              <a:rPr lang="en-GB" i="1" dirty="0">
                <a:solidFill>
                  <a:srgbClr val="00B050"/>
                </a:solidFill>
              </a:rPr>
              <a:t>Host memory</a:t>
            </a:r>
          </a:p>
        </p:txBody>
      </p:sp>
      <p:sp>
        <p:nvSpPr>
          <p:cNvPr id="11" name="TextBox 10">
            <a:extLst>
              <a:ext uri="{FF2B5EF4-FFF2-40B4-BE49-F238E27FC236}">
                <a16:creationId xmlns:a16="http://schemas.microsoft.com/office/drawing/2014/main" id="{D90F7A55-2EA1-66EE-84EF-1EB7A4A2627B}"/>
              </a:ext>
            </a:extLst>
          </p:cNvPr>
          <p:cNvSpPr txBox="1"/>
          <p:nvPr/>
        </p:nvSpPr>
        <p:spPr>
          <a:xfrm>
            <a:off x="8966154" y="4036818"/>
            <a:ext cx="1944216" cy="369332"/>
          </a:xfrm>
          <a:prstGeom prst="rect">
            <a:avLst/>
          </a:prstGeom>
          <a:noFill/>
        </p:spPr>
        <p:txBody>
          <a:bodyPr wrap="square" rtlCol="0">
            <a:spAutoFit/>
          </a:bodyPr>
          <a:lstStyle/>
          <a:p>
            <a:r>
              <a:rPr lang="en-GB" i="1" dirty="0">
                <a:solidFill>
                  <a:srgbClr val="00B050"/>
                </a:solidFill>
              </a:rPr>
              <a:t>Whether to block</a:t>
            </a:r>
          </a:p>
        </p:txBody>
      </p:sp>
      <p:cxnSp>
        <p:nvCxnSpPr>
          <p:cNvPr id="12" name="Straight Arrow Connector 11">
            <a:extLst>
              <a:ext uri="{FF2B5EF4-FFF2-40B4-BE49-F238E27FC236}">
                <a16:creationId xmlns:a16="http://schemas.microsoft.com/office/drawing/2014/main" id="{6377896C-3684-1F7C-C4EE-6841F40972F6}"/>
              </a:ext>
            </a:extLst>
          </p:cNvPr>
          <p:cNvCxnSpPr>
            <a:cxnSpLocks/>
            <a:stCxn id="8" idx="0"/>
          </p:cNvCxnSpPr>
          <p:nvPr/>
        </p:nvCxnSpPr>
        <p:spPr>
          <a:xfrm flipV="1">
            <a:off x="2131366" y="3378791"/>
            <a:ext cx="2844320" cy="6220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4F1F83-3420-86EF-0B6B-B875B593DAB9}"/>
              </a:ext>
            </a:extLst>
          </p:cNvPr>
          <p:cNvCxnSpPr>
            <a:cxnSpLocks/>
            <a:stCxn id="9" idx="0"/>
          </p:cNvCxnSpPr>
          <p:nvPr/>
        </p:nvCxnSpPr>
        <p:spPr>
          <a:xfrm flipV="1">
            <a:off x="5299720" y="3378791"/>
            <a:ext cx="630072" cy="6220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5F3C55A-72D9-45AB-62B2-D475B91977C5}"/>
              </a:ext>
            </a:extLst>
          </p:cNvPr>
          <p:cNvCxnSpPr>
            <a:cxnSpLocks/>
            <a:stCxn id="10" idx="0"/>
          </p:cNvCxnSpPr>
          <p:nvPr/>
        </p:nvCxnSpPr>
        <p:spPr>
          <a:xfrm flipH="1" flipV="1">
            <a:off x="7495964" y="3400948"/>
            <a:ext cx="243025" cy="59987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A5552A-122F-C752-78E0-0051790CA4F6}"/>
              </a:ext>
            </a:extLst>
          </p:cNvPr>
          <p:cNvCxnSpPr>
            <a:cxnSpLocks/>
            <a:stCxn id="11" idx="0"/>
          </p:cNvCxnSpPr>
          <p:nvPr/>
        </p:nvCxnSpPr>
        <p:spPr>
          <a:xfrm flipH="1" flipV="1">
            <a:off x="8340586" y="3400948"/>
            <a:ext cx="1597676" cy="6358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5C4DE98-24C9-7AC9-6F5F-81A6C7E9359B}"/>
              </a:ext>
            </a:extLst>
          </p:cNvPr>
          <p:cNvCxnSpPr>
            <a:cxnSpLocks/>
            <a:stCxn id="9" idx="2"/>
            <a:endCxn id="7" idx="0"/>
          </p:cNvCxnSpPr>
          <p:nvPr/>
        </p:nvCxnSpPr>
        <p:spPr>
          <a:xfrm>
            <a:off x="5299720" y="4370151"/>
            <a:ext cx="730595"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C359F8-9C8F-0EBE-EFFB-50CC1EBAEBB2}"/>
              </a:ext>
            </a:extLst>
          </p:cNvPr>
          <p:cNvCxnSpPr>
            <a:cxnSpLocks/>
            <a:stCxn id="8" idx="2"/>
          </p:cNvCxnSpPr>
          <p:nvPr/>
        </p:nvCxnSpPr>
        <p:spPr>
          <a:xfrm>
            <a:off x="2131366" y="4370151"/>
            <a:ext cx="2940649"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A08166-9673-F4FF-8505-18A3173B413D}"/>
              </a:ext>
            </a:extLst>
          </p:cNvPr>
          <p:cNvCxnSpPr>
            <a:cxnSpLocks/>
            <a:stCxn id="10" idx="2"/>
          </p:cNvCxnSpPr>
          <p:nvPr/>
        </p:nvCxnSpPr>
        <p:spPr>
          <a:xfrm flipH="1">
            <a:off x="7567969" y="4370151"/>
            <a:ext cx="171020"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B897ACE-49C6-091B-83CD-B1E5ECDBB4A5}"/>
              </a:ext>
            </a:extLst>
          </p:cNvPr>
          <p:cNvCxnSpPr>
            <a:cxnSpLocks/>
            <a:stCxn id="11" idx="2"/>
          </p:cNvCxnSpPr>
          <p:nvPr/>
        </p:nvCxnSpPr>
        <p:spPr>
          <a:xfrm flipH="1">
            <a:off x="8406073" y="4406150"/>
            <a:ext cx="1532189"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241CAD-92DD-9597-C1D2-F3E77FBBB611}"/>
              </a:ext>
            </a:extLst>
          </p:cNvPr>
          <p:cNvSpPr txBox="1"/>
          <p:nvPr/>
        </p:nvSpPr>
        <p:spPr>
          <a:xfrm>
            <a:off x="1271464" y="1557040"/>
            <a:ext cx="3096621" cy="646331"/>
          </a:xfrm>
          <a:prstGeom prst="rect">
            <a:avLst/>
          </a:prstGeom>
          <a:noFill/>
        </p:spPr>
        <p:txBody>
          <a:bodyPr wrap="square" rtlCol="0">
            <a:spAutoFit/>
          </a:bodyPr>
          <a:lstStyle/>
          <a:p>
            <a:r>
              <a:rPr lang="en-GB" i="1" dirty="0">
                <a:solidFill>
                  <a:srgbClr val="FF0000"/>
                </a:solidFill>
              </a:rPr>
              <a:t>Writes data from the host to the device’s DDR-DRAM</a:t>
            </a:r>
          </a:p>
        </p:txBody>
      </p:sp>
      <p:cxnSp>
        <p:nvCxnSpPr>
          <p:cNvPr id="41" name="Straight Arrow Connector 40">
            <a:extLst>
              <a:ext uri="{FF2B5EF4-FFF2-40B4-BE49-F238E27FC236}">
                <a16:creationId xmlns:a16="http://schemas.microsoft.com/office/drawing/2014/main" id="{7BB80DE7-65A2-3BE2-83EE-071500228EED}"/>
              </a:ext>
            </a:extLst>
          </p:cNvPr>
          <p:cNvCxnSpPr>
            <a:cxnSpLocks/>
            <a:stCxn id="40" idx="2"/>
          </p:cNvCxnSpPr>
          <p:nvPr/>
        </p:nvCxnSpPr>
        <p:spPr>
          <a:xfrm>
            <a:off x="2819775" y="2203371"/>
            <a:ext cx="864337" cy="72895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9EC1653-25E9-E172-38DE-1C1D4B4D2B5B}"/>
              </a:ext>
            </a:extLst>
          </p:cNvPr>
          <p:cNvSpPr txBox="1"/>
          <p:nvPr/>
        </p:nvSpPr>
        <p:spPr>
          <a:xfrm>
            <a:off x="263352" y="6001435"/>
            <a:ext cx="3096621" cy="646331"/>
          </a:xfrm>
          <a:prstGeom prst="rect">
            <a:avLst/>
          </a:prstGeom>
          <a:noFill/>
        </p:spPr>
        <p:txBody>
          <a:bodyPr wrap="square" rtlCol="0">
            <a:spAutoFit/>
          </a:bodyPr>
          <a:lstStyle/>
          <a:p>
            <a:r>
              <a:rPr lang="en-GB" i="1" dirty="0">
                <a:solidFill>
                  <a:srgbClr val="FF0000"/>
                </a:solidFill>
              </a:rPr>
              <a:t>Reads data from the DDR-DRAM to host memory</a:t>
            </a:r>
          </a:p>
        </p:txBody>
      </p:sp>
      <p:cxnSp>
        <p:nvCxnSpPr>
          <p:cNvPr id="45" name="Straight Arrow Connector 44">
            <a:extLst>
              <a:ext uri="{FF2B5EF4-FFF2-40B4-BE49-F238E27FC236}">
                <a16:creationId xmlns:a16="http://schemas.microsoft.com/office/drawing/2014/main" id="{5517C4B3-67EC-280C-A826-A7D4B5A379F9}"/>
              </a:ext>
            </a:extLst>
          </p:cNvPr>
          <p:cNvCxnSpPr>
            <a:cxnSpLocks/>
          </p:cNvCxnSpPr>
          <p:nvPr/>
        </p:nvCxnSpPr>
        <p:spPr>
          <a:xfrm flipV="1">
            <a:off x="2976301" y="5821340"/>
            <a:ext cx="955263" cy="51320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1F6135A-1765-ED33-C57E-DBBA3817B4FA}"/>
              </a:ext>
            </a:extLst>
          </p:cNvPr>
          <p:cNvSpPr txBox="1"/>
          <p:nvPr/>
        </p:nvSpPr>
        <p:spPr>
          <a:xfrm>
            <a:off x="5783349" y="1514871"/>
            <a:ext cx="6275604" cy="1200329"/>
          </a:xfrm>
          <a:prstGeom prst="rect">
            <a:avLst/>
          </a:prstGeom>
          <a:noFill/>
        </p:spPr>
        <p:txBody>
          <a:bodyPr wrap="square" rtlCol="0">
            <a:spAutoFit/>
          </a:bodyPr>
          <a:lstStyle/>
          <a:p>
            <a:r>
              <a:rPr lang="en-GB" i="1" dirty="0">
                <a:solidFill>
                  <a:srgbClr val="0070C0"/>
                </a:solidFill>
              </a:rPr>
              <a:t>Both these calls operate in a blocking (true) or non-blocking form. Blocking will wait for the data transfer to complete, non-blocking will add this to the command queue and that is then waited on later</a:t>
            </a:r>
          </a:p>
        </p:txBody>
      </p:sp>
    </p:spTree>
    <p:extLst>
      <p:ext uri="{BB962C8B-B14F-4D97-AF65-F5344CB8AC3E}">
        <p14:creationId xmlns:p14="http://schemas.microsoft.com/office/powerpoint/2010/main" val="388414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F1B4-6F15-AFA7-9F57-C5A54D042CE0}"/>
              </a:ext>
            </a:extLst>
          </p:cNvPr>
          <p:cNvSpPr>
            <a:spLocks noGrp="1"/>
          </p:cNvSpPr>
          <p:nvPr>
            <p:ph type="title"/>
          </p:nvPr>
        </p:nvSpPr>
        <p:spPr/>
        <p:txBody>
          <a:bodyPr/>
          <a:lstStyle/>
          <a:p>
            <a:r>
              <a:rPr lang="en-GB" dirty="0"/>
              <a:t>Host: Allocating memory in L1 SRAM</a:t>
            </a:r>
          </a:p>
        </p:txBody>
      </p:sp>
      <p:sp>
        <p:nvSpPr>
          <p:cNvPr id="3" name="Content Placeholder 2">
            <a:extLst>
              <a:ext uri="{FF2B5EF4-FFF2-40B4-BE49-F238E27FC236}">
                <a16:creationId xmlns:a16="http://schemas.microsoft.com/office/drawing/2014/main" id="{042738E3-56D1-DADD-66BD-BED6ECD161F4}"/>
              </a:ext>
            </a:extLst>
          </p:cNvPr>
          <p:cNvSpPr>
            <a:spLocks noGrp="1"/>
          </p:cNvSpPr>
          <p:nvPr>
            <p:ph idx="1"/>
          </p:nvPr>
        </p:nvSpPr>
        <p:spPr>
          <a:xfrm>
            <a:off x="8112224" y="1908913"/>
            <a:ext cx="3686200" cy="3840088"/>
          </a:xfrm>
        </p:spPr>
        <p:txBody>
          <a:bodyPr/>
          <a:lstStyle/>
          <a:p>
            <a:r>
              <a:rPr lang="en-GB" dirty="0"/>
              <a:t>Each </a:t>
            </a:r>
            <a:r>
              <a:rPr lang="en-GB" dirty="0" err="1"/>
              <a:t>Tensix</a:t>
            </a:r>
            <a:r>
              <a:rPr lang="en-GB" dirty="0"/>
              <a:t> unit has 1.3MB of local SRAM</a:t>
            </a:r>
          </a:p>
          <a:p>
            <a:pPr lvl="1"/>
            <a:r>
              <a:rPr lang="en-GB" dirty="0"/>
              <a:t>Can allocate memory into here and then use this on the device, for instance as a temporary scratch pad.</a:t>
            </a:r>
          </a:p>
          <a:p>
            <a:pPr lvl="1"/>
            <a:endParaRPr lang="en-GB" dirty="0"/>
          </a:p>
          <a:p>
            <a:r>
              <a:rPr lang="en-GB" dirty="0"/>
              <a:t>Approach is similar to DDR allocation, but with a buffer type of L1</a:t>
            </a:r>
          </a:p>
        </p:txBody>
      </p:sp>
      <p:pic>
        <p:nvPicPr>
          <p:cNvPr id="4" name="Picture 3">
            <a:extLst>
              <a:ext uri="{FF2B5EF4-FFF2-40B4-BE49-F238E27FC236}">
                <a16:creationId xmlns:a16="http://schemas.microsoft.com/office/drawing/2014/main" id="{F1A25362-D763-1CA9-7E13-1277E76591F9}"/>
              </a:ext>
            </a:extLst>
          </p:cNvPr>
          <p:cNvPicPr>
            <a:picLocks noChangeAspect="1"/>
          </p:cNvPicPr>
          <p:nvPr/>
        </p:nvPicPr>
        <p:blipFill>
          <a:blip r:embed="rId2"/>
          <a:stretch>
            <a:fillRect/>
          </a:stretch>
        </p:blipFill>
        <p:spPr>
          <a:xfrm>
            <a:off x="911424" y="4342070"/>
            <a:ext cx="5976664" cy="2430290"/>
          </a:xfrm>
          <a:prstGeom prst="rect">
            <a:avLst/>
          </a:prstGeom>
        </p:spPr>
      </p:pic>
      <p:pic>
        <p:nvPicPr>
          <p:cNvPr id="6" name="Picture 5">
            <a:extLst>
              <a:ext uri="{FF2B5EF4-FFF2-40B4-BE49-F238E27FC236}">
                <a16:creationId xmlns:a16="http://schemas.microsoft.com/office/drawing/2014/main" id="{66BD6106-5C2F-C341-D119-EAEC03A62410}"/>
              </a:ext>
            </a:extLst>
          </p:cNvPr>
          <p:cNvPicPr>
            <a:picLocks noChangeAspect="1"/>
          </p:cNvPicPr>
          <p:nvPr/>
        </p:nvPicPr>
        <p:blipFill>
          <a:blip r:embed="rId3"/>
          <a:stretch>
            <a:fillRect/>
          </a:stretch>
        </p:blipFill>
        <p:spPr>
          <a:xfrm>
            <a:off x="360575" y="1908913"/>
            <a:ext cx="7372350" cy="2028825"/>
          </a:xfrm>
          <a:prstGeom prst="rect">
            <a:avLst/>
          </a:prstGeom>
          <a:ln>
            <a:solidFill>
              <a:schemeClr val="tx1"/>
            </a:solidFill>
          </a:ln>
        </p:spPr>
      </p:pic>
    </p:spTree>
    <p:extLst>
      <p:ext uri="{BB962C8B-B14F-4D97-AF65-F5344CB8AC3E}">
        <p14:creationId xmlns:p14="http://schemas.microsoft.com/office/powerpoint/2010/main" val="253458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FD19-44BD-FEFB-C702-AFA1FE237E47}"/>
              </a:ext>
            </a:extLst>
          </p:cNvPr>
          <p:cNvSpPr>
            <a:spLocks noGrp="1"/>
          </p:cNvSpPr>
          <p:nvPr>
            <p:ph type="title"/>
          </p:nvPr>
        </p:nvSpPr>
        <p:spPr/>
        <p:txBody>
          <a:bodyPr/>
          <a:lstStyle/>
          <a:p>
            <a:r>
              <a:rPr lang="en-GB" dirty="0"/>
              <a:t>Host: Circular Buffers</a:t>
            </a:r>
          </a:p>
        </p:txBody>
      </p:sp>
      <p:sp>
        <p:nvSpPr>
          <p:cNvPr id="3" name="Content Placeholder 2">
            <a:extLst>
              <a:ext uri="{FF2B5EF4-FFF2-40B4-BE49-F238E27FC236}">
                <a16:creationId xmlns:a16="http://schemas.microsoft.com/office/drawing/2014/main" id="{18708FF2-3F40-4781-726B-0670DFE610B1}"/>
              </a:ext>
            </a:extLst>
          </p:cNvPr>
          <p:cNvSpPr>
            <a:spLocks noGrp="1"/>
          </p:cNvSpPr>
          <p:nvPr>
            <p:ph idx="1"/>
          </p:nvPr>
        </p:nvSpPr>
        <p:spPr>
          <a:xfrm>
            <a:off x="477534" y="2132856"/>
            <a:ext cx="5486400" cy="2665312"/>
          </a:xfrm>
        </p:spPr>
        <p:txBody>
          <a:bodyPr/>
          <a:lstStyle/>
          <a:p>
            <a:r>
              <a:rPr lang="en-GB" dirty="0"/>
              <a:t>In a way are similar to L1 buffers</a:t>
            </a:r>
          </a:p>
          <a:p>
            <a:pPr lvl="1"/>
            <a:r>
              <a:rPr lang="en-GB" dirty="0"/>
              <a:t>In addition to memory, provide a producer-consumer model to share data between RISC-V cores in a structured manner</a:t>
            </a:r>
          </a:p>
          <a:p>
            <a:pPr lvl="1"/>
            <a:r>
              <a:rPr lang="en-GB" dirty="0"/>
              <a:t>Are created on the host for each </a:t>
            </a:r>
            <a:r>
              <a:rPr lang="en-GB" dirty="0" err="1"/>
              <a:t>Tensix</a:t>
            </a:r>
            <a:r>
              <a:rPr lang="en-GB" dirty="0"/>
              <a:t> unit</a:t>
            </a:r>
          </a:p>
        </p:txBody>
      </p:sp>
      <p:grpSp>
        <p:nvGrpSpPr>
          <p:cNvPr id="28" name="Group 27">
            <a:extLst>
              <a:ext uri="{FF2B5EF4-FFF2-40B4-BE49-F238E27FC236}">
                <a16:creationId xmlns:a16="http://schemas.microsoft.com/office/drawing/2014/main" id="{46549D11-2533-21E2-8340-333672699CCC}"/>
              </a:ext>
            </a:extLst>
          </p:cNvPr>
          <p:cNvGrpSpPr/>
          <p:nvPr/>
        </p:nvGrpSpPr>
        <p:grpSpPr>
          <a:xfrm>
            <a:off x="6912189" y="1124744"/>
            <a:ext cx="5040560" cy="2808312"/>
            <a:chOff x="6912189" y="1124744"/>
            <a:chExt cx="5040560" cy="2808312"/>
          </a:xfrm>
        </p:grpSpPr>
        <p:sp>
          <p:nvSpPr>
            <p:cNvPr id="4" name="Rectangle 3">
              <a:extLst>
                <a:ext uri="{FF2B5EF4-FFF2-40B4-BE49-F238E27FC236}">
                  <a16:creationId xmlns:a16="http://schemas.microsoft.com/office/drawing/2014/main" id="{8B911454-53FD-1100-BA12-03CC92417BC9}"/>
                </a:ext>
              </a:extLst>
            </p:cNvPr>
            <p:cNvSpPr/>
            <p:nvPr/>
          </p:nvSpPr>
          <p:spPr>
            <a:xfrm>
              <a:off x="6912189" y="1124744"/>
              <a:ext cx="5040560" cy="1152128"/>
            </a:xfrm>
            <a:prstGeom prst="rect">
              <a:avLst/>
            </a:prstGeom>
            <a:solidFill>
              <a:srgbClr val="F3F343">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1.3 MB of SRAM</a:t>
              </a:r>
            </a:p>
          </p:txBody>
        </p:sp>
        <p:sp>
          <p:nvSpPr>
            <p:cNvPr id="5" name="Flowchart: Magnetic Disk 4">
              <a:extLst>
                <a:ext uri="{FF2B5EF4-FFF2-40B4-BE49-F238E27FC236}">
                  <a16:creationId xmlns:a16="http://schemas.microsoft.com/office/drawing/2014/main" id="{433CCF7E-7B97-1554-BE98-A342E2F98851}"/>
                </a:ext>
              </a:extLst>
            </p:cNvPr>
            <p:cNvSpPr/>
            <p:nvPr/>
          </p:nvSpPr>
          <p:spPr>
            <a:xfrm>
              <a:off x="7344237" y="1268760"/>
              <a:ext cx="936104" cy="864096"/>
            </a:xfrm>
            <a:prstGeom prst="flowChartMagneticDisk">
              <a:avLst/>
            </a:prstGeom>
            <a:solidFill>
              <a:srgbClr val="447EF2">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CB</a:t>
              </a:r>
            </a:p>
          </p:txBody>
        </p:sp>
        <p:sp>
          <p:nvSpPr>
            <p:cNvPr id="6" name="Rectangle 5">
              <a:extLst>
                <a:ext uri="{FF2B5EF4-FFF2-40B4-BE49-F238E27FC236}">
                  <a16:creationId xmlns:a16="http://schemas.microsoft.com/office/drawing/2014/main" id="{C0A3CC98-FC9B-F50F-CD0C-2DB199AD43CE}"/>
                </a:ext>
              </a:extLst>
            </p:cNvPr>
            <p:cNvSpPr/>
            <p:nvPr/>
          </p:nvSpPr>
          <p:spPr>
            <a:xfrm>
              <a:off x="697040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Producer RISC-V core</a:t>
              </a:r>
            </a:p>
          </p:txBody>
        </p:sp>
        <p:sp>
          <p:nvSpPr>
            <p:cNvPr id="7" name="Rectangle 6">
              <a:extLst>
                <a:ext uri="{FF2B5EF4-FFF2-40B4-BE49-F238E27FC236}">
                  <a16:creationId xmlns:a16="http://schemas.microsoft.com/office/drawing/2014/main" id="{FDAE531A-C4C5-DFC6-A180-3CF785D54EE5}"/>
                </a:ext>
              </a:extLst>
            </p:cNvPr>
            <p:cNvSpPr/>
            <p:nvPr/>
          </p:nvSpPr>
          <p:spPr>
            <a:xfrm>
              <a:off x="1029656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Consumer RISC-V core</a:t>
              </a:r>
            </a:p>
          </p:txBody>
        </p:sp>
        <p:cxnSp>
          <p:nvCxnSpPr>
            <p:cNvPr id="9" name="Straight Arrow Connector 8">
              <a:extLst>
                <a:ext uri="{FF2B5EF4-FFF2-40B4-BE49-F238E27FC236}">
                  <a16:creationId xmlns:a16="http://schemas.microsoft.com/office/drawing/2014/main" id="{CCB3AA60-89E6-B30C-1DAB-EAEC58B23024}"/>
                </a:ext>
              </a:extLst>
            </p:cNvPr>
            <p:cNvCxnSpPr>
              <a:cxnSpLocks/>
              <a:stCxn id="6" idx="0"/>
              <a:endCxn id="5" idx="3"/>
            </p:cNvCxnSpPr>
            <p:nvPr/>
          </p:nvCxnSpPr>
          <p:spPr>
            <a:xfrm flipV="1">
              <a:off x="7654481" y="2132856"/>
              <a:ext cx="157808" cy="936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501C79-3A94-6378-080C-D6F3CE5E6261}"/>
                </a:ext>
              </a:extLst>
            </p:cNvPr>
            <p:cNvCxnSpPr>
              <a:cxnSpLocks/>
              <a:stCxn id="7" idx="0"/>
              <a:endCxn id="5" idx="3"/>
            </p:cNvCxnSpPr>
            <p:nvPr/>
          </p:nvCxnSpPr>
          <p:spPr>
            <a:xfrm flipH="1" flipV="1">
              <a:off x="7812289" y="2132856"/>
              <a:ext cx="3168352" cy="93610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A51E2D8-96EF-6E0B-9EB0-4E87E72B6BCA}"/>
                </a:ext>
              </a:extLst>
            </p:cNvPr>
            <p:cNvSpPr txBox="1"/>
            <p:nvPr/>
          </p:nvSpPr>
          <p:spPr>
            <a:xfrm>
              <a:off x="6970405" y="2372834"/>
              <a:ext cx="864096" cy="600164"/>
            </a:xfrm>
            <a:prstGeom prst="rect">
              <a:avLst/>
            </a:prstGeom>
            <a:noFill/>
          </p:spPr>
          <p:txBody>
            <a:bodyPr wrap="square" rtlCol="0">
              <a:spAutoFit/>
            </a:bodyPr>
            <a:lstStyle/>
            <a:p>
              <a:r>
                <a:rPr lang="en-GB" sz="1100" i="1" dirty="0"/>
                <a:t>Pushes to make available</a:t>
              </a:r>
            </a:p>
          </p:txBody>
        </p:sp>
        <p:sp>
          <p:nvSpPr>
            <p:cNvPr id="17" name="TextBox 16">
              <a:extLst>
                <a:ext uri="{FF2B5EF4-FFF2-40B4-BE49-F238E27FC236}">
                  <a16:creationId xmlns:a16="http://schemas.microsoft.com/office/drawing/2014/main" id="{C0FEFEDA-C5B4-2CCB-2AB7-29A1D5E2BA71}"/>
                </a:ext>
              </a:extLst>
            </p:cNvPr>
            <p:cNvSpPr txBox="1"/>
            <p:nvPr/>
          </p:nvSpPr>
          <p:spPr>
            <a:xfrm>
              <a:off x="10188553" y="2276872"/>
              <a:ext cx="864096" cy="600164"/>
            </a:xfrm>
            <a:prstGeom prst="rect">
              <a:avLst/>
            </a:prstGeom>
            <a:noFill/>
          </p:spPr>
          <p:txBody>
            <a:bodyPr wrap="square" rtlCol="0">
              <a:spAutoFit/>
            </a:bodyPr>
            <a:lstStyle/>
            <a:p>
              <a:r>
                <a:rPr lang="en-GB" sz="1100" i="1" dirty="0"/>
                <a:t>Waits on CB being available</a:t>
              </a:r>
            </a:p>
          </p:txBody>
        </p:sp>
      </p:grpSp>
      <p:pic>
        <p:nvPicPr>
          <p:cNvPr id="19" name="Picture 18">
            <a:extLst>
              <a:ext uri="{FF2B5EF4-FFF2-40B4-BE49-F238E27FC236}">
                <a16:creationId xmlns:a16="http://schemas.microsoft.com/office/drawing/2014/main" id="{E4384B9D-4FCA-6C70-F052-0D74AA264282}"/>
              </a:ext>
            </a:extLst>
          </p:cNvPr>
          <p:cNvPicPr>
            <a:picLocks noChangeAspect="1"/>
          </p:cNvPicPr>
          <p:nvPr/>
        </p:nvPicPr>
        <p:blipFill>
          <a:blip r:embed="rId2"/>
          <a:stretch>
            <a:fillRect/>
          </a:stretch>
        </p:blipFill>
        <p:spPr>
          <a:xfrm>
            <a:off x="603957" y="5051688"/>
            <a:ext cx="8153400" cy="1419225"/>
          </a:xfrm>
          <a:prstGeom prst="rect">
            <a:avLst/>
          </a:prstGeom>
          <a:ln>
            <a:solidFill>
              <a:schemeClr val="tx1"/>
            </a:solidFill>
          </a:ln>
        </p:spPr>
      </p:pic>
      <p:sp>
        <p:nvSpPr>
          <p:cNvPr id="22" name="TextBox 21">
            <a:extLst>
              <a:ext uri="{FF2B5EF4-FFF2-40B4-BE49-F238E27FC236}">
                <a16:creationId xmlns:a16="http://schemas.microsoft.com/office/drawing/2014/main" id="{5C15780C-7207-5975-1847-30FD6EEAE063}"/>
              </a:ext>
            </a:extLst>
          </p:cNvPr>
          <p:cNvSpPr txBox="1"/>
          <p:nvPr/>
        </p:nvSpPr>
        <p:spPr>
          <a:xfrm>
            <a:off x="9072429" y="4385071"/>
            <a:ext cx="3096344" cy="646331"/>
          </a:xfrm>
          <a:prstGeom prst="rect">
            <a:avLst/>
          </a:prstGeom>
          <a:noFill/>
        </p:spPr>
        <p:txBody>
          <a:bodyPr wrap="square" rtlCol="0">
            <a:spAutoFit/>
          </a:bodyPr>
          <a:lstStyle/>
          <a:p>
            <a:r>
              <a:rPr lang="en-GB" dirty="0"/>
              <a:t>Configuration of CB (size, data type and index)</a:t>
            </a:r>
          </a:p>
        </p:txBody>
      </p:sp>
      <p:cxnSp>
        <p:nvCxnSpPr>
          <p:cNvPr id="23" name="Straight Arrow Connector 22">
            <a:extLst>
              <a:ext uri="{FF2B5EF4-FFF2-40B4-BE49-F238E27FC236}">
                <a16:creationId xmlns:a16="http://schemas.microsoft.com/office/drawing/2014/main" id="{DBB3DE93-09DC-22F7-81F8-8DF93643FB6B}"/>
              </a:ext>
            </a:extLst>
          </p:cNvPr>
          <p:cNvCxnSpPr>
            <a:cxnSpLocks/>
            <a:stCxn id="22" idx="1"/>
          </p:cNvCxnSpPr>
          <p:nvPr/>
        </p:nvCxnSpPr>
        <p:spPr>
          <a:xfrm flipH="1">
            <a:off x="7851299" y="4708237"/>
            <a:ext cx="1221130" cy="79758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073BEE1-F99E-CB40-826C-6BC365C09682}"/>
              </a:ext>
            </a:extLst>
          </p:cNvPr>
          <p:cNvSpPr txBox="1"/>
          <p:nvPr/>
        </p:nvSpPr>
        <p:spPr>
          <a:xfrm>
            <a:off x="9096550" y="5483417"/>
            <a:ext cx="3096344" cy="923330"/>
          </a:xfrm>
          <a:prstGeom prst="rect">
            <a:avLst/>
          </a:prstGeom>
          <a:noFill/>
        </p:spPr>
        <p:txBody>
          <a:bodyPr wrap="square" rtlCol="0">
            <a:spAutoFit/>
          </a:bodyPr>
          <a:lstStyle/>
          <a:p>
            <a:r>
              <a:rPr lang="en-GB" dirty="0"/>
              <a:t>Create CB based on configuration on a specific core</a:t>
            </a:r>
          </a:p>
        </p:txBody>
      </p:sp>
      <p:cxnSp>
        <p:nvCxnSpPr>
          <p:cNvPr id="26" name="Straight Arrow Connector 25">
            <a:extLst>
              <a:ext uri="{FF2B5EF4-FFF2-40B4-BE49-F238E27FC236}">
                <a16:creationId xmlns:a16="http://schemas.microsoft.com/office/drawing/2014/main" id="{5BDB9BD1-8E8B-9F20-E588-9271F8BBA0D4}"/>
              </a:ext>
            </a:extLst>
          </p:cNvPr>
          <p:cNvCxnSpPr>
            <a:cxnSpLocks/>
            <a:stCxn id="25" idx="1"/>
          </p:cNvCxnSpPr>
          <p:nvPr/>
        </p:nvCxnSpPr>
        <p:spPr>
          <a:xfrm flipH="1">
            <a:off x="8363855" y="5945082"/>
            <a:ext cx="732695" cy="29748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64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25E4-5273-8CCF-54E6-42AFB0D8D6DE}"/>
              </a:ext>
            </a:extLst>
          </p:cNvPr>
          <p:cNvSpPr>
            <a:spLocks noGrp="1"/>
          </p:cNvSpPr>
          <p:nvPr>
            <p:ph type="title"/>
          </p:nvPr>
        </p:nvSpPr>
        <p:spPr/>
        <p:txBody>
          <a:bodyPr/>
          <a:lstStyle/>
          <a:p>
            <a:r>
              <a:rPr lang="en-GB" dirty="0"/>
              <a:t>Host: Configuring and launching kernels</a:t>
            </a:r>
          </a:p>
        </p:txBody>
      </p:sp>
      <p:pic>
        <p:nvPicPr>
          <p:cNvPr id="5" name="Picture 4">
            <a:extLst>
              <a:ext uri="{FF2B5EF4-FFF2-40B4-BE49-F238E27FC236}">
                <a16:creationId xmlns:a16="http://schemas.microsoft.com/office/drawing/2014/main" id="{1272569E-72EA-E696-E938-E7083C337F73}"/>
              </a:ext>
            </a:extLst>
          </p:cNvPr>
          <p:cNvPicPr>
            <a:picLocks noChangeAspect="1"/>
          </p:cNvPicPr>
          <p:nvPr/>
        </p:nvPicPr>
        <p:blipFill>
          <a:blip r:embed="rId2"/>
          <a:stretch>
            <a:fillRect/>
          </a:stretch>
        </p:blipFill>
        <p:spPr>
          <a:xfrm>
            <a:off x="452022" y="1555300"/>
            <a:ext cx="7653959" cy="3673900"/>
          </a:xfrm>
          <a:prstGeom prst="rect">
            <a:avLst/>
          </a:prstGeom>
          <a:ln>
            <a:solidFill>
              <a:schemeClr val="tx1"/>
            </a:solidFill>
          </a:ln>
        </p:spPr>
      </p:pic>
      <p:pic>
        <p:nvPicPr>
          <p:cNvPr id="7" name="Picture 6">
            <a:extLst>
              <a:ext uri="{FF2B5EF4-FFF2-40B4-BE49-F238E27FC236}">
                <a16:creationId xmlns:a16="http://schemas.microsoft.com/office/drawing/2014/main" id="{62E9124B-B6D0-9ED6-46B4-40D21C7BDADC}"/>
              </a:ext>
            </a:extLst>
          </p:cNvPr>
          <p:cNvPicPr>
            <a:picLocks noChangeAspect="1"/>
          </p:cNvPicPr>
          <p:nvPr/>
        </p:nvPicPr>
        <p:blipFill>
          <a:blip r:embed="rId3"/>
          <a:stretch>
            <a:fillRect/>
          </a:stretch>
        </p:blipFill>
        <p:spPr>
          <a:xfrm>
            <a:off x="452022" y="5467350"/>
            <a:ext cx="4347834" cy="905799"/>
          </a:xfrm>
          <a:prstGeom prst="rect">
            <a:avLst/>
          </a:prstGeom>
          <a:ln>
            <a:solidFill>
              <a:schemeClr val="tx1"/>
            </a:solidFill>
          </a:ln>
        </p:spPr>
      </p:pic>
      <p:sp>
        <p:nvSpPr>
          <p:cNvPr id="8" name="TextBox 7">
            <a:extLst>
              <a:ext uri="{FF2B5EF4-FFF2-40B4-BE49-F238E27FC236}">
                <a16:creationId xmlns:a16="http://schemas.microsoft.com/office/drawing/2014/main" id="{41330000-9C85-F650-E1C4-4997F53BF957}"/>
              </a:ext>
            </a:extLst>
          </p:cNvPr>
          <p:cNvSpPr txBox="1"/>
          <p:nvPr/>
        </p:nvSpPr>
        <p:spPr>
          <a:xfrm>
            <a:off x="8643634" y="1481800"/>
            <a:ext cx="3096344" cy="1477328"/>
          </a:xfrm>
          <a:prstGeom prst="rect">
            <a:avLst/>
          </a:prstGeom>
          <a:noFill/>
        </p:spPr>
        <p:txBody>
          <a:bodyPr wrap="square" rtlCol="0">
            <a:spAutoFit/>
          </a:bodyPr>
          <a:lstStyle/>
          <a:p>
            <a:r>
              <a:rPr lang="en-GB" i="1" dirty="0">
                <a:solidFill>
                  <a:srgbClr val="00B050"/>
                </a:solidFill>
              </a:rPr>
              <a:t>Create a kernel based upon the source filename, specify it will be placed on a specific RISC-V baby core of a </a:t>
            </a:r>
            <a:r>
              <a:rPr lang="en-GB" i="1" dirty="0" err="1">
                <a:solidFill>
                  <a:srgbClr val="00B050"/>
                </a:solidFill>
              </a:rPr>
              <a:t>Tensix</a:t>
            </a:r>
            <a:r>
              <a:rPr lang="en-GB" i="1" dirty="0">
                <a:solidFill>
                  <a:srgbClr val="00B050"/>
                </a:solidFill>
              </a:rPr>
              <a:t> core</a:t>
            </a:r>
          </a:p>
        </p:txBody>
      </p:sp>
      <p:cxnSp>
        <p:nvCxnSpPr>
          <p:cNvPr id="9" name="Straight Arrow Connector 8">
            <a:extLst>
              <a:ext uri="{FF2B5EF4-FFF2-40B4-BE49-F238E27FC236}">
                <a16:creationId xmlns:a16="http://schemas.microsoft.com/office/drawing/2014/main" id="{FE9CA98A-4A6E-DF64-3DAC-9F44DE406F76}"/>
              </a:ext>
            </a:extLst>
          </p:cNvPr>
          <p:cNvCxnSpPr>
            <a:cxnSpLocks/>
            <a:stCxn id="8" idx="1"/>
          </p:cNvCxnSpPr>
          <p:nvPr/>
        </p:nvCxnSpPr>
        <p:spPr>
          <a:xfrm flipH="1">
            <a:off x="7248128" y="2220464"/>
            <a:ext cx="1395506" cy="1754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4500DE-3F4A-AEAD-E174-1D719032DC05}"/>
              </a:ext>
            </a:extLst>
          </p:cNvPr>
          <p:cNvSpPr txBox="1"/>
          <p:nvPr/>
        </p:nvSpPr>
        <p:spPr>
          <a:xfrm>
            <a:off x="8643634" y="3061043"/>
            <a:ext cx="3096344" cy="1200329"/>
          </a:xfrm>
          <a:prstGeom prst="rect">
            <a:avLst/>
          </a:prstGeom>
          <a:noFill/>
        </p:spPr>
        <p:txBody>
          <a:bodyPr wrap="square" rtlCol="0">
            <a:spAutoFit/>
          </a:bodyPr>
          <a:lstStyle/>
          <a:p>
            <a:r>
              <a:rPr lang="en-GB" i="1" dirty="0">
                <a:solidFill>
                  <a:srgbClr val="00B050"/>
                </a:solidFill>
              </a:rPr>
              <a:t>Set runtime arguments for the kernel (we will look at the device side unpacking those in a moment….)</a:t>
            </a:r>
          </a:p>
        </p:txBody>
      </p:sp>
      <p:cxnSp>
        <p:nvCxnSpPr>
          <p:cNvPr id="12" name="Straight Arrow Connector 11">
            <a:extLst>
              <a:ext uri="{FF2B5EF4-FFF2-40B4-BE49-F238E27FC236}">
                <a16:creationId xmlns:a16="http://schemas.microsoft.com/office/drawing/2014/main" id="{ADEB7D0E-5B4D-5139-9C96-90D8FEED352A}"/>
              </a:ext>
            </a:extLst>
          </p:cNvPr>
          <p:cNvCxnSpPr>
            <a:cxnSpLocks/>
            <a:stCxn id="11" idx="1"/>
          </p:cNvCxnSpPr>
          <p:nvPr/>
        </p:nvCxnSpPr>
        <p:spPr>
          <a:xfrm flipH="1">
            <a:off x="3287688" y="3661208"/>
            <a:ext cx="5355946" cy="1199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63ACFD-FDD1-5CBF-6A5B-70E41CA3A99E}"/>
              </a:ext>
            </a:extLst>
          </p:cNvPr>
          <p:cNvSpPr txBox="1"/>
          <p:nvPr/>
        </p:nvSpPr>
        <p:spPr>
          <a:xfrm>
            <a:off x="8400256" y="4677893"/>
            <a:ext cx="3528392" cy="1754326"/>
          </a:xfrm>
          <a:prstGeom prst="rect">
            <a:avLst/>
          </a:prstGeom>
          <a:noFill/>
        </p:spPr>
        <p:txBody>
          <a:bodyPr wrap="square" rtlCol="0">
            <a:spAutoFit/>
          </a:bodyPr>
          <a:lstStyle/>
          <a:p>
            <a:r>
              <a:rPr lang="en-GB" i="1" dirty="0">
                <a:solidFill>
                  <a:srgbClr val="00B050"/>
                </a:solidFill>
              </a:rPr>
              <a:t>Add the program to the command queue, running the kernels. The Boolean determines whether this is blocking (true) or non-blocking (false)</a:t>
            </a:r>
          </a:p>
        </p:txBody>
      </p:sp>
      <p:cxnSp>
        <p:nvCxnSpPr>
          <p:cNvPr id="16" name="Straight Arrow Connector 15">
            <a:extLst>
              <a:ext uri="{FF2B5EF4-FFF2-40B4-BE49-F238E27FC236}">
                <a16:creationId xmlns:a16="http://schemas.microsoft.com/office/drawing/2014/main" id="{1F3F1E97-22A6-0768-5749-FC8D039F2B96}"/>
              </a:ext>
            </a:extLst>
          </p:cNvPr>
          <p:cNvCxnSpPr>
            <a:cxnSpLocks/>
            <a:stCxn id="15" idx="1"/>
          </p:cNvCxnSpPr>
          <p:nvPr/>
        </p:nvCxnSpPr>
        <p:spPr>
          <a:xfrm flipH="1">
            <a:off x="4151784" y="5555056"/>
            <a:ext cx="424847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8C4032-EF26-A571-F2FD-0D6A0FE52A64}"/>
              </a:ext>
            </a:extLst>
          </p:cNvPr>
          <p:cNvSpPr txBox="1"/>
          <p:nvPr/>
        </p:nvSpPr>
        <p:spPr>
          <a:xfrm>
            <a:off x="5051884" y="6171363"/>
            <a:ext cx="3096344" cy="646331"/>
          </a:xfrm>
          <a:prstGeom prst="rect">
            <a:avLst/>
          </a:prstGeom>
          <a:noFill/>
        </p:spPr>
        <p:txBody>
          <a:bodyPr wrap="square" rtlCol="0">
            <a:spAutoFit/>
          </a:bodyPr>
          <a:lstStyle/>
          <a:p>
            <a:r>
              <a:rPr lang="en-GB" i="1" dirty="0">
                <a:solidFill>
                  <a:srgbClr val="00B050"/>
                </a:solidFill>
              </a:rPr>
              <a:t>Wait for command queue to finish all it’s tasks</a:t>
            </a:r>
          </a:p>
        </p:txBody>
      </p:sp>
      <p:cxnSp>
        <p:nvCxnSpPr>
          <p:cNvPr id="21" name="Straight Arrow Connector 20">
            <a:extLst>
              <a:ext uri="{FF2B5EF4-FFF2-40B4-BE49-F238E27FC236}">
                <a16:creationId xmlns:a16="http://schemas.microsoft.com/office/drawing/2014/main" id="{12FFF51E-6769-0502-5E3F-13312223A134}"/>
              </a:ext>
            </a:extLst>
          </p:cNvPr>
          <p:cNvCxnSpPr>
            <a:cxnSpLocks/>
            <a:stCxn id="20" idx="1"/>
          </p:cNvCxnSpPr>
          <p:nvPr/>
        </p:nvCxnSpPr>
        <p:spPr>
          <a:xfrm flipH="1" flipV="1">
            <a:off x="1775520" y="6171363"/>
            <a:ext cx="3276364" cy="3231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35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F0F9-548B-999A-1046-8FE13BA95B4A}"/>
              </a:ext>
            </a:extLst>
          </p:cNvPr>
          <p:cNvSpPr>
            <a:spLocks noGrp="1"/>
          </p:cNvSpPr>
          <p:nvPr>
            <p:ph type="title"/>
          </p:nvPr>
        </p:nvSpPr>
        <p:spPr/>
        <p:txBody>
          <a:bodyPr/>
          <a:lstStyle/>
          <a:p>
            <a:r>
              <a:rPr lang="en-GB" dirty="0"/>
              <a:t>Device side</a:t>
            </a:r>
          </a:p>
        </p:txBody>
      </p:sp>
      <p:sp>
        <p:nvSpPr>
          <p:cNvPr id="3" name="Content Placeholder 2">
            <a:extLst>
              <a:ext uri="{FF2B5EF4-FFF2-40B4-BE49-F238E27FC236}">
                <a16:creationId xmlns:a16="http://schemas.microsoft.com/office/drawing/2014/main" id="{3B1227AD-693F-3C48-17CD-3C7E64BC71BA}"/>
              </a:ext>
            </a:extLst>
          </p:cNvPr>
          <p:cNvSpPr>
            <a:spLocks noGrp="1"/>
          </p:cNvSpPr>
          <p:nvPr>
            <p:ph idx="1"/>
          </p:nvPr>
        </p:nvSpPr>
        <p:spPr>
          <a:xfrm>
            <a:off x="458751" y="1641616"/>
            <a:ext cx="5493234" cy="3659591"/>
          </a:xfrm>
        </p:spPr>
        <p:txBody>
          <a:bodyPr>
            <a:normAutofit/>
          </a:bodyPr>
          <a:lstStyle/>
          <a:p>
            <a:r>
              <a:rPr lang="en-GB" dirty="0"/>
              <a:t>Typically three kernels are provided by the programmer</a:t>
            </a:r>
          </a:p>
          <a:p>
            <a:pPr lvl="1"/>
            <a:r>
              <a:rPr lang="en-GB" dirty="0"/>
              <a:t>Reader kernel is launched on data movement baby RISC-V core 0</a:t>
            </a:r>
          </a:p>
          <a:p>
            <a:pPr lvl="1"/>
            <a:r>
              <a:rPr lang="en-GB" dirty="0"/>
              <a:t>Writer kernel is launched on data movement baby RISC-V core 1</a:t>
            </a:r>
          </a:p>
          <a:p>
            <a:pPr lvl="1"/>
            <a:r>
              <a:rPr lang="en-GB" dirty="0"/>
              <a:t>Compute kernel is launched on the three compute RISC-V cores</a:t>
            </a:r>
          </a:p>
          <a:p>
            <a:r>
              <a:rPr lang="en-GB" dirty="0"/>
              <a:t>This structure is typical, but not fixed</a:t>
            </a:r>
          </a:p>
          <a:p>
            <a:pPr lvl="1"/>
            <a:endParaRPr lang="en-GB" dirty="0"/>
          </a:p>
          <a:p>
            <a:pPr lvl="1"/>
            <a:endParaRPr lang="en-GB" dirty="0"/>
          </a:p>
        </p:txBody>
      </p:sp>
      <p:sp>
        <p:nvSpPr>
          <p:cNvPr id="4" name="Rectangle: Folded Corner 3">
            <a:extLst>
              <a:ext uri="{FF2B5EF4-FFF2-40B4-BE49-F238E27FC236}">
                <a16:creationId xmlns:a16="http://schemas.microsoft.com/office/drawing/2014/main" id="{581ECED9-22A8-583A-323A-4EF40C9EB611}"/>
              </a:ext>
            </a:extLst>
          </p:cNvPr>
          <p:cNvSpPr/>
          <p:nvPr/>
        </p:nvSpPr>
        <p:spPr>
          <a:xfrm>
            <a:off x="9048328" y="1052736"/>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kernels</a:t>
            </a:r>
          </a:p>
        </p:txBody>
      </p:sp>
      <p:sp>
        <p:nvSpPr>
          <p:cNvPr id="5" name="Rectangle: Folded Corner 4">
            <a:extLst>
              <a:ext uri="{FF2B5EF4-FFF2-40B4-BE49-F238E27FC236}">
                <a16:creationId xmlns:a16="http://schemas.microsoft.com/office/drawing/2014/main" id="{6F6AA82A-F43E-BDDE-F85E-A6D7F2D42AEF}"/>
              </a:ext>
            </a:extLst>
          </p:cNvPr>
          <p:cNvSpPr/>
          <p:nvPr/>
        </p:nvSpPr>
        <p:spPr>
          <a:xfrm>
            <a:off x="8112224" y="2204863"/>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dataflow</a:t>
            </a:r>
          </a:p>
        </p:txBody>
      </p:sp>
      <p:sp>
        <p:nvSpPr>
          <p:cNvPr id="7" name="Rectangle: Folded Corner 6">
            <a:extLst>
              <a:ext uri="{FF2B5EF4-FFF2-40B4-BE49-F238E27FC236}">
                <a16:creationId xmlns:a16="http://schemas.microsoft.com/office/drawing/2014/main" id="{93DBA8E1-E00B-C6C6-7FB2-09C277C80C05}"/>
              </a:ext>
            </a:extLst>
          </p:cNvPr>
          <p:cNvSpPr/>
          <p:nvPr/>
        </p:nvSpPr>
        <p:spPr>
          <a:xfrm>
            <a:off x="9984432" y="2204863"/>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compute</a:t>
            </a:r>
          </a:p>
        </p:txBody>
      </p:sp>
      <p:sp>
        <p:nvSpPr>
          <p:cNvPr id="8" name="Rectangle: Folded Corner 7">
            <a:extLst>
              <a:ext uri="{FF2B5EF4-FFF2-40B4-BE49-F238E27FC236}">
                <a16:creationId xmlns:a16="http://schemas.microsoft.com/office/drawing/2014/main" id="{5372191B-BED4-2F50-D28A-0F21C6948E85}"/>
              </a:ext>
            </a:extLst>
          </p:cNvPr>
          <p:cNvSpPr/>
          <p:nvPr/>
        </p:nvSpPr>
        <p:spPr>
          <a:xfrm>
            <a:off x="7003402" y="3424458"/>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reader kernel</a:t>
            </a:r>
          </a:p>
        </p:txBody>
      </p:sp>
      <p:sp>
        <p:nvSpPr>
          <p:cNvPr id="9" name="Rectangle: Folded Corner 8">
            <a:extLst>
              <a:ext uri="{FF2B5EF4-FFF2-40B4-BE49-F238E27FC236}">
                <a16:creationId xmlns:a16="http://schemas.microsoft.com/office/drawing/2014/main" id="{F8C6DE91-E0D0-42C3-A2BB-C6F3DA128D2A}"/>
              </a:ext>
            </a:extLst>
          </p:cNvPr>
          <p:cNvSpPr/>
          <p:nvPr/>
        </p:nvSpPr>
        <p:spPr>
          <a:xfrm>
            <a:off x="8498446" y="3419685"/>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writer kernel</a:t>
            </a:r>
          </a:p>
        </p:txBody>
      </p:sp>
      <p:sp>
        <p:nvSpPr>
          <p:cNvPr id="10" name="Rectangle: Folded Corner 9">
            <a:extLst>
              <a:ext uri="{FF2B5EF4-FFF2-40B4-BE49-F238E27FC236}">
                <a16:creationId xmlns:a16="http://schemas.microsoft.com/office/drawing/2014/main" id="{81558C0B-0B1B-8563-A0B5-D4261D2D3580}"/>
              </a:ext>
            </a:extLst>
          </p:cNvPr>
          <p:cNvSpPr/>
          <p:nvPr/>
        </p:nvSpPr>
        <p:spPr>
          <a:xfrm>
            <a:off x="9993490" y="3419685"/>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compute kernel</a:t>
            </a:r>
          </a:p>
        </p:txBody>
      </p:sp>
      <p:cxnSp>
        <p:nvCxnSpPr>
          <p:cNvPr id="12" name="Straight Arrow Connector 11">
            <a:extLst>
              <a:ext uri="{FF2B5EF4-FFF2-40B4-BE49-F238E27FC236}">
                <a16:creationId xmlns:a16="http://schemas.microsoft.com/office/drawing/2014/main" id="{22323743-692C-ACBE-7765-942D6EA26E42}"/>
              </a:ext>
            </a:extLst>
          </p:cNvPr>
          <p:cNvCxnSpPr>
            <a:stCxn id="4" idx="2"/>
            <a:endCxn id="5" idx="0"/>
          </p:cNvCxnSpPr>
          <p:nvPr/>
        </p:nvCxnSpPr>
        <p:spPr>
          <a:xfrm flipH="1">
            <a:off x="8580276" y="1785113"/>
            <a:ext cx="936104" cy="4197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90670E-E0B0-DD3D-C088-E0740372A51C}"/>
              </a:ext>
            </a:extLst>
          </p:cNvPr>
          <p:cNvCxnSpPr>
            <a:cxnSpLocks/>
            <a:stCxn id="5" idx="2"/>
            <a:endCxn id="8" idx="0"/>
          </p:cNvCxnSpPr>
          <p:nvPr/>
        </p:nvCxnSpPr>
        <p:spPr>
          <a:xfrm flipH="1">
            <a:off x="7471454" y="2937240"/>
            <a:ext cx="1108822" cy="4872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7E02D6-81C1-85FB-232D-2237FF7AA1F1}"/>
              </a:ext>
            </a:extLst>
          </p:cNvPr>
          <p:cNvCxnSpPr>
            <a:cxnSpLocks/>
            <a:stCxn id="5" idx="2"/>
            <a:endCxn id="9" idx="0"/>
          </p:cNvCxnSpPr>
          <p:nvPr/>
        </p:nvCxnSpPr>
        <p:spPr>
          <a:xfrm>
            <a:off x="8580276" y="2937240"/>
            <a:ext cx="386222" cy="4824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8E267F-1784-8363-646E-979E471A7E69}"/>
              </a:ext>
            </a:extLst>
          </p:cNvPr>
          <p:cNvCxnSpPr>
            <a:cxnSpLocks/>
            <a:stCxn id="4" idx="2"/>
            <a:endCxn id="7" idx="0"/>
          </p:cNvCxnSpPr>
          <p:nvPr/>
        </p:nvCxnSpPr>
        <p:spPr>
          <a:xfrm>
            <a:off x="9516380" y="1785113"/>
            <a:ext cx="936104" cy="4197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B3D712-EC7D-6316-D77B-41F31D89DCB4}"/>
              </a:ext>
            </a:extLst>
          </p:cNvPr>
          <p:cNvCxnSpPr>
            <a:cxnSpLocks/>
            <a:stCxn id="7" idx="2"/>
            <a:endCxn id="10" idx="0"/>
          </p:cNvCxnSpPr>
          <p:nvPr/>
        </p:nvCxnSpPr>
        <p:spPr>
          <a:xfrm>
            <a:off x="10452484" y="2937240"/>
            <a:ext cx="9058" cy="4824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07A9D1C-7C0E-E9BE-2A4B-87D420BC59AF}"/>
              </a:ext>
            </a:extLst>
          </p:cNvPr>
          <p:cNvSpPr txBox="1">
            <a:spLocks/>
          </p:cNvSpPr>
          <p:nvPr/>
        </p:nvSpPr>
        <p:spPr>
          <a:xfrm>
            <a:off x="458750" y="5028205"/>
            <a:ext cx="10972799" cy="1641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Importantly, the kernel is only compiled when the host code is executed (and not when the host code is compiled)</a:t>
            </a:r>
          </a:p>
          <a:p>
            <a:r>
              <a:rPr lang="en-GB" dirty="0"/>
              <a:t>Here we concentrate on the dataflow kernels, the compute kernel is in the next lecture</a:t>
            </a:r>
          </a:p>
          <a:p>
            <a:pPr lvl="1"/>
            <a:endParaRPr lang="en-GB" dirty="0"/>
          </a:p>
        </p:txBody>
      </p:sp>
    </p:spTree>
    <p:extLst>
      <p:ext uri="{BB962C8B-B14F-4D97-AF65-F5344CB8AC3E}">
        <p14:creationId xmlns:p14="http://schemas.microsoft.com/office/powerpoint/2010/main" val="1312477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1756</Words>
  <Application>Microsoft Office PowerPoint</Application>
  <PresentationFormat>Widescreen</PresentationFormat>
  <Paragraphs>160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epcc_grey</vt:lpstr>
      <vt:lpstr>Overview of TT-Metalium SDK: Part one</vt:lpstr>
      <vt:lpstr>Host and device overview</vt:lpstr>
      <vt:lpstr>The structure of the host code</vt:lpstr>
      <vt:lpstr>Host: Allocating memory in DDR-DRAM</vt:lpstr>
      <vt:lpstr>Host: Transferring data between host and DDR-DRAM</vt:lpstr>
      <vt:lpstr>Host: Allocating memory in L1 SRAM</vt:lpstr>
      <vt:lpstr>Host: Circular Buffers</vt:lpstr>
      <vt:lpstr>Host: Configuring and launching kernels</vt:lpstr>
      <vt:lpstr>Device side</vt:lpstr>
      <vt:lpstr>Device side</vt:lpstr>
      <vt:lpstr>Device: Runtime arguments and reading DDR-DRAM</vt:lpstr>
      <vt:lpstr>Device: Circular buffers</vt:lpstr>
      <vt:lpstr>Writing results to DDR</vt:lpstr>
      <vt:lpstr>Printing for debugging</vt:lpstr>
      <vt:lpstr>Building and running</vt:lpstr>
      <vt:lpstr>Next steps: Getting hands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2025-08-31T20:52:39Z</dcterms:created>
  <dcterms:modified xsi:type="dcterms:W3CDTF">2025-09-01T21:55:12Z</dcterms:modified>
</cp:coreProperties>
</file>