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6" r:id="rId2"/>
    <p:sldId id="304" r:id="rId3"/>
    <p:sldId id="307" r:id="rId4"/>
    <p:sldId id="305" r:id="rId5"/>
    <p:sldId id="303" r:id="rId6"/>
    <p:sldId id="3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95" d="100"/>
          <a:sy n="95" d="100"/>
        </p:scale>
        <p:origin x="10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" TargetMode="External"/><Relationship Id="rId2" Type="http://schemas.openxmlformats.org/officeDocument/2006/relationships/hyperlink" Target="https://github.com/RISCVtestbed/tt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ord.com/invite/tenstorrent" TargetMode="External"/><Relationship Id="rId4" Type="http://schemas.openxmlformats.org/officeDocument/2006/relationships/hyperlink" Target="https://tenstorrent.com/develo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accelerators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59BA7894-656A-DE6E-6F33-C2118642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483482F-8101-4AB1-7D0B-BEE3EE02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408746"/>
            <a:ext cx="2400598" cy="24005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F2F2D-138F-F495-E186-455CC9F561CA}"/>
              </a:ext>
            </a:extLst>
          </p:cNvPr>
          <p:cNvSpPr txBox="1"/>
          <p:nvPr/>
        </p:nvSpPr>
        <p:spPr>
          <a:xfrm>
            <a:off x="9600853" y="4893493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Jake Davies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28" name="Picture 4" descr="Felix LeClair">
            <a:extLst>
              <a:ext uri="{FF2B5EF4-FFF2-40B4-BE49-F238E27FC236}">
                <a16:creationId xmlns:a16="http://schemas.microsoft.com/office/drawing/2014/main" id="{1F55B5C8-C72B-BED1-EB16-30C51B02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740694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37E0A-5FE9-5526-4435-5C8904CB344C}"/>
              </a:ext>
            </a:extLst>
          </p:cNvPr>
          <p:cNvSpPr txBox="1"/>
          <p:nvPr/>
        </p:nvSpPr>
        <p:spPr>
          <a:xfrm>
            <a:off x="5063951" y="4910186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Felix Le Clair</a:t>
            </a:r>
          </a:p>
          <a:p>
            <a:pPr algn="ctr"/>
            <a:r>
              <a:rPr lang="en-GB" dirty="0" err="1"/>
              <a:t>Tenstorrent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9" y="1388189"/>
            <a:ext cx="7183384" cy="2185155"/>
          </a:xfrm>
        </p:spPr>
        <p:txBody>
          <a:bodyPr>
            <a:normAutofit/>
          </a:bodyPr>
          <a:lstStyle/>
          <a:p>
            <a:r>
              <a:rPr lang="en-GB" dirty="0"/>
              <a:t>There is increased focus on moving towards more energy efficient accelerator technologies in HPC whilst maintaining performance</a:t>
            </a:r>
          </a:p>
          <a:p>
            <a:pPr lvl="1"/>
            <a:r>
              <a:rPr lang="en-GB" dirty="0"/>
              <a:t>Numerous accelerators for ML are being proposed, and some of these (such as </a:t>
            </a:r>
            <a:r>
              <a:rPr lang="en-GB" dirty="0" err="1"/>
              <a:t>Tenstorrent</a:t>
            </a:r>
            <a:r>
              <a:rPr lang="en-GB" dirty="0"/>
              <a:t>) are being made available for more general workloads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6456040" y="4005064"/>
            <a:ext cx="5544616" cy="27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lot of what you need in ML is also beneficial for HPC!</a:t>
            </a:r>
          </a:p>
          <a:p>
            <a:r>
              <a:rPr lang="en-GB" dirty="0" err="1"/>
              <a:t>Tenstorrent</a:t>
            </a:r>
            <a:r>
              <a:rPr lang="en-GB" dirty="0"/>
              <a:t> decouples the movement of data from compute, potentially helping us with memory bound workloads</a:t>
            </a:r>
          </a:p>
          <a:p>
            <a:r>
              <a:rPr lang="en-GB" dirty="0"/>
              <a:t>To the left is a stencil code on the </a:t>
            </a:r>
            <a:r>
              <a:rPr lang="en-GB" dirty="0" err="1"/>
              <a:t>Grayskull</a:t>
            </a:r>
            <a:r>
              <a:rPr lang="en-GB" dirty="0"/>
              <a:t> compared to a 24-core Xeon Platinum</a:t>
            </a:r>
          </a:p>
          <a:p>
            <a:pPr lvl="1"/>
            <a:r>
              <a:rPr lang="en-GB" dirty="0"/>
              <a:t>Comparable performance, but five times less energy usage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B46D-E271-CFA4-35E1-FB81AD05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51" y="764704"/>
            <a:ext cx="3816424" cy="30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B5E07-E79E-5440-FCA8-1A767B90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666955"/>
            <a:ext cx="6062986" cy="31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B45-9F3B-E664-6C29-68E7CCC2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focus on the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A65-9509-5B7B-C6ED-757ECEF1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278488" cy="28369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first generation was the </a:t>
            </a:r>
            <a:r>
              <a:rPr lang="en-GB" dirty="0" err="1"/>
              <a:t>Grayskull</a:t>
            </a:r>
            <a:endParaRPr lang="en-GB" dirty="0"/>
          </a:p>
          <a:p>
            <a:pPr lvl="1"/>
            <a:r>
              <a:rPr lang="en-GB" dirty="0"/>
              <a:t>This has been End Of Lived now</a:t>
            </a:r>
          </a:p>
          <a:p>
            <a:r>
              <a:rPr lang="en-GB" dirty="0"/>
              <a:t>The current generation is the Wormhole</a:t>
            </a:r>
          </a:p>
          <a:p>
            <a:r>
              <a:rPr lang="en-GB" dirty="0"/>
              <a:t>The next generation is the Blackhole</a:t>
            </a:r>
          </a:p>
          <a:p>
            <a:pPr lvl="1"/>
            <a:r>
              <a:rPr lang="en-GB" dirty="0"/>
              <a:t>We have both Wormhole and Blackhole, using Wormhole today</a:t>
            </a:r>
          </a:p>
          <a:p>
            <a:endParaRPr lang="en-GB" dirty="0"/>
          </a:p>
          <a:p>
            <a:r>
              <a:rPr lang="en-GB" dirty="0"/>
              <a:t>All built using the </a:t>
            </a:r>
            <a:r>
              <a:rPr lang="en-GB" dirty="0" err="1"/>
              <a:t>Tensix</a:t>
            </a:r>
            <a:r>
              <a:rPr lang="en-GB" dirty="0"/>
              <a:t> architecture</a:t>
            </a:r>
          </a:p>
        </p:txBody>
      </p:sp>
      <p:pic>
        <p:nvPicPr>
          <p:cNvPr id="4" name="Picture 4" descr="Tenstorrent、Wormhole を販売開始する - Vengineerの妄想">
            <a:extLst>
              <a:ext uri="{FF2B5EF4-FFF2-40B4-BE49-F238E27FC236}">
                <a16:creationId xmlns:a16="http://schemas.microsoft.com/office/drawing/2014/main" id="{5006520B-1980-4283-E352-27CB098D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126129"/>
            <a:ext cx="4790535" cy="4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velopers Can Finally Get Tenstorrent Grayskull - XPU.pub">
            <a:extLst>
              <a:ext uri="{FF2B5EF4-FFF2-40B4-BE49-F238E27FC236}">
                <a16:creationId xmlns:a16="http://schemas.microsoft.com/office/drawing/2014/main" id="{5537CE42-2936-C830-CA46-98C38531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550768"/>
            <a:ext cx="5242402" cy="21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-metal SDK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codes for the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architecture and understanding how to build these</a:t>
            </a:r>
            <a:endParaRPr lang="en-GB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Optimising codes on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using the matrix engine and vector unit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Throughout we will be running on real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hardware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awareness of RISC-V and how it underlies technologies such as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856883"/>
              </p:ext>
            </p:extLst>
          </p:nvPr>
        </p:nvGraphicFramePr>
        <p:xfrm>
          <a:off x="1795748" y="1844824"/>
          <a:ext cx="8600504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14:00 – 14:05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14:05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14:30 – 14:40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RISC-V testbed for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hardware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14:40 – 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SDK (lecture and two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 and </a:t>
                      </a:r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15:30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16:00 – 16:05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16:05 – 16:25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compute SDK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16:25 – 17:25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r>
                        <a:rPr lang="en-GB" sz="1400" dirty="0"/>
                        <a:t> three, four and 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17:25 – 17:30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</a:t>
            </a:r>
            <a:r>
              <a:rPr lang="en-GB" dirty="0" err="1"/>
              <a:t>Tenstorrent</a:t>
            </a:r>
            <a:r>
              <a:rPr lang="en-GB" dirty="0"/>
              <a:t>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https://github.com/RISCVtestbed/tt-tutorial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https://docs.tenstorrent.com/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</a:t>
            </a:r>
            <a:r>
              <a:rPr lang="en-GB" dirty="0" err="1"/>
              <a:t>Tenstorrent</a:t>
            </a:r>
            <a:r>
              <a:rPr lang="en-GB" dirty="0"/>
              <a:t> developer community</a:t>
            </a:r>
          </a:p>
          <a:p>
            <a:pPr lvl="1"/>
            <a:r>
              <a:rPr lang="en-GB" u="sng" dirty="0">
                <a:solidFill>
                  <a:srgbClr val="0000FF"/>
                </a:solidFill>
                <a:hlinkClick r:id="rId4"/>
              </a:rPr>
              <a:t>https://tenstorrent.com/developers</a:t>
            </a:r>
            <a:endParaRPr lang="en-GB" u="sng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Discord at </a:t>
            </a:r>
            <a:r>
              <a:rPr lang="en-GB" u="sng" dirty="0">
                <a:solidFill>
                  <a:srgbClr val="0000FF"/>
                </a:solidFill>
                <a:hlinkClick r:id="rId5"/>
              </a:rPr>
              <a:t>https://discord.com/invite/tenstorrent</a:t>
            </a:r>
            <a:r>
              <a:rPr lang="en-GB" u="sng" dirty="0">
                <a:solidFill>
                  <a:srgbClr val="0000FF"/>
                </a:solidFill>
              </a:rPr>
              <a:t>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491</Words>
  <Application>Microsoft Office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epcc_grey</vt:lpstr>
      <vt:lpstr>A practical introduction to programming Tenstorrent accelerators</vt:lpstr>
      <vt:lpstr>Motivation</vt:lpstr>
      <vt:lpstr>We focus on the Wormhole</vt:lpstr>
      <vt:lpstr>Tutorial learning objectives</vt:lpstr>
      <vt:lpstr>Session plan</vt:lpstr>
      <vt:lpstr>Materials and the Tenstorrent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2025-09-01T17:15:06Z</dcterms:modified>
</cp:coreProperties>
</file>