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62" r:id="rId5"/>
    <p:sldId id="258" r:id="rId6"/>
    <p:sldId id="259" r:id="rId7"/>
    <p:sldId id="263" r:id="rId8"/>
    <p:sldId id="264" r:id="rId9"/>
    <p:sldId id="265" r:id="rId10"/>
    <p:sldId id="260"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44067-C8F4-43C4-9B60-232AAD3FC94C}" type="datetimeFigureOut">
              <a:rPr lang="en-US" smtClean="0"/>
              <a:t>18-Mar-23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CEB9-C635-4885-82FD-5F4CC9541741}" type="slidenum">
              <a:rPr lang="en-US" smtClean="0"/>
              <a:t>‹#›</a:t>
            </a:fld>
            <a:endParaRPr lang="en-US"/>
          </a:p>
        </p:txBody>
      </p:sp>
    </p:spTree>
    <p:extLst>
      <p:ext uri="{BB962C8B-B14F-4D97-AF65-F5344CB8AC3E}">
        <p14:creationId xmlns:p14="http://schemas.microsoft.com/office/powerpoint/2010/main" val="128023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13CEB9-C635-4885-82FD-5F4CC9541741}" type="slidenum">
              <a:rPr lang="en-US" smtClean="0"/>
              <a:t>11</a:t>
            </a:fld>
            <a:endParaRPr lang="en-US"/>
          </a:p>
        </p:txBody>
      </p:sp>
    </p:spTree>
    <p:extLst>
      <p:ext uri="{BB962C8B-B14F-4D97-AF65-F5344CB8AC3E}">
        <p14:creationId xmlns:p14="http://schemas.microsoft.com/office/powerpoint/2010/main" val="266986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18-Mar-23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18-Mar-23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18-Mar-23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18-Mar-23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18-Mar-23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18-Mar-23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18-Mar-23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18-Mar-23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18-Mar-23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18-Mar-23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18-Mar-23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18-Mar-23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CFA0-FAAB-D941-876B-AE0FC657D0AD}"/>
              </a:ext>
            </a:extLst>
          </p:cNvPr>
          <p:cNvSpPr>
            <a:spLocks noGrp="1"/>
          </p:cNvSpPr>
          <p:nvPr>
            <p:ph type="title"/>
          </p:nvPr>
        </p:nvSpPr>
        <p:spPr/>
        <p:txBody>
          <a:bodyPr/>
          <a:lstStyle/>
          <a:p>
            <a:r>
              <a:rPr lang="en-US" b="1"/>
              <a:t>Flora-Pedia</a:t>
            </a:r>
          </a:p>
        </p:txBody>
      </p:sp>
      <p:sp>
        <p:nvSpPr>
          <p:cNvPr id="3" name="Subtitle 2">
            <a:extLst>
              <a:ext uri="{FF2B5EF4-FFF2-40B4-BE49-F238E27FC236}">
                <a16:creationId xmlns:a16="http://schemas.microsoft.com/office/drawing/2014/main" id="{EFE4E5BA-3F49-E84A-88F9-33E1BE66392E}"/>
              </a:ext>
            </a:extLst>
          </p:cNvPr>
          <p:cNvSpPr>
            <a:spLocks noGrp="1"/>
          </p:cNvSpPr>
          <p:nvPr>
            <p:ph idx="1"/>
          </p:nvPr>
        </p:nvSpPr>
        <p:spPr>
          <a:xfrm>
            <a:off x="572277" y="2747042"/>
            <a:ext cx="11047445" cy="4316232"/>
          </a:xfrm>
        </p:spPr>
        <p:txBody>
          <a:bodyPr>
            <a:noAutofit/>
          </a:bodyPr>
          <a:lstStyle/>
          <a:p>
            <a:r>
              <a:rPr lang="en-US" sz="2400" b="1">
                <a:solidFill>
                  <a:schemeClr val="accent1">
                    <a:lumMod val="75000"/>
                  </a:schemeClr>
                </a:solidFill>
                <a:latin typeface="Arial Nova Cond" panose="020B0506020202020204" pitchFamily="34" charset="0"/>
                <a:ea typeface="Arial Nova Cond" panose="02000000000000000000" pitchFamily="2" charset="0"/>
                <a:cs typeface="Angsana New" panose="02020603050405020304" pitchFamily="18" charset="-34"/>
              </a:rPr>
              <a:t>Flora-Pedia</a:t>
            </a:r>
            <a:r>
              <a:rPr lang="en-US" sz="2400">
                <a:solidFill>
                  <a:schemeClr val="accent1">
                    <a:lumMod val="75000"/>
                  </a:schemeClr>
                </a:solidFill>
                <a:latin typeface="Arial Nova Cond" panose="020B0506020202020204" pitchFamily="34" charset="0"/>
                <a:ea typeface="Arial Nova Cond" panose="02000000000000000000" pitchFamily="2" charset="0"/>
                <a:cs typeface="Angsana New" panose="02020603050405020304" pitchFamily="18" charset="-34"/>
              </a:rPr>
              <a:t> is an online database of digitized plant specimens.</a:t>
            </a:r>
          </a:p>
          <a:p>
            <a:r>
              <a:rPr lang="en-US" sz="2400">
                <a:solidFill>
                  <a:schemeClr val="accent1">
                    <a:lumMod val="75000"/>
                  </a:schemeClr>
                </a:solidFill>
                <a:latin typeface="Arial Nova Cond" panose="020B0506020202020204" pitchFamily="34" charset="0"/>
                <a:ea typeface="Arial Nova Cond" panose="02000000000000000000" pitchFamily="2" charset="0"/>
                <a:cs typeface="Angsana New" panose="02020603050405020304" pitchFamily="18" charset="-34"/>
              </a:rPr>
              <a:t>Flora-Pedia is a working list of known plant species. Our website is equipped with a powerful search functionality with which users can find any plant in our database by writing its Common name, Botanical name, Genus, Specie or Family.</a:t>
            </a:r>
          </a:p>
          <a:p>
            <a:r>
              <a:rPr lang="en-US" sz="2400">
                <a:solidFill>
                  <a:schemeClr val="accent1">
                    <a:lumMod val="75000"/>
                  </a:schemeClr>
                </a:solidFill>
                <a:latin typeface="Arial Nova Cond" panose="020B0506020202020204" pitchFamily="34" charset="0"/>
                <a:ea typeface="Arial Nova Cond" panose="02000000000000000000" pitchFamily="2" charset="0"/>
                <a:cs typeface="Angsana New" panose="02020603050405020304" pitchFamily="18" charset="-34"/>
              </a:rPr>
              <a:t>Our site provides accurate, standardized and verified information about plants along with their pictures and detailed description.</a:t>
            </a:r>
          </a:p>
          <a:p>
            <a:r>
              <a:rPr lang="en-US" sz="2400">
                <a:solidFill>
                  <a:schemeClr val="accent1">
                    <a:lumMod val="75000"/>
                  </a:schemeClr>
                </a:solidFill>
                <a:latin typeface="Arial Nova Cond" panose="020B0506020202020204" pitchFamily="34" charset="0"/>
                <a:ea typeface="Arial Nova Cond" panose="02000000000000000000" pitchFamily="2" charset="0"/>
                <a:cs typeface="Angsana New" panose="02020603050405020304" pitchFamily="18" charset="-34"/>
              </a:rPr>
              <a:t>Users can also view our huge collection of plants and much more.</a:t>
            </a:r>
          </a:p>
        </p:txBody>
      </p:sp>
      <p:sp>
        <p:nvSpPr>
          <p:cNvPr id="9" name="TextBox 8">
            <a:extLst>
              <a:ext uri="{FF2B5EF4-FFF2-40B4-BE49-F238E27FC236}">
                <a16:creationId xmlns:a16="http://schemas.microsoft.com/office/drawing/2014/main" id="{BDC02437-C3E8-D740-88E3-DEEEDB6F8704}"/>
              </a:ext>
            </a:extLst>
          </p:cNvPr>
          <p:cNvSpPr txBox="1"/>
          <p:nvPr/>
        </p:nvSpPr>
        <p:spPr>
          <a:xfrm>
            <a:off x="9735875" y="452310"/>
            <a:ext cx="2039358" cy="369332"/>
          </a:xfrm>
          <a:prstGeom prst="rect">
            <a:avLst/>
          </a:prstGeom>
          <a:noFill/>
        </p:spPr>
        <p:txBody>
          <a:bodyPr wrap="square">
            <a:spAutoFit/>
          </a:bodyPr>
          <a:lstStyle/>
          <a:p>
            <a:pPr algn="ctr"/>
            <a:r>
              <a:rPr lang="en-US" b="0" i="0">
                <a:solidFill>
                  <a:srgbClr val="FFFFFF"/>
                </a:solidFill>
                <a:effectLst/>
                <a:latin typeface="-apple-system"/>
              </a:rPr>
              <a:t>1</a:t>
            </a:r>
          </a:p>
        </p:txBody>
      </p:sp>
    </p:spTree>
    <p:extLst>
      <p:ext uri="{BB962C8B-B14F-4D97-AF65-F5344CB8AC3E}">
        <p14:creationId xmlns:p14="http://schemas.microsoft.com/office/powerpoint/2010/main" val="304292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74B1-0E45-4295-918D-873CAF72D237}"/>
              </a:ext>
            </a:extLst>
          </p:cNvPr>
          <p:cNvSpPr>
            <a:spLocks noGrp="1"/>
          </p:cNvSpPr>
          <p:nvPr>
            <p:ph type="title"/>
          </p:nvPr>
        </p:nvSpPr>
        <p:spPr/>
        <p:txBody>
          <a:bodyPr/>
          <a:lstStyle/>
          <a:p>
            <a:r>
              <a:rPr lang="en-US" b="1"/>
              <a:t>Flora-Pedia </a:t>
            </a:r>
            <a:r>
              <a:rPr lang="en-US"/>
              <a:t>Folders</a:t>
            </a:r>
          </a:p>
        </p:txBody>
      </p:sp>
      <p:sp>
        <p:nvSpPr>
          <p:cNvPr id="4" name="TextBox 3">
            <a:extLst>
              <a:ext uri="{FF2B5EF4-FFF2-40B4-BE49-F238E27FC236}">
                <a16:creationId xmlns:a16="http://schemas.microsoft.com/office/drawing/2014/main" id="{21B0B22E-F943-42E6-8E7F-A4ECAFAA28FD}"/>
              </a:ext>
            </a:extLst>
          </p:cNvPr>
          <p:cNvSpPr txBox="1"/>
          <p:nvPr/>
        </p:nvSpPr>
        <p:spPr>
          <a:xfrm>
            <a:off x="10574478" y="446341"/>
            <a:ext cx="443387" cy="369332"/>
          </a:xfrm>
          <a:prstGeom prst="rect">
            <a:avLst/>
          </a:prstGeom>
          <a:noFill/>
        </p:spPr>
        <p:txBody>
          <a:bodyPr wrap="square" rtlCol="0">
            <a:spAutoFit/>
          </a:bodyPr>
          <a:lstStyle/>
          <a:p>
            <a:r>
              <a:rPr lang="en-US">
                <a:solidFill>
                  <a:schemeClr val="bg1"/>
                </a:solidFill>
              </a:rPr>
              <a:t>10</a:t>
            </a:r>
          </a:p>
        </p:txBody>
      </p:sp>
      <p:sp>
        <p:nvSpPr>
          <p:cNvPr id="6" name="TextBox 5">
            <a:extLst>
              <a:ext uri="{FF2B5EF4-FFF2-40B4-BE49-F238E27FC236}">
                <a16:creationId xmlns:a16="http://schemas.microsoft.com/office/drawing/2014/main" id="{06AF36EF-653D-4F03-8029-AF9F27D6C875}"/>
              </a:ext>
            </a:extLst>
          </p:cNvPr>
          <p:cNvSpPr txBox="1"/>
          <p:nvPr/>
        </p:nvSpPr>
        <p:spPr>
          <a:xfrm>
            <a:off x="3704253" y="2085277"/>
            <a:ext cx="2733869" cy="984885"/>
          </a:xfrm>
          <a:prstGeom prst="rect">
            <a:avLst/>
          </a:prstGeom>
          <a:noFill/>
        </p:spPr>
        <p:txBody>
          <a:bodyPr wrap="square" rtlCol="0">
            <a:spAutoFit/>
          </a:bodyPr>
          <a:lstStyle/>
          <a:p>
            <a:r>
              <a:rPr lang="en-US" sz="4000" b="1">
                <a:solidFill>
                  <a:schemeClr val="accent1">
                    <a:lumMod val="75000"/>
                  </a:schemeClr>
                </a:solidFill>
              </a:rPr>
              <a:t>   </a:t>
            </a:r>
            <a:endParaRPr lang="en-US" sz="4400">
              <a:solidFill>
                <a:schemeClr val="accent1">
                  <a:lumMod val="75000"/>
                </a:schemeClr>
              </a:solidFill>
            </a:endParaRPr>
          </a:p>
          <a:p>
            <a:endParaRPr lang="en-US">
              <a:solidFill>
                <a:schemeClr val="accent1">
                  <a:lumMod val="75000"/>
                </a:schemeClr>
              </a:solidFill>
            </a:endParaRPr>
          </a:p>
        </p:txBody>
      </p:sp>
      <p:graphicFrame>
        <p:nvGraphicFramePr>
          <p:cNvPr id="3" name="Table 2">
            <a:extLst>
              <a:ext uri="{FF2B5EF4-FFF2-40B4-BE49-F238E27FC236}">
                <a16:creationId xmlns:a16="http://schemas.microsoft.com/office/drawing/2014/main" id="{7B8D5941-5E6C-4A93-99B0-11E67E0D6653}"/>
              </a:ext>
            </a:extLst>
          </p:cNvPr>
          <p:cNvGraphicFramePr>
            <a:graphicFrameLocks noGrp="1"/>
          </p:cNvGraphicFramePr>
          <p:nvPr>
            <p:extLst>
              <p:ext uri="{D42A27DB-BD31-4B8C-83A1-F6EECF244321}">
                <p14:modId xmlns:p14="http://schemas.microsoft.com/office/powerpoint/2010/main" val="3617370999"/>
              </p:ext>
            </p:extLst>
          </p:nvPr>
        </p:nvGraphicFramePr>
        <p:xfrm>
          <a:off x="1716505" y="2484411"/>
          <a:ext cx="9443233" cy="4256383"/>
        </p:xfrm>
        <a:graphic>
          <a:graphicData uri="http://schemas.openxmlformats.org/drawingml/2006/table">
            <a:tbl>
              <a:tblPr firstRow="1" bandRow="1">
                <a:tableStyleId>{5C22544A-7EE6-4342-B048-85BDC9FD1C3A}</a:tableStyleId>
              </a:tblPr>
              <a:tblGrid>
                <a:gridCol w="2803860">
                  <a:extLst>
                    <a:ext uri="{9D8B030D-6E8A-4147-A177-3AD203B41FA5}">
                      <a16:colId xmlns:a16="http://schemas.microsoft.com/office/drawing/2014/main" val="1866145846"/>
                    </a:ext>
                  </a:extLst>
                </a:gridCol>
                <a:gridCol w="6639373">
                  <a:extLst>
                    <a:ext uri="{9D8B030D-6E8A-4147-A177-3AD203B41FA5}">
                      <a16:colId xmlns:a16="http://schemas.microsoft.com/office/drawing/2014/main" val="3215050967"/>
                    </a:ext>
                  </a:extLst>
                </a:gridCol>
              </a:tblGrid>
              <a:tr h="517089">
                <a:tc>
                  <a:txBody>
                    <a:bodyPr/>
                    <a:lstStyle/>
                    <a:p>
                      <a:r>
                        <a:rPr lang="en-US"/>
                        <a:t>Folder Name</a:t>
                      </a:r>
                    </a:p>
                  </a:txBody>
                  <a:tcPr/>
                </a:tc>
                <a:tc>
                  <a:txBody>
                    <a:bodyPr/>
                    <a:lstStyle/>
                    <a:p>
                      <a:r>
                        <a:rPr lang="en-US"/>
                        <a:t>Description</a:t>
                      </a:r>
                    </a:p>
                  </a:txBody>
                  <a:tcPr/>
                </a:tc>
                <a:extLst>
                  <a:ext uri="{0D108BD9-81ED-4DB2-BD59-A6C34878D82A}">
                    <a16:rowId xmlns:a16="http://schemas.microsoft.com/office/drawing/2014/main" val="2926607759"/>
                  </a:ext>
                </a:extLst>
              </a:tr>
              <a:tr h="821630">
                <a:tc>
                  <a:txBody>
                    <a:bodyPr/>
                    <a:lstStyle/>
                    <a:p>
                      <a:r>
                        <a:rPr lang="en-US" sz="1800" b="1" u="none">
                          <a:solidFill>
                            <a:schemeClr val="accent1">
                              <a:lumMod val="75000"/>
                            </a:schemeClr>
                          </a:solidFill>
                        </a:rPr>
                        <a:t>images</a:t>
                      </a:r>
                      <a:endParaRPr lang="en-US" b="1" u="none"/>
                    </a:p>
                  </a:txBody>
                  <a:tcPr/>
                </a:tc>
                <a:tc>
                  <a:txBody>
                    <a:bodyPr/>
                    <a:lstStyle/>
                    <a:p>
                      <a:r>
                        <a:rPr lang="en-US" sz="1800">
                          <a:solidFill>
                            <a:schemeClr val="accent1">
                              <a:lumMod val="75000"/>
                            </a:schemeClr>
                          </a:solidFill>
                        </a:rPr>
                        <a:t>Stores the images of the website</a:t>
                      </a:r>
                      <a:endParaRPr lang="en-US"/>
                    </a:p>
                  </a:txBody>
                  <a:tcPr/>
                </a:tc>
                <a:extLst>
                  <a:ext uri="{0D108BD9-81ED-4DB2-BD59-A6C34878D82A}">
                    <a16:rowId xmlns:a16="http://schemas.microsoft.com/office/drawing/2014/main" val="487777602"/>
                  </a:ext>
                </a:extLst>
              </a:tr>
              <a:tr h="909458">
                <a:tc>
                  <a:txBody>
                    <a:bodyPr/>
                    <a:lstStyle/>
                    <a:p>
                      <a:r>
                        <a:rPr lang="en-US" sz="1800" b="1" u="none">
                          <a:solidFill>
                            <a:schemeClr val="accent1">
                              <a:lumMod val="75000"/>
                            </a:schemeClr>
                          </a:solidFill>
                        </a:rPr>
                        <a:t>uploadedImages</a:t>
                      </a:r>
                      <a:endParaRPr lang="en-US" b="1" u="none"/>
                    </a:p>
                  </a:txBody>
                  <a:tcPr/>
                </a:tc>
                <a:tc>
                  <a:txBody>
                    <a:bodyPr/>
                    <a:lstStyle/>
                    <a:p>
                      <a:r>
                        <a:rPr lang="en-US" sz="1800">
                          <a:solidFill>
                            <a:schemeClr val="accent1">
                              <a:lumMod val="75000"/>
                            </a:schemeClr>
                          </a:solidFill>
                        </a:rPr>
                        <a:t>Stores all the plant images uploaded by the user</a:t>
                      </a:r>
                      <a:endParaRPr lang="en-US"/>
                    </a:p>
                  </a:txBody>
                  <a:tcPr/>
                </a:tc>
                <a:extLst>
                  <a:ext uri="{0D108BD9-81ED-4DB2-BD59-A6C34878D82A}">
                    <a16:rowId xmlns:a16="http://schemas.microsoft.com/office/drawing/2014/main" val="727667149"/>
                  </a:ext>
                </a:extLst>
              </a:tr>
              <a:tr h="909458">
                <a:tc>
                  <a:txBody>
                    <a:bodyPr/>
                    <a:lstStyle/>
                    <a:p>
                      <a:r>
                        <a:rPr lang="en-US" sz="1800" b="1" u="none">
                          <a:solidFill>
                            <a:schemeClr val="accent1">
                              <a:lumMod val="75000"/>
                            </a:schemeClr>
                          </a:solidFill>
                        </a:rPr>
                        <a:t>database</a:t>
                      </a:r>
                      <a:endParaRPr lang="en-US" b="1" u="none"/>
                    </a:p>
                  </a:txBody>
                  <a:tcPr/>
                </a:tc>
                <a:tc>
                  <a:txBody>
                    <a:bodyPr/>
                    <a:lstStyle/>
                    <a:p>
                      <a:r>
                        <a:rPr lang="en-US" sz="1800">
                          <a:solidFill>
                            <a:schemeClr val="accent1">
                              <a:lumMod val="75000"/>
                            </a:schemeClr>
                          </a:solidFill>
                        </a:rPr>
                        <a:t>Contains the database fiile</a:t>
                      </a:r>
                      <a:endParaRPr lang="en-US"/>
                    </a:p>
                  </a:txBody>
                  <a:tcPr/>
                </a:tc>
                <a:extLst>
                  <a:ext uri="{0D108BD9-81ED-4DB2-BD59-A6C34878D82A}">
                    <a16:rowId xmlns:a16="http://schemas.microsoft.com/office/drawing/2014/main" val="397738080"/>
                  </a:ext>
                </a:extLst>
              </a:tr>
              <a:tr h="1098748">
                <a:tc>
                  <a:txBody>
                    <a:bodyPr/>
                    <a:lstStyle/>
                    <a:p>
                      <a:r>
                        <a:rPr lang="en-US" sz="1800" b="1" u="none">
                          <a:solidFill>
                            <a:schemeClr val="accent1">
                              <a:lumMod val="75000"/>
                            </a:schemeClr>
                          </a:solidFill>
                        </a:rPr>
                        <a:t>tinymce_editor</a:t>
                      </a:r>
                      <a:endParaRPr lang="en-US" b="1" u="none"/>
                    </a:p>
                  </a:txBody>
                  <a:tcPr/>
                </a:tc>
                <a:tc>
                  <a:txBody>
                    <a:bodyPr/>
                    <a:lstStyle/>
                    <a:p>
                      <a:r>
                        <a:rPr lang="en-US" sz="1800">
                          <a:solidFill>
                            <a:schemeClr val="accent1">
                              <a:lumMod val="75000"/>
                            </a:schemeClr>
                          </a:solidFill>
                        </a:rPr>
                        <a:t>Contains a plugin which provides rich text editing functionalities for HTML input elements</a:t>
                      </a:r>
                      <a:endParaRPr lang="en-US"/>
                    </a:p>
                  </a:txBody>
                  <a:tcPr/>
                </a:tc>
                <a:extLst>
                  <a:ext uri="{0D108BD9-81ED-4DB2-BD59-A6C34878D82A}">
                    <a16:rowId xmlns:a16="http://schemas.microsoft.com/office/drawing/2014/main" val="1596431886"/>
                  </a:ext>
                </a:extLst>
              </a:tr>
            </a:tbl>
          </a:graphicData>
        </a:graphic>
      </p:graphicFrame>
    </p:spTree>
    <p:extLst>
      <p:ext uri="{BB962C8B-B14F-4D97-AF65-F5344CB8AC3E}">
        <p14:creationId xmlns:p14="http://schemas.microsoft.com/office/powerpoint/2010/main" val="60800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6E53-4A75-4F58-8912-F187866BB52B}"/>
              </a:ext>
            </a:extLst>
          </p:cNvPr>
          <p:cNvSpPr>
            <a:spLocks noGrp="1"/>
          </p:cNvSpPr>
          <p:nvPr>
            <p:ph type="title"/>
          </p:nvPr>
        </p:nvSpPr>
        <p:spPr/>
        <p:txBody>
          <a:bodyPr/>
          <a:lstStyle/>
          <a:p>
            <a:r>
              <a:rPr lang="en-US" b="1"/>
              <a:t>Flora-Pedia </a:t>
            </a:r>
            <a:r>
              <a:rPr lang="en-US"/>
              <a:t>Database Tables</a:t>
            </a:r>
          </a:p>
        </p:txBody>
      </p:sp>
      <p:sp>
        <p:nvSpPr>
          <p:cNvPr id="3" name="Content Placeholder 2">
            <a:extLst>
              <a:ext uri="{FF2B5EF4-FFF2-40B4-BE49-F238E27FC236}">
                <a16:creationId xmlns:a16="http://schemas.microsoft.com/office/drawing/2014/main" id="{54201526-395A-4C9A-A6E9-35415CB208DD}"/>
              </a:ext>
            </a:extLst>
          </p:cNvPr>
          <p:cNvSpPr>
            <a:spLocks noGrp="1"/>
          </p:cNvSpPr>
          <p:nvPr>
            <p:ph idx="1"/>
          </p:nvPr>
        </p:nvSpPr>
        <p:spPr>
          <a:xfrm>
            <a:off x="637593" y="2276669"/>
            <a:ext cx="10260532" cy="3435221"/>
          </a:xfrm>
        </p:spPr>
        <p:txBody>
          <a:bodyPr>
            <a:normAutofit/>
          </a:bodyPr>
          <a:lstStyle/>
          <a:p>
            <a:pPr marL="0" indent="0">
              <a:buNone/>
            </a:pPr>
            <a:r>
              <a:rPr lang="en-US" sz="2400" b="1">
                <a:solidFill>
                  <a:schemeClr val="accent1">
                    <a:lumMod val="75000"/>
                  </a:schemeClr>
                </a:solidFill>
              </a:rPr>
              <a:t>Database name :</a:t>
            </a:r>
          </a:p>
          <a:p>
            <a:pPr>
              <a:buFont typeface="Wingdings" panose="05000000000000000000" pitchFamily="2" charset="2"/>
              <a:buChar char="Ø"/>
            </a:pPr>
            <a:r>
              <a:rPr lang="en-US" sz="2000" err="1">
                <a:solidFill>
                  <a:schemeClr val="accent1">
                    <a:lumMod val="75000"/>
                  </a:schemeClr>
                </a:solidFill>
                <a:latin typeface="Arial Nova Cond" panose="020B0506020202020204" pitchFamily="34" charset="0"/>
              </a:rPr>
              <a:t>botany_</a:t>
            </a:r>
            <a:r>
              <a:rPr lang="en-US" sz="2000">
                <a:solidFill>
                  <a:schemeClr val="accent1">
                    <a:lumMod val="75000"/>
                  </a:schemeClr>
                </a:solidFill>
                <a:latin typeface="Arial Nova Cond" panose="020B0506020202020204" pitchFamily="34" charset="0"/>
              </a:rPr>
              <a:t>db</a:t>
            </a:r>
          </a:p>
          <a:p>
            <a:pPr marL="0" indent="0">
              <a:buNone/>
            </a:pPr>
            <a:endParaRPr lang="en-US" sz="2000" b="1">
              <a:solidFill>
                <a:schemeClr val="accent1">
                  <a:lumMod val="75000"/>
                </a:schemeClr>
              </a:solidFill>
            </a:endParaRPr>
          </a:p>
          <a:p>
            <a:pPr marL="0" indent="0">
              <a:buNone/>
            </a:pPr>
            <a:r>
              <a:rPr lang="en-US" sz="2400" b="1">
                <a:solidFill>
                  <a:schemeClr val="accent1">
                    <a:lumMod val="75000"/>
                  </a:schemeClr>
                </a:solidFill>
              </a:rPr>
              <a:t>Database Tables :</a:t>
            </a:r>
          </a:p>
          <a:p>
            <a:pPr marL="0" indent="0">
              <a:buNone/>
            </a:pPr>
            <a:endParaRPr lang="en-US" sz="2000">
              <a:solidFill>
                <a:schemeClr val="accent1">
                  <a:lumMod val="75000"/>
                </a:schemeClr>
              </a:solidFill>
            </a:endParaRPr>
          </a:p>
        </p:txBody>
      </p:sp>
      <p:graphicFrame>
        <p:nvGraphicFramePr>
          <p:cNvPr id="4" name="Table 3">
            <a:extLst>
              <a:ext uri="{FF2B5EF4-FFF2-40B4-BE49-F238E27FC236}">
                <a16:creationId xmlns:a16="http://schemas.microsoft.com/office/drawing/2014/main" id="{C72093C2-B206-4710-B63B-A9744AD4DE44}"/>
              </a:ext>
            </a:extLst>
          </p:cNvPr>
          <p:cNvGraphicFramePr>
            <a:graphicFrameLocks noGrp="1"/>
          </p:cNvGraphicFramePr>
          <p:nvPr>
            <p:extLst>
              <p:ext uri="{D42A27DB-BD31-4B8C-83A1-F6EECF244321}">
                <p14:modId xmlns:p14="http://schemas.microsoft.com/office/powerpoint/2010/main" val="183536124"/>
              </p:ext>
            </p:extLst>
          </p:nvPr>
        </p:nvGraphicFramePr>
        <p:xfrm>
          <a:off x="727788" y="4281977"/>
          <a:ext cx="10787742" cy="1885558"/>
        </p:xfrm>
        <a:graphic>
          <a:graphicData uri="http://schemas.openxmlformats.org/drawingml/2006/table">
            <a:tbl>
              <a:tblPr firstRow="1" bandRow="1">
                <a:tableStyleId>{5C22544A-7EE6-4342-B048-85BDC9FD1C3A}</a:tableStyleId>
              </a:tblPr>
              <a:tblGrid>
                <a:gridCol w="3175151">
                  <a:extLst>
                    <a:ext uri="{9D8B030D-6E8A-4147-A177-3AD203B41FA5}">
                      <a16:colId xmlns:a16="http://schemas.microsoft.com/office/drawing/2014/main" val="1068368737"/>
                    </a:ext>
                  </a:extLst>
                </a:gridCol>
                <a:gridCol w="7612591">
                  <a:extLst>
                    <a:ext uri="{9D8B030D-6E8A-4147-A177-3AD203B41FA5}">
                      <a16:colId xmlns:a16="http://schemas.microsoft.com/office/drawing/2014/main" val="3765404781"/>
                    </a:ext>
                  </a:extLst>
                </a:gridCol>
              </a:tblGrid>
              <a:tr h="430405">
                <a:tc>
                  <a:txBody>
                    <a:bodyPr/>
                    <a:lstStyle/>
                    <a:p>
                      <a:r>
                        <a:rPr lang="en-US" sz="1800" b="1">
                          <a:solidFill>
                            <a:schemeClr val="bg1"/>
                          </a:solidFill>
                        </a:rPr>
                        <a:t>Database tables</a:t>
                      </a:r>
                      <a:endParaRPr lang="en-US">
                        <a:solidFill>
                          <a:schemeClr val="bg1"/>
                        </a:solidFill>
                      </a:endParaRPr>
                    </a:p>
                  </a:txBody>
                  <a:tcPr/>
                </a:tc>
                <a:tc>
                  <a:txBody>
                    <a:bodyPr/>
                    <a:lstStyle/>
                    <a:p>
                      <a:r>
                        <a:rPr lang="en-US"/>
                        <a:t>Description</a:t>
                      </a:r>
                    </a:p>
                  </a:txBody>
                  <a:tcPr/>
                </a:tc>
                <a:extLst>
                  <a:ext uri="{0D108BD9-81ED-4DB2-BD59-A6C34878D82A}">
                    <a16:rowId xmlns:a16="http://schemas.microsoft.com/office/drawing/2014/main" val="195858187"/>
                  </a:ext>
                </a:extLst>
              </a:tr>
              <a:tr h="485051">
                <a:tc>
                  <a:txBody>
                    <a:bodyPr/>
                    <a:lstStyle/>
                    <a:p>
                      <a:r>
                        <a:rPr lang="en-US" sz="1800" b="1" i="0">
                          <a:solidFill>
                            <a:schemeClr val="accent1">
                              <a:lumMod val="75000"/>
                            </a:schemeClr>
                          </a:solidFill>
                        </a:rPr>
                        <a:t>login	</a:t>
                      </a:r>
                      <a:endParaRPr lang="en-US" b="1" i="0"/>
                    </a:p>
                  </a:txBody>
                  <a:tcPr/>
                </a:tc>
                <a:tc>
                  <a:txBody>
                    <a:bodyPr/>
                    <a:lstStyle/>
                    <a:p>
                      <a:r>
                        <a:rPr lang="en-US" sz="1800">
                          <a:solidFill>
                            <a:schemeClr val="accent1">
                              <a:lumMod val="75000"/>
                            </a:schemeClr>
                          </a:solidFill>
                        </a:rPr>
                        <a:t>Contains login credentials of administrators</a:t>
                      </a:r>
                      <a:endParaRPr lang="en-US"/>
                    </a:p>
                  </a:txBody>
                  <a:tcPr/>
                </a:tc>
                <a:extLst>
                  <a:ext uri="{0D108BD9-81ED-4DB2-BD59-A6C34878D82A}">
                    <a16:rowId xmlns:a16="http://schemas.microsoft.com/office/drawing/2014/main" val="1566016850"/>
                  </a:ext>
                </a:extLst>
              </a:tr>
              <a:tr h="485051">
                <a:tc>
                  <a:txBody>
                    <a:bodyPr/>
                    <a:lstStyle/>
                    <a:p>
                      <a:r>
                        <a:rPr lang="en-US" sz="1800" b="1" i="0">
                          <a:solidFill>
                            <a:schemeClr val="accent1">
                              <a:lumMod val="75000"/>
                            </a:schemeClr>
                          </a:solidFill>
                        </a:rPr>
                        <a:t>plant_detail </a:t>
                      </a:r>
                      <a:endParaRPr lang="en-US" b="1" i="0"/>
                    </a:p>
                  </a:txBody>
                  <a:tcPr/>
                </a:tc>
                <a:tc>
                  <a:txBody>
                    <a:bodyPr/>
                    <a:lstStyle/>
                    <a:p>
                      <a:r>
                        <a:rPr lang="en-US" sz="1800">
                          <a:solidFill>
                            <a:schemeClr val="accent1">
                              <a:lumMod val="75000"/>
                            </a:schemeClr>
                          </a:solidFill>
                        </a:rPr>
                        <a:t>Contains all the plant data</a:t>
                      </a:r>
                      <a:endParaRPr lang="en-US"/>
                    </a:p>
                  </a:txBody>
                  <a:tcPr/>
                </a:tc>
                <a:extLst>
                  <a:ext uri="{0D108BD9-81ED-4DB2-BD59-A6C34878D82A}">
                    <a16:rowId xmlns:a16="http://schemas.microsoft.com/office/drawing/2014/main" val="3581054436"/>
                  </a:ext>
                </a:extLst>
              </a:tr>
              <a:tr h="485051">
                <a:tc>
                  <a:txBody>
                    <a:bodyPr/>
                    <a:lstStyle/>
                    <a:p>
                      <a:r>
                        <a:rPr lang="en-US" sz="1800" b="1" i="0">
                          <a:solidFill>
                            <a:schemeClr val="accent1">
                              <a:lumMod val="75000"/>
                            </a:schemeClr>
                          </a:solidFill>
                        </a:rPr>
                        <a:t>feedback_and_report </a:t>
                      </a:r>
                      <a:endParaRPr lang="en-US" b="1" i="0"/>
                    </a:p>
                  </a:txBody>
                  <a:tcPr/>
                </a:tc>
                <a:tc>
                  <a:txBody>
                    <a:bodyPr/>
                    <a:lstStyle/>
                    <a:p>
                      <a:r>
                        <a:rPr lang="en-US" sz="1800">
                          <a:solidFill>
                            <a:schemeClr val="accent1">
                              <a:lumMod val="75000"/>
                            </a:schemeClr>
                          </a:solidFill>
                        </a:rPr>
                        <a:t>Contains the feedbacks and reports sent by the users</a:t>
                      </a:r>
                      <a:endParaRPr lang="en-US"/>
                    </a:p>
                  </a:txBody>
                  <a:tcPr/>
                </a:tc>
                <a:extLst>
                  <a:ext uri="{0D108BD9-81ED-4DB2-BD59-A6C34878D82A}">
                    <a16:rowId xmlns:a16="http://schemas.microsoft.com/office/drawing/2014/main" val="3430367484"/>
                  </a:ext>
                </a:extLst>
              </a:tr>
            </a:tbl>
          </a:graphicData>
        </a:graphic>
      </p:graphicFrame>
      <p:sp>
        <p:nvSpPr>
          <p:cNvPr id="5" name="TextBox 4">
            <a:extLst>
              <a:ext uri="{FF2B5EF4-FFF2-40B4-BE49-F238E27FC236}">
                <a16:creationId xmlns:a16="http://schemas.microsoft.com/office/drawing/2014/main" id="{0FE52A59-EC40-49D1-B29E-8D11EA4B7429}"/>
              </a:ext>
            </a:extLst>
          </p:cNvPr>
          <p:cNvSpPr txBox="1"/>
          <p:nvPr/>
        </p:nvSpPr>
        <p:spPr>
          <a:xfrm>
            <a:off x="10599576" y="505799"/>
            <a:ext cx="437470" cy="369332"/>
          </a:xfrm>
          <a:prstGeom prst="rect">
            <a:avLst/>
          </a:prstGeom>
          <a:noFill/>
        </p:spPr>
        <p:txBody>
          <a:bodyPr wrap="square" rtlCol="0">
            <a:spAutoFit/>
          </a:bodyPr>
          <a:lstStyle/>
          <a:p>
            <a:r>
              <a:rPr lang="en-US">
                <a:solidFill>
                  <a:schemeClr val="bg1"/>
                </a:solidFill>
              </a:rPr>
              <a:t>11</a:t>
            </a:r>
          </a:p>
        </p:txBody>
      </p:sp>
    </p:spTree>
    <p:extLst>
      <p:ext uri="{BB962C8B-B14F-4D97-AF65-F5344CB8AC3E}">
        <p14:creationId xmlns:p14="http://schemas.microsoft.com/office/powerpoint/2010/main" val="414902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6D08-CD8F-4B84-ADEC-6F1F6B230289}"/>
              </a:ext>
            </a:extLst>
          </p:cNvPr>
          <p:cNvSpPr>
            <a:spLocks noGrp="1"/>
          </p:cNvSpPr>
          <p:nvPr>
            <p:ph type="title"/>
          </p:nvPr>
        </p:nvSpPr>
        <p:spPr/>
        <p:txBody>
          <a:bodyPr/>
          <a:lstStyle/>
          <a:p>
            <a:r>
              <a:rPr lang="en-US" b="1"/>
              <a:t>Flora-Pedia </a:t>
            </a:r>
            <a:r>
              <a:rPr lang="en-US"/>
              <a:t>Developers</a:t>
            </a:r>
          </a:p>
        </p:txBody>
      </p:sp>
      <p:sp>
        <p:nvSpPr>
          <p:cNvPr id="3" name="TextBox 2">
            <a:extLst>
              <a:ext uri="{FF2B5EF4-FFF2-40B4-BE49-F238E27FC236}">
                <a16:creationId xmlns:a16="http://schemas.microsoft.com/office/drawing/2014/main" id="{DB6286DF-D75E-459F-BAB3-E3B52E12E26C}"/>
              </a:ext>
            </a:extLst>
          </p:cNvPr>
          <p:cNvSpPr txBox="1"/>
          <p:nvPr/>
        </p:nvSpPr>
        <p:spPr>
          <a:xfrm>
            <a:off x="10524931" y="468477"/>
            <a:ext cx="550506" cy="369332"/>
          </a:xfrm>
          <a:prstGeom prst="rect">
            <a:avLst/>
          </a:prstGeom>
          <a:noFill/>
        </p:spPr>
        <p:txBody>
          <a:bodyPr wrap="square" rtlCol="0">
            <a:spAutoFit/>
          </a:bodyPr>
          <a:lstStyle/>
          <a:p>
            <a:r>
              <a:rPr lang="en-US">
                <a:solidFill>
                  <a:schemeClr val="bg1"/>
                </a:solidFill>
              </a:rPr>
              <a:t>12</a:t>
            </a:r>
          </a:p>
        </p:txBody>
      </p:sp>
      <p:sp>
        <p:nvSpPr>
          <p:cNvPr id="4" name="TextBox 3">
            <a:extLst>
              <a:ext uri="{FF2B5EF4-FFF2-40B4-BE49-F238E27FC236}">
                <a16:creationId xmlns:a16="http://schemas.microsoft.com/office/drawing/2014/main" id="{E942CBB5-BA1C-4551-ABEA-21108B0E12AF}"/>
              </a:ext>
            </a:extLst>
          </p:cNvPr>
          <p:cNvSpPr txBox="1"/>
          <p:nvPr/>
        </p:nvSpPr>
        <p:spPr>
          <a:xfrm>
            <a:off x="595230" y="2821387"/>
            <a:ext cx="11001539" cy="2462213"/>
          </a:xfrm>
          <a:prstGeom prst="rect">
            <a:avLst/>
          </a:prstGeom>
          <a:noFill/>
        </p:spPr>
        <p:txBody>
          <a:bodyPr wrap="square" rtlCol="0">
            <a:spAutoFit/>
          </a:bodyPr>
          <a:lstStyle/>
          <a:p>
            <a:r>
              <a:rPr lang="en-US" sz="2800" b="1"/>
              <a:t>     </a:t>
            </a:r>
            <a:r>
              <a:rPr lang="en-US" sz="2800" b="1">
                <a:solidFill>
                  <a:schemeClr val="accent1">
                    <a:lumMod val="75000"/>
                  </a:schemeClr>
                </a:solidFill>
              </a:rPr>
              <a:t>Flora-Pedia</a:t>
            </a:r>
            <a:r>
              <a:rPr lang="en-US" sz="2800">
                <a:solidFill>
                  <a:schemeClr val="accent1">
                    <a:lumMod val="75000"/>
                  </a:schemeClr>
                </a:solidFill>
              </a:rPr>
              <a:t> is developed and designed by:</a:t>
            </a:r>
          </a:p>
          <a:p>
            <a:endParaRPr lang="en-US">
              <a:solidFill>
                <a:schemeClr val="accent1">
                  <a:lumMod val="75000"/>
                </a:schemeClr>
              </a:solidFill>
            </a:endParaRPr>
          </a:p>
          <a:p>
            <a:r>
              <a:rPr lang="en-US" sz="2000">
                <a:solidFill>
                  <a:schemeClr val="accent1">
                    <a:lumMod val="75000"/>
                  </a:schemeClr>
                </a:solidFill>
              </a:rPr>
              <a:t>	  </a:t>
            </a:r>
            <a:r>
              <a:rPr lang="en-US" sz="2400" b="1">
                <a:solidFill>
                  <a:schemeClr val="accent1">
                    <a:lumMod val="75000"/>
                  </a:schemeClr>
                </a:solidFill>
              </a:rPr>
              <a:t>- </a:t>
            </a:r>
            <a:r>
              <a:rPr lang="en-US" sz="2400" b="1">
                <a:solidFill>
                  <a:schemeClr val="accent1">
                    <a:lumMod val="75000"/>
                  </a:schemeClr>
                </a:solidFill>
                <a:latin typeface="Arial Nova Cond" panose="020B0506020202020204" pitchFamily="34" charset="0"/>
              </a:rPr>
              <a:t>Owais Rashid Mir</a:t>
            </a:r>
          </a:p>
          <a:p>
            <a:r>
              <a:rPr lang="en-US" sz="2400">
                <a:solidFill>
                  <a:schemeClr val="accent1">
                    <a:lumMod val="75000"/>
                  </a:schemeClr>
                </a:solidFill>
                <a:latin typeface="Arial Nova Cond" panose="020B0506020202020204" pitchFamily="34" charset="0"/>
              </a:rPr>
              <a:t>		Email:  mirowais414@gmail.com</a:t>
            </a:r>
          </a:p>
          <a:p>
            <a:r>
              <a:rPr lang="en-US" sz="2400">
                <a:solidFill>
                  <a:schemeClr val="accent1">
                    <a:lumMod val="75000"/>
                  </a:schemeClr>
                </a:solidFill>
                <a:latin typeface="Arial Nova Cond" panose="020B0506020202020204" pitchFamily="34" charset="0"/>
              </a:rPr>
              <a:t>		Phone : +91 91499 12066</a:t>
            </a:r>
          </a:p>
          <a:p>
            <a:endParaRPr lang="en-US">
              <a:solidFill>
                <a:schemeClr val="accent1">
                  <a:lumMod val="75000"/>
                </a:schemeClr>
              </a:solidFill>
              <a:latin typeface="Arial Nova Cond" panose="020B0506020202020204" pitchFamily="34" charset="0"/>
            </a:endParaRPr>
          </a:p>
          <a:p>
            <a:r>
              <a:rPr lang="en-US" b="1">
                <a:solidFill>
                  <a:schemeClr val="accent1">
                    <a:lumMod val="75000"/>
                  </a:schemeClr>
                </a:solidFill>
                <a:latin typeface="Arial Nova Cond" panose="020B0506020202020204" pitchFamily="34" charset="0"/>
              </a:rPr>
              <a:t>          </a:t>
            </a:r>
            <a:endParaRPr lang="en-US" sz="2000">
              <a:solidFill>
                <a:schemeClr val="accent1">
                  <a:lumMod val="75000"/>
                </a:schemeClr>
              </a:solidFill>
            </a:endParaRPr>
          </a:p>
        </p:txBody>
      </p:sp>
    </p:spTree>
    <p:extLst>
      <p:ext uri="{BB962C8B-B14F-4D97-AF65-F5344CB8AC3E}">
        <p14:creationId xmlns:p14="http://schemas.microsoft.com/office/powerpoint/2010/main" val="207674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7415-C3BD-4FD4-AB44-7CFC1551B0E5}"/>
              </a:ext>
            </a:extLst>
          </p:cNvPr>
          <p:cNvSpPr>
            <a:spLocks noGrp="1"/>
          </p:cNvSpPr>
          <p:nvPr>
            <p:ph type="title"/>
          </p:nvPr>
        </p:nvSpPr>
        <p:spPr/>
        <p:txBody>
          <a:bodyPr/>
          <a:lstStyle/>
          <a:p>
            <a:r>
              <a:rPr lang="en-US" b="1"/>
              <a:t>Flora-Pedia – </a:t>
            </a:r>
            <a:r>
              <a:rPr lang="en-US"/>
              <a:t>Technologies used</a:t>
            </a:r>
          </a:p>
        </p:txBody>
      </p:sp>
      <p:sp>
        <p:nvSpPr>
          <p:cNvPr id="3" name="Content Placeholder 2">
            <a:extLst>
              <a:ext uri="{FF2B5EF4-FFF2-40B4-BE49-F238E27FC236}">
                <a16:creationId xmlns:a16="http://schemas.microsoft.com/office/drawing/2014/main" id="{2F116C9E-1A5C-40C9-A23A-A03BA12B41A1}"/>
              </a:ext>
            </a:extLst>
          </p:cNvPr>
          <p:cNvSpPr>
            <a:spLocks noGrp="1"/>
          </p:cNvSpPr>
          <p:nvPr>
            <p:ph idx="1"/>
          </p:nvPr>
        </p:nvSpPr>
        <p:spPr>
          <a:xfrm>
            <a:off x="1154954" y="2397967"/>
            <a:ext cx="10051111" cy="4189445"/>
          </a:xfrm>
        </p:spPr>
        <p:txBody>
          <a:bodyPr>
            <a:normAutofit lnSpcReduction="10000"/>
          </a:bodyPr>
          <a:lstStyle/>
          <a:p>
            <a:pPr marL="0" indent="0">
              <a:buNone/>
            </a:pPr>
            <a:r>
              <a:rPr lang="en-US" sz="2000" b="1">
                <a:solidFill>
                  <a:schemeClr val="accent1">
                    <a:lumMod val="75000"/>
                  </a:schemeClr>
                </a:solidFill>
                <a:latin typeface="Arial Nova Cond" panose="020B0506020202020204" pitchFamily="34" charset="0"/>
              </a:rPr>
              <a:t>Front-end :</a:t>
            </a:r>
          </a:p>
          <a:p>
            <a:r>
              <a:rPr lang="en-US">
                <a:solidFill>
                  <a:schemeClr val="accent1">
                    <a:lumMod val="75000"/>
                  </a:schemeClr>
                </a:solidFill>
                <a:latin typeface="Arial Nova Cond" panose="020B0506020202020204" pitchFamily="34" charset="0"/>
              </a:rPr>
              <a:t>HTML</a:t>
            </a:r>
          </a:p>
          <a:p>
            <a:r>
              <a:rPr lang="en-US">
                <a:solidFill>
                  <a:schemeClr val="accent1">
                    <a:lumMod val="75000"/>
                  </a:schemeClr>
                </a:solidFill>
                <a:latin typeface="Arial Nova Cond" panose="020B0506020202020204" pitchFamily="34" charset="0"/>
              </a:rPr>
              <a:t>CSS</a:t>
            </a:r>
          </a:p>
          <a:p>
            <a:r>
              <a:rPr lang="en-US">
                <a:solidFill>
                  <a:schemeClr val="accent1">
                    <a:lumMod val="75000"/>
                  </a:schemeClr>
                </a:solidFill>
                <a:latin typeface="Arial Nova Cond" panose="020B0506020202020204" pitchFamily="34" charset="0"/>
              </a:rPr>
              <a:t>Bootstrap</a:t>
            </a:r>
          </a:p>
          <a:p>
            <a:r>
              <a:rPr lang="en-US" err="1">
                <a:solidFill>
                  <a:schemeClr val="accent1">
                    <a:lumMod val="75000"/>
                  </a:schemeClr>
                </a:solidFill>
                <a:latin typeface="Arial Nova Cond" panose="020B0506020202020204" pitchFamily="34" charset="0"/>
              </a:rPr>
              <a:t>Javascript</a:t>
            </a:r>
            <a:endParaRPr lang="en-US">
              <a:solidFill>
                <a:schemeClr val="accent1">
                  <a:lumMod val="75000"/>
                </a:schemeClr>
              </a:solidFill>
              <a:latin typeface="Arial Nova Cond" panose="020B0506020202020204" pitchFamily="34" charset="0"/>
            </a:endParaRPr>
          </a:p>
          <a:p>
            <a:endParaRPr lang="en-US">
              <a:solidFill>
                <a:schemeClr val="accent1">
                  <a:lumMod val="75000"/>
                </a:schemeClr>
              </a:solidFill>
              <a:latin typeface="Arial Nova Cond" panose="020B0506020202020204" pitchFamily="34" charset="0"/>
            </a:endParaRPr>
          </a:p>
          <a:p>
            <a:pPr marL="0" indent="0">
              <a:buNone/>
            </a:pPr>
            <a:r>
              <a:rPr lang="en-US" b="1">
                <a:solidFill>
                  <a:schemeClr val="accent1">
                    <a:lumMod val="75000"/>
                  </a:schemeClr>
                </a:solidFill>
                <a:latin typeface="Arial Nova Cond" panose="020B0506020202020204" pitchFamily="34" charset="0"/>
              </a:rPr>
              <a:t>Back-end :</a:t>
            </a:r>
          </a:p>
          <a:p>
            <a:r>
              <a:rPr lang="en-US">
                <a:solidFill>
                  <a:schemeClr val="accent1">
                    <a:lumMod val="75000"/>
                  </a:schemeClr>
                </a:solidFill>
                <a:latin typeface="Arial Nova Cond" panose="020B0506020202020204" pitchFamily="34" charset="0"/>
              </a:rPr>
              <a:t>PHP</a:t>
            </a:r>
          </a:p>
          <a:p>
            <a:endParaRPr lang="en-US">
              <a:solidFill>
                <a:schemeClr val="accent1">
                  <a:lumMod val="75000"/>
                </a:schemeClr>
              </a:solidFill>
              <a:latin typeface="Arial Nova Cond" panose="020B0506020202020204" pitchFamily="34" charset="0"/>
            </a:endParaRPr>
          </a:p>
          <a:p>
            <a:pPr marL="0" indent="0">
              <a:buNone/>
            </a:pPr>
            <a:r>
              <a:rPr lang="en-US" b="1">
                <a:solidFill>
                  <a:schemeClr val="accent1">
                    <a:lumMod val="75000"/>
                  </a:schemeClr>
                </a:solidFill>
                <a:latin typeface="Arial Nova Cond" panose="020B0506020202020204" pitchFamily="34" charset="0"/>
              </a:rPr>
              <a:t>Database :</a:t>
            </a:r>
          </a:p>
          <a:p>
            <a:r>
              <a:rPr lang="en-US" err="1">
                <a:solidFill>
                  <a:schemeClr val="accent1">
                    <a:lumMod val="75000"/>
                  </a:schemeClr>
                </a:solidFill>
                <a:latin typeface="Arial Nova Cond" panose="020B0506020202020204" pitchFamily="34" charset="0"/>
              </a:rPr>
              <a:t>MySql</a:t>
            </a:r>
            <a:endParaRPr lang="en-US">
              <a:solidFill>
                <a:schemeClr val="accent1">
                  <a:lumMod val="75000"/>
                </a:schemeClr>
              </a:solidFill>
              <a:latin typeface="Arial Nova Cond" panose="020B0506020202020204" pitchFamily="34" charset="0"/>
            </a:endParaRPr>
          </a:p>
          <a:p>
            <a:endParaRPr lang="en-US">
              <a:solidFill>
                <a:schemeClr val="accent1">
                  <a:lumMod val="75000"/>
                </a:schemeClr>
              </a:solidFill>
            </a:endParaRPr>
          </a:p>
          <a:p>
            <a:endParaRPr lang="en-US">
              <a:solidFill>
                <a:schemeClr val="accent1">
                  <a:lumMod val="75000"/>
                </a:schemeClr>
              </a:solidFill>
            </a:endParaRPr>
          </a:p>
        </p:txBody>
      </p:sp>
      <p:sp>
        <p:nvSpPr>
          <p:cNvPr id="4" name="TextBox 3">
            <a:extLst>
              <a:ext uri="{FF2B5EF4-FFF2-40B4-BE49-F238E27FC236}">
                <a16:creationId xmlns:a16="http://schemas.microsoft.com/office/drawing/2014/main" id="{B1B7F3A1-E37A-45CB-81B5-2D9C896D5ED8}"/>
              </a:ext>
            </a:extLst>
          </p:cNvPr>
          <p:cNvSpPr txBox="1"/>
          <p:nvPr/>
        </p:nvSpPr>
        <p:spPr>
          <a:xfrm>
            <a:off x="10636898" y="422901"/>
            <a:ext cx="400148" cy="367178"/>
          </a:xfrm>
          <a:prstGeom prst="rect">
            <a:avLst/>
          </a:prstGeom>
          <a:noFill/>
        </p:spPr>
        <p:txBody>
          <a:bodyPr wrap="square" rtlCol="0">
            <a:spAutoFit/>
          </a:bodyPr>
          <a:lstStyle/>
          <a:p>
            <a:r>
              <a:rPr lang="en-US">
                <a:solidFill>
                  <a:schemeClr val="bg1"/>
                </a:solidFill>
              </a:rPr>
              <a:t>2</a:t>
            </a:r>
          </a:p>
        </p:txBody>
      </p:sp>
    </p:spTree>
    <p:extLst>
      <p:ext uri="{BB962C8B-B14F-4D97-AF65-F5344CB8AC3E}">
        <p14:creationId xmlns:p14="http://schemas.microsoft.com/office/powerpoint/2010/main" val="236287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C914-B0D6-294D-A112-C09820F636C8}"/>
              </a:ext>
            </a:extLst>
          </p:cNvPr>
          <p:cNvSpPr>
            <a:spLocks noGrp="1"/>
          </p:cNvSpPr>
          <p:nvPr>
            <p:ph type="title"/>
          </p:nvPr>
        </p:nvSpPr>
        <p:spPr/>
        <p:txBody>
          <a:bodyPr/>
          <a:lstStyle/>
          <a:p>
            <a:r>
              <a:rPr lang="en-US" b="1"/>
              <a:t>Flora-Pedia</a:t>
            </a:r>
          </a:p>
        </p:txBody>
      </p:sp>
      <p:sp>
        <p:nvSpPr>
          <p:cNvPr id="3" name="Content Placeholder 2">
            <a:extLst>
              <a:ext uri="{FF2B5EF4-FFF2-40B4-BE49-F238E27FC236}">
                <a16:creationId xmlns:a16="http://schemas.microsoft.com/office/drawing/2014/main" id="{032ED700-1ED7-1C4A-B969-7C20BF3FDF16}"/>
              </a:ext>
            </a:extLst>
          </p:cNvPr>
          <p:cNvSpPr>
            <a:spLocks noGrp="1"/>
          </p:cNvSpPr>
          <p:nvPr>
            <p:ph idx="1"/>
          </p:nvPr>
        </p:nvSpPr>
        <p:spPr>
          <a:xfrm>
            <a:off x="1154954" y="2603500"/>
            <a:ext cx="8825659" cy="3416300"/>
          </a:xfrm>
        </p:spPr>
        <p:txBody>
          <a:bodyPr>
            <a:normAutofit/>
          </a:bodyPr>
          <a:lstStyle/>
          <a:p>
            <a:pPr marL="3543300" lvl="8" indent="0">
              <a:buNone/>
            </a:pPr>
            <a:r>
              <a:rPr lang="en-US" sz="2400" b="1">
                <a:solidFill>
                  <a:schemeClr val="accent1">
                    <a:lumMod val="75000"/>
                  </a:schemeClr>
                </a:solidFill>
                <a:latin typeface="Arial Nova Cond" panose="020B0506020202020204" pitchFamily="34" charset="0"/>
              </a:rPr>
              <a:t>       Flora-Pedia</a:t>
            </a:r>
          </a:p>
          <a:p>
            <a:pPr marL="3543300" lvl="8" indent="0">
              <a:buNone/>
            </a:pPr>
            <a:endParaRPr lang="en-US" sz="2400" b="1">
              <a:solidFill>
                <a:schemeClr val="accent1">
                  <a:lumMod val="75000"/>
                </a:schemeClr>
              </a:solidFill>
              <a:latin typeface="Arial Nova Cond" panose="020B0506020202020204" pitchFamily="34" charset="0"/>
            </a:endParaRPr>
          </a:p>
        </p:txBody>
      </p:sp>
      <p:sp>
        <p:nvSpPr>
          <p:cNvPr id="5" name="Arrow: Chevron 4">
            <a:extLst>
              <a:ext uri="{FF2B5EF4-FFF2-40B4-BE49-F238E27FC236}">
                <a16:creationId xmlns:a16="http://schemas.microsoft.com/office/drawing/2014/main" id="{AB9391CD-4D8A-454C-8BC7-C6D495362AB5}"/>
              </a:ext>
            </a:extLst>
          </p:cNvPr>
          <p:cNvSpPr/>
          <p:nvPr/>
        </p:nvSpPr>
        <p:spPr>
          <a:xfrm rot="16200000">
            <a:off x="5796349" y="2729694"/>
            <a:ext cx="599302" cy="124307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901452F6-A359-6744-A5F8-1E4D481B477A}"/>
              </a:ext>
            </a:extLst>
          </p:cNvPr>
          <p:cNvSpPr txBox="1"/>
          <p:nvPr/>
        </p:nvSpPr>
        <p:spPr>
          <a:xfrm>
            <a:off x="4697896" y="3757652"/>
            <a:ext cx="1553137" cy="369332"/>
          </a:xfrm>
          <a:prstGeom prst="rect">
            <a:avLst/>
          </a:prstGeom>
          <a:noFill/>
        </p:spPr>
        <p:txBody>
          <a:bodyPr wrap="square" rtlCol="0">
            <a:spAutoFit/>
          </a:bodyPr>
          <a:lstStyle/>
          <a:p>
            <a:pPr algn="l"/>
            <a:r>
              <a:rPr lang="en-US" b="1">
                <a:solidFill>
                  <a:schemeClr val="accent1">
                    <a:lumMod val="75000"/>
                  </a:schemeClr>
                </a:solidFill>
                <a:latin typeface="Arial Nova Cond" panose="020B0506020202020204" pitchFamily="34" charset="0"/>
              </a:rPr>
              <a:t>User-End</a:t>
            </a:r>
          </a:p>
        </p:txBody>
      </p:sp>
      <p:sp>
        <p:nvSpPr>
          <p:cNvPr id="7" name="TextBox 6">
            <a:extLst>
              <a:ext uri="{FF2B5EF4-FFF2-40B4-BE49-F238E27FC236}">
                <a16:creationId xmlns:a16="http://schemas.microsoft.com/office/drawing/2014/main" id="{A6110287-14E5-604C-B41E-174A73F74147}"/>
              </a:ext>
            </a:extLst>
          </p:cNvPr>
          <p:cNvSpPr txBox="1"/>
          <p:nvPr/>
        </p:nvSpPr>
        <p:spPr>
          <a:xfrm>
            <a:off x="6377166" y="3757652"/>
            <a:ext cx="2420037" cy="369332"/>
          </a:xfrm>
          <a:prstGeom prst="rect">
            <a:avLst/>
          </a:prstGeom>
          <a:noFill/>
        </p:spPr>
        <p:txBody>
          <a:bodyPr wrap="square" rtlCol="0">
            <a:spAutoFit/>
          </a:bodyPr>
          <a:lstStyle/>
          <a:p>
            <a:pPr algn="l"/>
            <a:r>
              <a:rPr lang="en-US" b="1">
                <a:solidFill>
                  <a:schemeClr val="accent1">
                    <a:lumMod val="75000"/>
                  </a:schemeClr>
                </a:solidFill>
                <a:latin typeface="Arial Nova Cond" panose="020B0506020202020204" pitchFamily="34" charset="0"/>
              </a:rPr>
              <a:t>Admin-End</a:t>
            </a:r>
          </a:p>
        </p:txBody>
      </p:sp>
      <p:sp>
        <p:nvSpPr>
          <p:cNvPr id="4" name="TextBox 3">
            <a:extLst>
              <a:ext uri="{FF2B5EF4-FFF2-40B4-BE49-F238E27FC236}">
                <a16:creationId xmlns:a16="http://schemas.microsoft.com/office/drawing/2014/main" id="{E2212F2D-DEA8-AA46-9317-6268BCDC0FA4}"/>
              </a:ext>
            </a:extLst>
          </p:cNvPr>
          <p:cNvSpPr txBox="1"/>
          <p:nvPr/>
        </p:nvSpPr>
        <p:spPr>
          <a:xfrm>
            <a:off x="5082579" y="2514600"/>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B3F4DF73-1CE0-6C40-A114-FD5F2D05EB4C}"/>
              </a:ext>
            </a:extLst>
          </p:cNvPr>
          <p:cNvSpPr txBox="1"/>
          <p:nvPr/>
        </p:nvSpPr>
        <p:spPr>
          <a:xfrm>
            <a:off x="665583" y="4528056"/>
            <a:ext cx="10860833" cy="1938992"/>
          </a:xfrm>
          <a:prstGeom prst="rect">
            <a:avLst/>
          </a:prstGeom>
          <a:noFill/>
        </p:spPr>
        <p:txBody>
          <a:bodyPr wrap="square" rtlCol="0">
            <a:spAutoFit/>
          </a:bodyPr>
          <a:lstStyle/>
          <a:p>
            <a:pPr marL="342900" indent="-342900" algn="l">
              <a:buFont typeface="Arial" panose="020B0604020202020204" pitchFamily="34" charset="0"/>
              <a:buChar char="•"/>
            </a:pPr>
            <a:r>
              <a:rPr lang="en-US" sz="2000" u="sng">
                <a:solidFill>
                  <a:schemeClr val="accent1">
                    <a:lumMod val="75000"/>
                  </a:schemeClr>
                </a:solidFill>
                <a:latin typeface="Arial Nova Cond" panose="020B0604020202020204" pitchFamily="34" charset="0"/>
              </a:rPr>
              <a:t>User-End :</a:t>
            </a:r>
            <a:r>
              <a:rPr lang="en-US" sz="2000" i="1" u="sng">
                <a:solidFill>
                  <a:schemeClr val="accent1">
                    <a:lumMod val="75000"/>
                  </a:schemeClr>
                </a:solidFill>
                <a:latin typeface="Arial Nova Cond" panose="020B0604020202020204" pitchFamily="34" charset="0"/>
              </a:rPr>
              <a:t>  </a:t>
            </a:r>
            <a:r>
              <a:rPr lang="en-US" sz="2000">
                <a:solidFill>
                  <a:schemeClr val="accent1">
                    <a:lumMod val="75000"/>
                  </a:schemeClr>
                </a:solidFill>
                <a:latin typeface="Arial Nova Cond" panose="020B0604020202020204" pitchFamily="34" charset="0"/>
              </a:rPr>
              <a:t> A user has a limited access to the site. Users can browse data of our database, discover information, search data, provide feedbacks, report problems and much more.</a:t>
            </a:r>
          </a:p>
          <a:p>
            <a:pPr marL="342900" indent="-342900" algn="l">
              <a:buFont typeface="Arial" panose="020B0604020202020204" pitchFamily="34" charset="0"/>
              <a:buChar char="•"/>
            </a:pPr>
            <a:endParaRPr lang="en-US" sz="2000" i="1" u="sng">
              <a:solidFill>
                <a:schemeClr val="accent1">
                  <a:lumMod val="75000"/>
                </a:schemeClr>
              </a:solidFill>
              <a:latin typeface="Arial Nova Cond" panose="020B0604020202020204" pitchFamily="34" charset="0"/>
            </a:endParaRPr>
          </a:p>
          <a:p>
            <a:pPr marL="342900" indent="-342900" algn="l">
              <a:buFont typeface="Arial" panose="020B0604020202020204" pitchFamily="34" charset="0"/>
              <a:buChar char="•"/>
            </a:pPr>
            <a:r>
              <a:rPr lang="en-US" sz="2000" u="sng">
                <a:solidFill>
                  <a:schemeClr val="accent1">
                    <a:lumMod val="75000"/>
                  </a:schemeClr>
                </a:solidFill>
                <a:latin typeface="Arial Nova Cond" panose="020B0604020202020204" pitchFamily="34" charset="0"/>
              </a:rPr>
              <a:t>Admin-End:</a:t>
            </a:r>
            <a:r>
              <a:rPr lang="en-US" sz="2000">
                <a:solidFill>
                  <a:schemeClr val="accent1">
                    <a:lumMod val="75000"/>
                  </a:schemeClr>
                </a:solidFill>
                <a:latin typeface="Arial Nova Cond" panose="020B0604020202020204" pitchFamily="34" charset="0"/>
              </a:rPr>
              <a:t> An administrator has access to the full functionality of the site. Not only can an admin can view data but he can also add, edit and delete data in our database. Moreover, the admin has the authorization to add another admin, view feedbacks/reports and much more.</a:t>
            </a:r>
            <a:endParaRPr lang="en-US" sz="2000" u="sng">
              <a:solidFill>
                <a:schemeClr val="accent1">
                  <a:lumMod val="75000"/>
                </a:schemeClr>
              </a:solidFill>
              <a:latin typeface="Arial Nova Cond" panose="020B0604020202020204" pitchFamily="34" charset="0"/>
            </a:endParaRPr>
          </a:p>
        </p:txBody>
      </p:sp>
      <p:sp>
        <p:nvSpPr>
          <p:cNvPr id="9" name="TextBox 8">
            <a:extLst>
              <a:ext uri="{FF2B5EF4-FFF2-40B4-BE49-F238E27FC236}">
                <a16:creationId xmlns:a16="http://schemas.microsoft.com/office/drawing/2014/main" id="{993E6532-72B1-4EC0-9FD2-2A1FB55797A9}"/>
              </a:ext>
            </a:extLst>
          </p:cNvPr>
          <p:cNvSpPr txBox="1"/>
          <p:nvPr/>
        </p:nvSpPr>
        <p:spPr>
          <a:xfrm>
            <a:off x="10618236" y="464377"/>
            <a:ext cx="373225" cy="369332"/>
          </a:xfrm>
          <a:prstGeom prst="rect">
            <a:avLst/>
          </a:prstGeom>
          <a:noFill/>
        </p:spPr>
        <p:txBody>
          <a:bodyPr wrap="square" rtlCol="0">
            <a:spAutoFit/>
          </a:bodyPr>
          <a:lstStyle/>
          <a:p>
            <a:r>
              <a:rPr lang="en-US">
                <a:solidFill>
                  <a:schemeClr val="bg1"/>
                </a:solidFill>
              </a:rPr>
              <a:t>3</a:t>
            </a:r>
          </a:p>
        </p:txBody>
      </p:sp>
    </p:spTree>
    <p:extLst>
      <p:ext uri="{BB962C8B-B14F-4D97-AF65-F5344CB8AC3E}">
        <p14:creationId xmlns:p14="http://schemas.microsoft.com/office/powerpoint/2010/main" val="55917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5BF4-D7E4-4F13-8F90-3067275514D6}"/>
              </a:ext>
            </a:extLst>
          </p:cNvPr>
          <p:cNvSpPr>
            <a:spLocks noGrp="1"/>
          </p:cNvSpPr>
          <p:nvPr>
            <p:ph type="title"/>
          </p:nvPr>
        </p:nvSpPr>
        <p:spPr/>
        <p:txBody>
          <a:bodyPr/>
          <a:lstStyle/>
          <a:p>
            <a:r>
              <a:rPr lang="en-US" b="1"/>
              <a:t>Flora-Pedia </a:t>
            </a:r>
            <a:r>
              <a:rPr lang="en-US"/>
              <a:t>Functionality</a:t>
            </a:r>
          </a:p>
        </p:txBody>
      </p:sp>
      <p:sp>
        <p:nvSpPr>
          <p:cNvPr id="3" name="Content Placeholder 2">
            <a:extLst>
              <a:ext uri="{FF2B5EF4-FFF2-40B4-BE49-F238E27FC236}">
                <a16:creationId xmlns:a16="http://schemas.microsoft.com/office/drawing/2014/main" id="{C783F7C2-9953-4084-B169-29F84E0ADC9F}"/>
              </a:ext>
            </a:extLst>
          </p:cNvPr>
          <p:cNvSpPr>
            <a:spLocks noGrp="1"/>
          </p:cNvSpPr>
          <p:nvPr>
            <p:ph sz="half" idx="1"/>
          </p:nvPr>
        </p:nvSpPr>
        <p:spPr>
          <a:xfrm>
            <a:off x="1154954" y="2603500"/>
            <a:ext cx="4825158" cy="4077218"/>
          </a:xfrm>
        </p:spPr>
        <p:txBody>
          <a:bodyPr>
            <a:normAutofit fontScale="92500" lnSpcReduction="10000"/>
          </a:bodyPr>
          <a:lstStyle/>
          <a:p>
            <a:pPr marL="0" indent="0">
              <a:buNone/>
            </a:pPr>
            <a:r>
              <a:rPr lang="en-US" b="1" u="sng">
                <a:solidFill>
                  <a:schemeClr val="accent1">
                    <a:lumMod val="75000"/>
                  </a:schemeClr>
                </a:solidFill>
              </a:rPr>
              <a:t>User-End Functionality:</a:t>
            </a:r>
          </a:p>
          <a:p>
            <a:r>
              <a:rPr lang="en-US" sz="1900">
                <a:solidFill>
                  <a:schemeClr val="accent1">
                    <a:lumMod val="75000"/>
                  </a:schemeClr>
                </a:solidFill>
                <a:latin typeface="Arial Nova Cond" panose="020B0506020202020204" pitchFamily="34" charset="0"/>
              </a:rPr>
              <a:t>Search plants</a:t>
            </a:r>
          </a:p>
          <a:p>
            <a:r>
              <a:rPr lang="en-US" sz="1900">
                <a:solidFill>
                  <a:schemeClr val="accent1">
                    <a:lumMod val="75000"/>
                  </a:schemeClr>
                </a:solidFill>
                <a:latin typeface="Arial Nova Cond" panose="020B0506020202020204" pitchFamily="34" charset="0"/>
              </a:rPr>
              <a:t>Browse and view plants</a:t>
            </a:r>
          </a:p>
          <a:p>
            <a:r>
              <a:rPr lang="en-US" sz="1900">
                <a:solidFill>
                  <a:schemeClr val="accent1">
                    <a:lumMod val="75000"/>
                  </a:schemeClr>
                </a:solidFill>
                <a:latin typeface="Arial Nova Cond" panose="020B0506020202020204" pitchFamily="34" charset="0"/>
              </a:rPr>
              <a:t>Discover plants</a:t>
            </a:r>
          </a:p>
          <a:p>
            <a:r>
              <a:rPr lang="en-US" sz="1900">
                <a:solidFill>
                  <a:schemeClr val="accent1">
                    <a:lumMod val="75000"/>
                  </a:schemeClr>
                </a:solidFill>
                <a:latin typeface="Arial Nova Cond" panose="020B0506020202020204" pitchFamily="34" charset="0"/>
              </a:rPr>
              <a:t>View plant gallery</a:t>
            </a:r>
          </a:p>
          <a:p>
            <a:r>
              <a:rPr lang="en-US" sz="1900">
                <a:solidFill>
                  <a:schemeClr val="accent1">
                    <a:lumMod val="75000"/>
                  </a:schemeClr>
                </a:solidFill>
                <a:latin typeface="Arial Nova Cond" panose="020B0506020202020204" pitchFamily="34" charset="0"/>
              </a:rPr>
              <a:t>Login as administrator</a:t>
            </a:r>
          </a:p>
          <a:p>
            <a:r>
              <a:rPr lang="en-US" sz="1900">
                <a:solidFill>
                  <a:schemeClr val="accent1">
                    <a:lumMod val="75000"/>
                  </a:schemeClr>
                </a:solidFill>
                <a:latin typeface="Arial Nova Cond" panose="020B0506020202020204" pitchFamily="34" charset="0"/>
              </a:rPr>
              <a:t>Provide feedbacks</a:t>
            </a:r>
          </a:p>
          <a:p>
            <a:r>
              <a:rPr lang="en-US" sz="1900">
                <a:solidFill>
                  <a:schemeClr val="accent1">
                    <a:lumMod val="75000"/>
                  </a:schemeClr>
                </a:solidFill>
                <a:latin typeface="Arial Nova Cond" panose="020B0506020202020204" pitchFamily="34" charset="0"/>
              </a:rPr>
              <a:t>Report problems and much more.</a:t>
            </a:r>
          </a:p>
          <a:p>
            <a:endParaRPr lang="en-US"/>
          </a:p>
        </p:txBody>
      </p:sp>
      <p:sp>
        <p:nvSpPr>
          <p:cNvPr id="4" name="Content Placeholder 3">
            <a:extLst>
              <a:ext uri="{FF2B5EF4-FFF2-40B4-BE49-F238E27FC236}">
                <a16:creationId xmlns:a16="http://schemas.microsoft.com/office/drawing/2014/main" id="{121DE5ED-60E5-4CA9-80BA-73523706DAD9}"/>
              </a:ext>
            </a:extLst>
          </p:cNvPr>
          <p:cNvSpPr>
            <a:spLocks noGrp="1"/>
          </p:cNvSpPr>
          <p:nvPr>
            <p:ph sz="half" idx="2"/>
          </p:nvPr>
        </p:nvSpPr>
        <p:spPr>
          <a:xfrm>
            <a:off x="6208712" y="2603499"/>
            <a:ext cx="4825159" cy="4077217"/>
          </a:xfrm>
        </p:spPr>
        <p:txBody>
          <a:bodyPr>
            <a:normAutofit fontScale="92500" lnSpcReduction="10000"/>
          </a:bodyPr>
          <a:lstStyle/>
          <a:p>
            <a:pPr marL="0" indent="0">
              <a:buNone/>
            </a:pPr>
            <a:r>
              <a:rPr lang="en-US" b="1" u="sng">
                <a:solidFill>
                  <a:schemeClr val="accent1">
                    <a:lumMod val="75000"/>
                  </a:schemeClr>
                </a:solidFill>
              </a:rPr>
              <a:t>Admin-End Functionality :</a:t>
            </a:r>
            <a:endParaRPr lang="en-US">
              <a:solidFill>
                <a:schemeClr val="accent1">
                  <a:lumMod val="75000"/>
                </a:schemeClr>
              </a:solidFill>
            </a:endParaRPr>
          </a:p>
          <a:p>
            <a:r>
              <a:rPr lang="en-US">
                <a:solidFill>
                  <a:schemeClr val="accent1">
                    <a:lumMod val="75000"/>
                  </a:schemeClr>
                </a:solidFill>
                <a:latin typeface="Arial Nova Cond" panose="020B0506020202020204" pitchFamily="34" charset="0"/>
              </a:rPr>
              <a:t>Dashboard</a:t>
            </a:r>
          </a:p>
          <a:p>
            <a:r>
              <a:rPr lang="en-US">
                <a:solidFill>
                  <a:schemeClr val="accent1">
                    <a:lumMod val="75000"/>
                  </a:schemeClr>
                </a:solidFill>
                <a:latin typeface="Arial Nova Cond" panose="020B0506020202020204" pitchFamily="34" charset="0"/>
              </a:rPr>
              <a:t>Search plants</a:t>
            </a:r>
          </a:p>
          <a:p>
            <a:r>
              <a:rPr lang="en-US">
                <a:solidFill>
                  <a:schemeClr val="accent1">
                    <a:lumMod val="75000"/>
                  </a:schemeClr>
                </a:solidFill>
                <a:latin typeface="Arial Nova Cond" panose="020B0506020202020204" pitchFamily="34" charset="0"/>
              </a:rPr>
              <a:t>Browse and view plants</a:t>
            </a:r>
          </a:p>
          <a:p>
            <a:r>
              <a:rPr lang="en-US">
                <a:solidFill>
                  <a:schemeClr val="accent1">
                    <a:lumMod val="75000"/>
                  </a:schemeClr>
                </a:solidFill>
                <a:latin typeface="Arial Nova Cond" panose="020B0506020202020204" pitchFamily="34" charset="0"/>
              </a:rPr>
              <a:t>Discover plants</a:t>
            </a:r>
          </a:p>
          <a:p>
            <a:r>
              <a:rPr lang="en-US">
                <a:solidFill>
                  <a:schemeClr val="accent1">
                    <a:lumMod val="75000"/>
                  </a:schemeClr>
                </a:solidFill>
                <a:latin typeface="Arial Nova Cond" panose="020B0506020202020204" pitchFamily="34" charset="0"/>
              </a:rPr>
              <a:t>Add plants</a:t>
            </a:r>
          </a:p>
          <a:p>
            <a:r>
              <a:rPr lang="en-US">
                <a:solidFill>
                  <a:schemeClr val="accent1">
                    <a:lumMod val="75000"/>
                  </a:schemeClr>
                </a:solidFill>
                <a:latin typeface="Arial Nova Cond" panose="020B0506020202020204" pitchFamily="34" charset="0"/>
              </a:rPr>
              <a:t>Edit plants</a:t>
            </a:r>
          </a:p>
          <a:p>
            <a:r>
              <a:rPr lang="en-US">
                <a:solidFill>
                  <a:schemeClr val="accent1">
                    <a:lumMod val="75000"/>
                  </a:schemeClr>
                </a:solidFill>
                <a:latin typeface="Arial Nova Cond" panose="020B0506020202020204" pitchFamily="34" charset="0"/>
              </a:rPr>
              <a:t>Delete plants</a:t>
            </a:r>
          </a:p>
          <a:p>
            <a:r>
              <a:rPr lang="en-US">
                <a:solidFill>
                  <a:schemeClr val="accent1">
                    <a:lumMod val="75000"/>
                  </a:schemeClr>
                </a:solidFill>
                <a:latin typeface="Arial Nova Cond" panose="020B0506020202020204" pitchFamily="34" charset="0"/>
              </a:rPr>
              <a:t>Add admins</a:t>
            </a:r>
          </a:p>
          <a:p>
            <a:r>
              <a:rPr lang="en-US">
                <a:solidFill>
                  <a:schemeClr val="accent1">
                    <a:lumMod val="75000"/>
                  </a:schemeClr>
                </a:solidFill>
                <a:latin typeface="Arial Nova Cond" panose="020B0506020202020204" pitchFamily="34" charset="0"/>
              </a:rPr>
              <a:t>View feedbacks</a:t>
            </a:r>
          </a:p>
          <a:p>
            <a:r>
              <a:rPr lang="en-US">
                <a:solidFill>
                  <a:schemeClr val="accent1">
                    <a:lumMod val="75000"/>
                  </a:schemeClr>
                </a:solidFill>
                <a:latin typeface="Arial Nova Cond" panose="020B0506020202020204" pitchFamily="34" charset="0"/>
              </a:rPr>
              <a:t>View reports and much more.</a:t>
            </a:r>
          </a:p>
          <a:p>
            <a:endParaRPr lang="en-US"/>
          </a:p>
          <a:p>
            <a:endParaRPr lang="en-US"/>
          </a:p>
        </p:txBody>
      </p:sp>
      <p:sp>
        <p:nvSpPr>
          <p:cNvPr id="5" name="TextBox 4">
            <a:extLst>
              <a:ext uri="{FF2B5EF4-FFF2-40B4-BE49-F238E27FC236}">
                <a16:creationId xmlns:a16="http://schemas.microsoft.com/office/drawing/2014/main" id="{340F4C11-1F36-4FCB-8954-F27D02EB4C10}"/>
              </a:ext>
            </a:extLst>
          </p:cNvPr>
          <p:cNvSpPr txBox="1"/>
          <p:nvPr/>
        </p:nvSpPr>
        <p:spPr>
          <a:xfrm>
            <a:off x="10590245" y="438540"/>
            <a:ext cx="373224" cy="369332"/>
          </a:xfrm>
          <a:prstGeom prst="rect">
            <a:avLst/>
          </a:prstGeom>
          <a:noFill/>
        </p:spPr>
        <p:txBody>
          <a:bodyPr wrap="square" rtlCol="0">
            <a:spAutoFit/>
          </a:bodyPr>
          <a:lstStyle/>
          <a:p>
            <a:r>
              <a:rPr lang="en-US">
                <a:solidFill>
                  <a:schemeClr val="bg1"/>
                </a:solidFill>
              </a:rPr>
              <a:t>4</a:t>
            </a:r>
          </a:p>
        </p:txBody>
      </p:sp>
    </p:spTree>
    <p:extLst>
      <p:ext uri="{BB962C8B-B14F-4D97-AF65-F5344CB8AC3E}">
        <p14:creationId xmlns:p14="http://schemas.microsoft.com/office/powerpoint/2010/main" val="318833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D215-7435-4ABC-B513-1CB494901FBF}"/>
              </a:ext>
            </a:extLst>
          </p:cNvPr>
          <p:cNvSpPr>
            <a:spLocks noGrp="1"/>
          </p:cNvSpPr>
          <p:nvPr>
            <p:ph type="title"/>
          </p:nvPr>
        </p:nvSpPr>
        <p:spPr/>
        <p:txBody>
          <a:bodyPr/>
          <a:lstStyle/>
          <a:p>
            <a:r>
              <a:rPr lang="en-US" b="1"/>
              <a:t>Flora-Pedia </a:t>
            </a:r>
            <a:r>
              <a:rPr lang="en-US"/>
              <a:t>File Structure(1)</a:t>
            </a:r>
          </a:p>
        </p:txBody>
      </p:sp>
      <p:sp>
        <p:nvSpPr>
          <p:cNvPr id="3" name="Content Placeholder 2">
            <a:extLst>
              <a:ext uri="{FF2B5EF4-FFF2-40B4-BE49-F238E27FC236}">
                <a16:creationId xmlns:a16="http://schemas.microsoft.com/office/drawing/2014/main" id="{EA4D6778-D47B-4207-8100-55B61AA62FD1}"/>
              </a:ext>
            </a:extLst>
          </p:cNvPr>
          <p:cNvSpPr>
            <a:spLocks noGrp="1"/>
          </p:cNvSpPr>
          <p:nvPr>
            <p:ph sz="half" idx="1"/>
          </p:nvPr>
        </p:nvSpPr>
        <p:spPr>
          <a:xfrm>
            <a:off x="1154954" y="2603500"/>
            <a:ext cx="4825158" cy="4142988"/>
          </a:xfrm>
        </p:spPr>
        <p:txBody>
          <a:bodyPr>
            <a:normAutofit fontScale="85000" lnSpcReduction="20000"/>
          </a:bodyPr>
          <a:lstStyle/>
          <a:p>
            <a:pPr marL="0" indent="0">
              <a:buNone/>
            </a:pPr>
            <a:r>
              <a:rPr lang="en-US" b="1" u="sng">
                <a:solidFill>
                  <a:schemeClr val="accent1">
                    <a:lumMod val="75000"/>
                  </a:schemeClr>
                </a:solidFill>
              </a:rPr>
              <a:t>Files – User-End:</a:t>
            </a:r>
          </a:p>
          <a:p>
            <a:r>
              <a:rPr lang="en-US" sz="2400">
                <a:solidFill>
                  <a:schemeClr val="accent1">
                    <a:lumMod val="75000"/>
                  </a:schemeClr>
                </a:solidFill>
                <a:latin typeface="Arial Nova Cond" panose="020B0506020202020204" pitchFamily="34" charset="0"/>
              </a:rPr>
              <a:t>index.php</a:t>
            </a:r>
          </a:p>
          <a:p>
            <a:r>
              <a:rPr lang="en-US" sz="2400">
                <a:solidFill>
                  <a:schemeClr val="accent1">
                    <a:lumMod val="75000"/>
                  </a:schemeClr>
                </a:solidFill>
                <a:latin typeface="Arial Nova Cond" panose="020B0506020202020204" pitchFamily="34" charset="0"/>
              </a:rPr>
              <a:t>style.css</a:t>
            </a:r>
          </a:p>
          <a:p>
            <a:r>
              <a:rPr lang="en-US" sz="2400">
                <a:solidFill>
                  <a:schemeClr val="accent1">
                    <a:lumMod val="75000"/>
                  </a:schemeClr>
                </a:solidFill>
                <a:latin typeface="Arial Nova Cond" panose="020B0506020202020204" pitchFamily="34" charset="0"/>
              </a:rPr>
              <a:t>loginAsAdmin.php</a:t>
            </a:r>
          </a:p>
          <a:p>
            <a:r>
              <a:rPr lang="en-US" sz="2400">
                <a:solidFill>
                  <a:schemeClr val="accent1">
                    <a:lumMod val="75000"/>
                  </a:schemeClr>
                </a:solidFill>
                <a:latin typeface="Arial Nova Cond" panose="020B0506020202020204" pitchFamily="34" charset="0"/>
              </a:rPr>
              <a:t>loginValidation.php</a:t>
            </a:r>
          </a:p>
          <a:p>
            <a:r>
              <a:rPr lang="en-US" sz="2400">
                <a:solidFill>
                  <a:schemeClr val="accent1">
                    <a:lumMod val="75000"/>
                  </a:schemeClr>
                </a:solidFill>
                <a:latin typeface="Arial Nova Cond" panose="020B0506020202020204" pitchFamily="34" charset="0"/>
              </a:rPr>
              <a:t>browseAndDiscover.php</a:t>
            </a:r>
          </a:p>
          <a:p>
            <a:r>
              <a:rPr lang="en-US" sz="2400">
                <a:solidFill>
                  <a:schemeClr val="accent1">
                    <a:lumMod val="75000"/>
                  </a:schemeClr>
                </a:solidFill>
                <a:latin typeface="Arial Nova Cond" panose="020B0506020202020204" pitchFamily="34" charset="0"/>
              </a:rPr>
              <a:t>displayDescriptionUserEnd.php</a:t>
            </a:r>
          </a:p>
          <a:p>
            <a:r>
              <a:rPr lang="en-US" sz="2400">
                <a:solidFill>
                  <a:schemeClr val="accent1">
                    <a:lumMod val="75000"/>
                  </a:schemeClr>
                </a:solidFill>
                <a:latin typeface="Arial Nova Cond" panose="020B0506020202020204" pitchFamily="34" charset="0"/>
              </a:rPr>
              <a:t>viewGallery.html</a:t>
            </a:r>
          </a:p>
          <a:p>
            <a:r>
              <a:rPr lang="en-US" sz="2400">
                <a:solidFill>
                  <a:schemeClr val="accent1">
                    <a:lumMod val="75000"/>
                  </a:schemeClr>
                </a:solidFill>
                <a:latin typeface="Arial Nova Cond" panose="020B0506020202020204" pitchFamily="34" charset="0"/>
              </a:rPr>
              <a:t>about.html</a:t>
            </a:r>
          </a:p>
          <a:p>
            <a:r>
              <a:rPr lang="en-US" sz="2400">
                <a:solidFill>
                  <a:schemeClr val="accent1">
                    <a:lumMod val="75000"/>
                  </a:schemeClr>
                </a:solidFill>
                <a:latin typeface="Arial Nova Cond" panose="020B0506020202020204" pitchFamily="34" charset="0"/>
              </a:rPr>
              <a:t>aboutTheDev.html</a:t>
            </a:r>
          </a:p>
          <a:p>
            <a:r>
              <a:rPr lang="en-US" sz="2400">
                <a:solidFill>
                  <a:schemeClr val="accent1">
                    <a:lumMod val="75000"/>
                  </a:schemeClr>
                </a:solidFill>
                <a:latin typeface="Arial Nova Cond" panose="020B0506020202020204" pitchFamily="34" charset="0"/>
              </a:rPr>
              <a:t>addFeedbackAndReport.php</a:t>
            </a:r>
          </a:p>
          <a:p>
            <a:endParaRPr lang="en-US">
              <a:solidFill>
                <a:schemeClr val="tx1">
                  <a:lumMod val="95000"/>
                  <a:lumOff val="5000"/>
                </a:schemeClr>
              </a:solidFill>
            </a:endParaRPr>
          </a:p>
          <a:p>
            <a:endParaRPr lang="en-US" u="sng"/>
          </a:p>
        </p:txBody>
      </p:sp>
      <p:sp>
        <p:nvSpPr>
          <p:cNvPr id="4" name="Content Placeholder 3">
            <a:extLst>
              <a:ext uri="{FF2B5EF4-FFF2-40B4-BE49-F238E27FC236}">
                <a16:creationId xmlns:a16="http://schemas.microsoft.com/office/drawing/2014/main" id="{658B9097-2F7E-4385-9E2E-13FD3A30DA01}"/>
              </a:ext>
            </a:extLst>
          </p:cNvPr>
          <p:cNvSpPr>
            <a:spLocks noGrp="1"/>
          </p:cNvSpPr>
          <p:nvPr>
            <p:ph sz="half" idx="2"/>
          </p:nvPr>
        </p:nvSpPr>
        <p:spPr>
          <a:xfrm>
            <a:off x="6208713" y="2603500"/>
            <a:ext cx="4825158" cy="4142988"/>
          </a:xfrm>
        </p:spPr>
        <p:txBody>
          <a:bodyPr>
            <a:normAutofit fontScale="85000" lnSpcReduction="20000"/>
          </a:bodyPr>
          <a:lstStyle/>
          <a:p>
            <a:pPr marL="0" indent="0">
              <a:buNone/>
            </a:pPr>
            <a:r>
              <a:rPr lang="en-US" b="1" u="sng">
                <a:solidFill>
                  <a:schemeClr val="accent1">
                    <a:lumMod val="75000"/>
                  </a:schemeClr>
                </a:solidFill>
              </a:rPr>
              <a:t>Files – Admin-End:</a:t>
            </a:r>
          </a:p>
          <a:p>
            <a:r>
              <a:rPr lang="en-US" sz="2400">
                <a:solidFill>
                  <a:schemeClr val="accent1">
                    <a:lumMod val="75000"/>
                  </a:schemeClr>
                </a:solidFill>
                <a:latin typeface="Arial Nova Cond" panose="020B0506020202020204" pitchFamily="34" charset="0"/>
              </a:rPr>
              <a:t>main.php</a:t>
            </a:r>
          </a:p>
          <a:p>
            <a:r>
              <a:rPr lang="en-US" sz="2400">
                <a:solidFill>
                  <a:schemeClr val="accent1">
                    <a:lumMod val="75000"/>
                  </a:schemeClr>
                </a:solidFill>
                <a:latin typeface="Arial Nova Cond" panose="020B0506020202020204" pitchFamily="34" charset="0"/>
              </a:rPr>
              <a:t>styleForMain.css</a:t>
            </a:r>
          </a:p>
          <a:p>
            <a:r>
              <a:rPr lang="en-US" sz="2400">
                <a:solidFill>
                  <a:schemeClr val="accent1">
                    <a:lumMod val="75000"/>
                  </a:schemeClr>
                </a:solidFill>
                <a:latin typeface="Arial Nova Cond" panose="020B0506020202020204" pitchFamily="34" charset="0"/>
              </a:rPr>
              <a:t>addAdmin.php</a:t>
            </a:r>
          </a:p>
          <a:p>
            <a:r>
              <a:rPr lang="en-US" sz="2400">
                <a:solidFill>
                  <a:schemeClr val="accent1">
                    <a:lumMod val="75000"/>
                  </a:schemeClr>
                </a:solidFill>
                <a:latin typeface="Arial Nova Cond" panose="020B0506020202020204" pitchFamily="34" charset="0"/>
              </a:rPr>
              <a:t>addAdminValidation.js</a:t>
            </a:r>
          </a:p>
          <a:p>
            <a:r>
              <a:rPr lang="en-US" sz="2400">
                <a:solidFill>
                  <a:schemeClr val="accent1">
                    <a:lumMod val="75000"/>
                  </a:schemeClr>
                </a:solidFill>
                <a:latin typeface="Arial Nova Cond" panose="020B0506020202020204" pitchFamily="34" charset="0"/>
              </a:rPr>
              <a:t>addPlant.php</a:t>
            </a:r>
          </a:p>
          <a:p>
            <a:r>
              <a:rPr lang="en-US" sz="2400">
                <a:solidFill>
                  <a:schemeClr val="accent1">
                    <a:lumMod val="75000"/>
                  </a:schemeClr>
                </a:solidFill>
                <a:latin typeface="Arial Nova Cond" panose="020B0506020202020204" pitchFamily="34" charset="0"/>
              </a:rPr>
              <a:t>viewPlant.php</a:t>
            </a:r>
          </a:p>
          <a:p>
            <a:r>
              <a:rPr lang="en-US" sz="2400">
                <a:solidFill>
                  <a:schemeClr val="accent1">
                    <a:lumMod val="75000"/>
                  </a:schemeClr>
                </a:solidFill>
                <a:latin typeface="Arial Nova Cond" panose="020B0506020202020204" pitchFamily="34" charset="0"/>
              </a:rPr>
              <a:t>editPlant.php</a:t>
            </a:r>
          </a:p>
          <a:p>
            <a:r>
              <a:rPr lang="en-US" sz="2400">
                <a:solidFill>
                  <a:schemeClr val="accent1">
                    <a:lumMod val="75000"/>
                  </a:schemeClr>
                </a:solidFill>
                <a:latin typeface="Arial Nova Cond" panose="020B0506020202020204" pitchFamily="34" charset="0"/>
              </a:rPr>
              <a:t>edit_plant_detail.php</a:t>
            </a:r>
          </a:p>
          <a:p>
            <a:r>
              <a:rPr lang="en-US" sz="2400">
                <a:solidFill>
                  <a:schemeClr val="accent1">
                    <a:lumMod val="75000"/>
                  </a:schemeClr>
                </a:solidFill>
                <a:latin typeface="Arial Nova Cond" panose="020B0506020202020204" pitchFamily="34" charset="0"/>
              </a:rPr>
              <a:t>delete_plant_detail.php</a:t>
            </a:r>
          </a:p>
          <a:p>
            <a:r>
              <a:rPr lang="en-US" sz="2400">
                <a:solidFill>
                  <a:schemeClr val="accent1">
                    <a:lumMod val="75000"/>
                  </a:schemeClr>
                </a:solidFill>
                <a:latin typeface="Arial Nova Cond" panose="020B0506020202020204" pitchFamily="34" charset="0"/>
              </a:rPr>
              <a:t>displayDescription.php</a:t>
            </a:r>
          </a:p>
          <a:p>
            <a:endParaRPr lang="en-US">
              <a:solidFill>
                <a:schemeClr val="tx1">
                  <a:lumMod val="95000"/>
                  <a:lumOff val="5000"/>
                </a:schemeClr>
              </a:solidFill>
            </a:endParaRPr>
          </a:p>
          <a:p>
            <a:endParaRPr lang="en-US">
              <a:solidFill>
                <a:schemeClr val="tx1">
                  <a:lumMod val="95000"/>
                  <a:lumOff val="5000"/>
                </a:schemeClr>
              </a:solidFill>
            </a:endParaRPr>
          </a:p>
        </p:txBody>
      </p:sp>
      <p:sp>
        <p:nvSpPr>
          <p:cNvPr id="5" name="TextBox 4">
            <a:extLst>
              <a:ext uri="{FF2B5EF4-FFF2-40B4-BE49-F238E27FC236}">
                <a16:creationId xmlns:a16="http://schemas.microsoft.com/office/drawing/2014/main" id="{A15314BA-47FF-4F58-9513-F2F8D0C88552}"/>
              </a:ext>
            </a:extLst>
          </p:cNvPr>
          <p:cNvSpPr txBox="1"/>
          <p:nvPr/>
        </p:nvSpPr>
        <p:spPr>
          <a:xfrm>
            <a:off x="10608906" y="440877"/>
            <a:ext cx="307910" cy="369332"/>
          </a:xfrm>
          <a:prstGeom prst="rect">
            <a:avLst/>
          </a:prstGeom>
          <a:noFill/>
        </p:spPr>
        <p:txBody>
          <a:bodyPr wrap="square" rtlCol="0">
            <a:spAutoFit/>
          </a:bodyPr>
          <a:lstStyle/>
          <a:p>
            <a:r>
              <a:rPr lang="en-US">
                <a:solidFill>
                  <a:schemeClr val="bg1"/>
                </a:solidFill>
              </a:rPr>
              <a:t>5</a:t>
            </a:r>
          </a:p>
        </p:txBody>
      </p:sp>
    </p:spTree>
    <p:extLst>
      <p:ext uri="{BB962C8B-B14F-4D97-AF65-F5344CB8AC3E}">
        <p14:creationId xmlns:p14="http://schemas.microsoft.com/office/powerpoint/2010/main" val="395161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9894-41D2-477A-B3F3-145025A49316}"/>
              </a:ext>
            </a:extLst>
          </p:cNvPr>
          <p:cNvSpPr>
            <a:spLocks noGrp="1"/>
          </p:cNvSpPr>
          <p:nvPr>
            <p:ph type="title"/>
          </p:nvPr>
        </p:nvSpPr>
        <p:spPr/>
        <p:txBody>
          <a:bodyPr/>
          <a:lstStyle/>
          <a:p>
            <a:r>
              <a:rPr lang="en-US" b="1"/>
              <a:t>Flora-Pedia </a:t>
            </a:r>
            <a:r>
              <a:rPr lang="en-US"/>
              <a:t>File Structure(2)</a:t>
            </a:r>
          </a:p>
        </p:txBody>
      </p:sp>
      <p:sp>
        <p:nvSpPr>
          <p:cNvPr id="3" name="Content Placeholder 2">
            <a:extLst>
              <a:ext uri="{FF2B5EF4-FFF2-40B4-BE49-F238E27FC236}">
                <a16:creationId xmlns:a16="http://schemas.microsoft.com/office/drawing/2014/main" id="{E57C163E-9A9C-4BF4-B36B-E900B0516ED2}"/>
              </a:ext>
            </a:extLst>
          </p:cNvPr>
          <p:cNvSpPr>
            <a:spLocks noGrp="1"/>
          </p:cNvSpPr>
          <p:nvPr>
            <p:ph sz="half" idx="1"/>
          </p:nvPr>
        </p:nvSpPr>
        <p:spPr>
          <a:xfrm>
            <a:off x="1048216" y="2603500"/>
            <a:ext cx="4931896" cy="1678568"/>
          </a:xfrm>
        </p:spPr>
        <p:txBody>
          <a:bodyPr/>
          <a:lstStyle/>
          <a:p>
            <a:pPr marL="0" indent="0">
              <a:buNone/>
            </a:pPr>
            <a:r>
              <a:rPr lang="en-US" b="1" u="sng">
                <a:solidFill>
                  <a:schemeClr val="accent1">
                    <a:lumMod val="75000"/>
                  </a:schemeClr>
                </a:solidFill>
              </a:rPr>
              <a:t>Files – User-End:</a:t>
            </a:r>
            <a:endParaRPr lang="en-US">
              <a:solidFill>
                <a:schemeClr val="tx1">
                  <a:lumMod val="95000"/>
                  <a:lumOff val="5000"/>
                </a:schemeClr>
              </a:solidFill>
            </a:endParaRPr>
          </a:p>
          <a:p>
            <a:r>
              <a:rPr lang="en-US">
                <a:solidFill>
                  <a:schemeClr val="accent1">
                    <a:lumMod val="75000"/>
                  </a:schemeClr>
                </a:solidFill>
                <a:latin typeface="Arial Nova Cond" panose="020B0506020202020204" pitchFamily="34" charset="0"/>
              </a:rPr>
              <a:t>search.php</a:t>
            </a:r>
          </a:p>
          <a:p>
            <a:r>
              <a:rPr lang="en-US">
                <a:solidFill>
                  <a:schemeClr val="accent1">
                    <a:lumMod val="75000"/>
                  </a:schemeClr>
                </a:solidFill>
                <a:latin typeface="Arial Nova Cond" panose="020B0506020202020204" pitchFamily="34" charset="0"/>
              </a:rPr>
              <a:t>styleForSearch.css</a:t>
            </a:r>
          </a:p>
          <a:p>
            <a:endParaRPr lang="en-US">
              <a:solidFill>
                <a:schemeClr val="tx1">
                  <a:lumMod val="95000"/>
                  <a:lumOff val="5000"/>
                </a:schemeClr>
              </a:solidFill>
            </a:endParaRPr>
          </a:p>
          <a:p>
            <a:endParaRPr lang="en-US" b="1" u="sng">
              <a:solidFill>
                <a:schemeClr val="accent1">
                  <a:lumMod val="75000"/>
                </a:schemeClr>
              </a:solidFill>
            </a:endParaRPr>
          </a:p>
          <a:p>
            <a:endParaRPr lang="en-US"/>
          </a:p>
        </p:txBody>
      </p:sp>
      <p:sp>
        <p:nvSpPr>
          <p:cNvPr id="4" name="Content Placeholder 3">
            <a:extLst>
              <a:ext uri="{FF2B5EF4-FFF2-40B4-BE49-F238E27FC236}">
                <a16:creationId xmlns:a16="http://schemas.microsoft.com/office/drawing/2014/main" id="{F4C161C5-6E60-4025-88AF-2D905007A679}"/>
              </a:ext>
            </a:extLst>
          </p:cNvPr>
          <p:cNvSpPr>
            <a:spLocks noGrp="1"/>
          </p:cNvSpPr>
          <p:nvPr>
            <p:ph sz="half" idx="2"/>
          </p:nvPr>
        </p:nvSpPr>
        <p:spPr>
          <a:xfrm>
            <a:off x="6211890" y="2603500"/>
            <a:ext cx="4821981" cy="1678568"/>
          </a:xfrm>
        </p:spPr>
        <p:txBody>
          <a:bodyPr/>
          <a:lstStyle/>
          <a:p>
            <a:pPr marL="0" indent="0">
              <a:buNone/>
            </a:pPr>
            <a:r>
              <a:rPr lang="en-US" b="1" u="sng">
                <a:solidFill>
                  <a:schemeClr val="accent1">
                    <a:lumMod val="75000"/>
                  </a:schemeClr>
                </a:solidFill>
              </a:rPr>
              <a:t>Files – Admin-End:</a:t>
            </a:r>
            <a:endParaRPr lang="en-US">
              <a:solidFill>
                <a:schemeClr val="tx1">
                  <a:lumMod val="95000"/>
                  <a:lumOff val="5000"/>
                </a:schemeClr>
              </a:solidFill>
            </a:endParaRPr>
          </a:p>
          <a:p>
            <a:r>
              <a:rPr lang="en-US">
                <a:solidFill>
                  <a:schemeClr val="accent1">
                    <a:lumMod val="75000"/>
                  </a:schemeClr>
                </a:solidFill>
                <a:latin typeface="Arial Nova Cond" panose="020B0506020202020204" pitchFamily="34" charset="0"/>
              </a:rPr>
              <a:t>viewFeedbackAndReport.php</a:t>
            </a:r>
          </a:p>
          <a:p>
            <a:r>
              <a:rPr lang="en-US">
                <a:solidFill>
                  <a:schemeClr val="accent1">
                    <a:lumMod val="75000"/>
                  </a:schemeClr>
                </a:solidFill>
                <a:latin typeface="Arial Nova Cond" panose="020B0506020202020204" pitchFamily="34" charset="0"/>
              </a:rPr>
              <a:t>delete_feedback_report.php</a:t>
            </a:r>
          </a:p>
          <a:p>
            <a:r>
              <a:rPr lang="en-US">
                <a:solidFill>
                  <a:schemeClr val="accent1">
                    <a:lumMod val="75000"/>
                  </a:schemeClr>
                </a:solidFill>
                <a:latin typeface="Arial Nova Cond" panose="020B0506020202020204" pitchFamily="34" charset="0"/>
              </a:rPr>
              <a:t>logout.php</a:t>
            </a:r>
          </a:p>
          <a:p>
            <a:endParaRPr lang="en-US"/>
          </a:p>
        </p:txBody>
      </p:sp>
      <p:sp>
        <p:nvSpPr>
          <p:cNvPr id="5" name="TextBox 4">
            <a:extLst>
              <a:ext uri="{FF2B5EF4-FFF2-40B4-BE49-F238E27FC236}">
                <a16:creationId xmlns:a16="http://schemas.microsoft.com/office/drawing/2014/main" id="{5B869525-EADB-49EE-9F37-38CD4EF15FC9}"/>
              </a:ext>
            </a:extLst>
          </p:cNvPr>
          <p:cNvSpPr txBox="1"/>
          <p:nvPr/>
        </p:nvSpPr>
        <p:spPr>
          <a:xfrm>
            <a:off x="10627112" y="386217"/>
            <a:ext cx="323386" cy="369332"/>
          </a:xfrm>
          <a:prstGeom prst="rect">
            <a:avLst/>
          </a:prstGeom>
          <a:noFill/>
        </p:spPr>
        <p:txBody>
          <a:bodyPr wrap="square" rtlCol="0">
            <a:spAutoFit/>
          </a:bodyPr>
          <a:lstStyle/>
          <a:p>
            <a:r>
              <a:rPr lang="en-US">
                <a:solidFill>
                  <a:schemeClr val="bg1"/>
                </a:solidFill>
              </a:rPr>
              <a:t>6</a:t>
            </a:r>
          </a:p>
        </p:txBody>
      </p:sp>
      <p:sp>
        <p:nvSpPr>
          <p:cNvPr id="6" name="TextBox 5">
            <a:extLst>
              <a:ext uri="{FF2B5EF4-FFF2-40B4-BE49-F238E27FC236}">
                <a16:creationId xmlns:a16="http://schemas.microsoft.com/office/drawing/2014/main" id="{9649F400-4C7B-4425-80B4-05C4EA0B112E}"/>
              </a:ext>
            </a:extLst>
          </p:cNvPr>
          <p:cNvSpPr txBox="1"/>
          <p:nvPr/>
        </p:nvSpPr>
        <p:spPr>
          <a:xfrm>
            <a:off x="1154954" y="4717457"/>
            <a:ext cx="9472158" cy="1754326"/>
          </a:xfrm>
          <a:prstGeom prst="rect">
            <a:avLst/>
          </a:prstGeom>
          <a:noFill/>
        </p:spPr>
        <p:txBody>
          <a:bodyPr wrap="square" rtlCol="0">
            <a:spAutoFit/>
          </a:bodyPr>
          <a:lstStyle/>
          <a:p>
            <a:r>
              <a:rPr lang="en-US" b="1">
                <a:solidFill>
                  <a:schemeClr val="accent1">
                    <a:lumMod val="75000"/>
                  </a:schemeClr>
                </a:solidFill>
              </a:rPr>
              <a:t>                                                          </a:t>
            </a:r>
            <a:r>
              <a:rPr lang="en-US" b="1" u="sng">
                <a:solidFill>
                  <a:schemeClr val="accent1">
                    <a:lumMod val="75000"/>
                  </a:schemeClr>
                </a:solidFill>
              </a:rPr>
              <a:t> Common Files:</a:t>
            </a:r>
          </a:p>
          <a:p>
            <a:endParaRPr lang="en-US" b="1" u="sng">
              <a:solidFill>
                <a:schemeClr val="accent1">
                  <a:lumMod val="75000"/>
                </a:schemeClr>
              </a:solidFill>
            </a:endParaRPr>
          </a:p>
          <a:p>
            <a:r>
              <a:rPr lang="en-US">
                <a:solidFill>
                  <a:schemeClr val="accent1">
                    <a:lumMod val="75000"/>
                  </a:schemeClr>
                </a:solidFill>
              </a:rPr>
              <a:t>                                                          </a:t>
            </a:r>
            <a:r>
              <a:rPr lang="en-US">
                <a:solidFill>
                  <a:schemeClr val="accent1">
                    <a:lumMod val="75000"/>
                  </a:schemeClr>
                </a:solidFill>
                <a:latin typeface="Arial Nova Cond" panose="020B0506020202020204" pitchFamily="34" charset="0"/>
              </a:rPr>
              <a:t>dbConnect.php</a:t>
            </a:r>
          </a:p>
          <a:p>
            <a:r>
              <a:rPr lang="en-US">
                <a:solidFill>
                  <a:schemeClr val="accent1">
                    <a:lumMod val="75000"/>
                  </a:schemeClr>
                </a:solidFill>
                <a:latin typeface="Arial Nova Cond" panose="020B0506020202020204" pitchFamily="34" charset="0"/>
              </a:rPr>
              <a:t>                                                          plantService.php</a:t>
            </a:r>
          </a:p>
          <a:p>
            <a:endParaRPr lang="en-US">
              <a:solidFill>
                <a:schemeClr val="tx1">
                  <a:lumMod val="95000"/>
                  <a:lumOff val="5000"/>
                </a:schemeClr>
              </a:solidFill>
            </a:endParaRPr>
          </a:p>
          <a:p>
            <a:pPr marL="342900" indent="-342900">
              <a:buFont typeface="+mj-lt"/>
              <a:buAutoNum type="arabicPeriod"/>
            </a:pPr>
            <a:endParaRPr lang="en-US"/>
          </a:p>
        </p:txBody>
      </p:sp>
    </p:spTree>
    <p:extLst>
      <p:ext uri="{BB962C8B-B14F-4D97-AF65-F5344CB8AC3E}">
        <p14:creationId xmlns:p14="http://schemas.microsoft.com/office/powerpoint/2010/main" val="257851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400-6F3F-4753-A867-894D00F95A6B}"/>
              </a:ext>
            </a:extLst>
          </p:cNvPr>
          <p:cNvSpPr>
            <a:spLocks noGrp="1"/>
          </p:cNvSpPr>
          <p:nvPr>
            <p:ph type="title"/>
          </p:nvPr>
        </p:nvSpPr>
        <p:spPr/>
        <p:txBody>
          <a:bodyPr/>
          <a:lstStyle/>
          <a:p>
            <a:r>
              <a:rPr lang="en-US" sz="2800" b="1"/>
              <a:t>Flora-Pedia </a:t>
            </a:r>
            <a:r>
              <a:rPr lang="en-US" sz="2800"/>
              <a:t>Files Description(1)</a:t>
            </a:r>
          </a:p>
        </p:txBody>
      </p:sp>
      <p:sp>
        <p:nvSpPr>
          <p:cNvPr id="3" name="Content Placeholder 2">
            <a:extLst>
              <a:ext uri="{FF2B5EF4-FFF2-40B4-BE49-F238E27FC236}">
                <a16:creationId xmlns:a16="http://schemas.microsoft.com/office/drawing/2014/main" id="{697C39C5-D063-45A0-9937-3078E5808E86}"/>
              </a:ext>
            </a:extLst>
          </p:cNvPr>
          <p:cNvSpPr>
            <a:spLocks noGrp="1"/>
          </p:cNvSpPr>
          <p:nvPr>
            <p:ph idx="1"/>
          </p:nvPr>
        </p:nvSpPr>
        <p:spPr>
          <a:xfrm>
            <a:off x="494522" y="2276669"/>
            <a:ext cx="11178074" cy="4478693"/>
          </a:xfrm>
        </p:spPr>
        <p:txBody>
          <a:bodyPr>
            <a:normAutofit/>
          </a:bodyPr>
          <a:lstStyle/>
          <a:p>
            <a:pPr marL="0" indent="0">
              <a:buNone/>
            </a:pPr>
            <a:endParaRPr lang="en-US"/>
          </a:p>
        </p:txBody>
      </p:sp>
      <p:graphicFrame>
        <p:nvGraphicFramePr>
          <p:cNvPr id="5" name="Table 4">
            <a:extLst>
              <a:ext uri="{FF2B5EF4-FFF2-40B4-BE49-F238E27FC236}">
                <a16:creationId xmlns:a16="http://schemas.microsoft.com/office/drawing/2014/main" id="{5759CB3E-ECB2-4466-8F79-9B7510E15A49}"/>
              </a:ext>
            </a:extLst>
          </p:cNvPr>
          <p:cNvGraphicFramePr>
            <a:graphicFrameLocks noGrp="1"/>
          </p:cNvGraphicFramePr>
          <p:nvPr>
            <p:extLst>
              <p:ext uri="{D42A27DB-BD31-4B8C-83A1-F6EECF244321}">
                <p14:modId xmlns:p14="http://schemas.microsoft.com/office/powerpoint/2010/main" val="1712448254"/>
              </p:ext>
            </p:extLst>
          </p:nvPr>
        </p:nvGraphicFramePr>
        <p:xfrm>
          <a:off x="494523" y="1884784"/>
          <a:ext cx="11202955" cy="4870580"/>
        </p:xfrm>
        <a:graphic>
          <a:graphicData uri="http://schemas.openxmlformats.org/drawingml/2006/table">
            <a:tbl>
              <a:tblPr firstRow="1" bandRow="1">
                <a:tableStyleId>{5C22544A-7EE6-4342-B048-85BDC9FD1C3A}</a:tableStyleId>
              </a:tblPr>
              <a:tblGrid>
                <a:gridCol w="3806560">
                  <a:extLst>
                    <a:ext uri="{9D8B030D-6E8A-4147-A177-3AD203B41FA5}">
                      <a16:colId xmlns:a16="http://schemas.microsoft.com/office/drawing/2014/main" val="2529951827"/>
                    </a:ext>
                  </a:extLst>
                </a:gridCol>
                <a:gridCol w="7396395">
                  <a:extLst>
                    <a:ext uri="{9D8B030D-6E8A-4147-A177-3AD203B41FA5}">
                      <a16:colId xmlns:a16="http://schemas.microsoft.com/office/drawing/2014/main" val="426824146"/>
                    </a:ext>
                  </a:extLst>
                </a:gridCol>
              </a:tblGrid>
              <a:tr h="374660">
                <a:tc>
                  <a:txBody>
                    <a:bodyPr/>
                    <a:lstStyle/>
                    <a:p>
                      <a:r>
                        <a:rPr lang="en-US"/>
                        <a:t>Files(User-end)</a:t>
                      </a:r>
                    </a:p>
                  </a:txBody>
                  <a:tcPr/>
                </a:tc>
                <a:tc>
                  <a:txBody>
                    <a:bodyPr/>
                    <a:lstStyle/>
                    <a:p>
                      <a:r>
                        <a:rPr lang="en-US"/>
                        <a:t>Description</a:t>
                      </a:r>
                    </a:p>
                  </a:txBody>
                  <a:tcPr/>
                </a:tc>
                <a:extLst>
                  <a:ext uri="{0D108BD9-81ED-4DB2-BD59-A6C34878D82A}">
                    <a16:rowId xmlns:a16="http://schemas.microsoft.com/office/drawing/2014/main" val="2387063145"/>
                  </a:ext>
                </a:extLst>
              </a:tr>
              <a:tr h="374660">
                <a:tc>
                  <a:txBody>
                    <a:bodyPr/>
                    <a:lstStyle/>
                    <a:p>
                      <a:r>
                        <a:rPr lang="en-US" i="0">
                          <a:solidFill>
                            <a:schemeClr val="accent1">
                              <a:lumMod val="75000"/>
                            </a:schemeClr>
                          </a:solidFill>
                        </a:rPr>
                        <a:t>index.php</a:t>
                      </a:r>
                      <a:endParaRPr lang="en-US"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Homepage</a:t>
                      </a:r>
                      <a:endParaRPr lang="en-US" i="1">
                        <a:solidFill>
                          <a:schemeClr val="accent1">
                            <a:lumMod val="75000"/>
                          </a:schemeClr>
                        </a:solidFill>
                      </a:endParaRPr>
                    </a:p>
                  </a:txBody>
                  <a:tcPr/>
                </a:tc>
                <a:extLst>
                  <a:ext uri="{0D108BD9-81ED-4DB2-BD59-A6C34878D82A}">
                    <a16:rowId xmlns:a16="http://schemas.microsoft.com/office/drawing/2014/main" val="502851813"/>
                  </a:ext>
                </a:extLst>
              </a:tr>
              <a:tr h="374660">
                <a:tc>
                  <a:txBody>
                    <a:bodyPr/>
                    <a:lstStyle/>
                    <a:p>
                      <a:r>
                        <a:rPr lang="en-US" i="0">
                          <a:solidFill>
                            <a:schemeClr val="accent1">
                              <a:lumMod val="75000"/>
                            </a:schemeClr>
                          </a:solidFill>
                        </a:rPr>
                        <a:t>style.css</a:t>
                      </a:r>
                      <a:endParaRPr lang="en-US"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CSS styling for User-end files</a:t>
                      </a:r>
                      <a:endParaRPr lang="en-US" i="1">
                        <a:solidFill>
                          <a:schemeClr val="accent1">
                            <a:lumMod val="75000"/>
                          </a:schemeClr>
                        </a:solidFill>
                      </a:endParaRPr>
                    </a:p>
                  </a:txBody>
                  <a:tcPr/>
                </a:tc>
                <a:extLst>
                  <a:ext uri="{0D108BD9-81ED-4DB2-BD59-A6C34878D82A}">
                    <a16:rowId xmlns:a16="http://schemas.microsoft.com/office/drawing/2014/main" val="3170019269"/>
                  </a:ext>
                </a:extLst>
              </a:tr>
              <a:tr h="374660">
                <a:tc>
                  <a:txBody>
                    <a:bodyPr/>
                    <a:lstStyle/>
                    <a:p>
                      <a:r>
                        <a:rPr lang="en-US" i="0">
                          <a:solidFill>
                            <a:schemeClr val="accent1">
                              <a:lumMod val="75000"/>
                            </a:schemeClr>
                          </a:solidFill>
                        </a:rPr>
                        <a:t>loginAsAdmin.php</a:t>
                      </a:r>
                      <a:endParaRPr lang="en-US"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Login as admin panel</a:t>
                      </a:r>
                      <a:endParaRPr lang="en-US" i="1">
                        <a:solidFill>
                          <a:schemeClr val="accent1">
                            <a:lumMod val="75000"/>
                          </a:schemeClr>
                        </a:solidFill>
                      </a:endParaRPr>
                    </a:p>
                  </a:txBody>
                  <a:tcPr/>
                </a:tc>
                <a:extLst>
                  <a:ext uri="{0D108BD9-81ED-4DB2-BD59-A6C34878D82A}">
                    <a16:rowId xmlns:a16="http://schemas.microsoft.com/office/drawing/2014/main" val="1283154642"/>
                  </a:ext>
                </a:extLst>
              </a:tr>
              <a:tr h="374660">
                <a:tc>
                  <a:txBody>
                    <a:bodyPr/>
                    <a:lstStyle/>
                    <a:p>
                      <a:r>
                        <a:rPr lang="en-US" i="0">
                          <a:solidFill>
                            <a:schemeClr val="accent1">
                              <a:lumMod val="75000"/>
                            </a:schemeClr>
                          </a:solidFill>
                        </a:rPr>
                        <a:t>loginValidation.php </a:t>
                      </a:r>
                      <a:endParaRPr lang="en-US"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Javascript form validation for loginAsAdmin.php</a:t>
                      </a:r>
                      <a:endParaRPr lang="en-US" i="1">
                        <a:solidFill>
                          <a:schemeClr val="accent1">
                            <a:lumMod val="75000"/>
                          </a:schemeClr>
                        </a:solidFill>
                      </a:endParaRPr>
                    </a:p>
                  </a:txBody>
                  <a:tcPr/>
                </a:tc>
                <a:extLst>
                  <a:ext uri="{0D108BD9-81ED-4DB2-BD59-A6C34878D82A}">
                    <a16:rowId xmlns:a16="http://schemas.microsoft.com/office/drawing/2014/main" val="611377198"/>
                  </a:ext>
                </a:extLst>
              </a:tr>
              <a:tr h="374660">
                <a:tc>
                  <a:txBody>
                    <a:bodyPr/>
                    <a:lstStyle/>
                    <a:p>
                      <a:r>
                        <a:rPr lang="en-US" i="0">
                          <a:solidFill>
                            <a:schemeClr val="accent1">
                              <a:lumMod val="75000"/>
                            </a:schemeClr>
                          </a:solidFill>
                        </a:rPr>
                        <a:t>browseAndDiscover.php	</a:t>
                      </a:r>
                      <a:endParaRPr lang="en-US"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Displays all the plants in our database</a:t>
                      </a:r>
                      <a:endParaRPr lang="en-US" i="1">
                        <a:solidFill>
                          <a:schemeClr val="accent1">
                            <a:lumMod val="75000"/>
                          </a:schemeClr>
                        </a:solidFill>
                      </a:endParaRPr>
                    </a:p>
                  </a:txBody>
                  <a:tcPr/>
                </a:tc>
                <a:extLst>
                  <a:ext uri="{0D108BD9-81ED-4DB2-BD59-A6C34878D82A}">
                    <a16:rowId xmlns:a16="http://schemas.microsoft.com/office/drawing/2014/main" val="238353184"/>
                  </a:ext>
                </a:extLst>
              </a:tr>
              <a:tr h="374660">
                <a:tc>
                  <a:txBody>
                    <a:bodyPr/>
                    <a:lstStyle/>
                    <a:p>
                      <a:r>
                        <a:rPr lang="en-US" i="0">
                          <a:solidFill>
                            <a:schemeClr val="accent1">
                              <a:lumMod val="75000"/>
                            </a:schemeClr>
                          </a:solidFill>
                        </a:rPr>
                        <a:t>displayDescriptionUserEnd.php</a:t>
                      </a:r>
                      <a:endParaRPr lang="en-US" i="0"/>
                    </a:p>
                  </a:txBody>
                  <a:tcPr/>
                </a:tc>
                <a:tc>
                  <a:txBody>
                    <a:bodyPr/>
                    <a:lstStyle/>
                    <a:p>
                      <a:r>
                        <a:rPr lang="en-US">
                          <a:solidFill>
                            <a:schemeClr val="accent1">
                              <a:lumMod val="75000"/>
                            </a:schemeClr>
                          </a:solidFill>
                        </a:rPr>
                        <a:t>Displays the description and other info of plants(User-end)</a:t>
                      </a:r>
                      <a:endParaRPr lang="en-US"/>
                    </a:p>
                  </a:txBody>
                  <a:tcPr/>
                </a:tc>
                <a:extLst>
                  <a:ext uri="{0D108BD9-81ED-4DB2-BD59-A6C34878D82A}">
                    <a16:rowId xmlns:a16="http://schemas.microsoft.com/office/drawing/2014/main" val="1171978573"/>
                  </a:ext>
                </a:extLst>
              </a:tr>
              <a:tr h="374660">
                <a:tc>
                  <a:txBody>
                    <a:bodyPr/>
                    <a:lstStyle/>
                    <a:p>
                      <a:r>
                        <a:rPr lang="en-US" i="0">
                          <a:solidFill>
                            <a:schemeClr val="accent1">
                              <a:lumMod val="75000"/>
                            </a:schemeClr>
                          </a:solidFill>
                        </a:rPr>
                        <a:t>viewGallery.html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Displays the featured plants</a:t>
                      </a:r>
                      <a:endParaRPr lang="en-US" i="1">
                        <a:solidFill>
                          <a:schemeClr val="accent1">
                            <a:lumMod val="75000"/>
                          </a:schemeClr>
                        </a:solidFill>
                      </a:endParaRPr>
                    </a:p>
                  </a:txBody>
                  <a:tcPr/>
                </a:tc>
                <a:extLst>
                  <a:ext uri="{0D108BD9-81ED-4DB2-BD59-A6C34878D82A}">
                    <a16:rowId xmlns:a16="http://schemas.microsoft.com/office/drawing/2014/main" val="3759568483"/>
                  </a:ext>
                </a:extLst>
              </a:tr>
              <a:tr h="374660">
                <a:tc>
                  <a:txBody>
                    <a:bodyPr/>
                    <a:lstStyle/>
                    <a:p>
                      <a:r>
                        <a:rPr lang="en-US" i="0">
                          <a:solidFill>
                            <a:schemeClr val="accent1">
                              <a:lumMod val="75000"/>
                            </a:schemeClr>
                          </a:solidFill>
                        </a:rPr>
                        <a:t>about.html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Displays info about the site </a:t>
                      </a:r>
                    </a:p>
                  </a:txBody>
                  <a:tcPr/>
                </a:tc>
                <a:extLst>
                  <a:ext uri="{0D108BD9-81ED-4DB2-BD59-A6C34878D82A}">
                    <a16:rowId xmlns:a16="http://schemas.microsoft.com/office/drawing/2014/main" val="917107144"/>
                  </a:ext>
                </a:extLst>
              </a:tr>
              <a:tr h="374660">
                <a:tc>
                  <a:txBody>
                    <a:bodyPr/>
                    <a:lstStyle/>
                    <a:p>
                      <a:r>
                        <a:rPr lang="en-US" i="0">
                          <a:solidFill>
                            <a:schemeClr val="accent1">
                              <a:lumMod val="75000"/>
                            </a:schemeClr>
                          </a:solidFill>
                        </a:rPr>
                        <a:t>aboutTheDev.html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Displays info about the website developers</a:t>
                      </a:r>
                      <a:endParaRPr lang="en-US" i="1">
                        <a:solidFill>
                          <a:schemeClr val="accent1">
                            <a:lumMod val="75000"/>
                          </a:schemeClr>
                        </a:solidFill>
                      </a:endParaRPr>
                    </a:p>
                  </a:txBody>
                  <a:tcPr/>
                </a:tc>
                <a:extLst>
                  <a:ext uri="{0D108BD9-81ED-4DB2-BD59-A6C34878D82A}">
                    <a16:rowId xmlns:a16="http://schemas.microsoft.com/office/drawing/2014/main" val="1085876398"/>
                  </a:ext>
                </a:extLst>
              </a:tr>
              <a:tr h="374660">
                <a:tc>
                  <a:txBody>
                    <a:bodyPr/>
                    <a:lstStyle/>
                    <a:p>
                      <a:r>
                        <a:rPr lang="en-US" i="0">
                          <a:solidFill>
                            <a:schemeClr val="accent1">
                              <a:lumMod val="75000"/>
                            </a:schemeClr>
                          </a:solidFill>
                        </a:rPr>
                        <a:t>addFeedbackAndReport.php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For submitting a feedback or reporting a problem</a:t>
                      </a:r>
                      <a:endParaRPr lang="en-US" i="1">
                        <a:solidFill>
                          <a:schemeClr val="accent1">
                            <a:lumMod val="75000"/>
                          </a:schemeClr>
                        </a:solidFill>
                      </a:endParaRPr>
                    </a:p>
                  </a:txBody>
                  <a:tcPr/>
                </a:tc>
                <a:extLst>
                  <a:ext uri="{0D108BD9-81ED-4DB2-BD59-A6C34878D82A}">
                    <a16:rowId xmlns:a16="http://schemas.microsoft.com/office/drawing/2014/main" val="3667134082"/>
                  </a:ext>
                </a:extLst>
              </a:tr>
              <a:tr h="374660">
                <a:tc>
                  <a:txBody>
                    <a:bodyPr/>
                    <a:lstStyle/>
                    <a:p>
                      <a:r>
                        <a:rPr lang="en-US" i="0">
                          <a:solidFill>
                            <a:schemeClr val="accent1">
                              <a:lumMod val="75000"/>
                            </a:schemeClr>
                          </a:solidFill>
                        </a:rPr>
                        <a:t>search.php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Searching plants</a:t>
                      </a:r>
                    </a:p>
                  </a:txBody>
                  <a:tcPr/>
                </a:tc>
                <a:extLst>
                  <a:ext uri="{0D108BD9-81ED-4DB2-BD59-A6C34878D82A}">
                    <a16:rowId xmlns:a16="http://schemas.microsoft.com/office/drawing/2014/main" val="3693519816"/>
                  </a:ext>
                </a:extLst>
              </a:tr>
              <a:tr h="374660">
                <a:tc>
                  <a:txBody>
                    <a:bodyPr/>
                    <a:lstStyle/>
                    <a:p>
                      <a:r>
                        <a:rPr lang="en-US" i="0">
                          <a:solidFill>
                            <a:schemeClr val="accent1">
                              <a:lumMod val="75000"/>
                            </a:schemeClr>
                          </a:solidFill>
                        </a:rPr>
                        <a:t>styleForSearch.css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accent1">
                              <a:lumMod val="75000"/>
                            </a:schemeClr>
                          </a:solidFill>
                        </a:rPr>
                        <a:t>CSS styling for search.css</a:t>
                      </a:r>
                    </a:p>
                  </a:txBody>
                  <a:tcPr/>
                </a:tc>
                <a:extLst>
                  <a:ext uri="{0D108BD9-81ED-4DB2-BD59-A6C34878D82A}">
                    <a16:rowId xmlns:a16="http://schemas.microsoft.com/office/drawing/2014/main" val="143254076"/>
                  </a:ext>
                </a:extLst>
              </a:tr>
            </a:tbl>
          </a:graphicData>
        </a:graphic>
      </p:graphicFrame>
      <p:sp>
        <p:nvSpPr>
          <p:cNvPr id="6" name="TextBox 5">
            <a:extLst>
              <a:ext uri="{FF2B5EF4-FFF2-40B4-BE49-F238E27FC236}">
                <a16:creationId xmlns:a16="http://schemas.microsoft.com/office/drawing/2014/main" id="{271C4F2A-E4E6-46CE-9952-41AF99B63C8A}"/>
              </a:ext>
            </a:extLst>
          </p:cNvPr>
          <p:cNvSpPr txBox="1"/>
          <p:nvPr/>
        </p:nvSpPr>
        <p:spPr>
          <a:xfrm>
            <a:off x="10646229" y="410546"/>
            <a:ext cx="390817" cy="369332"/>
          </a:xfrm>
          <a:prstGeom prst="rect">
            <a:avLst/>
          </a:prstGeom>
          <a:noFill/>
        </p:spPr>
        <p:txBody>
          <a:bodyPr wrap="square" rtlCol="0">
            <a:spAutoFit/>
          </a:bodyPr>
          <a:lstStyle/>
          <a:p>
            <a:r>
              <a:rPr lang="en-US">
                <a:solidFill>
                  <a:schemeClr val="bg1"/>
                </a:solidFill>
              </a:rPr>
              <a:t>7</a:t>
            </a:r>
          </a:p>
        </p:txBody>
      </p:sp>
    </p:spTree>
    <p:extLst>
      <p:ext uri="{BB962C8B-B14F-4D97-AF65-F5344CB8AC3E}">
        <p14:creationId xmlns:p14="http://schemas.microsoft.com/office/powerpoint/2010/main" val="405601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CFBB-44AB-43AA-B8A6-463B3FF22EA3}"/>
              </a:ext>
            </a:extLst>
          </p:cNvPr>
          <p:cNvSpPr>
            <a:spLocks noGrp="1"/>
          </p:cNvSpPr>
          <p:nvPr>
            <p:ph type="title"/>
          </p:nvPr>
        </p:nvSpPr>
        <p:spPr>
          <a:xfrm>
            <a:off x="1154954" y="982999"/>
            <a:ext cx="8761413" cy="706964"/>
          </a:xfrm>
        </p:spPr>
        <p:txBody>
          <a:bodyPr/>
          <a:lstStyle/>
          <a:p>
            <a:r>
              <a:rPr lang="en-US" sz="2800" b="1"/>
              <a:t>Flora-Pedia </a:t>
            </a:r>
            <a:r>
              <a:rPr lang="en-US" sz="2800"/>
              <a:t>Files Description(2)</a:t>
            </a:r>
          </a:p>
        </p:txBody>
      </p:sp>
      <p:sp>
        <p:nvSpPr>
          <p:cNvPr id="3" name="Content Placeholder 2">
            <a:extLst>
              <a:ext uri="{FF2B5EF4-FFF2-40B4-BE49-F238E27FC236}">
                <a16:creationId xmlns:a16="http://schemas.microsoft.com/office/drawing/2014/main" id="{9141875F-0F91-4F9F-B957-2779CECD7395}"/>
              </a:ext>
            </a:extLst>
          </p:cNvPr>
          <p:cNvSpPr>
            <a:spLocks noGrp="1"/>
          </p:cNvSpPr>
          <p:nvPr>
            <p:ph idx="1"/>
          </p:nvPr>
        </p:nvSpPr>
        <p:spPr>
          <a:xfrm>
            <a:off x="1334277" y="3657600"/>
            <a:ext cx="7305869" cy="2507828"/>
          </a:xfrm>
        </p:spPr>
        <p:txBody>
          <a:bodyPr>
            <a:normAutofit/>
          </a:bodyPr>
          <a:lstStyle/>
          <a:p>
            <a:pPr marL="0" indent="0">
              <a:buNone/>
            </a:pPr>
            <a:endParaRPr lang="en-US">
              <a:solidFill>
                <a:schemeClr val="accent2">
                  <a:lumMod val="75000"/>
                </a:schemeClr>
              </a:solidFill>
            </a:endParaRPr>
          </a:p>
          <a:p>
            <a:endParaRPr lang="en-US">
              <a:solidFill>
                <a:schemeClr val="tx1">
                  <a:lumMod val="95000"/>
                  <a:lumOff val="5000"/>
                </a:schemeClr>
              </a:solidFill>
            </a:endParaRPr>
          </a:p>
          <a:p>
            <a:endParaRPr lang="en-US"/>
          </a:p>
        </p:txBody>
      </p:sp>
      <p:graphicFrame>
        <p:nvGraphicFramePr>
          <p:cNvPr id="4" name="Table 3">
            <a:extLst>
              <a:ext uri="{FF2B5EF4-FFF2-40B4-BE49-F238E27FC236}">
                <a16:creationId xmlns:a16="http://schemas.microsoft.com/office/drawing/2014/main" id="{8E12560C-ACBC-4FBF-8810-1A05DCF545DC}"/>
              </a:ext>
            </a:extLst>
          </p:cNvPr>
          <p:cNvGraphicFramePr>
            <a:graphicFrameLocks noGrp="1"/>
          </p:cNvGraphicFramePr>
          <p:nvPr>
            <p:extLst>
              <p:ext uri="{D42A27DB-BD31-4B8C-83A1-F6EECF244321}">
                <p14:modId xmlns:p14="http://schemas.microsoft.com/office/powerpoint/2010/main" val="3842398540"/>
              </p:ext>
            </p:extLst>
          </p:nvPr>
        </p:nvGraphicFramePr>
        <p:xfrm>
          <a:off x="475861" y="1856791"/>
          <a:ext cx="11241055" cy="4907899"/>
        </p:xfrm>
        <a:graphic>
          <a:graphicData uri="http://schemas.openxmlformats.org/drawingml/2006/table">
            <a:tbl>
              <a:tblPr firstRow="1" bandRow="1">
                <a:tableStyleId>{5C22544A-7EE6-4342-B048-85BDC9FD1C3A}</a:tableStyleId>
              </a:tblPr>
              <a:tblGrid>
                <a:gridCol w="3340128">
                  <a:extLst>
                    <a:ext uri="{9D8B030D-6E8A-4147-A177-3AD203B41FA5}">
                      <a16:colId xmlns:a16="http://schemas.microsoft.com/office/drawing/2014/main" val="1557560441"/>
                    </a:ext>
                  </a:extLst>
                </a:gridCol>
                <a:gridCol w="7900927">
                  <a:extLst>
                    <a:ext uri="{9D8B030D-6E8A-4147-A177-3AD203B41FA5}">
                      <a16:colId xmlns:a16="http://schemas.microsoft.com/office/drawing/2014/main" val="3462477791"/>
                    </a:ext>
                  </a:extLst>
                </a:gridCol>
              </a:tblGrid>
              <a:tr h="372498">
                <a:tc>
                  <a:txBody>
                    <a:bodyPr/>
                    <a:lstStyle/>
                    <a:p>
                      <a:r>
                        <a:rPr lang="en-US"/>
                        <a:t>Files(Admin-end)</a:t>
                      </a:r>
                    </a:p>
                  </a:txBody>
                  <a:tcPr/>
                </a:tc>
                <a:tc>
                  <a:txBody>
                    <a:bodyPr/>
                    <a:lstStyle/>
                    <a:p>
                      <a:r>
                        <a:rPr lang="en-US"/>
                        <a:t>Description</a:t>
                      </a:r>
                    </a:p>
                  </a:txBody>
                  <a:tcPr/>
                </a:tc>
                <a:extLst>
                  <a:ext uri="{0D108BD9-81ED-4DB2-BD59-A6C34878D82A}">
                    <a16:rowId xmlns:a16="http://schemas.microsoft.com/office/drawing/2014/main" val="3418203330"/>
                  </a:ext>
                </a:extLst>
              </a:tr>
              <a:tr h="348877">
                <a:tc>
                  <a:txBody>
                    <a:bodyPr/>
                    <a:lstStyle/>
                    <a:p>
                      <a:r>
                        <a:rPr lang="en-US" sz="1600" i="0">
                          <a:solidFill>
                            <a:schemeClr val="accent1">
                              <a:lumMod val="75000"/>
                            </a:schemeClr>
                          </a:solidFill>
                        </a:rPr>
                        <a:t>main.php</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chemeClr val="accent1">
                              <a:lumMod val="75000"/>
                            </a:schemeClr>
                          </a:solidFill>
                        </a:rPr>
                        <a:t>Dashboard of Admin-end</a:t>
                      </a:r>
                      <a:endParaRPr lang="en-US" sz="1600" i="1">
                        <a:solidFill>
                          <a:schemeClr val="accent1">
                            <a:lumMod val="75000"/>
                          </a:schemeClr>
                        </a:solidFill>
                      </a:endParaRPr>
                    </a:p>
                  </a:txBody>
                  <a:tcPr/>
                </a:tc>
                <a:extLst>
                  <a:ext uri="{0D108BD9-81ED-4DB2-BD59-A6C34878D82A}">
                    <a16:rowId xmlns:a16="http://schemas.microsoft.com/office/drawing/2014/main" val="1348269051"/>
                  </a:ext>
                </a:extLst>
              </a:tr>
              <a:tr h="348877">
                <a:tc>
                  <a:txBody>
                    <a:bodyPr/>
                    <a:lstStyle/>
                    <a:p>
                      <a:r>
                        <a:rPr lang="en-US" sz="1600" i="0">
                          <a:solidFill>
                            <a:schemeClr val="accent1">
                              <a:lumMod val="75000"/>
                            </a:schemeClr>
                          </a:solidFill>
                        </a:rPr>
                        <a:t>styleForMain.css</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chemeClr val="accent1">
                              <a:lumMod val="75000"/>
                            </a:schemeClr>
                          </a:solidFill>
                        </a:rPr>
                        <a:t>CSS styling for Admin-end files</a:t>
                      </a:r>
                      <a:endParaRPr lang="en-US" sz="1600" i="1">
                        <a:solidFill>
                          <a:schemeClr val="accent1">
                            <a:lumMod val="75000"/>
                          </a:schemeClr>
                        </a:solidFill>
                      </a:endParaRPr>
                    </a:p>
                  </a:txBody>
                  <a:tcPr/>
                </a:tc>
                <a:extLst>
                  <a:ext uri="{0D108BD9-81ED-4DB2-BD59-A6C34878D82A}">
                    <a16:rowId xmlns:a16="http://schemas.microsoft.com/office/drawing/2014/main" val="3206332764"/>
                  </a:ext>
                </a:extLst>
              </a:tr>
              <a:tr h="348877">
                <a:tc>
                  <a:txBody>
                    <a:bodyPr/>
                    <a:lstStyle/>
                    <a:p>
                      <a:r>
                        <a:rPr lang="en-US" sz="1600" i="0">
                          <a:solidFill>
                            <a:schemeClr val="accent1">
                              <a:lumMod val="75000"/>
                            </a:schemeClr>
                          </a:solidFill>
                        </a:rPr>
                        <a:t>addAdmin.php</a:t>
                      </a:r>
                      <a:endParaRPr lang="en-US" sz="1600" i="0"/>
                    </a:p>
                  </a:txBody>
                  <a:tcPr/>
                </a:tc>
                <a:tc>
                  <a:txBody>
                    <a:bodyPr/>
                    <a:lstStyle/>
                    <a:p>
                      <a:r>
                        <a:rPr lang="en-US" sz="1600">
                          <a:solidFill>
                            <a:schemeClr val="accent1">
                              <a:lumMod val="75000"/>
                            </a:schemeClr>
                          </a:solidFill>
                        </a:rPr>
                        <a:t>For adding administrators</a:t>
                      </a:r>
                      <a:endParaRPr lang="en-US" sz="1600"/>
                    </a:p>
                  </a:txBody>
                  <a:tcPr/>
                </a:tc>
                <a:extLst>
                  <a:ext uri="{0D108BD9-81ED-4DB2-BD59-A6C34878D82A}">
                    <a16:rowId xmlns:a16="http://schemas.microsoft.com/office/drawing/2014/main" val="494665701"/>
                  </a:ext>
                </a:extLst>
              </a:tr>
              <a:tr h="348877">
                <a:tc>
                  <a:txBody>
                    <a:bodyPr/>
                    <a:lstStyle/>
                    <a:p>
                      <a:r>
                        <a:rPr lang="en-US" sz="1600" i="0">
                          <a:solidFill>
                            <a:schemeClr val="accent1">
                              <a:lumMod val="75000"/>
                            </a:schemeClr>
                          </a:solidFill>
                        </a:rPr>
                        <a:t>addAdminValidation.js</a:t>
                      </a:r>
                      <a:endParaRPr lang="en-US" sz="1600" i="0"/>
                    </a:p>
                  </a:txBody>
                  <a:tcPr/>
                </a:tc>
                <a:tc>
                  <a:txBody>
                    <a:bodyPr/>
                    <a:lstStyle/>
                    <a:p>
                      <a:r>
                        <a:rPr lang="en-US" sz="1600">
                          <a:solidFill>
                            <a:schemeClr val="accent1">
                              <a:lumMod val="75000"/>
                            </a:schemeClr>
                          </a:solidFill>
                        </a:rPr>
                        <a:t>Javascript form validation for addAdmin.php</a:t>
                      </a:r>
                      <a:endParaRPr lang="en-US" sz="1600"/>
                    </a:p>
                  </a:txBody>
                  <a:tcPr/>
                </a:tc>
                <a:extLst>
                  <a:ext uri="{0D108BD9-81ED-4DB2-BD59-A6C34878D82A}">
                    <a16:rowId xmlns:a16="http://schemas.microsoft.com/office/drawing/2014/main" val="2128810834"/>
                  </a:ext>
                </a:extLst>
              </a:tr>
              <a:tr h="348877">
                <a:tc>
                  <a:txBody>
                    <a:bodyPr/>
                    <a:lstStyle/>
                    <a:p>
                      <a:r>
                        <a:rPr lang="en-US" sz="1600" i="0">
                          <a:solidFill>
                            <a:schemeClr val="accent1">
                              <a:lumMod val="75000"/>
                            </a:schemeClr>
                          </a:solidFill>
                        </a:rPr>
                        <a:t>addPlant.php</a:t>
                      </a:r>
                      <a:endParaRPr lang="en-US" sz="1600" i="0"/>
                    </a:p>
                  </a:txBody>
                  <a:tcPr/>
                </a:tc>
                <a:tc>
                  <a:txBody>
                    <a:bodyPr/>
                    <a:lstStyle/>
                    <a:p>
                      <a:r>
                        <a:rPr lang="en-US" sz="1600">
                          <a:solidFill>
                            <a:schemeClr val="accent1">
                              <a:lumMod val="75000"/>
                            </a:schemeClr>
                          </a:solidFill>
                        </a:rPr>
                        <a:t>Adding plants</a:t>
                      </a:r>
                      <a:endParaRPr lang="en-US" sz="1600"/>
                    </a:p>
                  </a:txBody>
                  <a:tcPr/>
                </a:tc>
                <a:extLst>
                  <a:ext uri="{0D108BD9-81ED-4DB2-BD59-A6C34878D82A}">
                    <a16:rowId xmlns:a16="http://schemas.microsoft.com/office/drawing/2014/main" val="307432773"/>
                  </a:ext>
                </a:extLst>
              </a:tr>
              <a:tr h="348877">
                <a:tc>
                  <a:txBody>
                    <a:bodyPr/>
                    <a:lstStyle/>
                    <a:p>
                      <a:r>
                        <a:rPr lang="en-US" sz="1600" i="0">
                          <a:solidFill>
                            <a:schemeClr val="accent1">
                              <a:lumMod val="75000"/>
                            </a:schemeClr>
                          </a:solidFill>
                        </a:rPr>
                        <a:t>viewPlant.php</a:t>
                      </a:r>
                      <a:endParaRPr lang="en-US" sz="1600" i="0"/>
                    </a:p>
                  </a:txBody>
                  <a:tcPr/>
                </a:tc>
                <a:tc>
                  <a:txBody>
                    <a:bodyPr/>
                    <a:lstStyle/>
                    <a:p>
                      <a:r>
                        <a:rPr lang="en-US" sz="1600">
                          <a:solidFill>
                            <a:schemeClr val="accent1">
                              <a:lumMod val="75000"/>
                            </a:schemeClr>
                          </a:solidFill>
                        </a:rPr>
                        <a:t>Displaying plants in tabular form</a:t>
                      </a:r>
                      <a:endParaRPr lang="en-US" sz="1600"/>
                    </a:p>
                  </a:txBody>
                  <a:tcPr/>
                </a:tc>
                <a:extLst>
                  <a:ext uri="{0D108BD9-81ED-4DB2-BD59-A6C34878D82A}">
                    <a16:rowId xmlns:a16="http://schemas.microsoft.com/office/drawing/2014/main" val="737917437"/>
                  </a:ext>
                </a:extLst>
              </a:tr>
              <a:tr h="348877">
                <a:tc>
                  <a:txBody>
                    <a:bodyPr/>
                    <a:lstStyle/>
                    <a:p>
                      <a:r>
                        <a:rPr lang="en-US" sz="1600" i="0">
                          <a:solidFill>
                            <a:schemeClr val="accent1">
                              <a:lumMod val="75000"/>
                            </a:schemeClr>
                          </a:solidFill>
                        </a:rPr>
                        <a:t>editPlant.php</a:t>
                      </a:r>
                      <a:endParaRPr lang="en-US" sz="1600" i="0"/>
                    </a:p>
                  </a:txBody>
                  <a:tcPr/>
                </a:tc>
                <a:tc>
                  <a:txBody>
                    <a:bodyPr/>
                    <a:lstStyle/>
                    <a:p>
                      <a:r>
                        <a:rPr lang="en-US" sz="1600">
                          <a:solidFill>
                            <a:schemeClr val="accent1">
                              <a:lumMod val="75000"/>
                            </a:schemeClr>
                          </a:solidFill>
                        </a:rPr>
                        <a:t>Editing plants– Gives options to either edit plants or delete plants</a:t>
                      </a:r>
                      <a:endParaRPr lang="en-US" sz="1600"/>
                    </a:p>
                  </a:txBody>
                  <a:tcPr/>
                </a:tc>
                <a:extLst>
                  <a:ext uri="{0D108BD9-81ED-4DB2-BD59-A6C34878D82A}">
                    <a16:rowId xmlns:a16="http://schemas.microsoft.com/office/drawing/2014/main" val="2935373662"/>
                  </a:ext>
                </a:extLst>
              </a:tr>
              <a:tr h="348877">
                <a:tc>
                  <a:txBody>
                    <a:bodyPr/>
                    <a:lstStyle/>
                    <a:p>
                      <a:r>
                        <a:rPr lang="en-US" sz="1600" i="0">
                          <a:solidFill>
                            <a:schemeClr val="accent1">
                              <a:lumMod val="75000"/>
                            </a:schemeClr>
                          </a:solidFill>
                        </a:rPr>
                        <a:t>edit_plant_detail.php</a:t>
                      </a:r>
                      <a:endParaRPr lang="en-US" sz="1600" i="0"/>
                    </a:p>
                  </a:txBody>
                  <a:tcPr/>
                </a:tc>
                <a:tc>
                  <a:txBody>
                    <a:bodyPr/>
                    <a:lstStyle/>
                    <a:p>
                      <a:r>
                        <a:rPr lang="en-US" sz="1600">
                          <a:solidFill>
                            <a:schemeClr val="accent1">
                              <a:lumMod val="75000"/>
                            </a:schemeClr>
                          </a:solidFill>
                        </a:rPr>
                        <a:t>Contains backend code for editing a plant</a:t>
                      </a:r>
                      <a:endParaRPr lang="en-US" sz="1600"/>
                    </a:p>
                  </a:txBody>
                  <a:tcPr/>
                </a:tc>
                <a:extLst>
                  <a:ext uri="{0D108BD9-81ED-4DB2-BD59-A6C34878D82A}">
                    <a16:rowId xmlns:a16="http://schemas.microsoft.com/office/drawing/2014/main" val="3543340112"/>
                  </a:ext>
                </a:extLst>
              </a:tr>
              <a:tr h="348877">
                <a:tc>
                  <a:txBody>
                    <a:bodyPr/>
                    <a:lstStyle/>
                    <a:p>
                      <a:r>
                        <a:rPr lang="en-US" sz="1600" i="0">
                          <a:solidFill>
                            <a:schemeClr val="accent1">
                              <a:lumMod val="75000"/>
                            </a:schemeClr>
                          </a:solidFill>
                        </a:rPr>
                        <a:t>delete_plant_detail.php</a:t>
                      </a:r>
                      <a:endParaRPr lang="en-US" sz="1600" i="0"/>
                    </a:p>
                  </a:txBody>
                  <a:tcPr/>
                </a:tc>
                <a:tc>
                  <a:txBody>
                    <a:bodyPr/>
                    <a:lstStyle/>
                    <a:p>
                      <a:r>
                        <a:rPr lang="en-US" sz="1600">
                          <a:solidFill>
                            <a:schemeClr val="accent1">
                              <a:lumMod val="75000"/>
                            </a:schemeClr>
                          </a:solidFill>
                        </a:rPr>
                        <a:t>Contains backend code for deleting a plant</a:t>
                      </a:r>
                      <a:endParaRPr lang="en-US" sz="1600"/>
                    </a:p>
                  </a:txBody>
                  <a:tcPr/>
                </a:tc>
                <a:extLst>
                  <a:ext uri="{0D108BD9-81ED-4DB2-BD59-A6C34878D82A}">
                    <a16:rowId xmlns:a16="http://schemas.microsoft.com/office/drawing/2014/main" val="2727725360"/>
                  </a:ext>
                </a:extLst>
              </a:tr>
              <a:tr h="348877">
                <a:tc>
                  <a:txBody>
                    <a:bodyPr/>
                    <a:lstStyle/>
                    <a:p>
                      <a:r>
                        <a:rPr lang="en-US" sz="1600" i="0">
                          <a:solidFill>
                            <a:schemeClr val="accent1">
                              <a:lumMod val="75000"/>
                            </a:schemeClr>
                          </a:solidFill>
                        </a:rPr>
                        <a:t>displayDescription.php</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chemeClr val="accent1">
                              <a:lumMod val="75000"/>
                            </a:schemeClr>
                          </a:solidFill>
                        </a:rPr>
                        <a:t>Displays description of plants(Admin-end)</a:t>
                      </a:r>
                      <a:endParaRPr lang="en-US" sz="1600" i="1">
                        <a:solidFill>
                          <a:schemeClr val="accent1">
                            <a:lumMod val="75000"/>
                          </a:schemeClr>
                        </a:solidFill>
                      </a:endParaRPr>
                    </a:p>
                  </a:txBody>
                  <a:tcPr/>
                </a:tc>
                <a:extLst>
                  <a:ext uri="{0D108BD9-81ED-4DB2-BD59-A6C34878D82A}">
                    <a16:rowId xmlns:a16="http://schemas.microsoft.com/office/drawing/2014/main" val="1469315900"/>
                  </a:ext>
                </a:extLst>
              </a:tr>
              <a:tr h="348877">
                <a:tc>
                  <a:txBody>
                    <a:bodyPr/>
                    <a:lstStyle/>
                    <a:p>
                      <a:r>
                        <a:rPr lang="en-US" sz="1600" i="0">
                          <a:solidFill>
                            <a:schemeClr val="accent1">
                              <a:lumMod val="75000"/>
                            </a:schemeClr>
                          </a:solidFill>
                        </a:rPr>
                        <a:t>viewFeedbackAndReport.php</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chemeClr val="accent1">
                              <a:lumMod val="75000"/>
                            </a:schemeClr>
                          </a:solidFill>
                        </a:rPr>
                        <a:t>Displays feedbacks and reports</a:t>
                      </a:r>
                      <a:endParaRPr lang="en-US" sz="1600" i="1">
                        <a:solidFill>
                          <a:schemeClr val="accent1">
                            <a:lumMod val="75000"/>
                          </a:schemeClr>
                        </a:solidFill>
                      </a:endParaRPr>
                    </a:p>
                  </a:txBody>
                  <a:tcPr/>
                </a:tc>
                <a:extLst>
                  <a:ext uri="{0D108BD9-81ED-4DB2-BD59-A6C34878D82A}">
                    <a16:rowId xmlns:a16="http://schemas.microsoft.com/office/drawing/2014/main" val="3335641203"/>
                  </a:ext>
                </a:extLst>
              </a:tr>
              <a:tr h="348877">
                <a:tc>
                  <a:txBody>
                    <a:bodyPr/>
                    <a:lstStyle/>
                    <a:p>
                      <a:r>
                        <a:rPr lang="en-US" sz="1600" i="0">
                          <a:solidFill>
                            <a:schemeClr val="accent1">
                              <a:lumMod val="75000"/>
                            </a:schemeClr>
                          </a:solidFill>
                        </a:rPr>
                        <a:t>delete_feedback_report.php</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chemeClr val="accent1">
                              <a:lumMod val="75000"/>
                            </a:schemeClr>
                          </a:solidFill>
                        </a:rPr>
                        <a:t>Contains backend code for deleting feedbacks/reports</a:t>
                      </a:r>
                      <a:endParaRPr lang="en-US" sz="1600" i="1">
                        <a:solidFill>
                          <a:schemeClr val="accent1">
                            <a:lumMod val="75000"/>
                          </a:schemeClr>
                        </a:solidFill>
                      </a:endParaRPr>
                    </a:p>
                  </a:txBody>
                  <a:tcPr/>
                </a:tc>
                <a:extLst>
                  <a:ext uri="{0D108BD9-81ED-4DB2-BD59-A6C34878D82A}">
                    <a16:rowId xmlns:a16="http://schemas.microsoft.com/office/drawing/2014/main" val="2922218649"/>
                  </a:ext>
                </a:extLst>
              </a:tr>
              <a:tr h="348877">
                <a:tc>
                  <a:txBody>
                    <a:bodyPr/>
                    <a:lstStyle/>
                    <a:p>
                      <a:r>
                        <a:rPr lang="en-US" sz="1600" i="0">
                          <a:solidFill>
                            <a:schemeClr val="accent1">
                              <a:lumMod val="75000"/>
                            </a:schemeClr>
                          </a:solidFill>
                        </a:rPr>
                        <a:t>logout.php	</a:t>
                      </a:r>
                      <a:endParaRPr lang="en-US" sz="16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i="0">
                          <a:solidFill>
                            <a:schemeClr val="accent1">
                              <a:lumMod val="75000"/>
                            </a:schemeClr>
                          </a:solidFill>
                        </a:rPr>
                        <a:t>Logging out</a:t>
                      </a:r>
                    </a:p>
                  </a:txBody>
                  <a:tcPr/>
                </a:tc>
                <a:extLst>
                  <a:ext uri="{0D108BD9-81ED-4DB2-BD59-A6C34878D82A}">
                    <a16:rowId xmlns:a16="http://schemas.microsoft.com/office/drawing/2014/main" val="1248020431"/>
                  </a:ext>
                </a:extLst>
              </a:tr>
            </a:tbl>
          </a:graphicData>
        </a:graphic>
      </p:graphicFrame>
      <p:sp>
        <p:nvSpPr>
          <p:cNvPr id="5" name="TextBox 4">
            <a:extLst>
              <a:ext uri="{FF2B5EF4-FFF2-40B4-BE49-F238E27FC236}">
                <a16:creationId xmlns:a16="http://schemas.microsoft.com/office/drawing/2014/main" id="{3958597C-ACF5-4469-AF8B-1AD885D76158}"/>
              </a:ext>
            </a:extLst>
          </p:cNvPr>
          <p:cNvSpPr txBox="1"/>
          <p:nvPr/>
        </p:nvSpPr>
        <p:spPr>
          <a:xfrm>
            <a:off x="10627567" y="438539"/>
            <a:ext cx="344164" cy="369332"/>
          </a:xfrm>
          <a:prstGeom prst="rect">
            <a:avLst/>
          </a:prstGeom>
          <a:noFill/>
        </p:spPr>
        <p:txBody>
          <a:bodyPr wrap="square" rtlCol="0">
            <a:spAutoFit/>
          </a:bodyPr>
          <a:lstStyle/>
          <a:p>
            <a:r>
              <a:rPr lang="en-US">
                <a:solidFill>
                  <a:schemeClr val="bg1"/>
                </a:solidFill>
              </a:rPr>
              <a:t>8</a:t>
            </a:r>
          </a:p>
        </p:txBody>
      </p:sp>
    </p:spTree>
    <p:extLst>
      <p:ext uri="{BB962C8B-B14F-4D97-AF65-F5344CB8AC3E}">
        <p14:creationId xmlns:p14="http://schemas.microsoft.com/office/powerpoint/2010/main" val="81074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3083-2259-472E-AF22-3268990D223F}"/>
              </a:ext>
            </a:extLst>
          </p:cNvPr>
          <p:cNvSpPr>
            <a:spLocks noGrp="1"/>
          </p:cNvSpPr>
          <p:nvPr>
            <p:ph type="title"/>
          </p:nvPr>
        </p:nvSpPr>
        <p:spPr/>
        <p:txBody>
          <a:bodyPr/>
          <a:lstStyle/>
          <a:p>
            <a:r>
              <a:rPr lang="en-US" b="1"/>
              <a:t>Flora-Pedia </a:t>
            </a:r>
            <a:r>
              <a:rPr lang="en-US"/>
              <a:t>Files Description(3)</a:t>
            </a:r>
          </a:p>
        </p:txBody>
      </p:sp>
      <p:sp>
        <p:nvSpPr>
          <p:cNvPr id="3" name="Content Placeholder 2">
            <a:extLst>
              <a:ext uri="{FF2B5EF4-FFF2-40B4-BE49-F238E27FC236}">
                <a16:creationId xmlns:a16="http://schemas.microsoft.com/office/drawing/2014/main" id="{8CBFB448-8C8C-4F13-965E-A750A940C831}"/>
              </a:ext>
            </a:extLst>
          </p:cNvPr>
          <p:cNvSpPr>
            <a:spLocks noGrp="1"/>
          </p:cNvSpPr>
          <p:nvPr>
            <p:ph idx="1"/>
          </p:nvPr>
        </p:nvSpPr>
        <p:spPr>
          <a:xfrm>
            <a:off x="4627985" y="3127488"/>
            <a:ext cx="1931436" cy="1539291"/>
          </a:xfrm>
        </p:spPr>
        <p:txBody>
          <a:bodyPr/>
          <a:lstStyle/>
          <a:p>
            <a:endParaRPr lang="en-US"/>
          </a:p>
        </p:txBody>
      </p:sp>
      <p:graphicFrame>
        <p:nvGraphicFramePr>
          <p:cNvPr id="4" name="Table 3">
            <a:extLst>
              <a:ext uri="{FF2B5EF4-FFF2-40B4-BE49-F238E27FC236}">
                <a16:creationId xmlns:a16="http://schemas.microsoft.com/office/drawing/2014/main" id="{ED3FB142-75C8-4D38-A2F8-4D5034C16363}"/>
              </a:ext>
            </a:extLst>
          </p:cNvPr>
          <p:cNvGraphicFramePr>
            <a:graphicFrameLocks noGrp="1"/>
          </p:cNvGraphicFramePr>
          <p:nvPr>
            <p:extLst>
              <p:ext uri="{D42A27DB-BD31-4B8C-83A1-F6EECF244321}">
                <p14:modId xmlns:p14="http://schemas.microsoft.com/office/powerpoint/2010/main" val="1552171447"/>
              </p:ext>
            </p:extLst>
          </p:nvPr>
        </p:nvGraphicFramePr>
        <p:xfrm>
          <a:off x="2032000" y="2689243"/>
          <a:ext cx="8128000" cy="331846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75847981"/>
                    </a:ext>
                  </a:extLst>
                </a:gridCol>
                <a:gridCol w="4064000">
                  <a:extLst>
                    <a:ext uri="{9D8B030D-6E8A-4147-A177-3AD203B41FA5}">
                      <a16:colId xmlns:a16="http://schemas.microsoft.com/office/drawing/2014/main" val="411286834"/>
                    </a:ext>
                  </a:extLst>
                </a:gridCol>
              </a:tblGrid>
              <a:tr h="856390">
                <a:tc>
                  <a:txBody>
                    <a:bodyPr/>
                    <a:lstStyle/>
                    <a:p>
                      <a:r>
                        <a:rPr lang="en-US" sz="3200"/>
                        <a:t>Common Files</a:t>
                      </a:r>
                    </a:p>
                  </a:txBody>
                  <a:tcPr/>
                </a:tc>
                <a:tc>
                  <a:txBody>
                    <a:bodyPr/>
                    <a:lstStyle/>
                    <a:p>
                      <a:r>
                        <a:rPr lang="en-US" sz="3200"/>
                        <a:t>Description</a:t>
                      </a:r>
                    </a:p>
                  </a:txBody>
                  <a:tcPr/>
                </a:tc>
                <a:extLst>
                  <a:ext uri="{0D108BD9-81ED-4DB2-BD59-A6C34878D82A}">
                    <a16:rowId xmlns:a16="http://schemas.microsoft.com/office/drawing/2014/main" val="1295370604"/>
                  </a:ext>
                </a:extLst>
              </a:tr>
              <a:tr h="1231037">
                <a:tc>
                  <a:txBody>
                    <a:bodyPr/>
                    <a:lstStyle/>
                    <a:p>
                      <a:r>
                        <a:rPr lang="en-US" sz="2400" i="0">
                          <a:solidFill>
                            <a:schemeClr val="accent1">
                              <a:lumMod val="75000"/>
                            </a:schemeClr>
                          </a:solidFill>
                        </a:rPr>
                        <a:t>dbConnect.php</a:t>
                      </a:r>
                      <a:endParaRPr lang="en-US" sz="2400" i="0"/>
                    </a:p>
                  </a:txBody>
                  <a:tcPr/>
                </a:tc>
                <a:tc>
                  <a:txBody>
                    <a:bodyPr/>
                    <a:lstStyle/>
                    <a:p>
                      <a:r>
                        <a:rPr lang="en-US" sz="2400">
                          <a:solidFill>
                            <a:schemeClr val="accent1">
                              <a:lumMod val="75000"/>
                            </a:schemeClr>
                          </a:solidFill>
                        </a:rPr>
                        <a:t>Contains code for linking MySql database with PHP                                       </a:t>
                      </a:r>
                      <a:endParaRPr lang="en-US" sz="2400"/>
                    </a:p>
                  </a:txBody>
                  <a:tcPr/>
                </a:tc>
                <a:extLst>
                  <a:ext uri="{0D108BD9-81ED-4DB2-BD59-A6C34878D82A}">
                    <a16:rowId xmlns:a16="http://schemas.microsoft.com/office/drawing/2014/main" val="2897538260"/>
                  </a:ext>
                </a:extLst>
              </a:tr>
              <a:tr h="1231037">
                <a:tc>
                  <a:txBody>
                    <a:bodyPr/>
                    <a:lstStyle/>
                    <a:p>
                      <a:r>
                        <a:rPr lang="en-US" sz="2400" i="0">
                          <a:solidFill>
                            <a:schemeClr val="accent1">
                              <a:lumMod val="75000"/>
                            </a:schemeClr>
                          </a:solidFill>
                        </a:rPr>
                        <a:t>plantService.php	</a:t>
                      </a:r>
                      <a:endParaRPr lang="en-US" sz="2400" i="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a:solidFill>
                            <a:schemeClr val="accent1">
                              <a:lumMod val="75000"/>
                            </a:schemeClr>
                          </a:solidFill>
                        </a:rPr>
                        <a:t>For fetching the data from </a:t>
                      </a:r>
                      <a:r>
                        <a:rPr lang="en-US" sz="2400" b="1">
                          <a:solidFill>
                            <a:schemeClr val="accent1">
                              <a:lumMod val="75000"/>
                            </a:schemeClr>
                          </a:solidFill>
                        </a:rPr>
                        <a:t>plant_detail </a:t>
                      </a:r>
                      <a:r>
                        <a:rPr lang="en-US" sz="2400">
                          <a:solidFill>
                            <a:schemeClr val="accent1">
                              <a:lumMod val="75000"/>
                            </a:schemeClr>
                          </a:solidFill>
                        </a:rPr>
                        <a:t>table.</a:t>
                      </a:r>
                      <a:endParaRPr lang="en-US" sz="2400" b="1" i="1">
                        <a:solidFill>
                          <a:schemeClr val="accent1">
                            <a:lumMod val="75000"/>
                          </a:schemeClr>
                        </a:solidFill>
                      </a:endParaRPr>
                    </a:p>
                    <a:p>
                      <a:endParaRPr lang="en-US" sz="2400"/>
                    </a:p>
                  </a:txBody>
                  <a:tcPr/>
                </a:tc>
                <a:extLst>
                  <a:ext uri="{0D108BD9-81ED-4DB2-BD59-A6C34878D82A}">
                    <a16:rowId xmlns:a16="http://schemas.microsoft.com/office/drawing/2014/main" val="157788756"/>
                  </a:ext>
                </a:extLst>
              </a:tr>
            </a:tbl>
          </a:graphicData>
        </a:graphic>
      </p:graphicFrame>
      <p:sp>
        <p:nvSpPr>
          <p:cNvPr id="5" name="TextBox 4">
            <a:extLst>
              <a:ext uri="{FF2B5EF4-FFF2-40B4-BE49-F238E27FC236}">
                <a16:creationId xmlns:a16="http://schemas.microsoft.com/office/drawing/2014/main" id="{C1C29758-6DC6-4AFC-8FCB-E796BA315982}"/>
              </a:ext>
            </a:extLst>
          </p:cNvPr>
          <p:cNvSpPr txBox="1"/>
          <p:nvPr/>
        </p:nvSpPr>
        <p:spPr>
          <a:xfrm>
            <a:off x="10636898" y="447869"/>
            <a:ext cx="307910" cy="369332"/>
          </a:xfrm>
          <a:prstGeom prst="rect">
            <a:avLst/>
          </a:prstGeom>
          <a:noFill/>
        </p:spPr>
        <p:txBody>
          <a:bodyPr wrap="square" rtlCol="0">
            <a:spAutoFit/>
          </a:bodyPr>
          <a:lstStyle/>
          <a:p>
            <a:r>
              <a:rPr lang="en-US">
                <a:solidFill>
                  <a:schemeClr val="bg1"/>
                </a:solidFill>
              </a:rPr>
              <a:t>9</a:t>
            </a:r>
          </a:p>
        </p:txBody>
      </p:sp>
    </p:spTree>
    <p:extLst>
      <p:ext uri="{BB962C8B-B14F-4D97-AF65-F5344CB8AC3E}">
        <p14:creationId xmlns:p14="http://schemas.microsoft.com/office/powerpoint/2010/main" val="84775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799</Words>
  <Application>Microsoft Office PowerPoint</Application>
  <PresentationFormat>Widescreen</PresentationFormat>
  <Paragraphs>190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Angsana New</vt:lpstr>
      <vt:lpstr>-apple-system</vt:lpstr>
      <vt:lpstr>Arial</vt:lpstr>
      <vt:lpstr>Arial Nova Cond</vt:lpstr>
      <vt:lpstr>Calibri</vt:lpstr>
      <vt:lpstr>Century Gothic</vt:lpstr>
      <vt:lpstr>Wingdings</vt:lpstr>
      <vt:lpstr>Wingdings 3</vt:lpstr>
      <vt:lpstr>Ion Boardroom</vt:lpstr>
      <vt:lpstr>Flora-Pedia</vt:lpstr>
      <vt:lpstr>Flora-Pedia – Technologies used</vt:lpstr>
      <vt:lpstr>Flora-Pedia</vt:lpstr>
      <vt:lpstr>Flora-Pedia Functionality</vt:lpstr>
      <vt:lpstr>Flora-Pedia File Structure(1)</vt:lpstr>
      <vt:lpstr>Flora-Pedia File Structure(2)</vt:lpstr>
      <vt:lpstr>Flora-Pedia Files Description(1)</vt:lpstr>
      <vt:lpstr>Flora-Pedia Files Description(2)</vt:lpstr>
      <vt:lpstr>Flora-Pedia Files Description(3)</vt:lpstr>
      <vt:lpstr>Flora-Pedia Folders</vt:lpstr>
      <vt:lpstr>Flora-Pedia Database Tables</vt:lpstr>
      <vt:lpstr>Flora-Pedia Developers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Flora-Pedia</dc:title>
  <dc:creator>Owais R Mir</dc:creator>
  <cp:lastModifiedBy>Owais R Mir</cp:lastModifiedBy>
  <cp:revision>50</cp:revision>
  <dcterms:created xsi:type="dcterms:W3CDTF">2020-11-29T18:43:11Z</dcterms:created>
  <dcterms:modified xsi:type="dcterms:W3CDTF">2023-03-17T20:31:13Z</dcterms:modified>
</cp:coreProperties>
</file>